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76" r:id="rId3"/>
    <p:sldId id="277" r:id="rId4"/>
    <p:sldId id="260" r:id="rId5"/>
    <p:sldId id="262" r:id="rId6"/>
    <p:sldId id="263" r:id="rId7"/>
    <p:sldId id="264" r:id="rId8"/>
    <p:sldId id="278" r:id="rId9"/>
    <p:sldId id="287" r:id="rId10"/>
    <p:sldId id="288" r:id="rId11"/>
    <p:sldId id="289" r:id="rId12"/>
    <p:sldId id="290" r:id="rId13"/>
    <p:sldId id="265" r:id="rId14"/>
    <p:sldId id="266" r:id="rId15"/>
    <p:sldId id="269" r:id="rId16"/>
    <p:sldId id="270" r:id="rId17"/>
    <p:sldId id="275" r:id="rId18"/>
    <p:sldId id="271" r:id="rId19"/>
    <p:sldId id="272" r:id="rId20"/>
    <p:sldId id="273" r:id="rId21"/>
    <p:sldId id="274" r:id="rId22"/>
    <p:sldId id="307" r:id="rId23"/>
    <p:sldId id="301" r:id="rId24"/>
    <p:sldId id="302" r:id="rId25"/>
    <p:sldId id="303" r:id="rId26"/>
    <p:sldId id="304" r:id="rId27"/>
    <p:sldId id="305" r:id="rId28"/>
    <p:sldId id="30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4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08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26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15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18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3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73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2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9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8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1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0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4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8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3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1228" y="1764406"/>
            <a:ext cx="7263685" cy="2975018"/>
          </a:xfrm>
        </p:spPr>
        <p:txBody>
          <a:bodyPr/>
          <a:lstStyle/>
          <a:p>
            <a:r>
              <a:rPr lang="en-US" b="1" dirty="0" smtClean="0"/>
              <a:t>Lagrange multiplier</a:t>
            </a:r>
            <a:br>
              <a:rPr lang="en-US" b="1" dirty="0" smtClean="0"/>
            </a:br>
            <a:r>
              <a:rPr lang="en-US" b="1" dirty="0" smtClean="0"/>
              <a:t>&amp; </a:t>
            </a:r>
            <a:br>
              <a:rPr lang="en-US" b="1" dirty="0" smtClean="0"/>
            </a:br>
            <a:r>
              <a:rPr lang="en-US" b="1" dirty="0" smtClean="0"/>
              <a:t>Taylor formula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3510" y="5782613"/>
            <a:ext cx="7366715" cy="953037"/>
          </a:xfrm>
        </p:spPr>
        <p:txBody>
          <a:bodyPr>
            <a:normAutofit/>
          </a:bodyPr>
          <a:lstStyle/>
          <a:p>
            <a:r>
              <a:rPr lang="en-US" b="1" dirty="0" smtClean="0"/>
              <a:t>Department of Mathematics                                                     PSG College of Technology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51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Lagrange Multipliers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represent a solution of this system.</a:t>
                </a:r>
                <a:endParaRPr lang="en-US" dirty="0" smtClean="0"/>
              </a:p>
              <a:p>
                <a:r>
                  <a:rPr lang="en-US" dirty="0" smtClean="0"/>
                  <a:t>We normally must determine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whether </a:t>
                </a:r>
                <a:r>
                  <a:rPr lang="en-US" dirty="0"/>
                  <a:t>yields a maximum or minimum of the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For the problems </a:t>
                </a:r>
                <a:r>
                  <a:rPr lang="en-US" dirty="0"/>
                  <a:t>in this text, we will specify that a maximum or minimum exists.</a:t>
                </a:r>
              </a:p>
              <a:p>
                <a:r>
                  <a:rPr lang="en-US" dirty="0"/>
                  <a:t>The method of Lagrange multipliers can be extended to functions of three (</a:t>
                </a:r>
                <a:r>
                  <a:rPr lang="en-US" dirty="0" smtClean="0"/>
                  <a:t>or) more </a:t>
                </a:r>
                <a:r>
                  <a:rPr lang="en-US" dirty="0"/>
                  <a:t>variables.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 r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7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Method of Lagrange Multipliers</a:t>
            </a:r>
            <a:br>
              <a:rPr lang="en-US" b="1" dirty="0"/>
            </a:br>
            <a:r>
              <a:rPr lang="en-US" dirty="0"/>
              <a:t>(for </a:t>
            </a:r>
            <a:r>
              <a:rPr lang="en-US" dirty="0" smtClean="0"/>
              <a:t>three </a:t>
            </a:r>
            <a:r>
              <a:rPr lang="en-US" dirty="0"/>
              <a:t>variables)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75776"/>
            <a:ext cx="9601195" cy="33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Method of Lagrange Multipliers</a:t>
            </a:r>
            <a:br>
              <a:rPr lang="en-US" b="1" dirty="0"/>
            </a:br>
            <a:r>
              <a:rPr lang="en-US" dirty="0"/>
              <a:t>(for three variables)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To find a maximum or minimum value of a function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subject to the constraint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1. Form a new function, called the </a:t>
                </a:r>
                <a:r>
                  <a:rPr lang="en-US" b="1" dirty="0"/>
                  <a:t>Lagrange function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b="1" i="1" dirty="0"/>
                  <a:t>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𝞴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𝞴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dirty="0"/>
                  <a:t>      The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𝞴</m:t>
                    </m:r>
                  </m:oMath>
                </a14:m>
                <a:r>
                  <a:rPr lang="en-US" dirty="0"/>
                  <a:t> (lambda) is called a </a:t>
                </a:r>
                <a:r>
                  <a:rPr lang="en-US" b="1" dirty="0"/>
                  <a:t>Lagrange multiplier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2. Find the first partial derivatives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dirty="0" smtClean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𝞴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3. Solve the system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𝞴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6" t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4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72732"/>
            <a:ext cx="9601196" cy="1107583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Example:3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Example : 3</a:t>
                </a:r>
              </a:p>
              <a:p>
                <a:pPr marL="0" indent="0">
                  <a:buNone/>
                </a:pPr>
                <a:r>
                  <a:rPr lang="en-US" dirty="0" smtClean="0"/>
                  <a:t>Find the smallest and greatest values of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 smtClean="0"/>
                  <a:t> takes on the ellipse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7" t="-1468" r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62" y="3638835"/>
            <a:ext cx="3902299" cy="22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33789"/>
          </a:xfrm>
        </p:spPr>
        <p:txBody>
          <a:bodyPr/>
          <a:lstStyle/>
          <a:p>
            <a:r>
              <a:rPr lang="en-US" b="1" dirty="0"/>
              <a:t>Example:3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43" y="2047741"/>
            <a:ext cx="10496282" cy="42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11062"/>
          </a:xfrm>
        </p:spPr>
        <p:txBody>
          <a:bodyPr/>
          <a:lstStyle/>
          <a:p>
            <a:r>
              <a:rPr lang="en-US" b="1" dirty="0"/>
              <a:t>Example:3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6" y="2379732"/>
            <a:ext cx="11037194" cy="2539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17" y="5224030"/>
            <a:ext cx="10818253" cy="8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of the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873" y="2588654"/>
            <a:ext cx="4340181" cy="360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Example:4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the maximum and minimum values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7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3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72731"/>
            <a:ext cx="9601196" cy="117197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Example:4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9" y="2556932"/>
            <a:ext cx="10200067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98501"/>
            <a:ext cx="9728913" cy="36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We discussed a method for determining maximum and minimum values on </a:t>
                </a:r>
                <a:r>
                  <a:rPr lang="en-US" dirty="0"/>
                  <a:t>a surface represented by a two-variable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  <a:r>
                  <a:rPr lang="en-US" dirty="0"/>
                  <a:t>If restrictions </a:t>
                </a:r>
                <a:r>
                  <a:rPr lang="en-US" dirty="0" smtClean="0"/>
                  <a:t>are placed </a:t>
                </a:r>
                <a:r>
                  <a:rPr lang="en-US" dirty="0"/>
                  <a:t>on the input variables and , we can determine the maximum and </a:t>
                </a:r>
                <a:r>
                  <a:rPr lang="en-US" dirty="0" smtClean="0"/>
                  <a:t>minimum values </a:t>
                </a:r>
                <a:r>
                  <a:rPr lang="en-US" dirty="0"/>
                  <a:t>on the surface subject to the restrictions. This process is called </a:t>
                </a:r>
                <a:r>
                  <a:rPr lang="en-US" b="1" dirty="0" smtClean="0"/>
                  <a:t>constrained optimization</a:t>
                </a:r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264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490" y="2768958"/>
            <a:ext cx="10547797" cy="23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Geometry of the Solution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11380"/>
            <a:ext cx="3786388" cy="338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90" y="2511379"/>
            <a:ext cx="5929647" cy="33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b="1" dirty="0" smtClean="0"/>
          </a:p>
          <a:p>
            <a:pPr marL="0" indent="0">
              <a:buNone/>
            </a:pPr>
            <a:r>
              <a:rPr lang="en-US" sz="4400" b="1" dirty="0" smtClean="0"/>
              <a:t>  Taylor’s </a:t>
            </a:r>
            <a:r>
              <a:rPr lang="en-US" sz="4400" b="1" dirty="0"/>
              <a:t>Formula for Two Variables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74229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Taylor’s formula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at the Origin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18" r="-318" b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913" y="2601532"/>
            <a:ext cx="11191742" cy="35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65609"/>
          </a:xfrm>
        </p:spPr>
        <p:txBody>
          <a:bodyPr/>
          <a:lstStyle/>
          <a:p>
            <a:r>
              <a:rPr lang="en-US" b="1" dirty="0" smtClean="0"/>
              <a:t>Note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556931"/>
            <a:ext cx="10689464" cy="3599169"/>
          </a:xfrm>
        </p:spPr>
        <p:txBody>
          <a:bodyPr>
            <a:normAutofit/>
          </a:bodyPr>
          <a:lstStyle/>
          <a:p>
            <a:r>
              <a:rPr lang="en-US" dirty="0"/>
              <a:t>The first </a:t>
            </a:r>
            <a:r>
              <a:rPr lang="en-US" i="1" dirty="0"/>
              <a:t>n </a:t>
            </a:r>
            <a:r>
              <a:rPr lang="en-US" dirty="0"/>
              <a:t>derivative terms are evaluated at (0, 0). The last term is evaluated at a point </a:t>
            </a:r>
            <a:r>
              <a:rPr lang="en-US" dirty="0" smtClean="0"/>
              <a:t>on the </a:t>
            </a:r>
            <a:r>
              <a:rPr lang="en-US" dirty="0"/>
              <a:t>line segment joining the origin and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).</a:t>
            </a:r>
          </a:p>
          <a:p>
            <a:r>
              <a:rPr lang="en-US" dirty="0"/>
              <a:t>Taylor’s formula provides polynomial approximations of two-variable functions.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first </a:t>
            </a:r>
            <a:r>
              <a:rPr lang="en-US" i="1" dirty="0"/>
              <a:t>n </a:t>
            </a:r>
            <a:r>
              <a:rPr lang="en-US" dirty="0"/>
              <a:t>derivative terms give the polynomial; the last term gives the approximation error.</a:t>
            </a:r>
          </a:p>
          <a:p>
            <a:r>
              <a:rPr lang="en-US" dirty="0"/>
              <a:t>The first three terms of Taylor’s formula give the function’s linearization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improve </a:t>
            </a:r>
            <a:r>
              <a:rPr lang="en-US" dirty="0" smtClean="0"/>
              <a:t>on the </a:t>
            </a:r>
            <a:r>
              <a:rPr lang="en-US" dirty="0"/>
              <a:t>linearization, we add higher-power terms.</a:t>
            </a:r>
          </a:p>
        </p:txBody>
      </p:sp>
    </p:spTree>
    <p:extLst>
      <p:ext uri="{BB962C8B-B14F-4D97-AF65-F5344CB8AC3E}">
        <p14:creationId xmlns:p14="http://schemas.microsoft.com/office/powerpoint/2010/main" val="12665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183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732" y="2614410"/>
            <a:ext cx="10676586" cy="30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94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8833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2" y="2556932"/>
            <a:ext cx="10650829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71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8833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15" y="2653048"/>
            <a:ext cx="10058399" cy="29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65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11062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220" y="2459865"/>
            <a:ext cx="9750378" cy="31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3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find the extreme values of a function whose domain is </a:t>
            </a:r>
            <a:r>
              <a:rPr lang="en-US" dirty="0" smtClean="0"/>
              <a:t>constrained to </a:t>
            </a:r>
            <a:r>
              <a:rPr lang="en-US" dirty="0"/>
              <a:t>lie within some particular subset of the plane—</a:t>
            </a:r>
            <a:r>
              <a:rPr lang="en-US" dirty="0" smtClean="0"/>
              <a:t>For </a:t>
            </a:r>
            <a:r>
              <a:rPr lang="en-US" dirty="0"/>
              <a:t>example, a disk, a closed triangular region, or along a curve. </a:t>
            </a:r>
          </a:p>
          <a:p>
            <a:r>
              <a:rPr lang="en-US" dirty="0"/>
              <a:t>Here we explore a powerful method for finding extreme values of constrained functions: the method of </a:t>
            </a:r>
            <a:r>
              <a:rPr lang="en-US" b="1" i="1" dirty="0"/>
              <a:t>Lagrange multipliers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83" y="982132"/>
            <a:ext cx="10457645" cy="1303867"/>
          </a:xfrm>
        </p:spPr>
        <p:txBody>
          <a:bodyPr>
            <a:norm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e </a:t>
            </a:r>
            <a:r>
              <a:rPr lang="en-US" sz="3200" b="1" dirty="0"/>
              <a:t>first consider a problem where a </a:t>
            </a:r>
            <a:r>
              <a:rPr lang="en-US" sz="3200" b="1" dirty="0" smtClean="0"/>
              <a:t>constrained minimum </a:t>
            </a:r>
            <a:r>
              <a:rPr lang="en-US" sz="3200" b="1" dirty="0"/>
              <a:t>can </a:t>
            </a:r>
            <a:r>
              <a:rPr lang="en-US" sz="3200" b="1" dirty="0" smtClean="0"/>
              <a:t>be </a:t>
            </a:r>
            <a:r>
              <a:rPr lang="en-US" sz="3200" b="1" dirty="0" smtClean="0"/>
              <a:t>find </a:t>
            </a:r>
            <a:r>
              <a:rPr lang="en-US" sz="3200" b="1" dirty="0"/>
              <a:t>by eliminating a variable.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2884" y="2556931"/>
                <a:ext cx="10457645" cy="37408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Example:1</a:t>
                </a:r>
              </a:p>
              <a:p>
                <a:pPr marL="0" indent="0">
                  <a:buNone/>
                </a:pPr>
                <a:r>
                  <a:rPr lang="en-US" dirty="0" smtClean="0"/>
                  <a:t>Find the </a:t>
                </a:r>
                <a:r>
                  <a:rPr lang="en-US" dirty="0"/>
                  <a:t>point </a:t>
                </a:r>
                <a:r>
                  <a:rPr lang="en-US" b="1" i="1" dirty="0"/>
                  <a:t>p</a:t>
                </a:r>
                <a:r>
                  <a:rPr lang="en-US" b="1" dirty="0"/>
                  <a:t>(</a:t>
                </a:r>
                <a:r>
                  <a:rPr lang="en-US" b="1" i="1" dirty="0"/>
                  <a:t>x</a:t>
                </a:r>
                <a:r>
                  <a:rPr lang="en-US" b="1" dirty="0"/>
                  <a:t>, </a:t>
                </a:r>
                <a:r>
                  <a:rPr lang="en-US" b="1" i="1" dirty="0"/>
                  <a:t>y</a:t>
                </a:r>
                <a:r>
                  <a:rPr lang="en-US" b="1" dirty="0"/>
                  <a:t>, </a:t>
                </a:r>
                <a:r>
                  <a:rPr lang="en-US" b="1" i="1" dirty="0"/>
                  <a:t>z</a:t>
                </a:r>
                <a:r>
                  <a:rPr lang="en-US" b="1" dirty="0"/>
                  <a:t>) </a:t>
                </a:r>
                <a:r>
                  <a:rPr lang="en-US" dirty="0"/>
                  <a:t>on the plane </a:t>
                </a:r>
                <a:r>
                  <a:rPr lang="en-US" b="1" dirty="0"/>
                  <a:t>2</a:t>
                </a:r>
                <a:r>
                  <a:rPr lang="en-US" b="1" i="1" dirty="0"/>
                  <a:t>x </a:t>
                </a:r>
                <a:r>
                  <a:rPr lang="en-US" b="1" dirty="0"/>
                  <a:t>+ </a:t>
                </a:r>
                <a:r>
                  <a:rPr lang="en-US" b="1" i="1" dirty="0"/>
                  <a:t>y </a:t>
                </a:r>
                <a:r>
                  <a:rPr lang="en-US" b="1" dirty="0"/>
                  <a:t>- </a:t>
                </a:r>
                <a:r>
                  <a:rPr lang="en-US" b="1" i="1" dirty="0"/>
                  <a:t>z </a:t>
                </a:r>
                <a:r>
                  <a:rPr lang="en-US" b="1" dirty="0"/>
                  <a:t>- 5 = 0 </a:t>
                </a:r>
                <a:r>
                  <a:rPr lang="en-US" dirty="0"/>
                  <a:t>that </a:t>
                </a:r>
                <a:r>
                  <a:rPr lang="en-US" dirty="0" smtClean="0"/>
                  <a:t>is closest </a:t>
                </a:r>
                <a:r>
                  <a:rPr lang="en-US" dirty="0"/>
                  <a:t>to the origin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The problem asks us to find the minimum value of the </a:t>
                </a:r>
                <a:r>
                  <a:rPr lang="en-US" dirty="0" smtClean="0"/>
                  <a:t>function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   subject to the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Constraints that  </a:t>
                </a:r>
                <a:r>
                  <a:rPr lang="en-US" b="1" i="1" dirty="0" smtClean="0"/>
                  <a:t>2x+y-z-5=0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884" y="2556931"/>
                <a:ext cx="10457645" cy="3740837"/>
              </a:xfrm>
              <a:blipFill rotWithShape="0">
                <a:blip r:embed="rId2"/>
                <a:stretch>
                  <a:fillRect l="-933" t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8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75775"/>
            <a:ext cx="9601195" cy="32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85623"/>
            <a:ext cx="9703155" cy="367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65927"/>
            <a:ext cx="9601196" cy="34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Note: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Solving </a:t>
            </a:r>
            <a:r>
              <a:rPr lang="en-US" b="1" dirty="0"/>
              <a:t>a constrained maximum or minimum problem by substitution, as we might call the method of Example 1, do not always go smoothly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4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Method </a:t>
            </a:r>
            <a:r>
              <a:rPr lang="en-US" b="1" dirty="0"/>
              <a:t>of </a:t>
            </a:r>
            <a:r>
              <a:rPr lang="en-US" b="1" dirty="0" smtClean="0"/>
              <a:t>Lagrange Multipliers</a:t>
            </a:r>
            <a:br>
              <a:rPr lang="en-US" b="1" dirty="0" smtClean="0"/>
            </a:br>
            <a:r>
              <a:rPr lang="en-US" dirty="0" smtClean="0"/>
              <a:t>(for two variables)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85623"/>
                <a:ext cx="10515600" cy="359320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To find a maximum or minimum value of a function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subject </a:t>
                </a:r>
                <a:r>
                  <a:rPr lang="en-US" dirty="0">
                    <a:solidFill>
                      <a:schemeClr val="tx1"/>
                    </a:solidFill>
                  </a:rPr>
                  <a:t>to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1. Form </a:t>
                </a:r>
                <a:r>
                  <a:rPr lang="en-US" dirty="0"/>
                  <a:t>a new function, called the </a:t>
                </a:r>
                <a:r>
                  <a:rPr lang="en-US" b="1" dirty="0"/>
                  <a:t>Lagrange function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b="1" i="1" dirty="0"/>
                  <a:t> </a:t>
                </a:r>
                <a:r>
                  <a:rPr lang="en-US" b="1" i="1" dirty="0" smtClean="0"/>
                  <a:t>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𝞴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𝞴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i="1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:r>
                  <a:rPr lang="en-US" dirty="0"/>
                  <a:t>The </a:t>
                </a:r>
                <a:r>
                  <a:rPr lang="en-US" dirty="0" smtClean="0"/>
                  <a:t>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(lambda) is called a </a:t>
                </a:r>
                <a:r>
                  <a:rPr lang="en-US" b="1" dirty="0"/>
                  <a:t>Lagrange multiplier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:r>
                  <a:rPr lang="en-US" dirty="0"/>
                  <a:t>Find the first partial </a:t>
                </a:r>
                <a:r>
                  <a:rPr lang="en-US" dirty="0" smtClean="0"/>
                  <a:t>derivatives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𝞴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3. Solve the system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𝞴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85623"/>
                <a:ext cx="10515600" cy="3593205"/>
              </a:xfrm>
              <a:blipFill rotWithShape="0">
                <a:blip r:embed="rId2"/>
                <a:stretch>
                  <a:fillRect l="-754" t="-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0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339</TotalTime>
  <Words>390</Words>
  <Application>Microsoft Office PowerPoint</Application>
  <PresentationFormat>Widescreen</PresentationFormat>
  <Paragraphs>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Cambria Math</vt:lpstr>
      <vt:lpstr>Garamond</vt:lpstr>
      <vt:lpstr>Organic</vt:lpstr>
      <vt:lpstr>Lagrange multiplier &amp;  Taylor formula</vt:lpstr>
      <vt:lpstr>Introduction</vt:lpstr>
      <vt:lpstr>Introduction</vt:lpstr>
      <vt:lpstr>We first consider a problem where a constrained minimum can be find by eliminating a variable.</vt:lpstr>
      <vt:lpstr>Example:1</vt:lpstr>
      <vt:lpstr>Example:1</vt:lpstr>
      <vt:lpstr>Example:1</vt:lpstr>
      <vt:lpstr>Note</vt:lpstr>
      <vt:lpstr>The Method of Lagrange Multipliers (for two variables)</vt:lpstr>
      <vt:lpstr>Lagrange Multipliers</vt:lpstr>
      <vt:lpstr>The Method of Lagrange Multipliers (for three variables)</vt:lpstr>
      <vt:lpstr>The Method of Lagrange Multipliers (for three variables)</vt:lpstr>
      <vt:lpstr>Example:3</vt:lpstr>
      <vt:lpstr>Example:3</vt:lpstr>
      <vt:lpstr>Example:3</vt:lpstr>
      <vt:lpstr>Geometry of the Solution</vt:lpstr>
      <vt:lpstr>Example:4</vt:lpstr>
      <vt:lpstr>  Example:4  </vt:lpstr>
      <vt:lpstr>Example:4</vt:lpstr>
      <vt:lpstr>Example:4</vt:lpstr>
      <vt:lpstr>Geometry of the Solution</vt:lpstr>
      <vt:lpstr>PowerPoint Presentation</vt:lpstr>
      <vt:lpstr>Taylor’s formula for f(x,y) at the Origin</vt:lpstr>
      <vt:lpstr>Note</vt:lpstr>
      <vt:lpstr>Example 1</vt:lpstr>
      <vt:lpstr>Example 1</vt:lpstr>
      <vt:lpstr>Example 1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Lagrange multiplier&amp; Taylor series</dc:title>
  <dc:creator>Kanmaniraja</dc:creator>
  <cp:lastModifiedBy>Kanmaniraja</cp:lastModifiedBy>
  <cp:revision>32</cp:revision>
  <dcterms:created xsi:type="dcterms:W3CDTF">2020-11-19T13:18:19Z</dcterms:created>
  <dcterms:modified xsi:type="dcterms:W3CDTF">2020-11-27T11:55:26Z</dcterms:modified>
</cp:coreProperties>
</file>