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61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619F-146E-471C-AE34-E054DF96F4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5C6A-0083-4A5F-A087-FB4B7D2E1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619F-146E-471C-AE34-E054DF96F4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5C6A-0083-4A5F-A087-FB4B7D2E1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619F-146E-471C-AE34-E054DF96F4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5C6A-0083-4A5F-A087-FB4B7D2E1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619F-146E-471C-AE34-E054DF96F4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5C6A-0083-4A5F-A087-FB4B7D2E1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619F-146E-471C-AE34-E054DF96F4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5C6A-0083-4A5F-A087-FB4B7D2E1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619F-146E-471C-AE34-E054DF96F4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5C6A-0083-4A5F-A087-FB4B7D2E1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619F-146E-471C-AE34-E054DF96F4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5C6A-0083-4A5F-A087-FB4B7D2E1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619F-146E-471C-AE34-E054DF96F4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5C6A-0083-4A5F-A087-FB4B7D2E1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619F-146E-471C-AE34-E054DF96F4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5C6A-0083-4A5F-A087-FB4B7D2E1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619F-146E-471C-AE34-E054DF96F4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5C6A-0083-4A5F-A087-FB4B7D2E1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619F-146E-471C-AE34-E054DF96F4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5C6A-0083-4A5F-A087-FB4B7D2E1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619F-146E-471C-AE34-E054DF96F4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05C6A-0083-4A5F-A087-FB4B7D2E1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smtClean="0"/>
              <a:t>programming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Library and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All C compilers come with a standard library of functions that perform most commonly </a:t>
            </a:r>
            <a:r>
              <a:rPr lang="en-US" dirty="0" smtClean="0">
                <a:solidFill>
                  <a:srgbClr val="0070C0"/>
                </a:solidFill>
              </a:rPr>
              <a:t>needed tasks</a:t>
            </a:r>
            <a:r>
              <a:rPr lang="en-US" dirty="0"/>
              <a:t>. Standard C specifies a minimal set of functions that will be supported by all compilers.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However, your compiler will probably contain many other functions.</a:t>
            </a:r>
            <a:r>
              <a:rPr lang="en-US" dirty="0"/>
              <a:t> For example, the </a:t>
            </a:r>
            <a:r>
              <a:rPr lang="en-US" dirty="0" smtClean="0"/>
              <a:t>standard library </a:t>
            </a:r>
            <a:r>
              <a:rPr lang="en-US" dirty="0"/>
              <a:t>does not define any graphics functions, but your compiler will probably include some.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When you call a library function, the C compiler ''remembers" its name. </a:t>
            </a:r>
            <a:r>
              <a:rPr lang="en-US" dirty="0">
                <a:solidFill>
                  <a:srgbClr val="7030A0"/>
                </a:solidFill>
              </a:rPr>
              <a:t>Later, the linker </a:t>
            </a:r>
            <a:r>
              <a:rPr lang="en-US" dirty="0" smtClean="0">
                <a:solidFill>
                  <a:srgbClr val="7030A0"/>
                </a:solidFill>
              </a:rPr>
              <a:t>combines the </a:t>
            </a:r>
            <a:r>
              <a:rPr lang="en-US" dirty="0">
                <a:solidFill>
                  <a:srgbClr val="7030A0"/>
                </a:solidFill>
              </a:rPr>
              <a:t>code you wrote with the object code already found in the standard library. This process is </a:t>
            </a:r>
            <a:r>
              <a:rPr lang="en-US" dirty="0" smtClean="0">
                <a:solidFill>
                  <a:srgbClr val="7030A0"/>
                </a:solidFill>
              </a:rPr>
              <a:t>called </a:t>
            </a:r>
            <a:r>
              <a:rPr lang="en-US" i="1" dirty="0" smtClean="0">
                <a:solidFill>
                  <a:srgbClr val="7030A0"/>
                </a:solidFill>
              </a:rPr>
              <a:t>linking</a:t>
            </a:r>
            <a:r>
              <a:rPr lang="en-US" i="1" dirty="0">
                <a:solidFill>
                  <a:srgbClr val="7030A0"/>
                </a:solidFill>
              </a:rPr>
              <a:t>. </a:t>
            </a:r>
            <a:r>
              <a:rPr lang="en-US" i="1" dirty="0"/>
              <a:t>Some compilers have their own linker, while others use the standard linker supplied by </a:t>
            </a:r>
            <a:r>
              <a:rPr lang="en-US" i="1" dirty="0" smtClean="0"/>
              <a:t>your </a:t>
            </a:r>
            <a:r>
              <a:rPr lang="en-US" dirty="0" smtClean="0"/>
              <a:t>operating </a:t>
            </a:r>
            <a:r>
              <a:rPr lang="en-US" dirty="0"/>
              <a:t>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C's Memory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600200"/>
            <a:ext cx="32956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</a:p>
          <a:p>
            <a:r>
              <a:rPr lang="en-US" dirty="0" smtClean="0"/>
              <a:t>Object code</a:t>
            </a:r>
          </a:p>
          <a:p>
            <a:r>
              <a:rPr lang="en-US" dirty="0" smtClean="0"/>
              <a:t>Linker</a:t>
            </a:r>
          </a:p>
          <a:p>
            <a:r>
              <a:rPr lang="en-US" dirty="0" smtClean="0"/>
              <a:t>Library</a:t>
            </a:r>
          </a:p>
          <a:p>
            <a:r>
              <a:rPr lang="en-US" dirty="0" smtClean="0"/>
              <a:t>Compile time</a:t>
            </a:r>
          </a:p>
          <a:p>
            <a:r>
              <a:rPr lang="en-US" dirty="0" smtClean="0"/>
              <a:t>Run time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five foundational data types: </a:t>
            </a:r>
            <a:r>
              <a:rPr lang="en-US" dirty="0">
                <a:solidFill>
                  <a:srgbClr val="0070C0"/>
                </a:solidFill>
              </a:rPr>
              <a:t>character, integer, floating-point, double floating-point</a:t>
            </a:r>
            <a:r>
              <a:rPr lang="en-US" dirty="0" smtClean="0">
                <a:solidFill>
                  <a:srgbClr val="0070C0"/>
                </a:solidFill>
              </a:rPr>
              <a:t>, and </a:t>
            </a:r>
            <a:r>
              <a:rPr lang="en-US" dirty="0">
                <a:solidFill>
                  <a:srgbClr val="0070C0"/>
                </a:solidFill>
              </a:rPr>
              <a:t>valueless</a:t>
            </a:r>
            <a:r>
              <a:rPr lang="en-US" dirty="0"/>
              <a:t>. These are declared using </a:t>
            </a:r>
            <a:r>
              <a:rPr lang="en-US" b="1" dirty="0"/>
              <a:t>char, </a:t>
            </a:r>
            <a:r>
              <a:rPr lang="en-US" b="1" dirty="0" err="1"/>
              <a:t>int</a:t>
            </a:r>
            <a:r>
              <a:rPr lang="en-US" b="1" dirty="0"/>
              <a:t>, float, double, and void, </a:t>
            </a:r>
            <a:r>
              <a:rPr lang="en-US" b="1" dirty="0" smtClean="0"/>
              <a:t>respectively.</a:t>
            </a:r>
          </a:p>
          <a:p>
            <a:pPr algn="just"/>
            <a:r>
              <a:rPr lang="en-US" dirty="0"/>
              <a:t>These </a:t>
            </a:r>
            <a:r>
              <a:rPr lang="en-US" dirty="0" smtClean="0"/>
              <a:t>types form </a:t>
            </a:r>
            <a:r>
              <a:rPr lang="en-US" dirty="0"/>
              <a:t>the basis for several other types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size and range of these data types may vary among</a:t>
            </a:r>
          </a:p>
          <a:p>
            <a:pPr algn="just">
              <a:buNone/>
            </a:pPr>
            <a:r>
              <a:rPr lang="en-US" dirty="0" smtClean="0"/>
              <a:t>     processor </a:t>
            </a:r>
            <a:r>
              <a:rPr lang="en-US" dirty="0"/>
              <a:t>types and compilers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Modifying the Basic </a:t>
            </a:r>
            <a:r>
              <a:rPr lang="en-US" b="1" dirty="0" smtClean="0"/>
              <a:t>Types: </a:t>
            </a:r>
            <a:r>
              <a:rPr lang="en-US" dirty="0"/>
              <a:t>Except type </a:t>
            </a:r>
            <a:r>
              <a:rPr lang="en-US" b="1" dirty="0"/>
              <a:t>void, the basic data types may have various modifiers preceding them</a:t>
            </a:r>
            <a:r>
              <a:rPr lang="en-US" b="1" dirty="0" smtClean="0"/>
              <a:t>. </a:t>
            </a:r>
            <a:r>
              <a:rPr lang="en-US" b="1" dirty="0" err="1" smtClean="0"/>
              <a:t>Eg</a:t>
            </a:r>
            <a:r>
              <a:rPr lang="en-US" b="1" dirty="0" smtClean="0"/>
              <a:t>. signed and unsigned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Table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8866"/>
            <a:ext cx="6205982" cy="505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charset="0"/>
              </a:rPr>
              <a:t>Identifiers</a:t>
            </a:r>
            <a:br>
              <a:rPr lang="en-US" altLang="en-US" dirty="0" smtClean="0">
                <a:latin typeface="Arial" charset="0"/>
              </a:rPr>
            </a:br>
            <a:endParaRPr lang="en-US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81000" y="3352800"/>
            <a:ext cx="8229600" cy="203311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1295400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>
                <a:solidFill>
                  <a:srgbClr val="0070C0"/>
                </a:solidFill>
              </a:rPr>
              <a:t>An identifier must start with a letter or underscore: </a:t>
            </a:r>
            <a:br>
              <a:rPr lang="en-US" altLang="en-US" dirty="0" smtClean="0">
                <a:solidFill>
                  <a:srgbClr val="0070C0"/>
                </a:solidFill>
              </a:rPr>
            </a:br>
            <a:r>
              <a:rPr lang="en-US" altLang="en-US" dirty="0" smtClean="0">
                <a:solidFill>
                  <a:srgbClr val="0070C0"/>
                </a:solidFill>
              </a:rPr>
              <a:t>it may not have a space or a hyphen.</a:t>
            </a:r>
          </a:p>
          <a:p>
            <a:r>
              <a:rPr lang="en-US" altLang="en-US" dirty="0"/>
              <a:t>Identifiers allow us to name data and other objects in the program. </a:t>
            </a:r>
            <a:r>
              <a:rPr lang="en-US" altLang="en-US" dirty="0">
                <a:solidFill>
                  <a:srgbClr val="0070C0"/>
                </a:solidFill>
              </a:rPr>
              <a:t>Each identified object in the computer is stored at a unique address</a:t>
            </a:r>
            <a:r>
              <a:rPr lang="en-US" alt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b="1" dirty="0">
                <a:solidFill>
                  <a:srgbClr val="7030A0"/>
                </a:solidFill>
              </a:rPr>
              <a:t>In C, the names of variables, functions, labels, and various other user-defined items are </a:t>
            </a:r>
            <a:r>
              <a:rPr lang="en-US" b="1" dirty="0" smtClean="0">
                <a:solidFill>
                  <a:srgbClr val="7030A0"/>
                </a:solidFill>
              </a:rPr>
              <a:t>called </a:t>
            </a:r>
            <a:r>
              <a:rPr lang="en-US" b="1" i="1" dirty="0" smtClean="0">
                <a:solidFill>
                  <a:srgbClr val="7030A0"/>
                </a:solidFill>
              </a:rPr>
              <a:t>identifiers</a:t>
            </a:r>
            <a:r>
              <a:rPr lang="en-US" b="1" i="1" dirty="0">
                <a:solidFill>
                  <a:srgbClr val="7030A0"/>
                </a:solidFill>
              </a:rPr>
              <a:t>.</a:t>
            </a:r>
            <a:endParaRPr lang="en-US" altLang="en-US" b="1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5334000"/>
            <a:ext cx="297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solidFill>
                  <a:srgbClr val="FF0000"/>
                </a:solidFill>
              </a:rPr>
              <a:t>C is a case-sensitive language.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n-US" i="1" dirty="0">
                <a:solidFill>
                  <a:srgbClr val="0070C0"/>
                </a:solidFill>
              </a:rPr>
              <a:t>variable </a:t>
            </a:r>
            <a:r>
              <a:rPr lang="en-US" i="1" dirty="0"/>
              <a:t>is </a:t>
            </a:r>
            <a:r>
              <a:rPr lang="en-US" i="1" dirty="0">
                <a:solidFill>
                  <a:srgbClr val="7030A0"/>
                </a:solidFill>
              </a:rPr>
              <a:t>a named location in memory </a:t>
            </a:r>
            <a:r>
              <a:rPr lang="en-US" i="1" dirty="0"/>
              <a:t>that </a:t>
            </a:r>
            <a:r>
              <a:rPr lang="en-US" i="1" dirty="0">
                <a:solidFill>
                  <a:srgbClr val="7030A0"/>
                </a:solidFill>
              </a:rPr>
              <a:t>is used to hold a value </a:t>
            </a:r>
            <a:r>
              <a:rPr lang="en-US" i="1" dirty="0" smtClean="0">
                <a:solidFill>
                  <a:srgbClr val="7030A0"/>
                </a:solidFill>
              </a:rPr>
              <a:t>that </a:t>
            </a:r>
            <a:r>
              <a:rPr lang="en-US" dirty="0" smtClean="0">
                <a:solidFill>
                  <a:srgbClr val="7030A0"/>
                </a:solidFill>
              </a:rPr>
              <a:t>can </a:t>
            </a:r>
            <a:r>
              <a:rPr lang="en-US" dirty="0">
                <a:solidFill>
                  <a:srgbClr val="7030A0"/>
                </a:solidFill>
              </a:rPr>
              <a:t>be modified by the program</a:t>
            </a:r>
            <a:r>
              <a:rPr lang="en-US" dirty="0">
                <a:solidFill>
                  <a:srgbClr val="FF0000"/>
                </a:solidFill>
              </a:rPr>
              <a:t>. All variables must be declared before they can be used. </a:t>
            </a:r>
            <a:r>
              <a:rPr lang="en-US" dirty="0" smtClean="0"/>
              <a:t>The general </a:t>
            </a:r>
            <a:r>
              <a:rPr lang="en-US" dirty="0"/>
              <a:t>form of a declaration is</a:t>
            </a:r>
          </a:p>
          <a:p>
            <a:pPr>
              <a:buNone/>
            </a:pPr>
            <a:r>
              <a:rPr lang="en-US" i="1" dirty="0"/>
              <a:t>type </a:t>
            </a:r>
            <a:r>
              <a:rPr lang="en-US" i="1" dirty="0" err="1"/>
              <a:t>variable_list</a:t>
            </a:r>
            <a:r>
              <a:rPr lang="en-US" i="1" dirty="0" smtClean="0"/>
              <a:t>;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257800"/>
            <a:ext cx="41052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Where Variables Are Declared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smtClean="0"/>
              <a:t>functions: </a:t>
            </a:r>
            <a:r>
              <a:rPr lang="en-US" dirty="0">
                <a:solidFill>
                  <a:srgbClr val="0070C0"/>
                </a:solidFill>
              </a:rPr>
              <a:t>local variables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in </a:t>
            </a:r>
            <a:r>
              <a:rPr lang="en-US" dirty="0"/>
              <a:t>the definition of function </a:t>
            </a:r>
            <a:r>
              <a:rPr lang="en-US" dirty="0" smtClean="0"/>
              <a:t>parameters: </a:t>
            </a:r>
            <a:r>
              <a:rPr lang="en-US" dirty="0">
                <a:solidFill>
                  <a:srgbClr val="0070C0"/>
                </a:solidFill>
              </a:rPr>
              <a:t>formal parameters</a:t>
            </a:r>
          </a:p>
          <a:p>
            <a:r>
              <a:rPr lang="en-US" dirty="0" smtClean="0"/>
              <a:t>outside </a:t>
            </a:r>
            <a:r>
              <a:rPr lang="en-US" dirty="0"/>
              <a:t>of all </a:t>
            </a:r>
            <a:r>
              <a:rPr lang="en-US" dirty="0" smtClean="0"/>
              <a:t>functions: </a:t>
            </a:r>
            <a:r>
              <a:rPr lang="en-US" dirty="0">
                <a:solidFill>
                  <a:srgbClr val="0070C0"/>
                </a:solidFill>
              </a:rPr>
              <a:t>global variables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 </a:t>
            </a:r>
            <a:r>
              <a:rPr lang="en-US" dirty="0" smtClean="0"/>
              <a:t>and</a:t>
            </a:r>
            <a:r>
              <a:rPr lang="en-US" b="1" dirty="0" smtClean="0"/>
              <a:t> volatile</a:t>
            </a:r>
          </a:p>
          <a:p>
            <a:pPr>
              <a:buNone/>
            </a:pPr>
            <a:r>
              <a:rPr lang="en-US" dirty="0"/>
              <a:t>Variables of type </a:t>
            </a:r>
            <a:r>
              <a:rPr lang="en-US" b="1" dirty="0"/>
              <a:t>const </a:t>
            </a:r>
            <a:r>
              <a:rPr lang="en-US" dirty="0"/>
              <a:t>may not be changed by your program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const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a=10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dirty="0"/>
              <a:t>The modifier </a:t>
            </a:r>
            <a:r>
              <a:rPr lang="en-US" b="1" dirty="0"/>
              <a:t>volatile tells the compiler that a variable's value may be changed in ways not </a:t>
            </a:r>
            <a:r>
              <a:rPr lang="en-US" b="1" dirty="0" smtClean="0"/>
              <a:t>explicitly </a:t>
            </a:r>
            <a:r>
              <a:rPr lang="en-US" dirty="0" smtClean="0"/>
              <a:t>specified </a:t>
            </a:r>
            <a:r>
              <a:rPr lang="en-US" dirty="0"/>
              <a:t>by the program.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2613" y="2047874"/>
            <a:ext cx="6020161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334000"/>
            <a:ext cx="45434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 is </a:t>
            </a:r>
            <a:r>
              <a:rPr lang="en-US" i="1" dirty="0">
                <a:solidFill>
                  <a:srgbClr val="0070C0"/>
                </a:solidFill>
              </a:rPr>
              <a:t>a structured programming language. </a:t>
            </a:r>
          </a:p>
          <a:p>
            <a:r>
              <a:rPr lang="en-US" i="1" dirty="0"/>
              <a:t>It is considered </a:t>
            </a:r>
            <a:r>
              <a:rPr lang="en-US" i="1" dirty="0">
                <a:solidFill>
                  <a:srgbClr val="0070C0"/>
                </a:solidFill>
              </a:rPr>
              <a:t>a high-level language </a:t>
            </a:r>
            <a:r>
              <a:rPr lang="en-US" i="1" dirty="0"/>
              <a:t>because it allows the programmer to concentrate on the problem at hand and </a:t>
            </a:r>
            <a:r>
              <a:rPr lang="en-US" i="1" dirty="0">
                <a:solidFill>
                  <a:srgbClr val="7030A0"/>
                </a:solidFill>
              </a:rPr>
              <a:t>not worry about the machine that the program will be using</a:t>
            </a:r>
            <a:r>
              <a:rPr lang="en-US" i="1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Character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The 26 lowercase Roman characters</a:t>
            </a:r>
            <a:r>
              <a:rPr lang="en-US" b="1" dirty="0" smtClean="0"/>
              <a:t>: a-z</a:t>
            </a:r>
          </a:p>
          <a:p>
            <a:r>
              <a:rPr lang="en-US" b="1" dirty="0"/>
              <a:t>The 26 uppercase Roman </a:t>
            </a:r>
            <a:r>
              <a:rPr lang="en-US" b="1"/>
              <a:t>characters</a:t>
            </a:r>
            <a:r>
              <a:rPr lang="en-US" b="1" smtClean="0"/>
              <a:t>: A-Z</a:t>
            </a:r>
            <a:endParaRPr lang="en-US" b="1" dirty="0" smtClean="0"/>
          </a:p>
          <a:p>
            <a:r>
              <a:rPr lang="en-US" b="1" dirty="0"/>
              <a:t>The 10 decimal digits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graphic </a:t>
            </a:r>
            <a:r>
              <a:rPr lang="en-US" b="1" dirty="0"/>
              <a:t>characters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! # % ^ &amp;amp; * ( ) - _ = + ~ ' " : ; ? / | \ { } [ ] , . &amp;</a:t>
            </a:r>
            <a:r>
              <a:rPr lang="en-US" dirty="0" err="1"/>
              <a:t>lt</a:t>
            </a:r>
            <a:r>
              <a:rPr lang="en-US" dirty="0"/>
              <a:t>; &amp;</a:t>
            </a:r>
            <a:r>
              <a:rPr lang="en-US" dirty="0" err="1"/>
              <a:t>gt</a:t>
            </a:r>
            <a:r>
              <a:rPr lang="en-US" dirty="0"/>
              <a:t>; </a:t>
            </a:r>
            <a:r>
              <a:rPr lang="en-US" dirty="0" smtClean="0"/>
              <a:t>$</a:t>
            </a:r>
          </a:p>
          <a:p>
            <a:r>
              <a:rPr lang="en-US" b="1" dirty="0" smtClean="0"/>
              <a:t>white </a:t>
            </a:r>
            <a:r>
              <a:rPr lang="en-US" b="1" dirty="0"/>
              <a:t>space </a:t>
            </a:r>
            <a:r>
              <a:rPr lang="en-US" b="1" dirty="0" smtClean="0"/>
              <a:t>characters</a:t>
            </a:r>
            <a:r>
              <a:rPr lang="en-US" b="1" dirty="0"/>
              <a:t> </a:t>
            </a:r>
            <a:r>
              <a:rPr lang="en-US" b="1" dirty="0" smtClean="0"/>
              <a:t>or escape sequence characters</a:t>
            </a:r>
          </a:p>
          <a:p>
            <a:pPr lvl="1"/>
            <a:r>
              <a:rPr lang="en-US" dirty="0"/>
              <a:t>Space( ),Horizontal tab (\t) , Carriage return(\v), New line(\n) , form feed (\f)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 program</a:t>
            </a:r>
            <a:endParaRPr lang="en-US" dirty="0"/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60091" y="1600200"/>
            <a:ext cx="5223817" cy="452596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8810" y="1600200"/>
            <a:ext cx="7126380" cy="452596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8153400" cy="121341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6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3962400"/>
            <a:ext cx="7467600" cy="203077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Compiler and Interpreter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90800"/>
            <a:ext cx="76200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Key Difference: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Compiler</a:t>
            </a:r>
            <a:r>
              <a:rPr lang="en-US" dirty="0" smtClean="0"/>
              <a:t> </a:t>
            </a:r>
            <a:r>
              <a:rPr lang="en-US" dirty="0"/>
              <a:t>transforms code written </a:t>
            </a:r>
            <a:r>
              <a:rPr lang="en-US" dirty="0">
                <a:solidFill>
                  <a:srgbClr val="7030A0"/>
                </a:solidFill>
              </a:rPr>
              <a:t>in a high-level programming language into the machine code, at once, before program runs</a:t>
            </a:r>
            <a:r>
              <a:rPr lang="en-US" dirty="0"/>
              <a:t>, whereas an </a:t>
            </a:r>
            <a:r>
              <a:rPr lang="en-US" b="1" dirty="0">
                <a:solidFill>
                  <a:srgbClr val="0070C0"/>
                </a:solidFill>
              </a:rPr>
              <a:t>Interpreter</a:t>
            </a:r>
            <a:r>
              <a:rPr lang="en-US" dirty="0"/>
              <a:t> coverts each high-level program statement, one by one, into the machine code, during program run.</a:t>
            </a:r>
          </a:p>
          <a:p>
            <a:r>
              <a:rPr lang="en-US" dirty="0">
                <a:solidFill>
                  <a:srgbClr val="7030A0"/>
                </a:solidFill>
              </a:rPr>
              <a:t>Compiled code runs faster </a:t>
            </a:r>
            <a:r>
              <a:rPr lang="en-US" dirty="0"/>
              <a:t>while </a:t>
            </a:r>
            <a:r>
              <a:rPr lang="en-US" dirty="0">
                <a:solidFill>
                  <a:srgbClr val="0070C0"/>
                </a:solidFill>
              </a:rPr>
              <a:t>interpreted code runs slower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7030A0"/>
                </a:solidFill>
              </a:rPr>
              <a:t>Compiler displays all errors after compilation</a:t>
            </a:r>
            <a:r>
              <a:rPr lang="en-US" dirty="0"/>
              <a:t>, on the other hand, </a:t>
            </a:r>
            <a:r>
              <a:rPr lang="en-US" dirty="0">
                <a:solidFill>
                  <a:srgbClr val="0070C0"/>
                </a:solidFill>
              </a:rPr>
              <a:t>the Interpreter displays errors of each line one by one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7030A0"/>
                </a:solidFill>
              </a:rPr>
              <a:t>Compiler is based on translation linking-loading model</a:t>
            </a:r>
            <a:r>
              <a:rPr lang="en-US" dirty="0"/>
              <a:t>, whereas </a:t>
            </a:r>
            <a:r>
              <a:rPr lang="en-US" dirty="0">
                <a:solidFill>
                  <a:srgbClr val="0070C0"/>
                </a:solidFill>
              </a:rPr>
              <a:t>Interpreter is based on Interpretation Method.</a:t>
            </a:r>
          </a:p>
          <a:p>
            <a:r>
              <a:rPr lang="en-US" dirty="0">
                <a:solidFill>
                  <a:srgbClr val="7030A0"/>
                </a:solidFill>
              </a:rPr>
              <a:t>Compiler takes an entire program </a:t>
            </a:r>
            <a:r>
              <a:rPr lang="en-US" dirty="0"/>
              <a:t>whereas </a:t>
            </a:r>
            <a:r>
              <a:rPr lang="en-US" dirty="0">
                <a:solidFill>
                  <a:srgbClr val="0070C0"/>
                </a:solidFill>
              </a:rPr>
              <a:t>the Interpreter takes a single line of code.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Interpreter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Translates program one statement at a time.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Scans the entire program and translates it as a whole into machine code.</a:t>
                      </a:r>
                    </a:p>
                  </a:txBody>
                  <a:tcPr marL="228600" marR="228600" marT="114300" marB="1143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Interpreters usually take less amount of time to analyze the source code. However, the overall execution time is comparatively slower than compilers.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Compilers usually take a large amount of time to analyze the source code. However, the overall execution time is comparatively faster than interpreters.</a:t>
                      </a:r>
                    </a:p>
                  </a:txBody>
                  <a:tcPr marL="228600" marR="228600" marT="114300" marB="1143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 intermediate object code is generated, hence are memory efficient.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Generates intermediate object code which further requires linking, hence requires more memory.</a:t>
                      </a:r>
                    </a:p>
                  </a:txBody>
                  <a:tcPr marL="228600" marR="228600" marT="114300" marB="1143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Programming languages like JavaScript, Python, Ruby use interpreters.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Programming languages like C, C++, Java use compilers.</a:t>
                      </a:r>
                    </a:p>
                  </a:txBody>
                  <a:tcPr marL="228600" marR="228600" marT="114300" marB="1143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Creating an executable form </a:t>
            </a:r>
            <a:r>
              <a:rPr lang="en-US" dirty="0"/>
              <a:t>of your C program consists of these three steps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1. Creating your program</a:t>
            </a:r>
          </a:p>
          <a:p>
            <a:pPr>
              <a:buNone/>
            </a:pPr>
            <a:r>
              <a:rPr lang="en-US" dirty="0"/>
              <a:t>2. Compiling your program</a:t>
            </a:r>
          </a:p>
          <a:p>
            <a:pPr>
              <a:buNone/>
            </a:pPr>
            <a:r>
              <a:rPr lang="en-US" dirty="0"/>
              <a:t>3. </a:t>
            </a:r>
            <a:r>
              <a:rPr lang="en-US" dirty="0">
                <a:solidFill>
                  <a:srgbClr val="0070C0"/>
                </a:solidFill>
              </a:rPr>
              <a:t>Linking your program with whatever functions are needed from the library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784</Words>
  <Application>Microsoft Office PowerPoint</Application>
  <PresentationFormat>On-screen Show (4:3)</PresentationFormat>
  <Paragraphs>72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 programming Basics</vt:lpstr>
      <vt:lpstr>Slide 2</vt:lpstr>
      <vt:lpstr>Structure of C program</vt:lpstr>
      <vt:lpstr>Slide 4</vt:lpstr>
      <vt:lpstr>Slide 5</vt:lpstr>
      <vt:lpstr>Compilation and Execution</vt:lpstr>
      <vt:lpstr>Slide 7</vt:lpstr>
      <vt:lpstr>Slide 8</vt:lpstr>
      <vt:lpstr>Compilation and Execution</vt:lpstr>
      <vt:lpstr>Library and Linking</vt:lpstr>
      <vt:lpstr>C's Memory Map</vt:lpstr>
      <vt:lpstr>Words to know</vt:lpstr>
      <vt:lpstr>Data types</vt:lpstr>
      <vt:lpstr>Data Types Table</vt:lpstr>
      <vt:lpstr>Identifiers </vt:lpstr>
      <vt:lpstr>Variable</vt:lpstr>
      <vt:lpstr>Where Variables Are Declared</vt:lpstr>
      <vt:lpstr>Type Qualifiers</vt:lpstr>
      <vt:lpstr>Keywords</vt:lpstr>
      <vt:lpstr>C Character 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santhi</dc:creator>
  <cp:lastModifiedBy>santhi</cp:lastModifiedBy>
  <cp:revision>21</cp:revision>
  <dcterms:created xsi:type="dcterms:W3CDTF">2021-03-25T22:15:36Z</dcterms:created>
  <dcterms:modified xsi:type="dcterms:W3CDTF">2021-03-26T16:39:08Z</dcterms:modified>
</cp:coreProperties>
</file>