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57" r:id="rId6"/>
    <p:sldId id="260" r:id="rId7"/>
    <p:sldId id="258" r:id="rId8"/>
    <p:sldId id="259" r:id="rId9"/>
    <p:sldId id="261" r:id="rId10"/>
    <p:sldId id="262" r:id="rId11"/>
    <p:sldId id="263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586A-F606-4907-B024-8D2CD535F53D}" type="datetimeFigureOut">
              <a:rPr lang="en-US" smtClean="0"/>
              <a:pPr/>
              <a:t>4/27/2021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2391-4450-4F04-8767-DBFAF8B3AB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586A-F606-4907-B024-8D2CD535F53D}" type="datetimeFigureOut">
              <a:rPr lang="en-US" smtClean="0"/>
              <a:pPr/>
              <a:t>4/27/2021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2391-4450-4F04-8767-DBFAF8B3AB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586A-F606-4907-B024-8D2CD535F53D}" type="datetimeFigureOut">
              <a:rPr lang="en-US" smtClean="0"/>
              <a:pPr/>
              <a:t>4/27/2021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2391-4450-4F04-8767-DBFAF8B3AB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586A-F606-4907-B024-8D2CD535F53D}" type="datetimeFigureOut">
              <a:rPr lang="en-US" smtClean="0"/>
              <a:pPr/>
              <a:t>4/27/2021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2391-4450-4F04-8767-DBFAF8B3AB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586A-F606-4907-B024-8D2CD535F53D}" type="datetimeFigureOut">
              <a:rPr lang="en-US" smtClean="0"/>
              <a:pPr/>
              <a:t>4/27/2021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2391-4450-4F04-8767-DBFAF8B3AB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586A-F606-4907-B024-8D2CD535F53D}" type="datetimeFigureOut">
              <a:rPr lang="en-US" smtClean="0"/>
              <a:pPr/>
              <a:t>4/27/2021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2391-4450-4F04-8767-DBFAF8B3AB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586A-F606-4907-B024-8D2CD535F53D}" type="datetimeFigureOut">
              <a:rPr lang="en-US" smtClean="0"/>
              <a:pPr/>
              <a:t>4/27/2021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2391-4450-4F04-8767-DBFAF8B3AB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586A-F606-4907-B024-8D2CD535F53D}" type="datetimeFigureOut">
              <a:rPr lang="en-US" smtClean="0"/>
              <a:pPr/>
              <a:t>4/27/2021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2391-4450-4F04-8767-DBFAF8B3AB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586A-F606-4907-B024-8D2CD535F53D}" type="datetimeFigureOut">
              <a:rPr lang="en-US" smtClean="0"/>
              <a:pPr/>
              <a:t>4/27/2021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2391-4450-4F04-8767-DBFAF8B3AB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586A-F606-4907-B024-8D2CD535F53D}" type="datetimeFigureOut">
              <a:rPr lang="en-US" smtClean="0"/>
              <a:pPr/>
              <a:t>4/27/2021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2391-4450-4F04-8767-DBFAF8B3AB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586A-F606-4907-B024-8D2CD535F53D}" type="datetimeFigureOut">
              <a:rPr lang="en-US" smtClean="0"/>
              <a:pPr/>
              <a:t>4/27/2021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2391-4450-4F04-8767-DBFAF8B3ABA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F586A-F606-4907-B024-8D2CD535F53D}" type="datetimeFigureOut">
              <a:rPr lang="en-US" smtClean="0"/>
              <a:pPr/>
              <a:t>4/27/2021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E2391-4450-4F04-8767-DBFAF8B3ABA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00" y="2130425"/>
            <a:ext cx="7458100" cy="1941517"/>
          </a:xfrm>
        </p:spPr>
        <p:txBody>
          <a:bodyPr>
            <a:normAutofit fontScale="90000"/>
          </a:bodyPr>
          <a:lstStyle/>
          <a:p>
            <a:r>
              <a:rPr lang="en-IN" dirty="0"/>
              <a:t>Command Line </a:t>
            </a:r>
            <a:r>
              <a:rPr lang="en-IN" dirty="0" smtClean="0"/>
              <a:t>Arguments</a:t>
            </a:r>
            <a:br>
              <a:rPr lang="en-IN" dirty="0" smtClean="0"/>
            </a:br>
            <a:r>
              <a:rPr lang="en-IN" dirty="0"/>
              <a:t>&amp;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dirty="0" smtClean="0"/>
              <a:t>Storage Classes in C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88074"/>
            <a:ext cx="6111106" cy="602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Extern Storage Class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Extern stands for external storage class. </a:t>
            </a:r>
            <a:r>
              <a:rPr lang="en-IN" b="1" dirty="0" smtClean="0">
                <a:solidFill>
                  <a:srgbClr val="0070C0"/>
                </a:solidFill>
              </a:rPr>
              <a:t>Extern storage class is used when we have global functions or variables which are shared between two or more files. </a:t>
            </a:r>
            <a:endParaRPr lang="en-IN" b="1" dirty="0" smtClean="0">
              <a:solidFill>
                <a:srgbClr val="0070C0"/>
              </a:solidFill>
            </a:endParaRPr>
          </a:p>
          <a:p>
            <a:pPr algn="just"/>
            <a:r>
              <a:rPr lang="en-IN" dirty="0" smtClean="0">
                <a:solidFill>
                  <a:srgbClr val="C00000"/>
                </a:solidFill>
              </a:rPr>
              <a:t>The variables defined using an extern keyword are called as global variables.</a:t>
            </a:r>
            <a:r>
              <a:rPr lang="en-IN" dirty="0" smtClean="0"/>
              <a:t> These variables are accessible throughout the program. 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00042"/>
            <a:ext cx="1957391" cy="1803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786050" y="714356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b="1" dirty="0" smtClean="0">
                <a:solidFill>
                  <a:srgbClr val="0070C0"/>
                </a:solidFill>
              </a:rPr>
              <a:t>This program compiles successfully</a:t>
            </a:r>
            <a:r>
              <a:rPr lang="en-IN" sz="2000" dirty="0" smtClean="0"/>
              <a:t>. </a:t>
            </a:r>
            <a:r>
              <a:rPr lang="en-IN" sz="2000" dirty="0" err="1" smtClean="0">
                <a:solidFill>
                  <a:srgbClr val="C00000"/>
                </a:solidFill>
              </a:rPr>
              <a:t>var</a:t>
            </a:r>
            <a:r>
              <a:rPr lang="en-IN" sz="2000" dirty="0" smtClean="0">
                <a:solidFill>
                  <a:srgbClr val="C00000"/>
                </a:solidFill>
              </a:rPr>
              <a:t> is defined (and declared implicitly) globally.</a:t>
            </a:r>
            <a:endParaRPr lang="en-IN" sz="2000" dirty="0">
              <a:solidFill>
                <a:srgbClr val="C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623" y="2143116"/>
            <a:ext cx="293057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928926" y="2214554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b="1" dirty="0" smtClean="0">
                <a:solidFill>
                  <a:srgbClr val="0070C0"/>
                </a:solidFill>
              </a:rPr>
              <a:t>This program compiles successfully</a:t>
            </a:r>
            <a:r>
              <a:rPr lang="en-IN" sz="2000" dirty="0" smtClean="0"/>
              <a:t>. </a:t>
            </a:r>
            <a:r>
              <a:rPr lang="en-IN" sz="2000" dirty="0" smtClean="0">
                <a:solidFill>
                  <a:srgbClr val="C00000"/>
                </a:solidFill>
              </a:rPr>
              <a:t>Here </a:t>
            </a:r>
            <a:r>
              <a:rPr lang="en-IN" sz="2000" dirty="0" err="1" smtClean="0">
                <a:solidFill>
                  <a:srgbClr val="C00000"/>
                </a:solidFill>
              </a:rPr>
              <a:t>var</a:t>
            </a:r>
            <a:r>
              <a:rPr lang="en-IN" sz="2000" dirty="0" smtClean="0">
                <a:solidFill>
                  <a:srgbClr val="C00000"/>
                </a:solidFill>
              </a:rPr>
              <a:t> is declared only. Notice </a:t>
            </a:r>
            <a:r>
              <a:rPr lang="en-IN" sz="2000" dirty="0" err="1" smtClean="0">
                <a:solidFill>
                  <a:srgbClr val="C00000"/>
                </a:solidFill>
              </a:rPr>
              <a:t>var</a:t>
            </a:r>
            <a:r>
              <a:rPr lang="en-IN" sz="2000" dirty="0" smtClean="0">
                <a:solidFill>
                  <a:srgbClr val="C00000"/>
                </a:solidFill>
              </a:rPr>
              <a:t> is never used so no problems arise.</a:t>
            </a:r>
            <a:endParaRPr lang="en-IN" sz="2000" dirty="0">
              <a:solidFill>
                <a:srgbClr val="C0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4143380"/>
            <a:ext cx="2596052" cy="2195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3357554" y="4071942"/>
            <a:ext cx="51435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0070C0"/>
                </a:solidFill>
              </a:rPr>
              <a:t>This program throws an error in the </a:t>
            </a:r>
            <a:r>
              <a:rPr lang="en-IN" sz="2000" b="1" dirty="0" smtClean="0">
                <a:solidFill>
                  <a:srgbClr val="0070C0"/>
                </a:solidFill>
              </a:rPr>
              <a:t>compilation </a:t>
            </a:r>
            <a:r>
              <a:rPr lang="en-IN" sz="2000" dirty="0" smtClean="0">
                <a:solidFill>
                  <a:srgbClr val="C00000"/>
                </a:solidFill>
              </a:rPr>
              <a:t>because </a:t>
            </a:r>
            <a:r>
              <a:rPr lang="en-IN" sz="2000" dirty="0" err="1" smtClean="0">
                <a:solidFill>
                  <a:srgbClr val="C00000"/>
                </a:solidFill>
              </a:rPr>
              <a:t>var</a:t>
            </a:r>
            <a:r>
              <a:rPr lang="en-IN" sz="2000" dirty="0" smtClean="0">
                <a:solidFill>
                  <a:srgbClr val="C00000"/>
                </a:solidFill>
              </a:rPr>
              <a:t> is declared but not defined anywhere</a:t>
            </a:r>
            <a:r>
              <a:rPr lang="en-IN" sz="2000" dirty="0" smtClean="0"/>
              <a:t>. Essentially, the </a:t>
            </a:r>
            <a:r>
              <a:rPr lang="en-IN" sz="2000" dirty="0" err="1" smtClean="0"/>
              <a:t>var</a:t>
            </a:r>
            <a:r>
              <a:rPr lang="en-IN" sz="2000" dirty="0" smtClean="0"/>
              <a:t> isn’t allocated any memory. And the program is trying to change the value to 10 of a variable that doesn’t exist at all.</a:t>
            </a:r>
            <a:endParaRPr lang="en-IN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28604"/>
            <a:ext cx="4245700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143372" y="1357298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 smtClean="0"/>
              <a:t>Assuming that </a:t>
            </a:r>
            <a:r>
              <a:rPr lang="en-IN" sz="2000" b="1" dirty="0" err="1" smtClean="0">
                <a:solidFill>
                  <a:srgbClr val="0070C0"/>
                </a:solidFill>
              </a:rPr>
              <a:t>somefile.h</a:t>
            </a:r>
            <a:r>
              <a:rPr lang="en-IN" sz="2000" b="1" dirty="0" smtClean="0">
                <a:solidFill>
                  <a:srgbClr val="0070C0"/>
                </a:solidFill>
              </a:rPr>
              <a:t> contains the definition of </a:t>
            </a:r>
            <a:r>
              <a:rPr lang="en-IN" sz="2000" b="1" dirty="0" err="1" smtClean="0">
                <a:solidFill>
                  <a:srgbClr val="0070C0"/>
                </a:solidFill>
              </a:rPr>
              <a:t>var</a:t>
            </a:r>
            <a:r>
              <a:rPr lang="en-IN" sz="2000" b="1" dirty="0" smtClean="0">
                <a:solidFill>
                  <a:srgbClr val="0070C0"/>
                </a:solidFill>
              </a:rPr>
              <a:t>, </a:t>
            </a:r>
            <a:r>
              <a:rPr lang="en-IN" sz="2000" dirty="0" smtClean="0">
                <a:solidFill>
                  <a:srgbClr val="C00000"/>
                </a:solidFill>
              </a:rPr>
              <a:t>this </a:t>
            </a:r>
            <a:r>
              <a:rPr lang="en-IN" sz="2000" dirty="0" smtClean="0">
                <a:solidFill>
                  <a:srgbClr val="C00000"/>
                </a:solidFill>
              </a:rPr>
              <a:t>program will compile successfully</a:t>
            </a:r>
            <a:r>
              <a:rPr lang="en-IN" sz="2000" dirty="0" smtClean="0">
                <a:solidFill>
                  <a:srgbClr val="C00000"/>
                </a:solidFill>
              </a:rPr>
              <a:t>.</a:t>
            </a:r>
            <a:endParaRPr lang="en-IN" sz="2000" dirty="0">
              <a:solidFill>
                <a:srgbClr val="C0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57224" y="3500438"/>
            <a:ext cx="2500330" cy="1583778"/>
            <a:chOff x="714348" y="2571744"/>
            <a:chExt cx="2500330" cy="1583778"/>
          </a:xfrm>
        </p:grpSpPr>
        <p:sp>
          <p:nvSpPr>
            <p:cNvPr id="7" name="Rectangle 6"/>
            <p:cNvSpPr/>
            <p:nvPr/>
          </p:nvSpPr>
          <p:spPr>
            <a:xfrm>
              <a:off x="714348" y="2571744"/>
              <a:ext cx="2428892" cy="646331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IN" dirty="0" smtClean="0"/>
                <a:t>#include &lt;</a:t>
              </a:r>
              <a:r>
                <a:rPr lang="en-IN" dirty="0" err="1" smtClean="0"/>
                <a:t>stdio.h</a:t>
              </a:r>
              <a:r>
                <a:rPr lang="en-IN" dirty="0" smtClean="0"/>
                <a:t>&gt;</a:t>
              </a:r>
            </a:p>
            <a:p>
              <a:r>
                <a:rPr lang="en-IN" dirty="0" err="1" smtClean="0"/>
                <a:t>int</a:t>
              </a:r>
              <a:r>
                <a:rPr lang="en-IN" dirty="0" smtClean="0"/>
                <a:t> </a:t>
              </a:r>
              <a:r>
                <a:rPr lang="en-IN" dirty="0" err="1" smtClean="0"/>
                <a:t>var</a:t>
              </a:r>
              <a:r>
                <a:rPr lang="en-IN" dirty="0" smtClean="0"/>
                <a:t>=20;</a:t>
              </a:r>
              <a:endParaRPr lang="en-IN" dirty="0">
                <a:solidFill>
                  <a:srgbClr val="C00000"/>
                </a:solidFill>
              </a:endParaRPr>
            </a:p>
          </p:txBody>
        </p:sp>
        <p:sp>
          <p:nvSpPr>
            <p:cNvPr id="10" name="Up Arrow 9"/>
            <p:cNvSpPr/>
            <p:nvPr/>
          </p:nvSpPr>
          <p:spPr>
            <a:xfrm>
              <a:off x="1714480" y="3357562"/>
              <a:ext cx="142876" cy="35719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85786" y="3786190"/>
              <a:ext cx="2428892" cy="369332"/>
            </a:xfrm>
            <a:prstGeom prst="rect">
              <a:avLst/>
            </a:prstGeom>
            <a:ln w="6350">
              <a:noFill/>
            </a:ln>
          </p:spPr>
          <p:txBody>
            <a:bodyPr wrap="square">
              <a:spAutoFit/>
            </a:bodyPr>
            <a:lstStyle/>
            <a:p>
              <a:r>
                <a:rPr lang="en-IN" dirty="0" smtClean="0"/>
                <a:t>named as </a:t>
              </a:r>
              <a:r>
                <a:rPr lang="en-IN" dirty="0" err="1" smtClean="0"/>
                <a:t>somefile.h</a:t>
              </a:r>
              <a:endParaRPr lang="en-IN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Points to </a:t>
            </a:r>
            <a:r>
              <a:rPr lang="en-IN" dirty="0" err="1" smtClean="0"/>
              <a:t>recap:the</a:t>
            </a:r>
            <a:r>
              <a:rPr lang="en-IN" dirty="0" smtClean="0"/>
              <a:t> </a:t>
            </a:r>
            <a:r>
              <a:rPr lang="en-IN" dirty="0" smtClean="0"/>
              <a:t>extern </a:t>
            </a:r>
            <a:r>
              <a:rPr lang="en-IN" dirty="0" smtClean="0"/>
              <a:t>keyword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>
                <a:solidFill>
                  <a:srgbClr val="0070C0"/>
                </a:solidFill>
              </a:rPr>
              <a:t>A declaration can be done any number of times but definition only once.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the extern keyword is used to extend the visibility of variables/functions.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solidFill>
                  <a:srgbClr val="0070C0"/>
                </a:solidFill>
              </a:rPr>
              <a:t>Since functions are visible throughout the program by default, the use of extern is not needed in function declarations or definitions. Its use is implicit.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When extern is used with a variable, it’s only declared, not defined.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solidFill>
                  <a:srgbClr val="0070C0"/>
                </a:solidFill>
              </a:rPr>
              <a:t>As an exception, when an extern variable is declared with initialization, it is taken as the definition of the variable as well.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Static Storage Class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The static variables are used within function/ file as </a:t>
            </a:r>
            <a:r>
              <a:rPr lang="en-IN" dirty="0" smtClean="0">
                <a:solidFill>
                  <a:srgbClr val="0070C0"/>
                </a:solidFill>
              </a:rPr>
              <a:t>local static variables. </a:t>
            </a:r>
            <a:r>
              <a:rPr lang="en-IN" dirty="0" smtClean="0"/>
              <a:t>They can also be used as a </a:t>
            </a:r>
            <a:r>
              <a:rPr lang="en-IN" dirty="0" smtClean="0">
                <a:solidFill>
                  <a:srgbClr val="0070C0"/>
                </a:solidFill>
              </a:rPr>
              <a:t>global </a:t>
            </a:r>
            <a:r>
              <a:rPr lang="en-IN" dirty="0" smtClean="0">
                <a:solidFill>
                  <a:srgbClr val="0070C0"/>
                </a:solidFill>
              </a:rPr>
              <a:t>variable.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Static local variable </a:t>
            </a:r>
            <a:r>
              <a:rPr lang="en-IN" dirty="0" smtClean="0"/>
              <a:t>is a local variable that retains and stores its value between function calls or block and remains visible only to the function or block in which it is defined. 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Static global variables </a:t>
            </a:r>
            <a:r>
              <a:rPr lang="en-IN" dirty="0" smtClean="0"/>
              <a:t>are global variables visible </a:t>
            </a:r>
            <a:r>
              <a:rPr lang="en-IN" b="1" dirty="0" smtClean="0"/>
              <a:t>only to the file in which it is declared.</a:t>
            </a:r>
            <a:endParaRPr lang="en-IN" dirty="0" smtClean="0"/>
          </a:p>
          <a:p>
            <a:r>
              <a:rPr lang="en-IN" dirty="0" smtClean="0">
                <a:solidFill>
                  <a:srgbClr val="C00000"/>
                </a:solidFill>
              </a:rPr>
              <a:t>Keep in mind that static variable has a default initial value zero and is initialized only once in its lifetime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1" y="285728"/>
            <a:ext cx="8143933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Register Storage Class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to store local variables within functions or blocks in CPU registers instead of RAM to have quick access to these variables</a:t>
            </a:r>
            <a:r>
              <a:rPr lang="en-IN" b="1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IN" dirty="0" smtClean="0"/>
              <a:t>The variables declared using register storage class has lifespan throughout the program</a:t>
            </a:r>
            <a:r>
              <a:rPr lang="en-IN" dirty="0" smtClean="0"/>
              <a:t>.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The variables declared using register storage class has no default value. These variables are often declared at the beginning of a program.</a:t>
            </a:r>
            <a:endParaRPr lang="en-IN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3990" y="857232"/>
            <a:ext cx="833001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8345267" cy="4325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Command Line Arguments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5990"/>
          </a:xfrm>
        </p:spPr>
        <p:txBody>
          <a:bodyPr/>
          <a:lstStyle/>
          <a:p>
            <a:pPr algn="just"/>
            <a:r>
              <a:rPr lang="en-IN" dirty="0" smtClean="0"/>
              <a:t>It is possible </a:t>
            </a:r>
            <a:r>
              <a:rPr lang="en-IN" b="1" dirty="0" smtClean="0">
                <a:solidFill>
                  <a:srgbClr val="0070C0"/>
                </a:solidFill>
              </a:rPr>
              <a:t>to pass some values from the command line</a:t>
            </a:r>
            <a:r>
              <a:rPr lang="en-IN" dirty="0" smtClean="0"/>
              <a:t> to your C programs </a:t>
            </a:r>
            <a:r>
              <a:rPr lang="en-IN" b="1" dirty="0" smtClean="0">
                <a:solidFill>
                  <a:srgbClr val="0070C0"/>
                </a:solidFill>
              </a:rPr>
              <a:t>when they are executed</a:t>
            </a:r>
          </a:p>
          <a:p>
            <a:pPr algn="just"/>
            <a:r>
              <a:rPr lang="en-IN" dirty="0" err="1" smtClean="0"/>
              <a:t>int</a:t>
            </a:r>
            <a:r>
              <a:rPr lang="en-IN" dirty="0" smtClean="0"/>
              <a:t> main() { /* ... */ }  replaced by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4000504"/>
            <a:ext cx="6417645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IN" b="1" dirty="0" err="1" smtClean="0"/>
              <a:t>argc</a:t>
            </a:r>
            <a:r>
              <a:rPr lang="en-IN" b="1" dirty="0" smtClean="0"/>
              <a:t> (</a:t>
            </a:r>
            <a:r>
              <a:rPr lang="en-IN" b="1" dirty="0" err="1" smtClean="0"/>
              <a:t>ARGument</a:t>
            </a:r>
            <a:r>
              <a:rPr lang="en-IN" b="1" dirty="0" smtClean="0"/>
              <a:t> Count)</a:t>
            </a:r>
            <a:r>
              <a:rPr lang="en-IN" dirty="0" smtClean="0"/>
              <a:t> is </a:t>
            </a:r>
            <a:r>
              <a:rPr lang="en-IN" dirty="0" err="1" smtClean="0">
                <a:solidFill>
                  <a:srgbClr val="0070C0"/>
                </a:solidFill>
              </a:rPr>
              <a:t>int</a:t>
            </a:r>
            <a:r>
              <a:rPr lang="en-IN" dirty="0" smtClean="0"/>
              <a:t> and </a:t>
            </a:r>
            <a:r>
              <a:rPr lang="en-IN" dirty="0" smtClean="0">
                <a:solidFill>
                  <a:srgbClr val="C00000"/>
                </a:solidFill>
              </a:rPr>
              <a:t>stores number of command-line arguments passed by the user including the name of the program.</a:t>
            </a:r>
            <a:r>
              <a:rPr lang="en-IN" dirty="0" smtClean="0"/>
              <a:t> So if we pass a value to a program, value of </a:t>
            </a:r>
            <a:r>
              <a:rPr lang="en-IN" dirty="0" err="1" smtClean="0"/>
              <a:t>argc</a:t>
            </a:r>
            <a:r>
              <a:rPr lang="en-IN" dirty="0" smtClean="0"/>
              <a:t> would be 2 (one for argument and one for program name). </a:t>
            </a:r>
            <a:r>
              <a:rPr lang="en-IN" dirty="0" smtClean="0">
                <a:solidFill>
                  <a:srgbClr val="FF0000"/>
                </a:solidFill>
              </a:rPr>
              <a:t>The value of </a:t>
            </a:r>
            <a:r>
              <a:rPr lang="en-IN" dirty="0" err="1" smtClean="0">
                <a:solidFill>
                  <a:srgbClr val="FF0000"/>
                </a:solidFill>
              </a:rPr>
              <a:t>argc</a:t>
            </a:r>
            <a:r>
              <a:rPr lang="en-IN" dirty="0" smtClean="0">
                <a:solidFill>
                  <a:srgbClr val="FF0000"/>
                </a:solidFill>
              </a:rPr>
              <a:t> should be non negative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</a:p>
          <a:p>
            <a:pPr algn="just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algn="just"/>
            <a:r>
              <a:rPr lang="en-IN" b="1" dirty="0" err="1" smtClean="0"/>
              <a:t>argv</a:t>
            </a:r>
            <a:r>
              <a:rPr lang="en-IN" b="1" dirty="0" smtClean="0"/>
              <a:t>(</a:t>
            </a:r>
            <a:r>
              <a:rPr lang="en-IN" b="1" dirty="0" err="1" smtClean="0"/>
              <a:t>ARGument</a:t>
            </a:r>
            <a:r>
              <a:rPr lang="en-IN" b="1" dirty="0" smtClean="0"/>
              <a:t> Vector)</a:t>
            </a:r>
            <a:r>
              <a:rPr lang="en-IN" dirty="0" smtClean="0"/>
              <a:t> is </a:t>
            </a:r>
            <a:r>
              <a:rPr lang="en-IN" dirty="0" smtClean="0">
                <a:solidFill>
                  <a:srgbClr val="0070C0"/>
                </a:solidFill>
              </a:rPr>
              <a:t>array of character pointers listing all the arguments.</a:t>
            </a:r>
            <a:r>
              <a:rPr lang="en-IN" dirty="0" smtClean="0"/>
              <a:t> If </a:t>
            </a:r>
            <a:r>
              <a:rPr lang="en-IN" dirty="0" err="1" smtClean="0"/>
              <a:t>argc</a:t>
            </a:r>
            <a:r>
              <a:rPr lang="en-IN" dirty="0" smtClean="0"/>
              <a:t> is greater than zero, </a:t>
            </a:r>
            <a:r>
              <a:rPr lang="en-IN" dirty="0" smtClean="0">
                <a:solidFill>
                  <a:srgbClr val="C00000"/>
                </a:solidFill>
              </a:rPr>
              <a:t>the array elements from </a:t>
            </a:r>
            <a:r>
              <a:rPr lang="en-IN" dirty="0" err="1" smtClean="0">
                <a:solidFill>
                  <a:srgbClr val="C00000"/>
                </a:solidFill>
              </a:rPr>
              <a:t>argv</a:t>
            </a:r>
            <a:r>
              <a:rPr lang="en-IN" dirty="0" smtClean="0">
                <a:solidFill>
                  <a:srgbClr val="C00000"/>
                </a:solidFill>
              </a:rPr>
              <a:t>[0] to </a:t>
            </a:r>
            <a:r>
              <a:rPr lang="en-IN" dirty="0" err="1" smtClean="0">
                <a:solidFill>
                  <a:srgbClr val="C00000"/>
                </a:solidFill>
              </a:rPr>
              <a:t>argv</a:t>
            </a:r>
            <a:r>
              <a:rPr lang="en-IN" dirty="0" smtClean="0">
                <a:solidFill>
                  <a:srgbClr val="C00000"/>
                </a:solidFill>
              </a:rPr>
              <a:t>[argc-1] will contain pointers to strings</a:t>
            </a:r>
            <a:r>
              <a:rPr lang="en-IN" dirty="0" smtClean="0">
                <a:solidFill>
                  <a:srgbClr val="C00000"/>
                </a:solidFill>
              </a:rPr>
              <a:t>.</a:t>
            </a:r>
          </a:p>
          <a:p>
            <a:pPr algn="just">
              <a:buNone/>
            </a:pPr>
            <a:endParaRPr lang="en-IN" dirty="0" smtClean="0">
              <a:solidFill>
                <a:srgbClr val="C00000"/>
              </a:solidFill>
            </a:endParaRPr>
          </a:p>
          <a:p>
            <a:pPr algn="just"/>
            <a:r>
              <a:rPr lang="en-IN" dirty="0" err="1" smtClean="0">
                <a:solidFill>
                  <a:srgbClr val="0070C0"/>
                </a:solidFill>
              </a:rPr>
              <a:t>Argv</a:t>
            </a:r>
            <a:r>
              <a:rPr lang="en-IN" dirty="0" smtClean="0">
                <a:solidFill>
                  <a:srgbClr val="0070C0"/>
                </a:solidFill>
              </a:rPr>
              <a:t>[0] is the name of the program </a:t>
            </a:r>
            <a:r>
              <a:rPr lang="en-IN" dirty="0" smtClean="0"/>
              <a:t>, After that till </a:t>
            </a:r>
            <a:r>
              <a:rPr lang="en-IN" dirty="0" err="1" smtClean="0"/>
              <a:t>argv</a:t>
            </a:r>
            <a:r>
              <a:rPr lang="en-IN" dirty="0" smtClean="0"/>
              <a:t>[argc-1] every element is command -line arguments.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492" y="500042"/>
            <a:ext cx="8901508" cy="549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Storage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solidFill>
                  <a:srgbClr val="0070C0"/>
                </a:solidFill>
              </a:rPr>
              <a:t>used to describe the features of a variable/function. </a:t>
            </a:r>
            <a:r>
              <a:rPr lang="en-IN" dirty="0" smtClean="0"/>
              <a:t>These features basically include </a:t>
            </a:r>
            <a:r>
              <a:rPr lang="en-IN" dirty="0" smtClean="0">
                <a:solidFill>
                  <a:srgbClr val="C00000"/>
                </a:solidFill>
              </a:rPr>
              <a:t>the scope, visibility and life-time </a:t>
            </a:r>
            <a:r>
              <a:rPr lang="en-IN" dirty="0" smtClean="0"/>
              <a:t>which help us to trace the existence of a </a:t>
            </a:r>
            <a:r>
              <a:rPr lang="en-IN" dirty="0" smtClean="0">
                <a:solidFill>
                  <a:srgbClr val="C00000"/>
                </a:solidFill>
              </a:rPr>
              <a:t>particular variable during the runtime of a program.</a:t>
            </a: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storage class in C is used </a:t>
            </a:r>
            <a:r>
              <a:rPr lang="en-IN" dirty="0" smtClean="0">
                <a:solidFill>
                  <a:srgbClr val="0070C0"/>
                </a:solidFill>
              </a:rPr>
              <a:t>to describe the following things: </a:t>
            </a:r>
          </a:p>
          <a:p>
            <a:pPr lvl="1"/>
            <a:r>
              <a:rPr lang="en-IN" dirty="0" smtClean="0"/>
              <a:t>The variable scope.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The location where the variable will be stored.</a:t>
            </a:r>
          </a:p>
          <a:p>
            <a:pPr lvl="1"/>
            <a:r>
              <a:rPr lang="en-IN" dirty="0" smtClean="0"/>
              <a:t>The initialized value of a variable.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A lifetime of a variable.</a:t>
            </a:r>
          </a:p>
          <a:p>
            <a:pPr lvl="1"/>
            <a:r>
              <a:rPr lang="en-IN" dirty="0" smtClean="0"/>
              <a:t>Who can access a variable?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736"/>
            <a:ext cx="811028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83" y="1643050"/>
            <a:ext cx="9103917" cy="3500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Auto Storage Class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 scope of an auto variable is limited with the particular block only. Once the control goes out of the block, the access is destroyed. </a:t>
            </a:r>
            <a:r>
              <a:rPr lang="en-IN" dirty="0" smtClean="0">
                <a:solidFill>
                  <a:srgbClr val="C00000"/>
                </a:solidFill>
              </a:rPr>
              <a:t>This means only the block in which the auto variable is declared can access it. </a:t>
            </a:r>
          </a:p>
          <a:p>
            <a:pPr algn="just"/>
            <a:r>
              <a:rPr lang="en-IN" dirty="0" smtClean="0"/>
              <a:t>A </a:t>
            </a:r>
            <a:r>
              <a:rPr lang="en-IN" dirty="0" smtClean="0">
                <a:solidFill>
                  <a:srgbClr val="C00000"/>
                </a:solidFill>
              </a:rPr>
              <a:t>keyword auto </a:t>
            </a:r>
            <a:r>
              <a:rPr lang="en-IN" dirty="0" smtClean="0"/>
              <a:t>is used to define an auto storage class. By default, an auto variable contains a garbage value.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725</Words>
  <Application>Microsoft Office PowerPoint</Application>
  <PresentationFormat>On-screen Show (4:3)</PresentationFormat>
  <Paragraphs>46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Command Line Arguments &amp; Storage Classes in C</vt:lpstr>
      <vt:lpstr>Command Line Arguments </vt:lpstr>
      <vt:lpstr>Slide 3</vt:lpstr>
      <vt:lpstr>Slide 4</vt:lpstr>
      <vt:lpstr>Storage Classes</vt:lpstr>
      <vt:lpstr>Slide 6</vt:lpstr>
      <vt:lpstr>Slide 7</vt:lpstr>
      <vt:lpstr>Slide 8</vt:lpstr>
      <vt:lpstr>Auto Storage Class </vt:lpstr>
      <vt:lpstr>Slide 10</vt:lpstr>
      <vt:lpstr>Extern Storage Class </vt:lpstr>
      <vt:lpstr>Slide 12</vt:lpstr>
      <vt:lpstr>Slide 13</vt:lpstr>
      <vt:lpstr>Points to recap:the extern keyword</vt:lpstr>
      <vt:lpstr>Static Storage Class </vt:lpstr>
      <vt:lpstr>Slide 16</vt:lpstr>
      <vt:lpstr>Register Storage Class </vt:lpstr>
      <vt:lpstr>Slide 18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 Classes in C</dc:title>
  <dc:creator>admin</dc:creator>
  <cp:lastModifiedBy>admin</cp:lastModifiedBy>
  <cp:revision>15</cp:revision>
  <dcterms:created xsi:type="dcterms:W3CDTF">2021-04-26T05:49:59Z</dcterms:created>
  <dcterms:modified xsi:type="dcterms:W3CDTF">2021-04-27T14:31:21Z</dcterms:modified>
</cp:coreProperties>
</file>