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0" r:id="rId11"/>
    <p:sldId id="269" r:id="rId12"/>
    <p:sldId id="271" r:id="rId13"/>
    <p:sldId id="265" r:id="rId14"/>
    <p:sldId id="276" r:id="rId15"/>
    <p:sldId id="266" r:id="rId16"/>
    <p:sldId id="267" r:id="rId17"/>
    <p:sldId id="272" r:id="rId18"/>
    <p:sldId id="273" r:id="rId19"/>
    <p:sldId id="277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4" r:id="rId31"/>
    <p:sldId id="296" r:id="rId32"/>
    <p:sldId id="295" r:id="rId33"/>
    <p:sldId id="297" r:id="rId34"/>
    <p:sldId id="299" r:id="rId35"/>
    <p:sldId id="287" r:id="rId36"/>
    <p:sldId id="288" r:id="rId37"/>
    <p:sldId id="300" r:id="rId38"/>
    <p:sldId id="301" r:id="rId39"/>
    <p:sldId id="289" r:id="rId40"/>
    <p:sldId id="290" r:id="rId41"/>
    <p:sldId id="291" r:id="rId42"/>
    <p:sldId id="292" r:id="rId43"/>
    <p:sldId id="293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5B97-B761-4399-B7EC-3B7489204505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889A-C031-4297-A278-6B05CBE055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continued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wise operators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6412" y="2663031"/>
            <a:ext cx="55911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bit-shift operators</a:t>
            </a:r>
            <a:r>
              <a:rPr lang="en-US" dirty="0" smtClean="0">
                <a:solidFill>
                  <a:srgbClr val="7030A0"/>
                </a:solidFill>
              </a:rPr>
              <a:t>, &gt;&gt; and &lt;&lt;, </a:t>
            </a:r>
            <a:r>
              <a:rPr lang="en-US" dirty="0" smtClean="0"/>
              <a:t>move all bits in a variable to the right or left as specified. </a:t>
            </a:r>
          </a:p>
          <a:p>
            <a:r>
              <a:rPr lang="en-US" dirty="0" smtClean="0"/>
              <a:t>The general form of </a:t>
            </a:r>
            <a:r>
              <a:rPr lang="en-US" dirty="0" smtClean="0">
                <a:solidFill>
                  <a:srgbClr val="0070C0"/>
                </a:solidFill>
              </a:rPr>
              <a:t>the shift-right statement </a:t>
            </a:r>
            <a:r>
              <a:rPr lang="en-US" dirty="0" smtClean="0"/>
              <a:t>is </a:t>
            </a:r>
            <a:r>
              <a:rPr lang="en-US" i="1" dirty="0" smtClean="0">
                <a:solidFill>
                  <a:srgbClr val="7030A0"/>
                </a:solidFill>
              </a:rPr>
              <a:t>variable &gt;&gt; number of bit positions</a:t>
            </a:r>
          </a:p>
          <a:p>
            <a:r>
              <a:rPr lang="en-US" dirty="0" smtClean="0"/>
              <a:t>The general form of </a:t>
            </a:r>
            <a:r>
              <a:rPr lang="en-US" dirty="0" smtClean="0">
                <a:solidFill>
                  <a:srgbClr val="0070C0"/>
                </a:solidFill>
              </a:rPr>
              <a:t>the shift-left statement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variable &lt;&lt; number of bit positions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1571625"/>
            <a:ext cx="82772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781050"/>
            <a:ext cx="44291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b="1" dirty="0"/>
              <a:t>The &amp; operator can be used </a:t>
            </a:r>
            <a:r>
              <a:rPr lang="en-US" b="1" dirty="0">
                <a:solidFill>
                  <a:srgbClr val="0070C0"/>
                </a:solidFill>
              </a:rPr>
              <a:t>to quickly check if a number is odd or even. 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505200"/>
            <a:ext cx="42195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The left shift and right shift operators should not be used for negative numbers</a:t>
            </a:r>
            <a:r>
              <a:rPr lang="en-US" dirty="0" smtClean="0"/>
              <a:t>.</a:t>
            </a:r>
          </a:p>
          <a:p>
            <a:r>
              <a:rPr lang="en-US" b="1" dirty="0"/>
              <a:t>The bitwise XOR operator is the most useful operator from technical interview perspective.</a:t>
            </a:r>
            <a:r>
              <a:rPr lang="en-US" dirty="0"/>
              <a:t> 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The </a:t>
            </a:r>
            <a:r>
              <a:rPr lang="en-US" dirty="0"/>
              <a:t>following are many other interesting problems using XOR operator.</a:t>
            </a:r>
          </a:p>
          <a:p>
            <a:pPr lvl="1" fontAlgn="base"/>
            <a:r>
              <a:rPr lang="en-US" dirty="0"/>
              <a:t>Find the Missing Number</a:t>
            </a:r>
          </a:p>
          <a:p>
            <a:pPr lvl="1" fontAlgn="base"/>
            <a:r>
              <a:rPr lang="en-US" dirty="0"/>
              <a:t>swap two numbers without using a temporary variable</a:t>
            </a:r>
          </a:p>
          <a:p>
            <a:pPr lvl="1" fontAlgn="base"/>
            <a:r>
              <a:rPr lang="en-US" dirty="0"/>
              <a:t>A Memory Efficient Doubly Linked List</a:t>
            </a:r>
          </a:p>
          <a:p>
            <a:pPr lvl="1" fontAlgn="base"/>
            <a:r>
              <a:rPr lang="en-US" dirty="0"/>
              <a:t>Find the two non-repeating elements.</a:t>
            </a:r>
          </a:p>
          <a:p>
            <a:pPr lvl="1" fontAlgn="base"/>
            <a:r>
              <a:rPr lang="en-US" dirty="0"/>
              <a:t>Find the two numbers with odd </a:t>
            </a:r>
            <a:r>
              <a:rPr lang="en-US" dirty="0" err="1"/>
              <a:t>occurences</a:t>
            </a:r>
            <a:r>
              <a:rPr lang="en-US" dirty="0"/>
              <a:t> in an unsorted-array.</a:t>
            </a:r>
          </a:p>
          <a:p>
            <a:pPr lvl="1" fontAlgn="base"/>
            <a:r>
              <a:rPr lang="en-US" dirty="0"/>
              <a:t>Add two numbers without using arithmetic operators.</a:t>
            </a:r>
          </a:p>
          <a:p>
            <a:pPr lvl="1" fontAlgn="base"/>
            <a:r>
              <a:rPr lang="en-US" dirty="0"/>
              <a:t>Swap bits in a given </a:t>
            </a:r>
            <a:r>
              <a:rPr lang="en-US" dirty="0" smtClean="0"/>
              <a:t>number.</a:t>
            </a:r>
            <a:endParaRPr lang="en-US" dirty="0"/>
          </a:p>
          <a:p>
            <a:pPr lvl="1" fontAlgn="base"/>
            <a:r>
              <a:rPr lang="en-US" dirty="0"/>
              <a:t>Count number of bits to be flipped to convert a to b .</a:t>
            </a:r>
          </a:p>
          <a:p>
            <a:pPr lvl="1" fontAlgn="base"/>
            <a:r>
              <a:rPr lang="en-US" dirty="0"/>
              <a:t>Find the element that appears once.</a:t>
            </a:r>
          </a:p>
          <a:p>
            <a:pPr lvl="1" fontAlgn="base"/>
            <a:r>
              <a:rPr lang="en-US" dirty="0"/>
              <a:t>Detect if two integers have opposite signs.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b="1" dirty="0"/>
              <a:t>The bitwise operators should not be used in place of logical operators.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The left-shift and right-shift operators are equivalent to multiplication and division by 2 respectively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267200"/>
            <a:ext cx="39909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The ?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replaces</a:t>
            </a:r>
            <a:r>
              <a:rPr lang="en-US" dirty="0" smtClean="0"/>
              <a:t> certain statements of </a:t>
            </a:r>
            <a:r>
              <a:rPr lang="en-US" dirty="0" smtClean="0">
                <a:solidFill>
                  <a:srgbClr val="7030A0"/>
                </a:solidFill>
              </a:rPr>
              <a:t>the if-then-else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</a:t>
            </a:r>
            <a:r>
              <a:rPr lang="en-US" dirty="0" smtClean="0">
                <a:solidFill>
                  <a:srgbClr val="7030A0"/>
                </a:solidFill>
              </a:rPr>
              <a:t>orm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ternary operator </a:t>
            </a:r>
            <a:r>
              <a:rPr lang="en-US" dirty="0" smtClean="0"/>
              <a:t>? takes the general form</a:t>
            </a:r>
          </a:p>
          <a:p>
            <a:pPr>
              <a:buNone/>
            </a:pPr>
            <a:r>
              <a:rPr lang="en-US" i="1" dirty="0" smtClean="0">
                <a:solidFill>
                  <a:srgbClr val="0070C0"/>
                </a:solidFill>
              </a:rPr>
              <a:t>Exp1 ? Exp2: Exp3;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962400"/>
            <a:ext cx="29622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181600"/>
            <a:ext cx="3390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62400" y="4343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equivalent to next code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The &amp; and * Pointer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70C0"/>
                </a:solidFill>
              </a:rPr>
              <a:t>first pointer operator is </a:t>
            </a:r>
            <a:r>
              <a:rPr lang="en-US" sz="2000" b="1" dirty="0" smtClean="0">
                <a:solidFill>
                  <a:srgbClr val="0070C0"/>
                </a:solidFill>
              </a:rPr>
              <a:t>&amp;, </a:t>
            </a:r>
            <a:r>
              <a:rPr lang="en-US" sz="2000" b="1" dirty="0" smtClean="0"/>
              <a:t>a unary operator that returns the memory address of its operand.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m = &amp;count; </a:t>
            </a: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US" sz="2000" b="1" dirty="0" smtClean="0"/>
              <a:t>&amp; as meaning </a:t>
            </a:r>
            <a:r>
              <a:rPr lang="en-US" sz="2000" dirty="0" smtClean="0"/>
              <a:t>''the address of”</a:t>
            </a:r>
          </a:p>
          <a:p>
            <a:pPr>
              <a:buNone/>
            </a:pPr>
            <a:r>
              <a:rPr lang="en-US" sz="2000" dirty="0" smtClean="0"/>
              <a:t>"</a:t>
            </a:r>
            <a:r>
              <a:rPr lang="en-US" sz="2000" b="1" dirty="0" smtClean="0"/>
              <a:t>m receives the address of count.“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pointer is the memory address of an object. A pointer variable is a variable that is specifically </a:t>
            </a:r>
            <a:r>
              <a:rPr lang="en-US" sz="2000" dirty="0" smtClean="0"/>
              <a:t>declared to hold a pointer to an object of its specified type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70C0"/>
                </a:solidFill>
              </a:rPr>
              <a:t>second pointer operator is *, </a:t>
            </a:r>
            <a:r>
              <a:rPr lang="en-US" sz="2000" dirty="0" smtClean="0"/>
              <a:t>which is the complement of </a:t>
            </a:r>
            <a:r>
              <a:rPr lang="en-US" sz="2000" b="1" dirty="0" smtClean="0"/>
              <a:t>&amp;. The * is a unary operator </a:t>
            </a:r>
            <a:r>
              <a:rPr lang="en-US" sz="2000" b="1" dirty="0" smtClean="0"/>
              <a:t>that </a:t>
            </a:r>
            <a:r>
              <a:rPr lang="en-US" sz="2000" dirty="0" smtClean="0"/>
              <a:t> </a:t>
            </a:r>
            <a:r>
              <a:rPr lang="en-US" sz="2000" dirty="0" smtClean="0"/>
              <a:t>returns the value of the object located at the address that follows it.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q = *m</a:t>
            </a:r>
            <a:r>
              <a:rPr lang="en-US" sz="2000" dirty="0" smtClean="0">
                <a:solidFill>
                  <a:srgbClr val="FF0000"/>
                </a:solidFill>
              </a:rPr>
              <a:t>;           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   </a:t>
            </a:r>
            <a:r>
              <a:rPr lang="en-US" sz="2000" dirty="0" smtClean="0"/>
              <a:t>* as meaning "at address.“</a:t>
            </a:r>
          </a:p>
          <a:p>
            <a:pPr>
              <a:buNone/>
            </a:pPr>
            <a:r>
              <a:rPr lang="en-US" sz="2000" dirty="0" smtClean="0"/>
              <a:t>"</a:t>
            </a:r>
            <a:r>
              <a:rPr lang="en-US" sz="2000" b="1" dirty="0" smtClean="0"/>
              <a:t>q receives the value at address m."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566863"/>
            <a:ext cx="41910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Scope</a:t>
            </a:r>
          </a:p>
          <a:p>
            <a:r>
              <a:rPr lang="en-US" dirty="0"/>
              <a:t>Block </a:t>
            </a:r>
            <a:r>
              <a:rPr lang="en-US" dirty="0" smtClean="0"/>
              <a:t>Scope</a:t>
            </a:r>
          </a:p>
          <a:p>
            <a:r>
              <a:rPr lang="en-US" dirty="0"/>
              <a:t>Function Prototype </a:t>
            </a:r>
            <a:r>
              <a:rPr lang="en-US" dirty="0" smtClean="0"/>
              <a:t>Scope</a:t>
            </a:r>
          </a:p>
          <a:p>
            <a:r>
              <a:rPr lang="en-US" dirty="0"/>
              <a:t>Function scope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smtClean="0"/>
              <a:t>&amp; and * have a higher precedence than all other arithmetic operators </a:t>
            </a:r>
            <a:r>
              <a:rPr lang="en-US" b="1" dirty="0" smtClean="0">
                <a:solidFill>
                  <a:srgbClr val="0070C0"/>
                </a:solidFill>
              </a:rPr>
              <a:t>except the unary minus</a:t>
            </a:r>
            <a:r>
              <a:rPr lang="en-US" dirty="0" smtClean="0"/>
              <a:t>, with which </a:t>
            </a:r>
            <a:r>
              <a:rPr lang="en-US" dirty="0" smtClean="0">
                <a:solidFill>
                  <a:srgbClr val="0070C0"/>
                </a:solidFill>
              </a:rPr>
              <a:t>they share equal precedence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The Compile-Time Operator </a:t>
            </a:r>
            <a:r>
              <a:rPr lang="en-US" b="1" i="1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1524000"/>
            <a:ext cx="508155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The Comma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/>
              <a:t>first assigns </a:t>
            </a:r>
            <a:r>
              <a:rPr lang="en-US" b="1" dirty="0" smtClean="0"/>
              <a:t>y the value 3 and then assigns x the value 4. The parentheses are necessary because the </a:t>
            </a:r>
            <a:r>
              <a:rPr lang="en-US" dirty="0" smtClean="0"/>
              <a:t>comma operator has a lower precedence than the assignment operator.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23336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The Dot (.) and Arrow (–&gt;)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 (dot) and the –&gt; (arrow) operators access individual elements of structures and unions.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The [ ] and ( )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Parentheses </a:t>
            </a:r>
            <a:r>
              <a:rPr lang="en-US" b="1" i="1" dirty="0" smtClean="0"/>
              <a:t>( ) </a:t>
            </a:r>
            <a:r>
              <a:rPr lang="en-US" dirty="0" smtClean="0"/>
              <a:t>are </a:t>
            </a:r>
            <a:r>
              <a:rPr lang="en-US" dirty="0" smtClean="0"/>
              <a:t>operators that increase the precedence of the operations inside them. Square brackets </a:t>
            </a:r>
            <a:r>
              <a:rPr lang="en-US" b="1" i="1" dirty="0" smtClean="0"/>
              <a:t>[ ] </a:t>
            </a:r>
            <a:r>
              <a:rPr lang="en-US" dirty="0" smtClean="0"/>
              <a:t>perform </a:t>
            </a:r>
            <a:r>
              <a:rPr lang="en-US" dirty="0" smtClean="0"/>
              <a:t>array </a:t>
            </a:r>
            <a:r>
              <a:rPr lang="en-US" dirty="0" smtClean="0"/>
              <a:t>indexing.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Order of Evaluation - </a:t>
            </a:r>
            <a:r>
              <a:rPr lang="en-US" i="1" dirty="0" smtClean="0"/>
              <a:t>Precedence of C Operators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6239" y="1600200"/>
            <a:ext cx="42715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Type Conversion in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IF an operand is a </a:t>
            </a:r>
            <a:r>
              <a:rPr lang="en-US" b="1" dirty="0" smtClean="0"/>
              <a:t>long double</a:t>
            </a:r>
          </a:p>
          <a:p>
            <a:pPr>
              <a:buNone/>
            </a:pPr>
            <a:r>
              <a:rPr lang="en-US" dirty="0" smtClean="0"/>
              <a:t>THEN the second is converted to </a:t>
            </a:r>
            <a:r>
              <a:rPr lang="en-US" b="1" dirty="0" smtClean="0"/>
              <a:t>long double</a:t>
            </a:r>
          </a:p>
          <a:p>
            <a:pPr>
              <a:buNone/>
            </a:pPr>
            <a:r>
              <a:rPr lang="en-US" dirty="0" smtClean="0"/>
              <a:t>ELSE IF an operand is a </a:t>
            </a:r>
            <a:r>
              <a:rPr lang="en-US" b="1" dirty="0" smtClean="0"/>
              <a:t>double</a:t>
            </a:r>
          </a:p>
          <a:p>
            <a:pPr>
              <a:buNone/>
            </a:pPr>
            <a:r>
              <a:rPr lang="en-US" dirty="0" smtClean="0"/>
              <a:t>THEN the second is converted to </a:t>
            </a:r>
            <a:r>
              <a:rPr lang="en-US" b="1" dirty="0" smtClean="0"/>
              <a:t>double</a:t>
            </a:r>
          </a:p>
          <a:p>
            <a:pPr>
              <a:buNone/>
            </a:pPr>
            <a:r>
              <a:rPr lang="en-US" dirty="0" smtClean="0"/>
              <a:t>ELSE IF an operand is a </a:t>
            </a:r>
            <a:r>
              <a:rPr lang="en-US" b="1" dirty="0" smtClean="0"/>
              <a:t>float</a:t>
            </a:r>
          </a:p>
          <a:p>
            <a:pPr>
              <a:buNone/>
            </a:pPr>
            <a:r>
              <a:rPr lang="en-US" dirty="0" smtClean="0"/>
              <a:t>THEN the second is converted to </a:t>
            </a:r>
            <a:r>
              <a:rPr lang="en-US" b="1" dirty="0" smtClean="0"/>
              <a:t>float</a:t>
            </a:r>
          </a:p>
          <a:p>
            <a:pPr>
              <a:buNone/>
            </a:pPr>
            <a:r>
              <a:rPr lang="en-US" dirty="0" smtClean="0"/>
              <a:t>ELSE IF an operand is an </a:t>
            </a:r>
            <a:r>
              <a:rPr lang="en-US" b="1" dirty="0" smtClean="0"/>
              <a:t>unsigned long</a:t>
            </a:r>
          </a:p>
          <a:p>
            <a:pPr>
              <a:buNone/>
            </a:pPr>
            <a:r>
              <a:rPr lang="en-US" dirty="0" smtClean="0"/>
              <a:t>THEN the second is converted to </a:t>
            </a:r>
            <a:r>
              <a:rPr lang="en-US" b="1" dirty="0" smtClean="0"/>
              <a:t>unsigned long</a:t>
            </a:r>
          </a:p>
          <a:p>
            <a:pPr>
              <a:buNone/>
            </a:pPr>
            <a:r>
              <a:rPr lang="en-US" dirty="0" smtClean="0"/>
              <a:t>ELSE IF an operand is </a:t>
            </a:r>
            <a:r>
              <a:rPr lang="en-US" b="1" dirty="0" smtClean="0"/>
              <a:t>long</a:t>
            </a:r>
          </a:p>
          <a:p>
            <a:pPr>
              <a:buNone/>
            </a:pPr>
            <a:r>
              <a:rPr lang="en-US" dirty="0" smtClean="0"/>
              <a:t>THEN the second is converted to </a:t>
            </a:r>
            <a:r>
              <a:rPr lang="en-US" b="1" dirty="0" smtClean="0"/>
              <a:t>long</a:t>
            </a:r>
          </a:p>
          <a:p>
            <a:pPr>
              <a:buNone/>
            </a:pPr>
            <a:r>
              <a:rPr lang="en-US" dirty="0" smtClean="0"/>
              <a:t>ELSE IF an operand is </a:t>
            </a:r>
            <a:r>
              <a:rPr lang="en-US" b="1" dirty="0" smtClean="0"/>
              <a:t>unsigned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THEN the second is converted to </a:t>
            </a:r>
            <a:r>
              <a:rPr lang="en-US" b="1" dirty="0" smtClean="0"/>
              <a:t>unsigned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dirty="0" smtClean="0"/>
              <a:t>There is one additional special case: If one operand is </a:t>
            </a:r>
            <a:r>
              <a:rPr lang="en-US" b="1" dirty="0" smtClean="0"/>
              <a:t>long and the other is unsigned 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dirty="0" smtClean="0"/>
              <a:t>and if the value of the </a:t>
            </a:r>
            <a:r>
              <a:rPr lang="en-US" b="1" dirty="0" smtClean="0"/>
              <a:t>unsigned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cannot be represented by a </a:t>
            </a:r>
            <a:r>
              <a:rPr lang="en-US" b="1" dirty="0" smtClean="0"/>
              <a:t>long, </a:t>
            </a:r>
            <a:r>
              <a:rPr lang="en-US" dirty="0" smtClean="0"/>
              <a:t>both operands are converted to</a:t>
            </a:r>
            <a:r>
              <a:rPr lang="en-US" b="1" dirty="0" smtClean="0"/>
              <a:t> unsigned long.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05200"/>
            <a:ext cx="36671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3716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70C0"/>
                </a:solidFill>
              </a:rPr>
              <a:t>compiler converts </a:t>
            </a:r>
            <a:r>
              <a:rPr lang="en-US" sz="2800" dirty="0" smtClean="0"/>
              <a:t>all operands up to </a:t>
            </a:r>
            <a:r>
              <a:rPr lang="en-US" sz="2800" b="1" dirty="0" smtClean="0">
                <a:solidFill>
                  <a:srgbClr val="0070C0"/>
                </a:solidFill>
              </a:rPr>
              <a:t>the type of the largest operand, which is called </a:t>
            </a:r>
            <a:r>
              <a:rPr lang="en-US" sz="2800" b="1" i="1" dirty="0" smtClean="0">
                <a:solidFill>
                  <a:srgbClr val="0070C0"/>
                </a:solidFill>
              </a:rPr>
              <a:t>type promotion</a:t>
            </a:r>
            <a:r>
              <a:rPr lang="en-US" sz="2800" i="1" dirty="0" smtClean="0">
                <a:solidFill>
                  <a:srgbClr val="0070C0"/>
                </a:solidFill>
              </a:rPr>
              <a:t>. </a:t>
            </a:r>
            <a:r>
              <a:rPr lang="en-US" sz="2800" i="1" dirty="0" smtClean="0"/>
              <a:t>First, all </a:t>
            </a:r>
            <a:r>
              <a:rPr lang="en-US" sz="2800" b="1" i="1" dirty="0" smtClean="0"/>
              <a:t>char and short </a:t>
            </a:r>
            <a:r>
              <a:rPr lang="en-US" sz="2800" b="1" i="1" dirty="0" err="1" smtClean="0"/>
              <a:t>int</a:t>
            </a:r>
            <a:r>
              <a:rPr lang="en-US" sz="2800" b="1" i="1" dirty="0" smtClean="0"/>
              <a:t> values are automatically elevated to int. </a:t>
            </a:r>
            <a:r>
              <a:rPr lang="en-US" sz="2800" i="1" dirty="0" smtClean="0"/>
              <a:t>This </a:t>
            </a:r>
            <a:r>
              <a:rPr lang="en-US" sz="2800" dirty="0" smtClean="0"/>
              <a:t>process is called </a:t>
            </a:r>
            <a:r>
              <a:rPr lang="en-US" sz="2800" i="1" dirty="0" smtClean="0"/>
              <a:t>integral promotion.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US" dirty="0" smtClean="0"/>
              <a:t>You can </a:t>
            </a:r>
            <a:r>
              <a:rPr lang="en-US" dirty="0" smtClean="0">
                <a:solidFill>
                  <a:srgbClr val="0070C0"/>
                </a:solidFill>
              </a:rPr>
              <a:t>force an expression to be of a specific type by using a </a:t>
            </a:r>
            <a:r>
              <a:rPr lang="en-US" i="1" dirty="0" smtClean="0">
                <a:solidFill>
                  <a:srgbClr val="0070C0"/>
                </a:solidFill>
              </a:rPr>
              <a:t>cast</a:t>
            </a:r>
            <a:r>
              <a:rPr lang="en-US" i="1" dirty="0" smtClean="0"/>
              <a:t>. The general form of a cast is 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(type) expression</a:t>
            </a:r>
          </a:p>
          <a:p>
            <a:r>
              <a:rPr lang="en-US" dirty="0" smtClean="0"/>
              <a:t>where </a:t>
            </a:r>
            <a:r>
              <a:rPr lang="en-US" i="1" dirty="0" smtClean="0"/>
              <a:t>type is a valid data type. For example, to cause the expression </a:t>
            </a:r>
            <a:r>
              <a:rPr lang="en-US" b="1" i="1" dirty="0" smtClean="0"/>
              <a:t>x/2 to evaluate to type float, </a:t>
            </a:r>
            <a:r>
              <a:rPr lang="en-US" dirty="0" smtClean="0"/>
              <a:t>write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410200"/>
            <a:ext cx="20859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getchar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putchar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scanf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 , gets and puts.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4600"/>
            <a:ext cx="1800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667000"/>
            <a:ext cx="1866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657600"/>
            <a:ext cx="6819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419600"/>
            <a:ext cx="63150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4800600" cy="54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566738"/>
            <a:ext cx="79724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681163"/>
            <a:ext cx="6224588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609600"/>
            <a:ext cx="82296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038600"/>
            <a:ext cx="65532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1"/>
            <a:ext cx="3429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Instead of </a:t>
            </a:r>
            <a:r>
              <a:rPr lang="en-US" dirty="0" err="1" smtClean="0"/>
              <a:t>printf</a:t>
            </a:r>
            <a:r>
              <a:rPr lang="en-US" dirty="0" smtClean="0"/>
              <a:t>, we can use</a:t>
            </a:r>
          </a:p>
          <a:p>
            <a:pPr>
              <a:buNone/>
            </a:pPr>
            <a:r>
              <a:rPr lang="en-US" dirty="0" smtClean="0"/>
              <a:t>p</a:t>
            </a:r>
            <a:r>
              <a:rPr lang="en-US" dirty="0" smtClean="0"/>
              <a:t>uts(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42576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• Selection</a:t>
            </a:r>
          </a:p>
          <a:p>
            <a:pPr>
              <a:buNone/>
            </a:pPr>
            <a:r>
              <a:rPr lang="en-US" dirty="0" smtClean="0"/>
              <a:t>• Iteration</a:t>
            </a:r>
          </a:p>
          <a:p>
            <a:pPr>
              <a:buNone/>
            </a:pPr>
            <a:r>
              <a:rPr lang="en-US" dirty="0" smtClean="0"/>
              <a:t>• Jump</a:t>
            </a:r>
          </a:p>
          <a:p>
            <a:pPr>
              <a:buNone/>
            </a:pPr>
            <a:r>
              <a:rPr lang="en-US" dirty="0" smtClean="0"/>
              <a:t>• Label</a:t>
            </a:r>
          </a:p>
          <a:p>
            <a:pPr>
              <a:buNone/>
            </a:pPr>
            <a:r>
              <a:rPr lang="en-US" dirty="0" smtClean="0"/>
              <a:t>• Expression</a:t>
            </a:r>
          </a:p>
          <a:p>
            <a:pPr>
              <a:buNone/>
            </a:pPr>
            <a:r>
              <a:rPr lang="en-US" dirty="0" smtClean="0"/>
              <a:t>• Block</a:t>
            </a:r>
          </a:p>
          <a:p>
            <a:r>
              <a:rPr lang="en-US" b="1" dirty="0" smtClean="0"/>
              <a:t>True and False in C - </a:t>
            </a:r>
            <a:r>
              <a:rPr lang="en-US" dirty="0" smtClean="0">
                <a:solidFill>
                  <a:srgbClr val="0070C0"/>
                </a:solidFill>
              </a:rPr>
              <a:t>In C, true is any nonzero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value, including negative numbers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A false value is 0.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Selection Statements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if and switch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0"/>
            <a:ext cx="28479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362200"/>
            <a:ext cx="30670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8900" y="1600200"/>
            <a:ext cx="27051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Constants may be </a:t>
            </a:r>
            <a:r>
              <a:rPr lang="en-US" dirty="0" err="1" smtClean="0"/>
              <a:t>int</a:t>
            </a:r>
            <a:r>
              <a:rPr lang="en-US" dirty="0" smtClean="0"/>
              <a:t>, char, floating-point, string constant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6172200" cy="46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19400"/>
            <a:ext cx="5181600" cy="193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1" y="4800601"/>
            <a:ext cx="518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76800"/>
            <a:ext cx="66103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6096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9600" y="2286000"/>
            <a:ext cx="2781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5738"/>
            <a:ext cx="85344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0309"/>
            <a:ext cx="5257800" cy="519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The for Loop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305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3505200" cy="286232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for(x=1; x &lt;= 100; x++)</a:t>
            </a:r>
          </a:p>
          <a:p>
            <a:r>
              <a:rPr lang="en-US" dirty="0" smtClean="0"/>
              <a:t> 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 ", x);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810000"/>
            <a:ext cx="48006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The while Loop</a:t>
            </a:r>
          </a:p>
          <a:p>
            <a:pPr>
              <a:buNone/>
            </a:pPr>
            <a:r>
              <a:rPr lang="en-US" dirty="0" smtClean="0"/>
              <a:t>while(</a:t>
            </a:r>
            <a:r>
              <a:rPr lang="en-US" i="1" dirty="0" smtClean="0"/>
              <a:t>condition) statement;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The do-while Loop</a:t>
            </a:r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i="1" dirty="0" smtClean="0"/>
              <a:t>statement;</a:t>
            </a:r>
          </a:p>
          <a:p>
            <a:pPr>
              <a:buNone/>
            </a:pPr>
            <a:r>
              <a:rPr lang="en-US" dirty="0" smtClean="0"/>
              <a:t>} while(</a:t>
            </a:r>
            <a:r>
              <a:rPr lang="en-US" i="1" dirty="0" smtClean="0"/>
              <a:t>condition);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Jump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 unconditional branch: </a:t>
            </a:r>
            <a:r>
              <a:rPr lang="en-US" b="1" dirty="0" smtClean="0"/>
              <a:t>return, </a:t>
            </a:r>
            <a:r>
              <a:rPr lang="en-US" b="1" dirty="0" err="1" smtClean="0"/>
              <a:t>goto</a:t>
            </a:r>
            <a:r>
              <a:rPr lang="en-US" b="1" dirty="0" smtClean="0"/>
              <a:t>, break, and continue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Block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statements are also called </a:t>
            </a:r>
            <a:r>
              <a:rPr lang="en-US" i="1" dirty="0" smtClean="0">
                <a:solidFill>
                  <a:srgbClr val="0070C0"/>
                </a:solidFill>
              </a:rPr>
              <a:t>compound</a:t>
            </a:r>
          </a:p>
          <a:p>
            <a:pPr>
              <a:buNone/>
            </a:pPr>
            <a:r>
              <a:rPr lang="en-US" i="1" dirty="0" smtClean="0">
                <a:solidFill>
                  <a:srgbClr val="0070C0"/>
                </a:solidFill>
              </a:rPr>
              <a:t>statements.</a:t>
            </a:r>
            <a:r>
              <a:rPr lang="en-US" i="1" dirty="0" smtClean="0"/>
              <a:t> A block is begun with a </a:t>
            </a:r>
            <a:r>
              <a:rPr lang="en-US" i="1" dirty="0" smtClean="0">
                <a:solidFill>
                  <a:srgbClr val="0070C0"/>
                </a:solidFill>
              </a:rPr>
              <a:t>{ and terminated by its matching }.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 to convert decimal number to binary number</a:t>
            </a:r>
          </a:p>
          <a:p>
            <a:r>
              <a:rPr lang="en-US" dirty="0" smtClean="0"/>
              <a:t>C Program print </a:t>
            </a:r>
            <a:r>
              <a:rPr lang="en-US" dirty="0" err="1" smtClean="0"/>
              <a:t>pascal</a:t>
            </a:r>
            <a:r>
              <a:rPr lang="en-US" dirty="0" smtClean="0"/>
              <a:t> triangle</a:t>
            </a:r>
          </a:p>
          <a:p>
            <a:r>
              <a:rPr lang="en-US" dirty="0" smtClean="0"/>
              <a:t>C Program to make simple calculator using switch case</a:t>
            </a:r>
          </a:p>
          <a:p>
            <a:r>
              <a:rPr lang="en-US" dirty="0" smtClean="0"/>
              <a:t>C Program to count number of digits in given number</a:t>
            </a:r>
          </a:p>
          <a:p>
            <a:r>
              <a:rPr lang="en-US" dirty="0" smtClean="0"/>
              <a:t>C Program to add two complex numbers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4114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scope: </a:t>
            </a:r>
            <a:r>
              <a:rPr lang="en-US" sz="2700" dirty="0"/>
              <a:t>Function scope is applicable to labels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828800"/>
            <a:ext cx="50292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6525" y="2352675"/>
            <a:ext cx="37909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42938"/>
            <a:ext cx="44291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Unary and Binary operators</a:t>
            </a:r>
          </a:p>
          <a:p>
            <a:pPr fontAlgn="base"/>
            <a:r>
              <a:rPr lang="en-US" b="1" dirty="0"/>
              <a:t>Arithmetic Operator</a:t>
            </a:r>
            <a:r>
              <a:rPr lang="en-US" dirty="0"/>
              <a:t>s (+, -, *, /, %, post-increment, pre-increment, post-decrement, pre-decrement)</a:t>
            </a:r>
          </a:p>
          <a:p>
            <a:pPr fontAlgn="base"/>
            <a:r>
              <a:rPr lang="en-US" b="1" dirty="0"/>
              <a:t>Relational Operators</a:t>
            </a:r>
            <a:r>
              <a:rPr lang="en-US" dirty="0"/>
              <a:t> (==, !=, &gt;, &lt;, &gt;= &amp; &lt;=) Logical Operators (&amp;&amp;, || and !)</a:t>
            </a:r>
          </a:p>
          <a:p>
            <a:pPr fontAlgn="base"/>
            <a:r>
              <a:rPr lang="en-US" b="1" dirty="0"/>
              <a:t>Bitwise Operators </a:t>
            </a:r>
            <a:r>
              <a:rPr lang="en-US" dirty="0"/>
              <a:t>(&amp;, |, ^, ~, &gt;&gt; and &lt;&lt;)</a:t>
            </a:r>
          </a:p>
          <a:p>
            <a:pPr fontAlgn="base"/>
            <a:r>
              <a:rPr lang="en-US" b="1" dirty="0"/>
              <a:t>Assignment Operator</a:t>
            </a:r>
            <a:r>
              <a:rPr lang="en-US" dirty="0"/>
              <a:t>s (=, +=, -=, *=, etc)</a:t>
            </a:r>
          </a:p>
          <a:p>
            <a:pPr fontAlgn="base"/>
            <a:r>
              <a:rPr lang="en-US" b="1" dirty="0"/>
              <a:t>Other Operators</a:t>
            </a:r>
            <a:r>
              <a:rPr lang="en-US" dirty="0"/>
              <a:t> (conditional, comma, </a:t>
            </a:r>
            <a:r>
              <a:rPr lang="en-US" dirty="0" err="1"/>
              <a:t>sizeof</a:t>
            </a:r>
            <a:r>
              <a:rPr lang="en-US" dirty="0"/>
              <a:t>, address, redirection)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877</Words>
  <Application>Microsoft Office PowerPoint</Application>
  <PresentationFormat>On-screen Show (4:3)</PresentationFormat>
  <Paragraphs>131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Unit I</vt:lpstr>
      <vt:lpstr>Scope of the variable</vt:lpstr>
      <vt:lpstr>Global Scope</vt:lpstr>
      <vt:lpstr>Block Scope</vt:lpstr>
      <vt:lpstr>Function prototype Scope</vt:lpstr>
      <vt:lpstr>Function scope: Function scope is applicable to labels only</vt:lpstr>
      <vt:lpstr>Slide 7</vt:lpstr>
      <vt:lpstr>Slide 8</vt:lpstr>
      <vt:lpstr>Operators</vt:lpstr>
      <vt:lpstr>Bit wise operators</vt:lpstr>
      <vt:lpstr>Slide 11</vt:lpstr>
      <vt:lpstr>Slide 12</vt:lpstr>
      <vt:lpstr>Slide 13</vt:lpstr>
      <vt:lpstr>Slide 14</vt:lpstr>
      <vt:lpstr>Points to remember</vt:lpstr>
      <vt:lpstr>Slide 16</vt:lpstr>
      <vt:lpstr>The ? Operator</vt:lpstr>
      <vt:lpstr>The &amp; and * Pointer Operators</vt:lpstr>
      <vt:lpstr>Slide 19</vt:lpstr>
      <vt:lpstr>Slide 20</vt:lpstr>
      <vt:lpstr>The Compile-Time Operator sizeof</vt:lpstr>
      <vt:lpstr>The Comma Operator</vt:lpstr>
      <vt:lpstr>The Dot (.) and Arrow (–&gt;) Operators</vt:lpstr>
      <vt:lpstr>The [ ] and ( ) Operators</vt:lpstr>
      <vt:lpstr>Order of Evaluation - Precedence of C Operators</vt:lpstr>
      <vt:lpstr>Type Conversion in Expressions </vt:lpstr>
      <vt:lpstr>Slide 27</vt:lpstr>
      <vt:lpstr>Casts</vt:lpstr>
      <vt:lpstr>Data Input and Output</vt:lpstr>
      <vt:lpstr>Slide 30</vt:lpstr>
      <vt:lpstr>Slide 31</vt:lpstr>
      <vt:lpstr>Slide 32</vt:lpstr>
      <vt:lpstr>Formatted input and output</vt:lpstr>
      <vt:lpstr>Slide 34</vt:lpstr>
      <vt:lpstr>Statements</vt:lpstr>
      <vt:lpstr>Slide 36</vt:lpstr>
      <vt:lpstr>Slide 37</vt:lpstr>
      <vt:lpstr>Slide 38</vt:lpstr>
      <vt:lpstr>Slide 39</vt:lpstr>
      <vt:lpstr>Iteration Statements</vt:lpstr>
      <vt:lpstr>Slide 41</vt:lpstr>
      <vt:lpstr>Jump Statements</vt:lpstr>
      <vt:lpstr>Block Statements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santhi</dc:creator>
  <cp:lastModifiedBy>santhi</cp:lastModifiedBy>
  <cp:revision>43</cp:revision>
  <dcterms:created xsi:type="dcterms:W3CDTF">2021-03-27T18:53:29Z</dcterms:created>
  <dcterms:modified xsi:type="dcterms:W3CDTF">2021-03-31T17:41:30Z</dcterms:modified>
</cp:coreProperties>
</file>