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82" r:id="rId17"/>
    <p:sldId id="270" r:id="rId18"/>
    <p:sldId id="271" r:id="rId19"/>
    <p:sldId id="276" r:id="rId20"/>
    <p:sldId id="280" r:id="rId21"/>
    <p:sldId id="272" r:id="rId22"/>
    <p:sldId id="275" r:id="rId23"/>
    <p:sldId id="273" r:id="rId24"/>
    <p:sldId id="274" r:id="rId25"/>
    <p:sldId id="277" r:id="rId26"/>
    <p:sldId id="278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BF5C-C0A2-44F6-B62E-2B0371865F6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2272-12AD-42E7-833D-C83333724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BF5C-C0A2-44F6-B62E-2B0371865F6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2272-12AD-42E7-833D-C83333724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BF5C-C0A2-44F6-B62E-2B0371865F6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2272-12AD-42E7-833D-C83333724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BF5C-C0A2-44F6-B62E-2B0371865F6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2272-12AD-42E7-833D-C83333724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BF5C-C0A2-44F6-B62E-2B0371865F6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2272-12AD-42E7-833D-C83333724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BF5C-C0A2-44F6-B62E-2B0371865F6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2272-12AD-42E7-833D-C83333724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BF5C-C0A2-44F6-B62E-2B0371865F6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2272-12AD-42E7-833D-C83333724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BF5C-C0A2-44F6-B62E-2B0371865F6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2272-12AD-42E7-833D-C83333724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BF5C-C0A2-44F6-B62E-2B0371865F6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2272-12AD-42E7-833D-C83333724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BF5C-C0A2-44F6-B62E-2B0371865F6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2272-12AD-42E7-833D-C83333724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BF5C-C0A2-44F6-B62E-2B0371865F6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2272-12AD-42E7-833D-C83333724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6BF5C-C0A2-44F6-B62E-2B0371865F6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D2272-12AD-42E7-833D-C833337241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 and String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137" y="1219200"/>
            <a:ext cx="8532524" cy="484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762000"/>
            <a:ext cx="47339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667000"/>
            <a:ext cx="39909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33400" y="4343400"/>
            <a:ext cx="8229600" cy="101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762000"/>
            <a:ext cx="55245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50" y="1600200"/>
            <a:ext cx="8743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3048000"/>
            <a:ext cx="48958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33400" y="48768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will result in a compilation error, since the number of values in each inner pair of braces (five values in each pair</a:t>
            </a:r>
            <a:r>
              <a:rPr lang="en-US" dirty="0" smtClean="0"/>
              <a:t>) exceeds </a:t>
            </a:r>
            <a:r>
              <a:rPr lang="en-US" dirty="0"/>
              <a:t>the defined array size (four elements in each row).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Consider the following three-dimensional array definition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following array </a:t>
            </a:r>
            <a:r>
              <a:rPr lang="en-US" dirty="0"/>
              <a:t>as a collection of 10 tables, each having 20 rows and 30 columns.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667000"/>
            <a:ext cx="699135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200400"/>
            <a:ext cx="85439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Unsized</a:t>
            </a:r>
            <a:r>
              <a:rPr lang="en-US" dirty="0" smtClean="0"/>
              <a:t> array </a:t>
            </a:r>
            <a:endParaRPr lang="en-US" dirty="0"/>
          </a:p>
        </p:txBody>
      </p:sp>
      <p:pic>
        <p:nvPicPr>
          <p:cNvPr id="389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52101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838200" y="3200400"/>
            <a:ext cx="73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Given these initializations, this </a:t>
            </a:r>
            <a:r>
              <a:rPr lang="en-US" dirty="0" smtClean="0">
                <a:solidFill>
                  <a:srgbClr val="0070C0"/>
                </a:solidFill>
              </a:rPr>
              <a:t>statement  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printf</a:t>
            </a:r>
            <a:r>
              <a:rPr lang="en-US" dirty="0" smtClean="0"/>
              <a:t>("%s has length %d\n", e2, </a:t>
            </a:r>
            <a:r>
              <a:rPr lang="en-US" dirty="0" err="1" smtClean="0"/>
              <a:t>sizeof</a:t>
            </a:r>
            <a:r>
              <a:rPr lang="en-US" dirty="0" smtClean="0"/>
              <a:t> e2)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will print</a:t>
            </a:r>
          </a:p>
          <a:p>
            <a:r>
              <a:rPr lang="en-US" dirty="0" smtClean="0"/>
              <a:t>Write error has length 13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0070C0"/>
                </a:solidFill>
              </a:rPr>
              <a:t>advantage of this declaration over the sized version</a:t>
            </a:r>
            <a:r>
              <a:rPr lang="en-US" dirty="0"/>
              <a:t> is that </a:t>
            </a:r>
            <a:r>
              <a:rPr lang="en-US" dirty="0">
                <a:solidFill>
                  <a:srgbClr val="C00000"/>
                </a:solidFill>
              </a:rPr>
              <a:t>you may lengthen or shorten the </a:t>
            </a:r>
            <a:r>
              <a:rPr lang="en-US" dirty="0" smtClean="0">
                <a:solidFill>
                  <a:srgbClr val="C00000"/>
                </a:solidFill>
              </a:rPr>
              <a:t>table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without </a:t>
            </a:r>
            <a:r>
              <a:rPr lang="en-US" dirty="0">
                <a:solidFill>
                  <a:srgbClr val="0070C0"/>
                </a:solidFill>
              </a:rPr>
              <a:t>changing the array dimensions.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762000"/>
            <a:ext cx="32480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program to do matrix addition, subtraction and multiplication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37338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Strings are actually one-dimensional array of characters terminated by a </a:t>
            </a:r>
            <a:r>
              <a:rPr lang="en-US" b="1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70C0"/>
                </a:solidFill>
              </a:rPr>
              <a:t> character '\0'. </a:t>
            </a:r>
            <a:r>
              <a:rPr lang="en-US" dirty="0"/>
              <a:t>Thus a null-terminated string contains the characters that comprise the string followed by a </a:t>
            </a:r>
            <a:r>
              <a:rPr lang="en-US" b="1" dirty="0"/>
              <a:t>null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char greeting[6] = {'H', 'e', 'l', 'l', 'o', </a:t>
            </a:r>
            <a:r>
              <a:rPr lang="en-US" dirty="0" smtClean="0">
                <a:solidFill>
                  <a:srgbClr val="0070C0"/>
                </a:solidFill>
              </a:rPr>
              <a:t>'\0'</a:t>
            </a: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char greeting[] = "Hello";</a:t>
            </a:r>
            <a:endParaRPr 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4876800"/>
            <a:ext cx="51625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difference between </a:t>
            </a:r>
            <a:r>
              <a:rPr lang="en-US" dirty="0"/>
              <a:t>a </a:t>
            </a:r>
            <a:r>
              <a:rPr lang="en-US" dirty="0">
                <a:solidFill>
                  <a:srgbClr val="7030A0"/>
                </a:solidFill>
              </a:rPr>
              <a:t>character array </a:t>
            </a:r>
            <a:r>
              <a:rPr lang="en-US" dirty="0"/>
              <a:t>and a </a:t>
            </a:r>
            <a:r>
              <a:rPr lang="en-US" dirty="0">
                <a:solidFill>
                  <a:srgbClr val="7030A0"/>
                </a:solidFill>
              </a:rPr>
              <a:t>string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the string is terminated with a special character ‘\0’.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is a collection of similar data items stored at contiguous memory locations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elements can be accessed randomly using indices of an array.  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used </a:t>
            </a:r>
            <a:r>
              <a:rPr lang="en-US" dirty="0">
                <a:solidFill>
                  <a:srgbClr val="0070C0"/>
                </a:solidFill>
              </a:rPr>
              <a:t>to store collection of primitive data types </a:t>
            </a:r>
            <a:r>
              <a:rPr lang="en-US" dirty="0"/>
              <a:t>such as </a:t>
            </a:r>
            <a:r>
              <a:rPr lang="en-US" dirty="0" err="1">
                <a:solidFill>
                  <a:srgbClr val="7030A0"/>
                </a:solidFill>
              </a:rPr>
              <a:t>int</a:t>
            </a:r>
            <a:r>
              <a:rPr lang="en-US" dirty="0">
                <a:solidFill>
                  <a:srgbClr val="7030A0"/>
                </a:solidFill>
              </a:rPr>
              <a:t>, float, double, char, etc of any particular type.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Initialize </a:t>
            </a:r>
            <a:r>
              <a:rPr lang="en-US" dirty="0"/>
              <a:t>strings in a number of ways.</a:t>
            </a:r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81200"/>
            <a:ext cx="5011964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90600" y="44196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</a:t>
            </a:r>
            <a:r>
              <a:rPr lang="en-US" dirty="0" smtClean="0"/>
              <a:t> c[</a:t>
            </a:r>
            <a:r>
              <a:rPr lang="en-US" dirty="0"/>
              <a:t>5</a:t>
            </a:r>
            <a:r>
              <a:rPr lang="en-US" dirty="0" smtClean="0"/>
              <a:t>] = </a:t>
            </a:r>
            <a:r>
              <a:rPr lang="en-US" dirty="0"/>
              <a:t>"</a:t>
            </a:r>
            <a:r>
              <a:rPr lang="en-US" dirty="0" err="1"/>
              <a:t>abcde</a:t>
            </a:r>
            <a:r>
              <a:rPr lang="en-US" dirty="0" smtClean="0"/>
              <a:t>";</a:t>
            </a:r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dirty="0">
                <a:solidFill>
                  <a:srgbClr val="0070C0"/>
                </a:solidFill>
              </a:rPr>
              <a:t>we are trying to assign 6 characters (the last character is </a:t>
            </a:r>
            <a:r>
              <a:rPr lang="en-US" dirty="0" smtClean="0">
                <a:solidFill>
                  <a:srgbClr val="0070C0"/>
                </a:solidFill>
              </a:rPr>
              <a:t>'\0'</a:t>
            </a:r>
            <a:r>
              <a:rPr lang="en-US" dirty="0">
                <a:solidFill>
                  <a:srgbClr val="0070C0"/>
                </a:solidFill>
              </a:rPr>
              <a:t>) to a </a:t>
            </a:r>
            <a:r>
              <a:rPr lang="en-US" dirty="0" smtClean="0">
                <a:solidFill>
                  <a:srgbClr val="0070C0"/>
                </a:solidFill>
              </a:rPr>
              <a:t>char</a:t>
            </a:r>
            <a:r>
              <a:rPr lang="en-US" dirty="0">
                <a:solidFill>
                  <a:srgbClr val="0070C0"/>
                </a:solidFill>
              </a:rPr>
              <a:t> array having 5 characters. </a:t>
            </a:r>
            <a:r>
              <a:rPr lang="en-US" dirty="0">
                <a:solidFill>
                  <a:srgbClr val="FF0000"/>
                </a:solidFill>
              </a:rPr>
              <a:t>This is bad and you should never do this.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9" y="1524000"/>
            <a:ext cx="648604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886200"/>
            <a:ext cx="4800600" cy="261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554082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38200" y="3962400"/>
            <a:ext cx="4343400" cy="2317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Library functions 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676399"/>
          <a:ext cx="7010399" cy="4606913"/>
        </p:xfrm>
        <a:graphic>
          <a:graphicData uri="http://schemas.openxmlformats.org/drawingml/2006/table">
            <a:tbl>
              <a:tblPr/>
              <a:tblGrid>
                <a:gridCol w="976804"/>
                <a:gridCol w="6033595"/>
              </a:tblGrid>
              <a:tr h="265556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 err="1">
                          <a:solidFill>
                            <a:srgbClr val="0070C0"/>
                          </a:solidFill>
                        </a:rPr>
                        <a:t>Sr.No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.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Function &amp; Purpose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06983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/>
                        <a:t>1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 err="1">
                          <a:solidFill>
                            <a:srgbClr val="000000"/>
                          </a:solidFill>
                        </a:rPr>
                        <a:t>strcpy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</a:rPr>
                        <a:t>(s1, s2);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Copies string s2 into string s1.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983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 err="1">
                          <a:solidFill>
                            <a:srgbClr val="C00000"/>
                          </a:solidFill>
                        </a:rPr>
                        <a:t>strcat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(s1, s2);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Concatenates string s2 onto the end of string s1.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983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/>
                        <a:t>3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 err="1">
                          <a:solidFill>
                            <a:srgbClr val="000000"/>
                          </a:solidFill>
                        </a:rPr>
                        <a:t>strlen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</a:rPr>
                        <a:t>(s1);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Returns the length of string s1.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69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 err="1">
                          <a:solidFill>
                            <a:srgbClr val="C00000"/>
                          </a:solidFill>
                        </a:rPr>
                        <a:t>strcmp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(s1, s2);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Returns 0 if s1 and s2 are the same; less than 0 if s1&lt;s2; greater than 0 if s1&gt;s2.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69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/>
                        <a:t>5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 err="1">
                          <a:solidFill>
                            <a:srgbClr val="000000"/>
                          </a:solidFill>
                        </a:rPr>
                        <a:t>strchr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</a:rPr>
                        <a:t>(s1,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</a:rPr>
                        <a:t>ch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</a:rPr>
                        <a:t>);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Returns a pointer to the first occurrence of character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ch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 in string s1.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69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 err="1">
                          <a:solidFill>
                            <a:srgbClr val="C00000"/>
                          </a:solidFill>
                        </a:rPr>
                        <a:t>strstr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(s1, s2);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Returns a pointer to the first occurrence of string s2 in string s1.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95363"/>
            <a:ext cx="6019799" cy="540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Library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strncmp</a:t>
            </a:r>
            <a:r>
              <a:rPr lang="en-US" dirty="0">
                <a:solidFill>
                  <a:srgbClr val="C00000"/>
                </a:solidFill>
              </a:rPr>
              <a:t>(str1, str2, n) </a:t>
            </a:r>
            <a:r>
              <a:rPr lang="en-US" dirty="0"/>
              <a:t>:it returns 0 if the first n characters of str1 is equal to the first n characters of str2, less than 0 if str1 &lt; str2, and greater than 0 if str1 &gt; str2.</a:t>
            </a:r>
          </a:p>
          <a:p>
            <a:r>
              <a:rPr lang="en-US" dirty="0" err="1">
                <a:solidFill>
                  <a:srgbClr val="C00000"/>
                </a:solidFill>
              </a:rPr>
              <a:t>strncpy</a:t>
            </a:r>
            <a:r>
              <a:rPr lang="en-US" dirty="0">
                <a:solidFill>
                  <a:srgbClr val="C00000"/>
                </a:solidFill>
              </a:rPr>
              <a:t>(str1, str2, n) </a:t>
            </a:r>
            <a:r>
              <a:rPr lang="en-US" dirty="0"/>
              <a:t>This function is used to copy a string from another string. Copies the first n characters of str2 to str1</a:t>
            </a:r>
          </a:p>
          <a:p>
            <a:r>
              <a:rPr lang="en-US" dirty="0" err="1">
                <a:solidFill>
                  <a:srgbClr val="C00000"/>
                </a:solidFill>
              </a:rPr>
              <a:t>strchr</a:t>
            </a:r>
            <a:r>
              <a:rPr lang="en-US" dirty="0">
                <a:solidFill>
                  <a:srgbClr val="C00000"/>
                </a:solidFill>
              </a:rPr>
              <a:t>(str1, c): </a:t>
            </a:r>
            <a:r>
              <a:rPr lang="en-US" dirty="0"/>
              <a:t>it returns a pointer to the first occurrence of char c in str1, or NULL if character not found.</a:t>
            </a:r>
          </a:p>
          <a:p>
            <a:r>
              <a:rPr lang="en-US" dirty="0" err="1">
                <a:solidFill>
                  <a:srgbClr val="C00000"/>
                </a:solidFill>
              </a:rPr>
              <a:t>strrchr</a:t>
            </a:r>
            <a:r>
              <a:rPr lang="en-US" dirty="0">
                <a:solidFill>
                  <a:srgbClr val="C00000"/>
                </a:solidFill>
              </a:rPr>
              <a:t>(str1, c): </a:t>
            </a:r>
            <a:r>
              <a:rPr lang="en-US" dirty="0"/>
              <a:t>it searches str1 in reverse and returns a pointer to the position of char c in str1, or NULL if character not found.</a:t>
            </a:r>
          </a:p>
          <a:p>
            <a:r>
              <a:rPr lang="en-US" dirty="0" err="1">
                <a:solidFill>
                  <a:srgbClr val="C00000"/>
                </a:solidFill>
              </a:rPr>
              <a:t>strstr</a:t>
            </a:r>
            <a:r>
              <a:rPr lang="en-US" dirty="0">
                <a:solidFill>
                  <a:srgbClr val="C00000"/>
                </a:solidFill>
              </a:rPr>
              <a:t>(str1, str2): </a:t>
            </a:r>
            <a:r>
              <a:rPr lang="en-US" dirty="0"/>
              <a:t>it returns a pointer to the first occurrence of str2 in str1, or NULL if str2 not found.</a:t>
            </a:r>
          </a:p>
          <a:p>
            <a:r>
              <a:rPr lang="en-US" dirty="0" err="1">
                <a:solidFill>
                  <a:srgbClr val="C00000"/>
                </a:solidFill>
              </a:rPr>
              <a:t>strncat</a:t>
            </a:r>
            <a:r>
              <a:rPr lang="en-US" dirty="0">
                <a:solidFill>
                  <a:srgbClr val="C00000"/>
                </a:solidFill>
              </a:rPr>
              <a:t>(str1, str2, </a:t>
            </a:r>
            <a:r>
              <a:rPr lang="en-US" dirty="0"/>
              <a:t>n) Appends (concatenates) first n characters of str2 to the end of str1 and returns a pointer to str1.</a:t>
            </a:r>
          </a:p>
          <a:p>
            <a:r>
              <a:rPr lang="en-US" dirty="0" err="1">
                <a:solidFill>
                  <a:srgbClr val="C00000"/>
                </a:solidFill>
              </a:rPr>
              <a:t>strlwr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:to convert string to lower case</a:t>
            </a:r>
          </a:p>
          <a:p>
            <a:r>
              <a:rPr lang="en-US" dirty="0" err="1">
                <a:solidFill>
                  <a:srgbClr val="C00000"/>
                </a:solidFill>
              </a:rPr>
              <a:t>strupr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:to convert string to upper case</a:t>
            </a:r>
          </a:p>
          <a:p>
            <a:r>
              <a:rPr lang="en-US" dirty="0" err="1">
                <a:solidFill>
                  <a:srgbClr val="C00000"/>
                </a:solidFill>
              </a:rPr>
              <a:t>strrev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: to reverse string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Converting a String to a </a:t>
            </a:r>
            <a:r>
              <a:rPr lang="en-US" b="1" dirty="0" smtClean="0"/>
              <a:t>Number </a:t>
            </a:r>
            <a:r>
              <a:rPr lang="en-US" dirty="0"/>
              <a:t> </a:t>
            </a:r>
            <a:r>
              <a:rPr lang="en-US" dirty="0" smtClean="0"/>
              <a:t>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atoi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str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Stands for ASCII to integer; it converts </a:t>
            </a:r>
            <a:r>
              <a:rPr lang="en-US" dirty="0" err="1"/>
              <a:t>str</a:t>
            </a:r>
            <a:r>
              <a:rPr lang="en-US" dirty="0"/>
              <a:t> to the equivalent </a:t>
            </a:r>
            <a:r>
              <a:rPr lang="en-US" dirty="0" err="1"/>
              <a:t>int</a:t>
            </a:r>
            <a:r>
              <a:rPr lang="en-US" dirty="0"/>
              <a:t> value. </a:t>
            </a:r>
            <a:r>
              <a:rPr lang="en-US" dirty="0">
                <a:solidFill>
                  <a:srgbClr val="0070C0"/>
                </a:solidFill>
              </a:rPr>
              <a:t>0 is returned if the first character is not a number or no numbers are encountered.</a:t>
            </a:r>
          </a:p>
          <a:p>
            <a:r>
              <a:rPr lang="en-US" dirty="0">
                <a:solidFill>
                  <a:srgbClr val="C00000"/>
                </a:solidFill>
              </a:rPr>
              <a:t>double </a:t>
            </a:r>
            <a:r>
              <a:rPr lang="en-US" dirty="0" err="1">
                <a:solidFill>
                  <a:srgbClr val="C00000"/>
                </a:solidFill>
              </a:rPr>
              <a:t>atof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str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Stands for ASCII to float, it converts </a:t>
            </a:r>
            <a:r>
              <a:rPr lang="en-US" dirty="0" err="1"/>
              <a:t>str</a:t>
            </a:r>
            <a:r>
              <a:rPr lang="en-US" dirty="0"/>
              <a:t> to the equivalent double value. </a:t>
            </a:r>
            <a:r>
              <a:rPr lang="en-US" dirty="0" smtClean="0">
                <a:solidFill>
                  <a:srgbClr val="0070C0"/>
                </a:solidFill>
              </a:rPr>
              <a:t>0 </a:t>
            </a:r>
            <a:r>
              <a:rPr lang="en-US" dirty="0">
                <a:solidFill>
                  <a:srgbClr val="0070C0"/>
                </a:solidFill>
              </a:rPr>
              <a:t>is returned if the first character is not a number or no numbers are encountered.</a:t>
            </a:r>
          </a:p>
          <a:p>
            <a:r>
              <a:rPr lang="en-US" dirty="0">
                <a:solidFill>
                  <a:srgbClr val="C00000"/>
                </a:solidFill>
              </a:rPr>
              <a:t>long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atol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str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Stands for ASCII to long </a:t>
            </a:r>
            <a:r>
              <a:rPr lang="en-US" dirty="0" err="1"/>
              <a:t>int</a:t>
            </a:r>
            <a:r>
              <a:rPr lang="en-US" dirty="0"/>
              <a:t>, Converts </a:t>
            </a:r>
            <a:r>
              <a:rPr lang="en-US" dirty="0" err="1"/>
              <a:t>str</a:t>
            </a:r>
            <a:r>
              <a:rPr lang="en-US" dirty="0"/>
              <a:t> to the equivalent long integer value. </a:t>
            </a:r>
            <a:r>
              <a:rPr lang="en-US" dirty="0">
                <a:solidFill>
                  <a:srgbClr val="0070C0"/>
                </a:solidFill>
              </a:rPr>
              <a:t>0 is returned if the first character is not a number or no numbers are encountered.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207" y="609601"/>
            <a:ext cx="5829518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7825" y="2090738"/>
            <a:ext cx="58483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736686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04800"/>
            <a:ext cx="5029200" cy="184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6534" y="2438400"/>
            <a:ext cx="508166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4572000"/>
            <a:ext cx="600557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Advantages of an Array in </a:t>
            </a:r>
            <a:r>
              <a:rPr lang="en-US" b="1" dirty="0" smtClean="0"/>
              <a:t>C:</a:t>
            </a:r>
            <a:r>
              <a:rPr lang="en-US" dirty="0"/>
              <a:t> </a:t>
            </a:r>
            <a:endParaRPr lang="en-US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Random access of elements </a:t>
            </a:r>
            <a:r>
              <a:rPr lang="en-US" dirty="0"/>
              <a:t>using array index.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Use of less line of code </a:t>
            </a:r>
            <a:r>
              <a:rPr lang="en-US" dirty="0"/>
              <a:t>as it creates a single array of multiple elements.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Easy access to all the elements</a:t>
            </a:r>
            <a:r>
              <a:rPr lang="en-US" dirty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Traversal through the array becomes easy </a:t>
            </a:r>
            <a:r>
              <a:rPr lang="en-US" dirty="0"/>
              <a:t>using a single loop.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Sorting becomes easy as it can be accomplished </a:t>
            </a:r>
            <a:r>
              <a:rPr lang="en-US" dirty="0"/>
              <a:t>by writing less line of code.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Disadvantages of an Array in </a:t>
            </a:r>
            <a:r>
              <a:rPr lang="en-US" b="1" dirty="0" smtClean="0"/>
              <a:t>C:</a:t>
            </a:r>
            <a:r>
              <a:rPr lang="en-US" dirty="0"/>
              <a:t> </a:t>
            </a:r>
            <a:endParaRPr lang="en-US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Allows a </a:t>
            </a:r>
            <a:r>
              <a:rPr lang="en-US" dirty="0">
                <a:solidFill>
                  <a:srgbClr val="0070C0"/>
                </a:solidFill>
              </a:rPr>
              <a:t>fixed number of elements to be entered which is decided at the time of declaration</a:t>
            </a:r>
            <a:r>
              <a:rPr lang="en-US" dirty="0"/>
              <a:t>. Unlike a linked list, an array in C is not dynamic.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Insertion and deletion of elements can be costly</a:t>
            </a:r>
            <a:r>
              <a:rPr lang="en-US" dirty="0"/>
              <a:t> since </a:t>
            </a:r>
            <a:r>
              <a:rPr lang="en-US" dirty="0">
                <a:solidFill>
                  <a:srgbClr val="7030A0"/>
                </a:solidFill>
              </a:rPr>
              <a:t>the elements are needed to be managed in accordance with the new memory allocation.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Accessing Array Elements: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Array elements are accessed by using an integer index. </a:t>
            </a:r>
            <a:r>
              <a:rPr lang="en-US" dirty="0">
                <a:solidFill>
                  <a:srgbClr val="0070C0"/>
                </a:solidFill>
              </a:rPr>
              <a:t>Array index starts with 0 and goes till size of array minus 1.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Name of the array is </a:t>
            </a:r>
            <a:r>
              <a:rPr lang="en-US" dirty="0"/>
              <a:t>also </a:t>
            </a:r>
            <a:r>
              <a:rPr lang="en-US" dirty="0">
                <a:solidFill>
                  <a:srgbClr val="7030A0"/>
                </a:solidFill>
              </a:rPr>
              <a:t>a pointer to the first element of array.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r>
              <a:rPr lang="en-US" b="1" dirty="0"/>
              <a:t>float table[50][50];</a:t>
            </a:r>
          </a:p>
          <a:p>
            <a:r>
              <a:rPr lang="en-US" b="1" dirty="0"/>
              <a:t>char page[24][80</a:t>
            </a:r>
            <a:r>
              <a:rPr lang="en-US" b="1" dirty="0" smtClean="0"/>
              <a:t>];</a:t>
            </a:r>
          </a:p>
          <a:p>
            <a:r>
              <a:rPr lang="fr-FR" b="1" dirty="0" err="1"/>
              <a:t>int</a:t>
            </a:r>
            <a:r>
              <a:rPr lang="fr-FR" b="1" dirty="0"/>
              <a:t> values[3][4] = (1, 2, 3, 4, 5, 6, 7, 8, 9, 10, 11, 12);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114800"/>
            <a:ext cx="84582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705</Words>
  <Application>Microsoft Office PowerPoint</Application>
  <PresentationFormat>On-screen Show (4:3)</PresentationFormat>
  <Paragraphs>81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Array and String</vt:lpstr>
      <vt:lpstr>Arrays</vt:lpstr>
      <vt:lpstr>Slide 3</vt:lpstr>
      <vt:lpstr>Slide 4</vt:lpstr>
      <vt:lpstr>Slide 5</vt:lpstr>
      <vt:lpstr>Slide 6</vt:lpstr>
      <vt:lpstr>Slide 7</vt:lpstr>
      <vt:lpstr>Slide 8</vt:lpstr>
      <vt:lpstr>Two Dimensional Array</vt:lpstr>
      <vt:lpstr>Slide 10</vt:lpstr>
      <vt:lpstr>Slide 11</vt:lpstr>
      <vt:lpstr>Slide 12</vt:lpstr>
      <vt:lpstr>Slide 13</vt:lpstr>
      <vt:lpstr>Slide 14</vt:lpstr>
      <vt:lpstr>Unsized array </vt:lpstr>
      <vt:lpstr>Slide 16</vt:lpstr>
      <vt:lpstr>Slide 17</vt:lpstr>
      <vt:lpstr>Strings</vt:lpstr>
      <vt:lpstr>Slide 19</vt:lpstr>
      <vt:lpstr>Initialize strings in a number of ways.</vt:lpstr>
      <vt:lpstr>Slide 21</vt:lpstr>
      <vt:lpstr>Slide 22</vt:lpstr>
      <vt:lpstr>String Library functions &lt;string.h&gt;</vt:lpstr>
      <vt:lpstr>Slide 24</vt:lpstr>
      <vt:lpstr>Other Library functions</vt:lpstr>
      <vt:lpstr>Converting a String to a Number  &lt;stdio.h&gt; 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santhi</dc:creator>
  <cp:lastModifiedBy>santhi</cp:lastModifiedBy>
  <cp:revision>19</cp:revision>
  <dcterms:created xsi:type="dcterms:W3CDTF">2021-04-08T21:45:50Z</dcterms:created>
  <dcterms:modified xsi:type="dcterms:W3CDTF">2021-04-08T23:10:25Z</dcterms:modified>
</cp:coreProperties>
</file>