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6243-C8B7-48E0-87E9-1AF5966F7C9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67FD-3774-42E3-AD7D-B4739C6C0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8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6243-C8B7-48E0-87E9-1AF5966F7C9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67FD-3774-42E3-AD7D-B4739C6C0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5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6243-C8B7-48E0-87E9-1AF5966F7C9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67FD-3774-42E3-AD7D-B4739C6C0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1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6243-C8B7-48E0-87E9-1AF5966F7C9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67FD-3774-42E3-AD7D-B4739C6C0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8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6243-C8B7-48E0-87E9-1AF5966F7C9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67FD-3774-42E3-AD7D-B4739C6C0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9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6243-C8B7-48E0-87E9-1AF5966F7C9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67FD-3774-42E3-AD7D-B4739C6C0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4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6243-C8B7-48E0-87E9-1AF5966F7C9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67FD-3774-42E3-AD7D-B4739C6C0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6243-C8B7-48E0-87E9-1AF5966F7C9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67FD-3774-42E3-AD7D-B4739C6C0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2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6243-C8B7-48E0-87E9-1AF5966F7C9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67FD-3774-42E3-AD7D-B4739C6C0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0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6243-C8B7-48E0-87E9-1AF5966F7C9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67FD-3774-42E3-AD7D-B4739C6C0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4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6243-C8B7-48E0-87E9-1AF5966F7C9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67FD-3774-42E3-AD7D-B4739C6C0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6243-C8B7-48E0-87E9-1AF5966F7C9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67FD-3774-42E3-AD7D-B4739C6C0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0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22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</a:t>
            </a:r>
            <a:r>
              <a:rPr lang="en-US" dirty="0" smtClean="0"/>
              <a:t>above </a:t>
            </a:r>
            <a:r>
              <a:rPr lang="en-US" dirty="0"/>
              <a:t>program. The function </a:t>
            </a:r>
            <a:r>
              <a:rPr lang="en-US" dirty="0">
                <a:solidFill>
                  <a:srgbClr val="0070C0"/>
                </a:solidFill>
              </a:rPr>
              <a:t>fun() expects a pointer </a:t>
            </a:r>
            <a:r>
              <a:rPr lang="en-US" dirty="0" err="1">
                <a:solidFill>
                  <a:srgbClr val="0070C0"/>
                </a:solidFill>
              </a:rPr>
              <a:t>ptr</a:t>
            </a:r>
            <a:r>
              <a:rPr lang="en-US" dirty="0">
                <a:solidFill>
                  <a:srgbClr val="0070C0"/>
                </a:solidFill>
              </a:rPr>
              <a:t> to an integer</a:t>
            </a:r>
            <a:r>
              <a:rPr lang="en-US" dirty="0"/>
              <a:t> (or an address of an integer). </a:t>
            </a:r>
            <a:r>
              <a:rPr lang="en-US" dirty="0">
                <a:solidFill>
                  <a:srgbClr val="C00000"/>
                </a:solidFill>
              </a:rPr>
              <a:t>It modifies the value at the address </a:t>
            </a:r>
            <a:r>
              <a:rPr lang="en-US" dirty="0" err="1">
                <a:solidFill>
                  <a:srgbClr val="C00000"/>
                </a:solidFill>
              </a:rPr>
              <a:t>ptr</a:t>
            </a:r>
            <a:r>
              <a:rPr lang="en-US" dirty="0"/>
              <a:t>. The </a:t>
            </a:r>
            <a:r>
              <a:rPr lang="en-US" dirty="0">
                <a:solidFill>
                  <a:srgbClr val="0070C0"/>
                </a:solidFill>
              </a:rPr>
              <a:t>dereference operator * is used to access the value at an address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fontAlgn="base"/>
            <a:r>
              <a:rPr lang="en-US" dirty="0"/>
              <a:t> In the statement </a:t>
            </a:r>
            <a:r>
              <a:rPr lang="en-US" dirty="0">
                <a:solidFill>
                  <a:srgbClr val="0070C0"/>
                </a:solidFill>
              </a:rPr>
              <a:t>‘*</a:t>
            </a:r>
            <a:r>
              <a:rPr lang="en-US" dirty="0" err="1">
                <a:solidFill>
                  <a:srgbClr val="0070C0"/>
                </a:solidFill>
              </a:rPr>
              <a:t>ptr</a:t>
            </a:r>
            <a:r>
              <a:rPr lang="en-US" dirty="0">
                <a:solidFill>
                  <a:srgbClr val="0070C0"/>
                </a:solidFill>
              </a:rPr>
              <a:t> = 30’, value at address </a:t>
            </a:r>
            <a:r>
              <a:rPr lang="en-US" dirty="0" err="1">
                <a:solidFill>
                  <a:srgbClr val="0070C0"/>
                </a:solidFill>
              </a:rPr>
              <a:t>ptr</a:t>
            </a:r>
            <a:r>
              <a:rPr lang="en-US" dirty="0">
                <a:solidFill>
                  <a:srgbClr val="0070C0"/>
                </a:solidFill>
              </a:rPr>
              <a:t> is changed to 30</a:t>
            </a:r>
            <a:r>
              <a:rPr lang="en-US" dirty="0"/>
              <a:t>. The </a:t>
            </a:r>
            <a:r>
              <a:rPr lang="en-US" dirty="0">
                <a:solidFill>
                  <a:srgbClr val="C00000"/>
                </a:solidFill>
              </a:rPr>
              <a:t>address operator &amp; is used to get the address of a variable of any data type</a:t>
            </a:r>
            <a:r>
              <a:rPr lang="en-US" dirty="0"/>
              <a:t>. In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function call statement ‘fun(&amp;x)’, the address of x is passed so that x can be modified using its address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67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Passing an array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351" y="2449105"/>
            <a:ext cx="6028038" cy="38769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28351" y="1515898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25265E"/>
                </a:solidFill>
                <a:effectLst/>
                <a:latin typeface="euclid_circular_a"/>
              </a:rPr>
              <a:t>Passing individual array elements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</p:spTree>
    <p:extLst>
      <p:ext uri="{BB962C8B-B14F-4D97-AF65-F5344CB8AC3E}">
        <p14:creationId xmlns:p14="http://schemas.microsoft.com/office/powerpoint/2010/main" val="128053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Passing arrays to functions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943" y="1949192"/>
            <a:ext cx="57706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4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308" y="313038"/>
            <a:ext cx="10546492" cy="61454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Way-1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Formal parameters as a </a:t>
            </a:r>
            <a:r>
              <a:rPr lang="en-US" dirty="0" smtClean="0">
                <a:solidFill>
                  <a:srgbClr val="C00000"/>
                </a:solidFill>
              </a:rPr>
              <a:t>pointer:</a:t>
            </a:r>
          </a:p>
          <a:p>
            <a:pPr marL="0" indent="0">
              <a:buNone/>
            </a:pPr>
            <a:r>
              <a:rPr lang="en-US" dirty="0" smtClean="0"/>
              <a:t>		void </a:t>
            </a:r>
            <a:r>
              <a:rPr lang="en-US" dirty="0" err="1" smtClean="0"/>
              <a:t>myFunction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param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   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</a:p>
          <a:p>
            <a:r>
              <a:rPr lang="en-US" dirty="0"/>
              <a:t>Way-2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Formal parameters as a sized </a:t>
            </a:r>
            <a:r>
              <a:rPr lang="en-US" dirty="0" smtClean="0">
                <a:solidFill>
                  <a:srgbClr val="C00000"/>
                </a:solidFill>
              </a:rPr>
              <a:t>array: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		void </a:t>
            </a:r>
            <a:r>
              <a:rPr lang="en-US" dirty="0" err="1" smtClean="0"/>
              <a:t>myFunction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[10])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{   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</a:p>
          <a:p>
            <a:r>
              <a:rPr lang="en-US" dirty="0"/>
              <a:t>Way-3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Formal parameters as an </a:t>
            </a:r>
            <a:r>
              <a:rPr lang="en-US" dirty="0" err="1">
                <a:solidFill>
                  <a:srgbClr val="C00000"/>
                </a:solidFill>
              </a:rPr>
              <a:t>unsized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array: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myFunction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[10])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{   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89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84" y="514994"/>
            <a:ext cx="7026361" cy="4170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164" y="4685549"/>
            <a:ext cx="35814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70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50" y="2038992"/>
            <a:ext cx="6383296" cy="405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08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1" y="1795462"/>
            <a:ext cx="6414444" cy="456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38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83" y="1906802"/>
            <a:ext cx="5221759" cy="365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 a </a:t>
            </a:r>
            <a:r>
              <a:rPr lang="en-US" dirty="0">
                <a:solidFill>
                  <a:srgbClr val="0070C0"/>
                </a:solidFill>
              </a:rPr>
              <a:t>set of statements </a:t>
            </a:r>
            <a:r>
              <a:rPr lang="en-US" dirty="0"/>
              <a:t>that </a:t>
            </a:r>
            <a:r>
              <a:rPr lang="en-US" dirty="0">
                <a:solidFill>
                  <a:srgbClr val="0070C0"/>
                </a:solidFill>
              </a:rPr>
              <a:t>take inputs,</a:t>
            </a:r>
            <a:r>
              <a:rPr lang="en-US" dirty="0"/>
              <a:t> do </a:t>
            </a:r>
            <a:r>
              <a:rPr lang="en-US" dirty="0">
                <a:solidFill>
                  <a:srgbClr val="C00000"/>
                </a:solidFill>
              </a:rPr>
              <a:t>some specific computation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rgbClr val="0070C0"/>
                </a:solidFill>
              </a:rPr>
              <a:t>produces output</a:t>
            </a:r>
            <a:r>
              <a:rPr lang="en-US" dirty="0" smtClean="0"/>
              <a:t>.	</a:t>
            </a:r>
          </a:p>
          <a:p>
            <a:r>
              <a:rPr lang="en-US" dirty="0"/>
              <a:t>to put </a:t>
            </a:r>
            <a:r>
              <a:rPr lang="en-US" dirty="0">
                <a:solidFill>
                  <a:srgbClr val="0070C0"/>
                </a:solidFill>
              </a:rPr>
              <a:t>some commonly or repeatedly done task together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make a function </a:t>
            </a:r>
            <a:r>
              <a:rPr lang="en-US" dirty="0"/>
              <a:t>so that </a:t>
            </a:r>
            <a:r>
              <a:rPr lang="en-US" dirty="0">
                <a:solidFill>
                  <a:srgbClr val="C00000"/>
                </a:solidFill>
              </a:rPr>
              <a:t>instead of writing the same code again and again for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different </a:t>
            </a:r>
            <a:r>
              <a:rPr lang="en-US" dirty="0" smtClean="0">
                <a:solidFill>
                  <a:srgbClr val="C00000"/>
                </a:solidFill>
              </a:rPr>
              <a:t>inputs. </a:t>
            </a:r>
          </a:p>
          <a:p>
            <a:r>
              <a:rPr lang="en-US" dirty="0" smtClean="0"/>
              <a:t>General form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return_type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function_name</a:t>
            </a:r>
            <a:r>
              <a:rPr lang="en-US" dirty="0">
                <a:solidFill>
                  <a:srgbClr val="7030A0"/>
                </a:solidFill>
              </a:rPr>
              <a:t>([ arg1_type arg1_name, ... ]) 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dirty="0" smtClean="0">
                <a:solidFill>
                  <a:srgbClr val="0070C0"/>
                </a:solidFill>
              </a:rPr>
              <a:t>ode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288723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72297" y="179790"/>
            <a:ext cx="8610600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An example function that takes two parameters 'x' and 'y'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as input and returns max of two input numbers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//Called function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y)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//Formal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parameters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&gt; y)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main function that doesn't receive any parameter and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returns integer.               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	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//Calling function or Caller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10, b = 20;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Calling above function to find max of 'a' and 'b'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 = max(a, b); 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//Actual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parameters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 is %d"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72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do we need functions?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help us in </a:t>
            </a:r>
            <a:r>
              <a:rPr lang="en-US" dirty="0">
                <a:solidFill>
                  <a:srgbClr val="0070C0"/>
                </a:solidFill>
              </a:rPr>
              <a:t>reducing code redundancy</a:t>
            </a:r>
            <a:r>
              <a:rPr lang="en-US" dirty="0" smtClean="0"/>
              <a:t>. Rather </a:t>
            </a:r>
            <a:r>
              <a:rPr lang="en-US" dirty="0"/>
              <a:t>than writing the same code, again and again, </a:t>
            </a:r>
            <a:r>
              <a:rPr lang="en-US" dirty="0">
                <a:solidFill>
                  <a:srgbClr val="C00000"/>
                </a:solidFill>
              </a:rPr>
              <a:t>we create a function and call it everywhere. 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Functions make code modular.</a:t>
            </a:r>
            <a:r>
              <a:rPr lang="en-US" dirty="0"/>
              <a:t> Consider a big file having many lines of codes. </a:t>
            </a:r>
            <a:r>
              <a:rPr lang="en-US" dirty="0">
                <a:solidFill>
                  <a:srgbClr val="C00000"/>
                </a:solidFill>
              </a:rPr>
              <a:t>It becomes really simple to read and use the code if the code is divided into functions.</a:t>
            </a:r>
          </a:p>
          <a:p>
            <a:r>
              <a:rPr lang="en-US" dirty="0">
                <a:solidFill>
                  <a:srgbClr val="0070C0"/>
                </a:solidFill>
              </a:rPr>
              <a:t>Functions provide abstraction</a:t>
            </a:r>
            <a:r>
              <a:rPr lang="en-US" dirty="0"/>
              <a:t>. For example, </a:t>
            </a:r>
            <a:r>
              <a:rPr lang="en-US" dirty="0">
                <a:solidFill>
                  <a:srgbClr val="C00000"/>
                </a:solidFill>
              </a:rPr>
              <a:t>we can use library functions without worrying about their internal working.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declaration tells </a:t>
            </a:r>
            <a:r>
              <a:rPr lang="en-US" dirty="0">
                <a:solidFill>
                  <a:srgbClr val="0070C0"/>
                </a:solidFill>
              </a:rPr>
              <a:t>the compiler about the number of parameters function takes, data-types of parameters and return type of function.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Putting </a:t>
            </a:r>
            <a:r>
              <a:rPr lang="en-US" dirty="0">
                <a:solidFill>
                  <a:srgbClr val="0070C0"/>
                </a:solidFill>
              </a:rPr>
              <a:t>parameter names in function declaration is optional in the function declaration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but it is necessary to put them in the definition. 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Eg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07" y="4439680"/>
            <a:ext cx="5941412" cy="8364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06" y="5434013"/>
            <a:ext cx="5823985" cy="8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8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always </a:t>
            </a:r>
            <a:r>
              <a:rPr lang="en-US" dirty="0">
                <a:solidFill>
                  <a:srgbClr val="0070C0"/>
                </a:solidFill>
              </a:rPr>
              <a:t>recommended to declare a function before it is </a:t>
            </a:r>
            <a:r>
              <a:rPr lang="en-US" dirty="0" smtClean="0">
                <a:solidFill>
                  <a:srgbClr val="0070C0"/>
                </a:solidFill>
              </a:rPr>
              <a:t>used</a:t>
            </a:r>
          </a:p>
          <a:p>
            <a:r>
              <a:rPr lang="en-US" dirty="0"/>
              <a:t>In C, we can do </a:t>
            </a:r>
            <a:r>
              <a:rPr lang="en-US" dirty="0">
                <a:solidFill>
                  <a:srgbClr val="0070C0"/>
                </a:solidFill>
              </a:rPr>
              <a:t>both declaration and definition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at the same </a:t>
            </a:r>
            <a:r>
              <a:rPr lang="en-US" dirty="0" smtClean="0">
                <a:solidFill>
                  <a:srgbClr val="C00000"/>
                </a:solidFill>
              </a:rPr>
              <a:t>place</a:t>
            </a:r>
          </a:p>
          <a:p>
            <a:r>
              <a:rPr lang="en-US" dirty="0"/>
              <a:t>C also allows </a:t>
            </a:r>
            <a:r>
              <a:rPr lang="en-US" dirty="0">
                <a:solidFill>
                  <a:srgbClr val="0070C0"/>
                </a:solidFill>
              </a:rPr>
              <a:t>to declare and define functions separately</a:t>
            </a:r>
            <a:r>
              <a:rPr lang="en-US" dirty="0"/>
              <a:t>, this is especially needed in case of library functions. </a:t>
            </a:r>
            <a:r>
              <a:rPr lang="en-US" dirty="0">
                <a:solidFill>
                  <a:srgbClr val="C00000"/>
                </a:solidFill>
              </a:rPr>
              <a:t>The library functions are declared in header files and defined in library files.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2186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 Passing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parameters passed to function </a:t>
            </a:r>
            <a:r>
              <a:rPr lang="en-US" dirty="0"/>
              <a:t>are called </a:t>
            </a:r>
            <a:r>
              <a:rPr lang="en-US" b="1" i="1" dirty="0"/>
              <a:t>actual parameters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>
                <a:solidFill>
                  <a:srgbClr val="C00000"/>
                </a:solidFill>
              </a:rPr>
              <a:t>The parameters received by function </a:t>
            </a:r>
            <a:r>
              <a:rPr lang="en-US" dirty="0"/>
              <a:t>are called </a:t>
            </a:r>
            <a:r>
              <a:rPr lang="en-US" b="1" i="1" dirty="0"/>
              <a:t>formal parameters</a:t>
            </a:r>
            <a:r>
              <a:rPr lang="en-US" dirty="0" smtClean="0"/>
              <a:t>.</a:t>
            </a:r>
          </a:p>
          <a:p>
            <a:r>
              <a:rPr lang="en-US" b="1" i="1" dirty="0"/>
              <a:t>Pass by Value:</a:t>
            </a:r>
            <a:r>
              <a:rPr lang="en-US" dirty="0"/>
              <a:t> In this parameter passing method, </a:t>
            </a:r>
            <a:r>
              <a:rPr lang="en-US" dirty="0">
                <a:solidFill>
                  <a:srgbClr val="0070C0"/>
                </a:solidFill>
              </a:rPr>
              <a:t>values of actual parameters are copied to </a:t>
            </a:r>
            <a:r>
              <a:rPr lang="en-US" dirty="0">
                <a:solidFill>
                  <a:srgbClr val="C00000"/>
                </a:solidFill>
              </a:rPr>
              <a:t>function’s formal parameters </a:t>
            </a:r>
            <a:r>
              <a:rPr lang="en-US" dirty="0"/>
              <a:t>and </a:t>
            </a:r>
            <a:r>
              <a:rPr lang="en-US" dirty="0">
                <a:solidFill>
                  <a:srgbClr val="7030A0"/>
                </a:solidFill>
              </a:rPr>
              <a:t>the two types of parameters are stored in different memory locations.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So any changes made inside functions are not reflected in actual parameters of caller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 i="1" dirty="0"/>
              <a:t>Pass by Reference</a:t>
            </a:r>
            <a:r>
              <a:rPr lang="en-US" dirty="0"/>
              <a:t> </a:t>
            </a:r>
            <a:r>
              <a:rPr lang="en-US" dirty="0">
                <a:solidFill>
                  <a:srgbClr val="7030A0"/>
                </a:solidFill>
              </a:rPr>
              <a:t>Both actual and formal parameters refer to same locations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so any changes made inside the function are actually reflected in actual parameters of caller.</a:t>
            </a:r>
          </a:p>
        </p:txBody>
      </p:sp>
    </p:spTree>
    <p:extLst>
      <p:ext uri="{BB962C8B-B14F-4D97-AF65-F5344CB8AC3E}">
        <p14:creationId xmlns:p14="http://schemas.microsoft.com/office/powerpoint/2010/main" val="223937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968" y="39550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Pass by </a:t>
            </a:r>
            <a:r>
              <a:rPr lang="en-US" b="1" dirty="0" smtClean="0"/>
              <a:t>value (Call by value)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0" lvl="8" indent="0">
              <a:buNone/>
            </a:pPr>
            <a:r>
              <a:rPr lang="en-US" dirty="0" smtClean="0"/>
              <a:t>			Output</a:t>
            </a:r>
          </a:p>
          <a:p>
            <a:pPr marL="3657600" lvl="8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pPr marL="3657600" lvl="8" indent="0">
              <a:buNone/>
            </a:pPr>
            <a:r>
              <a:rPr lang="en-US" dirty="0"/>
              <a:t>	</a:t>
            </a:r>
            <a:r>
              <a:rPr lang="en-US" dirty="0" smtClean="0"/>
              <a:t>		x=20</a:t>
            </a:r>
          </a:p>
          <a:p>
            <a:pPr marL="3657600" lvl="8" indent="0">
              <a:buNone/>
            </a:pPr>
            <a:r>
              <a:rPr lang="en-US" dirty="0" smtClean="0"/>
              <a:t>X=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502" y="2034746"/>
            <a:ext cx="3744097" cy="353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1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Pass by </a:t>
            </a:r>
            <a:r>
              <a:rPr lang="en-US" b="1" dirty="0" smtClean="0"/>
              <a:t>reference (Call by reference)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043" y="1945051"/>
            <a:ext cx="3638422" cy="3073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24" y="5273066"/>
            <a:ext cx="12192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1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259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euclid_circular_a</vt:lpstr>
      <vt:lpstr>Office Theme</vt:lpstr>
      <vt:lpstr>Functions</vt:lpstr>
      <vt:lpstr>Functions</vt:lpstr>
      <vt:lpstr>PowerPoint Presentation</vt:lpstr>
      <vt:lpstr>Why do we need functions?</vt:lpstr>
      <vt:lpstr>Function Declaration</vt:lpstr>
      <vt:lpstr>PowerPoint Presentation</vt:lpstr>
      <vt:lpstr>Parameter Passing to functions</vt:lpstr>
      <vt:lpstr>Pass by value (Call by value)</vt:lpstr>
      <vt:lpstr>Pass by reference (Call by reference)</vt:lpstr>
      <vt:lpstr>PowerPoint Presentation</vt:lpstr>
      <vt:lpstr>Passing an array </vt:lpstr>
      <vt:lpstr>Passing arrays to functions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psg</dc:creator>
  <cp:lastModifiedBy>psg</cp:lastModifiedBy>
  <cp:revision>11</cp:revision>
  <dcterms:created xsi:type="dcterms:W3CDTF">2021-04-21T05:15:47Z</dcterms:created>
  <dcterms:modified xsi:type="dcterms:W3CDTF">2021-04-21T06:07:55Z</dcterms:modified>
</cp:coreProperties>
</file>