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8" r:id="rId3"/>
    <p:sldId id="259" r:id="rId4"/>
    <p:sldId id="260" r:id="rId5"/>
    <p:sldId id="261" r:id="rId6"/>
    <p:sldId id="262" r:id="rId7"/>
    <p:sldId id="263" r:id="rId8"/>
    <p:sldId id="264" r:id="rId9"/>
    <p:sldId id="291" r:id="rId10"/>
    <p:sldId id="292" r:id="rId11"/>
    <p:sldId id="293" r:id="rId12"/>
    <p:sldId id="290"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13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23EDB89A-0385-441C-AA1E-3CAF9E6826D2}" type="datetimeFigureOut">
              <a:rPr lang="en-US" smtClean="0"/>
              <a:pPr/>
              <a:t>4/20/2021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80E5922-1B12-4DBF-BC09-2C516D63D1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miter lim="800000"/>
            <a:headEnd/>
            <a:tailEnd/>
          </a:ln>
        </p:spPr>
        <p:txBody>
          <a:bodyPr/>
          <a:lstStyle/>
          <a:p>
            <a:fld id="{B44F3034-8EFA-4DCC-BE9E-C1ACAC36D48C}" type="slidenum">
              <a:rPr lang="de-DE" smtClean="0"/>
              <a:pPr/>
              <a:t>9</a:t>
            </a:fld>
            <a:endParaRPr lang="de-DE"/>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a:t>An oven with a small opening produces a very good blackbody spectrum.</a:t>
            </a:r>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0E5922-1B12-4DBF-BC09-2C516D63D1EB}"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Arial"/>
                <a:cs typeface="Arial"/>
              </a:defRPr>
            </a:lvl1pPr>
          </a:lstStyle>
          <a:p>
            <a:pPr marL="12700">
              <a:lnSpc>
                <a:spcPts val="1650"/>
              </a:lnSpc>
            </a:pPr>
            <a:r>
              <a:rPr spc="-35" dirty="0"/>
              <a:t>DR.ATAR </a:t>
            </a:r>
            <a:r>
              <a:rPr dirty="0"/>
              <a:t>@</a:t>
            </a:r>
            <a:r>
              <a:rPr spc="-35" dirty="0"/>
              <a:t> </a:t>
            </a:r>
            <a:r>
              <a:rPr spc="-5" dirty="0"/>
              <a:t>UiTM.NS</a:t>
            </a:r>
          </a:p>
        </p:txBody>
      </p:sp>
      <p:sp>
        <p:nvSpPr>
          <p:cNvPr id="5" name="Holder 5"/>
          <p:cNvSpPr>
            <a:spLocks noGrp="1"/>
          </p:cNvSpPr>
          <p:nvPr>
            <p:ph type="dt" sz="half" idx="6"/>
          </p:nvPr>
        </p:nvSpPr>
        <p:spPr/>
        <p:txBody>
          <a:bodyPr lIns="0" tIns="0" rIns="0" bIns="0"/>
          <a:lstStyle>
            <a:lvl1pPr>
              <a:defRPr sz="1400" b="0" i="0">
                <a:solidFill>
                  <a:schemeClr val="tx1"/>
                </a:solidFill>
                <a:latin typeface="Arial"/>
                <a:cs typeface="Arial"/>
              </a:defRPr>
            </a:lvl1pPr>
          </a:lstStyle>
          <a:p>
            <a:pPr marL="12700">
              <a:lnSpc>
                <a:spcPts val="1650"/>
              </a:lnSpc>
            </a:pPr>
            <a:r>
              <a:rPr spc="-5" dirty="0"/>
              <a:t>PHY310 </a:t>
            </a:r>
            <a:r>
              <a:rPr dirty="0"/>
              <a:t>- Modern</a:t>
            </a:r>
            <a:r>
              <a:rPr spc="-90" dirty="0"/>
              <a:t> </a:t>
            </a:r>
            <a:r>
              <a:rPr spc="-5" dirty="0"/>
              <a:t>Physics</a:t>
            </a:r>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38100">
              <a:lnSpc>
                <a:spcPts val="1650"/>
              </a:lnSpc>
            </a:pPr>
            <a:fld id="{81D60167-4931-47E6-BA6A-407CBD079E47}" type="slidenum">
              <a:rPr dirty="0"/>
              <a:pPr marL="38100">
                <a:lnSpc>
                  <a:spcPts val="165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Arial"/>
                <a:cs typeface="Arial"/>
              </a:defRPr>
            </a:lvl1pPr>
          </a:lstStyle>
          <a:p>
            <a:pPr marL="12700">
              <a:lnSpc>
                <a:spcPts val="1650"/>
              </a:lnSpc>
            </a:pPr>
            <a:r>
              <a:rPr spc="-35" dirty="0"/>
              <a:t>DR.ATAR </a:t>
            </a:r>
            <a:r>
              <a:rPr dirty="0"/>
              <a:t>@</a:t>
            </a:r>
            <a:r>
              <a:rPr spc="-35" dirty="0"/>
              <a:t> </a:t>
            </a:r>
            <a:r>
              <a:rPr spc="-5" dirty="0"/>
              <a:t>UiTM.NS</a:t>
            </a:r>
          </a:p>
        </p:txBody>
      </p:sp>
      <p:sp>
        <p:nvSpPr>
          <p:cNvPr id="5" name="Holder 5"/>
          <p:cNvSpPr>
            <a:spLocks noGrp="1"/>
          </p:cNvSpPr>
          <p:nvPr>
            <p:ph type="dt" sz="half" idx="6"/>
          </p:nvPr>
        </p:nvSpPr>
        <p:spPr/>
        <p:txBody>
          <a:bodyPr lIns="0" tIns="0" rIns="0" bIns="0"/>
          <a:lstStyle>
            <a:lvl1pPr>
              <a:defRPr sz="1400" b="0" i="0">
                <a:solidFill>
                  <a:schemeClr val="tx1"/>
                </a:solidFill>
                <a:latin typeface="Arial"/>
                <a:cs typeface="Arial"/>
              </a:defRPr>
            </a:lvl1pPr>
          </a:lstStyle>
          <a:p>
            <a:pPr marL="12700">
              <a:lnSpc>
                <a:spcPts val="1650"/>
              </a:lnSpc>
            </a:pPr>
            <a:r>
              <a:rPr spc="-5" dirty="0"/>
              <a:t>PHY310 </a:t>
            </a:r>
            <a:r>
              <a:rPr dirty="0"/>
              <a:t>- Modern</a:t>
            </a:r>
            <a:r>
              <a:rPr spc="-90" dirty="0"/>
              <a:t> </a:t>
            </a:r>
            <a:r>
              <a:rPr spc="-5" dirty="0"/>
              <a:t>Physics</a:t>
            </a:r>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38100">
              <a:lnSpc>
                <a:spcPts val="1650"/>
              </a:lnSpc>
            </a:pPr>
            <a:fld id="{81D60167-4931-47E6-BA6A-407CBD079E47}" type="slidenum">
              <a:rPr dirty="0"/>
              <a:pPr marL="38100">
                <a:lnSpc>
                  <a:spcPts val="165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Arial"/>
                <a:cs typeface="Arial"/>
              </a:defRPr>
            </a:lvl1pPr>
          </a:lstStyle>
          <a:p>
            <a:pPr marL="12700">
              <a:lnSpc>
                <a:spcPts val="1650"/>
              </a:lnSpc>
            </a:pPr>
            <a:r>
              <a:rPr spc="-35" dirty="0"/>
              <a:t>DR.ATAR </a:t>
            </a:r>
            <a:r>
              <a:rPr dirty="0"/>
              <a:t>@</a:t>
            </a:r>
            <a:r>
              <a:rPr spc="-35" dirty="0"/>
              <a:t> </a:t>
            </a:r>
            <a:r>
              <a:rPr spc="-5" dirty="0"/>
              <a:t>UiTM.NS</a:t>
            </a:r>
          </a:p>
        </p:txBody>
      </p:sp>
      <p:sp>
        <p:nvSpPr>
          <p:cNvPr id="6" name="Holder 6"/>
          <p:cNvSpPr>
            <a:spLocks noGrp="1"/>
          </p:cNvSpPr>
          <p:nvPr>
            <p:ph type="dt" sz="half" idx="6"/>
          </p:nvPr>
        </p:nvSpPr>
        <p:spPr/>
        <p:txBody>
          <a:bodyPr lIns="0" tIns="0" rIns="0" bIns="0"/>
          <a:lstStyle>
            <a:lvl1pPr>
              <a:defRPr sz="1400" b="0" i="0">
                <a:solidFill>
                  <a:schemeClr val="tx1"/>
                </a:solidFill>
                <a:latin typeface="Arial"/>
                <a:cs typeface="Arial"/>
              </a:defRPr>
            </a:lvl1pPr>
          </a:lstStyle>
          <a:p>
            <a:pPr marL="12700">
              <a:lnSpc>
                <a:spcPts val="1650"/>
              </a:lnSpc>
            </a:pPr>
            <a:r>
              <a:rPr spc="-5" dirty="0"/>
              <a:t>PHY310 </a:t>
            </a:r>
            <a:r>
              <a:rPr dirty="0"/>
              <a:t>- Modern</a:t>
            </a:r>
            <a:r>
              <a:rPr spc="-90" dirty="0"/>
              <a:t> </a:t>
            </a:r>
            <a:r>
              <a:rPr spc="-5" dirty="0"/>
              <a:t>Physics</a:t>
            </a:r>
          </a:p>
        </p:txBody>
      </p:sp>
      <p:sp>
        <p:nvSpPr>
          <p:cNvPr id="7" name="Holder 7"/>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38100">
              <a:lnSpc>
                <a:spcPts val="1650"/>
              </a:lnSpc>
            </a:pPr>
            <a:fld id="{81D60167-4931-47E6-BA6A-407CBD079E47}" type="slidenum">
              <a:rPr dirty="0"/>
              <a:pPr marL="38100">
                <a:lnSpc>
                  <a:spcPts val="165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Arial"/>
                <a:cs typeface="Arial"/>
              </a:defRPr>
            </a:lvl1pPr>
          </a:lstStyle>
          <a:p>
            <a:pPr marL="12700">
              <a:lnSpc>
                <a:spcPts val="1650"/>
              </a:lnSpc>
            </a:pPr>
            <a:r>
              <a:rPr spc="-35" dirty="0"/>
              <a:t>DR.ATAR </a:t>
            </a:r>
            <a:r>
              <a:rPr dirty="0"/>
              <a:t>@</a:t>
            </a:r>
            <a:r>
              <a:rPr spc="-35" dirty="0"/>
              <a:t> </a:t>
            </a:r>
            <a:r>
              <a:rPr spc="-5" dirty="0"/>
              <a:t>UiTM.NS</a:t>
            </a:r>
          </a:p>
        </p:txBody>
      </p:sp>
      <p:sp>
        <p:nvSpPr>
          <p:cNvPr id="4" name="Holder 4"/>
          <p:cNvSpPr>
            <a:spLocks noGrp="1"/>
          </p:cNvSpPr>
          <p:nvPr>
            <p:ph type="dt" sz="half" idx="6"/>
          </p:nvPr>
        </p:nvSpPr>
        <p:spPr/>
        <p:txBody>
          <a:bodyPr lIns="0" tIns="0" rIns="0" bIns="0"/>
          <a:lstStyle>
            <a:lvl1pPr>
              <a:defRPr sz="1400" b="0" i="0">
                <a:solidFill>
                  <a:schemeClr val="tx1"/>
                </a:solidFill>
                <a:latin typeface="Arial"/>
                <a:cs typeface="Arial"/>
              </a:defRPr>
            </a:lvl1pPr>
          </a:lstStyle>
          <a:p>
            <a:pPr marL="12700">
              <a:lnSpc>
                <a:spcPts val="1650"/>
              </a:lnSpc>
            </a:pPr>
            <a:r>
              <a:rPr spc="-5" dirty="0"/>
              <a:t>PHY310 </a:t>
            </a:r>
            <a:r>
              <a:rPr dirty="0"/>
              <a:t>- Modern</a:t>
            </a:r>
            <a:r>
              <a:rPr spc="-90" dirty="0"/>
              <a:t> </a:t>
            </a:r>
            <a:r>
              <a:rPr spc="-5" dirty="0"/>
              <a:t>Physics</a:t>
            </a:r>
          </a:p>
        </p:txBody>
      </p:sp>
      <p:sp>
        <p:nvSpPr>
          <p:cNvPr id="5" name="Holder 5"/>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38100">
              <a:lnSpc>
                <a:spcPts val="1650"/>
              </a:lnSpc>
            </a:pPr>
            <a:fld id="{81D60167-4931-47E6-BA6A-407CBD079E47}" type="slidenum">
              <a:rPr dirty="0"/>
              <a:pPr marL="38100">
                <a:lnSpc>
                  <a:spcPts val="165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400" b="0" i="0">
                <a:solidFill>
                  <a:schemeClr val="tx1"/>
                </a:solidFill>
                <a:latin typeface="Arial"/>
                <a:cs typeface="Arial"/>
              </a:defRPr>
            </a:lvl1pPr>
          </a:lstStyle>
          <a:p>
            <a:pPr marL="12700">
              <a:lnSpc>
                <a:spcPts val="1650"/>
              </a:lnSpc>
            </a:pPr>
            <a:r>
              <a:rPr spc="-35" dirty="0"/>
              <a:t>DR.ATAR </a:t>
            </a:r>
            <a:r>
              <a:rPr dirty="0"/>
              <a:t>@</a:t>
            </a:r>
            <a:r>
              <a:rPr spc="-35" dirty="0"/>
              <a:t> </a:t>
            </a:r>
            <a:r>
              <a:rPr spc="-5" dirty="0"/>
              <a:t>UiTM.NS</a:t>
            </a:r>
          </a:p>
        </p:txBody>
      </p:sp>
      <p:sp>
        <p:nvSpPr>
          <p:cNvPr id="3" name="Holder 3"/>
          <p:cNvSpPr>
            <a:spLocks noGrp="1"/>
          </p:cNvSpPr>
          <p:nvPr>
            <p:ph type="dt" sz="half" idx="6"/>
          </p:nvPr>
        </p:nvSpPr>
        <p:spPr/>
        <p:txBody>
          <a:bodyPr lIns="0" tIns="0" rIns="0" bIns="0"/>
          <a:lstStyle>
            <a:lvl1pPr>
              <a:defRPr sz="1400" b="0" i="0">
                <a:solidFill>
                  <a:schemeClr val="tx1"/>
                </a:solidFill>
                <a:latin typeface="Arial"/>
                <a:cs typeface="Arial"/>
              </a:defRPr>
            </a:lvl1pPr>
          </a:lstStyle>
          <a:p>
            <a:pPr marL="12700">
              <a:lnSpc>
                <a:spcPts val="1650"/>
              </a:lnSpc>
            </a:pPr>
            <a:r>
              <a:rPr spc="-5" dirty="0"/>
              <a:t>PHY310 </a:t>
            </a:r>
            <a:r>
              <a:rPr dirty="0"/>
              <a:t>- Modern</a:t>
            </a:r>
            <a:r>
              <a:rPr spc="-90" dirty="0"/>
              <a:t> </a:t>
            </a:r>
            <a:r>
              <a:rPr spc="-5" dirty="0"/>
              <a:t>Physics</a:t>
            </a:r>
          </a:p>
        </p:txBody>
      </p:sp>
      <p:sp>
        <p:nvSpPr>
          <p:cNvPr id="4" name="Holder 4"/>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38100">
              <a:lnSpc>
                <a:spcPts val="1650"/>
              </a:lnSpc>
            </a:pPr>
            <a:fld id="{81D60167-4931-47E6-BA6A-407CBD079E47}" type="slidenum">
              <a:rPr dirty="0"/>
              <a:pPr marL="38100">
                <a:lnSpc>
                  <a:spcPts val="165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endParaRPr lang="de-DE"/>
          </a:p>
        </p:txBody>
      </p:sp>
      <p:sp>
        <p:nvSpPr>
          <p:cNvPr id="6" name="Footer Placeholder 2"/>
          <p:cNvSpPr>
            <a:spLocks noGrp="1"/>
          </p:cNvSpPr>
          <p:nvPr>
            <p:ph type="ftr" sz="quarter" idx="11"/>
          </p:nvPr>
        </p:nvSpPr>
        <p:spPr/>
        <p:txBody>
          <a:bodyPr/>
          <a:lstStyle>
            <a:lvl1pPr>
              <a:defRPr/>
            </a:lvl1pPr>
          </a:lstStyle>
          <a:p>
            <a:pPr>
              <a:defRPr/>
            </a:pPr>
            <a:endParaRPr lang="de-DE"/>
          </a:p>
        </p:txBody>
      </p:sp>
      <p:sp>
        <p:nvSpPr>
          <p:cNvPr id="7" name="Slide Number Placeholder 22"/>
          <p:cNvSpPr>
            <a:spLocks noGrp="1"/>
          </p:cNvSpPr>
          <p:nvPr>
            <p:ph type="sldNum" sz="quarter" idx="12"/>
          </p:nvPr>
        </p:nvSpPr>
        <p:spPr/>
        <p:txBody>
          <a:bodyPr/>
          <a:lstStyle>
            <a:lvl1pPr>
              <a:defRPr/>
            </a:lvl1pPr>
          </a:lstStyle>
          <a:p>
            <a:pPr>
              <a:defRPr/>
            </a:pPr>
            <a:fld id="{E30F2F13-AB10-4044-9429-B31FF985A275}" type="slidenum">
              <a:rPr lang="de-DE"/>
              <a:pPr>
                <a:defRPr/>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3"/>
          <p:cNvSpPr>
            <a:spLocks noGrp="1"/>
          </p:cNvSpPr>
          <p:nvPr>
            <p:ph type="dt" sz="half" idx="10"/>
          </p:nvPr>
        </p:nvSpPr>
        <p:spPr/>
        <p:txBody>
          <a:bodyPr/>
          <a:lstStyle>
            <a:lvl1pPr>
              <a:defRPr/>
            </a:lvl1pPr>
          </a:lstStyle>
          <a:p>
            <a:pPr>
              <a:defRPr/>
            </a:pPr>
            <a:endParaRPr lang="de-DE"/>
          </a:p>
        </p:txBody>
      </p:sp>
      <p:sp>
        <p:nvSpPr>
          <p:cNvPr id="7" name="Footer Placeholder 2"/>
          <p:cNvSpPr>
            <a:spLocks noGrp="1"/>
          </p:cNvSpPr>
          <p:nvPr>
            <p:ph type="ftr" sz="quarter" idx="11"/>
          </p:nvPr>
        </p:nvSpPr>
        <p:spPr/>
        <p:txBody>
          <a:bodyPr/>
          <a:lstStyle>
            <a:lvl1pPr>
              <a:defRPr/>
            </a:lvl1pPr>
          </a:lstStyle>
          <a:p>
            <a:pPr>
              <a:defRPr/>
            </a:pPr>
            <a:endParaRPr lang="de-DE"/>
          </a:p>
        </p:txBody>
      </p:sp>
      <p:sp>
        <p:nvSpPr>
          <p:cNvPr id="8" name="Slide Number Placeholder 22"/>
          <p:cNvSpPr>
            <a:spLocks noGrp="1"/>
          </p:cNvSpPr>
          <p:nvPr>
            <p:ph type="sldNum" sz="quarter" idx="12"/>
          </p:nvPr>
        </p:nvSpPr>
        <p:spPr/>
        <p:txBody>
          <a:bodyPr/>
          <a:lstStyle>
            <a:lvl1pPr>
              <a:defRPr/>
            </a:lvl1pPr>
          </a:lstStyle>
          <a:p>
            <a:pPr>
              <a:defRPr/>
            </a:pPr>
            <a:fld id="{8C01C3A3-451D-4395-AF8B-1B82207029AF}" type="slidenum">
              <a:rPr lang="de-DE"/>
              <a:pPr>
                <a:defRPr/>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70050" y="482930"/>
            <a:ext cx="5803900" cy="69723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441325" y="2438755"/>
            <a:ext cx="8261350" cy="2769235"/>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535940" y="6290385"/>
            <a:ext cx="1778000" cy="224790"/>
          </a:xfrm>
          <a:prstGeom prst="rect">
            <a:avLst/>
          </a:prstGeom>
        </p:spPr>
        <p:txBody>
          <a:bodyPr wrap="square" lIns="0" tIns="0" rIns="0" bIns="0">
            <a:spAutoFit/>
          </a:bodyPr>
          <a:lstStyle>
            <a:lvl1pPr>
              <a:defRPr sz="1400" b="0" i="0">
                <a:solidFill>
                  <a:schemeClr val="tx1"/>
                </a:solidFill>
                <a:latin typeface="Arial"/>
                <a:cs typeface="Arial"/>
              </a:defRPr>
            </a:lvl1pPr>
          </a:lstStyle>
          <a:p>
            <a:pPr marL="12700">
              <a:lnSpc>
                <a:spcPts val="1650"/>
              </a:lnSpc>
            </a:pPr>
            <a:r>
              <a:rPr spc="-35" dirty="0"/>
              <a:t>DR.ATAR </a:t>
            </a:r>
            <a:r>
              <a:rPr dirty="0"/>
              <a:t>@</a:t>
            </a:r>
            <a:r>
              <a:rPr spc="-35" dirty="0"/>
              <a:t> </a:t>
            </a:r>
            <a:r>
              <a:rPr spc="-5" dirty="0"/>
              <a:t>UiTM.NS</a:t>
            </a:r>
          </a:p>
        </p:txBody>
      </p:sp>
      <p:sp>
        <p:nvSpPr>
          <p:cNvPr id="5" name="Holder 5"/>
          <p:cNvSpPr>
            <a:spLocks noGrp="1"/>
          </p:cNvSpPr>
          <p:nvPr>
            <p:ph type="dt" sz="half" idx="6"/>
          </p:nvPr>
        </p:nvSpPr>
        <p:spPr>
          <a:xfrm>
            <a:off x="3518153" y="6290385"/>
            <a:ext cx="2106295" cy="224790"/>
          </a:xfrm>
          <a:prstGeom prst="rect">
            <a:avLst/>
          </a:prstGeom>
        </p:spPr>
        <p:txBody>
          <a:bodyPr wrap="square" lIns="0" tIns="0" rIns="0" bIns="0">
            <a:spAutoFit/>
          </a:bodyPr>
          <a:lstStyle>
            <a:lvl1pPr>
              <a:defRPr sz="1400" b="0" i="0">
                <a:solidFill>
                  <a:schemeClr val="tx1"/>
                </a:solidFill>
                <a:latin typeface="Arial"/>
                <a:cs typeface="Arial"/>
              </a:defRPr>
            </a:lvl1pPr>
          </a:lstStyle>
          <a:p>
            <a:pPr marL="12700">
              <a:lnSpc>
                <a:spcPts val="1650"/>
              </a:lnSpc>
            </a:pPr>
            <a:r>
              <a:rPr spc="-5" dirty="0"/>
              <a:t>PHY310 </a:t>
            </a:r>
            <a:r>
              <a:rPr dirty="0"/>
              <a:t>- Modern</a:t>
            </a:r>
            <a:r>
              <a:rPr spc="-90" dirty="0"/>
              <a:t> </a:t>
            </a:r>
            <a:r>
              <a:rPr spc="-5" dirty="0"/>
              <a:t>Physics</a:t>
            </a:r>
          </a:p>
        </p:txBody>
      </p:sp>
      <p:sp>
        <p:nvSpPr>
          <p:cNvPr id="6" name="Holder 6"/>
          <p:cNvSpPr>
            <a:spLocks noGrp="1"/>
          </p:cNvSpPr>
          <p:nvPr>
            <p:ph type="sldNum" sz="quarter" idx="7"/>
          </p:nvPr>
        </p:nvSpPr>
        <p:spPr>
          <a:xfrm>
            <a:off x="8358885" y="6290385"/>
            <a:ext cx="274954" cy="224790"/>
          </a:xfrm>
          <a:prstGeom prst="rect">
            <a:avLst/>
          </a:prstGeom>
        </p:spPr>
        <p:txBody>
          <a:bodyPr wrap="square" lIns="0" tIns="0" rIns="0" bIns="0">
            <a:spAutoFit/>
          </a:bodyPr>
          <a:lstStyle>
            <a:lvl1pPr>
              <a:defRPr sz="1400" b="0" i="0">
                <a:solidFill>
                  <a:schemeClr val="tx1"/>
                </a:solidFill>
                <a:latin typeface="Arial"/>
                <a:cs typeface="Arial"/>
              </a:defRPr>
            </a:lvl1pPr>
          </a:lstStyle>
          <a:p>
            <a:pPr marL="38100">
              <a:lnSpc>
                <a:spcPts val="1650"/>
              </a:lnSpc>
            </a:pPr>
            <a:fld id="{81D60167-4931-47E6-BA6A-407CBD079E47}" type="slidenum">
              <a:rPr dirty="0"/>
              <a:pPr marL="38100">
                <a:lnSpc>
                  <a:spcPts val="165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bin"/><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4.bin"/><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image" Target="../media/image39.png"/><Relationship Id="rId26" Type="http://schemas.openxmlformats.org/officeDocument/2006/relationships/image" Target="../media/image47.png"/><Relationship Id="rId3" Type="http://schemas.openxmlformats.org/officeDocument/2006/relationships/image" Target="../media/image24.png"/><Relationship Id="rId21" Type="http://schemas.openxmlformats.org/officeDocument/2006/relationships/image" Target="../media/image42.png"/><Relationship Id="rId34" Type="http://schemas.openxmlformats.org/officeDocument/2006/relationships/image" Target="../media/image55.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5" Type="http://schemas.openxmlformats.org/officeDocument/2006/relationships/image" Target="../media/image46.png"/><Relationship Id="rId33" Type="http://schemas.openxmlformats.org/officeDocument/2006/relationships/image" Target="../media/image54.png"/><Relationship Id="rId2" Type="http://schemas.openxmlformats.org/officeDocument/2006/relationships/image" Target="../media/image23.png"/><Relationship Id="rId16" Type="http://schemas.openxmlformats.org/officeDocument/2006/relationships/image" Target="../media/image37.png"/><Relationship Id="rId20" Type="http://schemas.openxmlformats.org/officeDocument/2006/relationships/image" Target="../media/image41.png"/><Relationship Id="rId29"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image" Target="../media/image45.png"/><Relationship Id="rId32" Type="http://schemas.openxmlformats.org/officeDocument/2006/relationships/image" Target="../media/image53.pn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49.png"/><Relationship Id="rId10" Type="http://schemas.openxmlformats.org/officeDocument/2006/relationships/image" Target="../media/image31.png"/><Relationship Id="rId19" Type="http://schemas.openxmlformats.org/officeDocument/2006/relationships/image" Target="../media/image40.png"/><Relationship Id="rId31" Type="http://schemas.openxmlformats.org/officeDocument/2006/relationships/image" Target="../media/image52.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43.png"/><Relationship Id="rId27" Type="http://schemas.openxmlformats.org/officeDocument/2006/relationships/image" Target="../media/image48.png"/><Relationship Id="rId30" Type="http://schemas.openxmlformats.org/officeDocument/2006/relationships/image" Target="../media/image51.png"/><Relationship Id="rId8"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jpeg"/><Relationship Id="rId1" Type="http://schemas.openxmlformats.org/officeDocument/2006/relationships/slideLayout" Target="../slideLayouts/slideLayout5.xml"/><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5.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9" Type="http://schemas.openxmlformats.org/officeDocument/2006/relationships/image" Target="../media/image66.png"/></Relationships>
</file>

<file path=ppt/slides/_rels/slide27.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5.xml"/><Relationship Id="rId6" Type="http://schemas.openxmlformats.org/officeDocument/2006/relationships/image" Target="../media/image71.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28.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18" Type="http://schemas.openxmlformats.org/officeDocument/2006/relationships/image" Target="../media/image92.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6.png"/><Relationship Id="rId17" Type="http://schemas.openxmlformats.org/officeDocument/2006/relationships/image" Target="../media/image91.png"/><Relationship Id="rId2" Type="http://schemas.openxmlformats.org/officeDocument/2006/relationships/image" Target="../media/image76.png"/><Relationship Id="rId16" Type="http://schemas.openxmlformats.org/officeDocument/2006/relationships/image" Target="../media/image90.png"/><Relationship Id="rId20" Type="http://schemas.openxmlformats.org/officeDocument/2006/relationships/hyperlink" Target="mailto:DR.ATrAaRd@iaUtiTioM.nNS" TargetMode="External"/><Relationship Id="rId1" Type="http://schemas.openxmlformats.org/officeDocument/2006/relationships/slideLayout" Target="../slideLayouts/slideLayout5.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5" Type="http://schemas.openxmlformats.org/officeDocument/2006/relationships/image" Target="../media/image89.png"/><Relationship Id="rId10" Type="http://schemas.openxmlformats.org/officeDocument/2006/relationships/image" Target="../media/image84.png"/><Relationship Id="rId19" Type="http://schemas.openxmlformats.org/officeDocument/2006/relationships/image" Target="../media/image93.png"/><Relationship Id="rId4" Type="http://schemas.openxmlformats.org/officeDocument/2006/relationships/image" Target="../media/image78.png"/><Relationship Id="rId9" Type="http://schemas.openxmlformats.org/officeDocument/2006/relationships/image" Target="../media/image83.png"/><Relationship Id="rId14" Type="http://schemas.openxmlformats.org/officeDocument/2006/relationships/image" Target="../media/image88.png"/></Relationships>
</file>

<file path=ppt/slides/_rels/slide29.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18" Type="http://schemas.openxmlformats.org/officeDocument/2006/relationships/image" Target="../media/image110.png"/><Relationship Id="rId26" Type="http://schemas.openxmlformats.org/officeDocument/2006/relationships/image" Target="../media/image118.png"/><Relationship Id="rId3" Type="http://schemas.openxmlformats.org/officeDocument/2006/relationships/image" Target="../media/image95.png"/><Relationship Id="rId21" Type="http://schemas.openxmlformats.org/officeDocument/2006/relationships/image" Target="../media/image113.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png"/><Relationship Id="rId25" Type="http://schemas.openxmlformats.org/officeDocument/2006/relationships/image" Target="../media/image117.png"/><Relationship Id="rId2" Type="http://schemas.openxmlformats.org/officeDocument/2006/relationships/image" Target="../media/image94.png"/><Relationship Id="rId16" Type="http://schemas.openxmlformats.org/officeDocument/2006/relationships/image" Target="../media/image108.png"/><Relationship Id="rId20" Type="http://schemas.openxmlformats.org/officeDocument/2006/relationships/image" Target="../media/image112.png"/><Relationship Id="rId1" Type="http://schemas.openxmlformats.org/officeDocument/2006/relationships/slideLayout" Target="../slideLayouts/slideLayout5.xml"/><Relationship Id="rId6" Type="http://schemas.openxmlformats.org/officeDocument/2006/relationships/image" Target="../media/image98.png"/><Relationship Id="rId11" Type="http://schemas.openxmlformats.org/officeDocument/2006/relationships/image" Target="../media/image103.png"/><Relationship Id="rId24" Type="http://schemas.openxmlformats.org/officeDocument/2006/relationships/image" Target="../media/image116.png"/><Relationship Id="rId5" Type="http://schemas.openxmlformats.org/officeDocument/2006/relationships/image" Target="../media/image97.png"/><Relationship Id="rId15" Type="http://schemas.openxmlformats.org/officeDocument/2006/relationships/image" Target="../media/image107.png"/><Relationship Id="rId23" Type="http://schemas.openxmlformats.org/officeDocument/2006/relationships/image" Target="../media/image115.png"/><Relationship Id="rId10" Type="http://schemas.openxmlformats.org/officeDocument/2006/relationships/image" Target="../media/image102.png"/><Relationship Id="rId19" Type="http://schemas.openxmlformats.org/officeDocument/2006/relationships/image" Target="../media/image111.png"/><Relationship Id="rId4" Type="http://schemas.openxmlformats.org/officeDocument/2006/relationships/image" Target="../media/image96.png"/><Relationship Id="rId9" Type="http://schemas.openxmlformats.org/officeDocument/2006/relationships/image" Target="../media/image101.png"/><Relationship Id="rId14" Type="http://schemas.openxmlformats.org/officeDocument/2006/relationships/image" Target="../media/image106.png"/><Relationship Id="rId22" Type="http://schemas.openxmlformats.org/officeDocument/2006/relationships/image" Target="../media/image114.png"/><Relationship Id="rId27" Type="http://schemas.openxmlformats.org/officeDocument/2006/relationships/image" Target="../media/image1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image" Target="../media/image131.png"/><Relationship Id="rId18" Type="http://schemas.openxmlformats.org/officeDocument/2006/relationships/image" Target="../media/image136.png"/><Relationship Id="rId26" Type="http://schemas.openxmlformats.org/officeDocument/2006/relationships/image" Target="../media/image144.png"/><Relationship Id="rId3" Type="http://schemas.openxmlformats.org/officeDocument/2006/relationships/image" Target="../media/image121.png"/><Relationship Id="rId21" Type="http://schemas.openxmlformats.org/officeDocument/2006/relationships/image" Target="../media/image139.png"/><Relationship Id="rId7" Type="http://schemas.openxmlformats.org/officeDocument/2006/relationships/image" Target="../media/image125.png"/><Relationship Id="rId12" Type="http://schemas.openxmlformats.org/officeDocument/2006/relationships/image" Target="../media/image130.png"/><Relationship Id="rId17" Type="http://schemas.openxmlformats.org/officeDocument/2006/relationships/image" Target="../media/image135.png"/><Relationship Id="rId25" Type="http://schemas.openxmlformats.org/officeDocument/2006/relationships/image" Target="../media/image143.png"/><Relationship Id="rId33" Type="http://schemas.openxmlformats.org/officeDocument/2006/relationships/image" Target="../media/image151.png"/><Relationship Id="rId2" Type="http://schemas.openxmlformats.org/officeDocument/2006/relationships/image" Target="../media/image120.png"/><Relationship Id="rId16" Type="http://schemas.openxmlformats.org/officeDocument/2006/relationships/image" Target="../media/image134.png"/><Relationship Id="rId20" Type="http://schemas.openxmlformats.org/officeDocument/2006/relationships/image" Target="../media/image138.png"/><Relationship Id="rId29" Type="http://schemas.openxmlformats.org/officeDocument/2006/relationships/image" Target="../media/image147.png"/><Relationship Id="rId1" Type="http://schemas.openxmlformats.org/officeDocument/2006/relationships/slideLayout" Target="../slideLayouts/slideLayout2.xml"/><Relationship Id="rId6" Type="http://schemas.openxmlformats.org/officeDocument/2006/relationships/image" Target="../media/image124.png"/><Relationship Id="rId11" Type="http://schemas.openxmlformats.org/officeDocument/2006/relationships/image" Target="../media/image129.png"/><Relationship Id="rId24" Type="http://schemas.openxmlformats.org/officeDocument/2006/relationships/image" Target="../media/image142.png"/><Relationship Id="rId32" Type="http://schemas.openxmlformats.org/officeDocument/2006/relationships/image" Target="../media/image150.png"/><Relationship Id="rId5" Type="http://schemas.openxmlformats.org/officeDocument/2006/relationships/image" Target="../media/image123.png"/><Relationship Id="rId15" Type="http://schemas.openxmlformats.org/officeDocument/2006/relationships/image" Target="../media/image133.png"/><Relationship Id="rId23" Type="http://schemas.openxmlformats.org/officeDocument/2006/relationships/image" Target="../media/image141.png"/><Relationship Id="rId28" Type="http://schemas.openxmlformats.org/officeDocument/2006/relationships/image" Target="../media/image146.png"/><Relationship Id="rId10" Type="http://schemas.openxmlformats.org/officeDocument/2006/relationships/image" Target="../media/image128.png"/><Relationship Id="rId19" Type="http://schemas.openxmlformats.org/officeDocument/2006/relationships/image" Target="../media/image137.png"/><Relationship Id="rId31" Type="http://schemas.openxmlformats.org/officeDocument/2006/relationships/image" Target="../media/image149.png"/><Relationship Id="rId4" Type="http://schemas.openxmlformats.org/officeDocument/2006/relationships/image" Target="../media/image122.png"/><Relationship Id="rId9" Type="http://schemas.openxmlformats.org/officeDocument/2006/relationships/image" Target="../media/image127.png"/><Relationship Id="rId14" Type="http://schemas.openxmlformats.org/officeDocument/2006/relationships/image" Target="../media/image132.png"/><Relationship Id="rId22" Type="http://schemas.openxmlformats.org/officeDocument/2006/relationships/image" Target="../media/image140.png"/><Relationship Id="rId27" Type="http://schemas.openxmlformats.org/officeDocument/2006/relationships/image" Target="../media/image145.png"/><Relationship Id="rId30" Type="http://schemas.openxmlformats.org/officeDocument/2006/relationships/image" Target="../media/image148.png"/><Relationship Id="rId8" Type="http://schemas.openxmlformats.org/officeDocument/2006/relationships/image" Target="../media/image126.png"/></Relationships>
</file>

<file path=ppt/slides/_rels/slide31.xml.rels><?xml version="1.0" encoding="UTF-8" standalone="yes"?>
<Relationships xmlns="http://schemas.openxmlformats.org/package/2006/relationships"><Relationship Id="rId8" Type="http://schemas.openxmlformats.org/officeDocument/2006/relationships/image" Target="../media/image158.png"/><Relationship Id="rId3" Type="http://schemas.openxmlformats.org/officeDocument/2006/relationships/image" Target="../media/image153.png"/><Relationship Id="rId7" Type="http://schemas.openxmlformats.org/officeDocument/2006/relationships/image" Target="../media/image157.png"/><Relationship Id="rId2" Type="http://schemas.openxmlformats.org/officeDocument/2006/relationships/image" Target="../media/image152.jpeg"/><Relationship Id="rId1" Type="http://schemas.openxmlformats.org/officeDocument/2006/relationships/slideLayout" Target="../slideLayouts/slideLayout5.xml"/><Relationship Id="rId6" Type="http://schemas.openxmlformats.org/officeDocument/2006/relationships/image" Target="../media/image156.png"/><Relationship Id="rId5" Type="http://schemas.openxmlformats.org/officeDocument/2006/relationships/image" Target="../media/image155.png"/><Relationship Id="rId4" Type="http://schemas.openxmlformats.org/officeDocument/2006/relationships/image" Target="../media/image154.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30480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762000"/>
            <a:ext cx="2085975" cy="29241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084951" y="765175"/>
            <a:ext cx="2470150" cy="295275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23850" y="3933888"/>
            <a:ext cx="3587750" cy="2643124"/>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5796026" y="3918013"/>
            <a:ext cx="2592324" cy="2592324"/>
          </a:xfrm>
          <a:prstGeom prst="rect">
            <a:avLst/>
          </a:prstGeom>
          <a:blipFill>
            <a:blip r:embed="rId6" cstate="print"/>
            <a:stretch>
              <a:fillRect/>
            </a:stretch>
          </a:blipFill>
        </p:spPr>
        <p:txBody>
          <a:bodyPr wrap="square" lIns="0" tIns="0" rIns="0" bIns="0" rtlCol="0"/>
          <a:lstStyle/>
          <a:p>
            <a:endParaRPr/>
          </a:p>
        </p:txBody>
      </p:sp>
      <p:sp>
        <p:nvSpPr>
          <p:cNvPr id="11" name="object 11"/>
          <p:cNvSpPr txBox="1">
            <a:spLocks noGrp="1"/>
          </p:cNvSpPr>
          <p:nvPr>
            <p:ph type="title"/>
          </p:nvPr>
        </p:nvSpPr>
        <p:spPr>
          <a:xfrm>
            <a:off x="1828800" y="381000"/>
            <a:ext cx="5695315" cy="766235"/>
          </a:xfrm>
          <a:prstGeom prst="rect">
            <a:avLst/>
          </a:prstGeom>
        </p:spPr>
        <p:txBody>
          <a:bodyPr vert="horz" wrap="square" lIns="0" tIns="12065" rIns="0" bIns="0" rtlCol="0">
            <a:spAutoFit/>
          </a:bodyPr>
          <a:lstStyle/>
          <a:p>
            <a:pPr marL="12700" marR="5080" algn="ctr">
              <a:lnSpc>
                <a:spcPct val="100000"/>
              </a:lnSpc>
            </a:pPr>
            <a:r>
              <a:rPr sz="4900" spc="-5">
                <a:solidFill>
                  <a:srgbClr val="993300"/>
                </a:solidFill>
              </a:rPr>
              <a:t>Blackbody</a:t>
            </a:r>
            <a:r>
              <a:rPr sz="4900" spc="-50">
                <a:solidFill>
                  <a:srgbClr val="993300"/>
                </a:solidFill>
              </a:rPr>
              <a:t> </a:t>
            </a:r>
            <a:r>
              <a:rPr sz="4900" spc="-5">
                <a:solidFill>
                  <a:srgbClr val="993300"/>
                </a:solidFill>
              </a:rPr>
              <a:t>Radiation</a:t>
            </a:r>
            <a:endParaRPr sz="4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0"/>
            <a:ext cx="9144000" cy="677108"/>
          </a:xfrm>
        </p:spPr>
        <p:txBody>
          <a:bodyPr/>
          <a:lstStyle/>
          <a:p>
            <a:pPr eaLnBrk="1" fontAlgn="auto" hangingPunct="1">
              <a:spcAft>
                <a:spcPts val="0"/>
              </a:spcAft>
              <a:defRPr/>
            </a:pPr>
            <a:r>
              <a:rPr lang="de-DE">
                <a:solidFill>
                  <a:srgbClr val="FF0000"/>
                </a:solidFill>
              </a:rPr>
              <a:t>Black-Body Radiation Laws (1)</a:t>
            </a:r>
          </a:p>
        </p:txBody>
      </p:sp>
      <p:sp>
        <p:nvSpPr>
          <p:cNvPr id="7171" name="Rectangle 3"/>
          <p:cNvSpPr>
            <a:spLocks noGrp="1" noChangeArrowheads="1"/>
          </p:cNvSpPr>
          <p:nvPr>
            <p:ph type="body" sz="half" idx="1"/>
          </p:nvPr>
        </p:nvSpPr>
        <p:spPr>
          <a:xfrm>
            <a:off x="0" y="981075"/>
            <a:ext cx="4932363" cy="3262432"/>
          </a:xfrm>
        </p:spPr>
        <p:txBody>
          <a:bodyPr/>
          <a:lstStyle/>
          <a:p>
            <a:pPr eaLnBrk="1" hangingPunct="1">
              <a:buFont typeface="Wingdings" pitchFamily="2" charset="2"/>
              <a:buNone/>
            </a:pPr>
            <a:r>
              <a:rPr lang="de-DE">
                <a:solidFill>
                  <a:srgbClr val="FF0000"/>
                </a:solidFill>
              </a:rPr>
              <a:t>1- </a:t>
            </a:r>
            <a:r>
              <a:rPr lang="de-DE" u="sng">
                <a:solidFill>
                  <a:srgbClr val="FF0000"/>
                </a:solidFill>
              </a:rPr>
              <a:t>The Rayleigh-Jeans Law.</a:t>
            </a:r>
          </a:p>
          <a:p>
            <a:pPr eaLnBrk="1" hangingPunct="1">
              <a:buFont typeface="Wingdings" pitchFamily="2" charset="2"/>
              <a:buNone/>
            </a:pPr>
            <a:r>
              <a:rPr lang="de-DE" sz="2400">
                <a:solidFill>
                  <a:srgbClr val="FF0000"/>
                </a:solidFill>
              </a:rPr>
              <a:t>* It agrees with experimental measurements for long wavelengths.</a:t>
            </a:r>
          </a:p>
          <a:p>
            <a:pPr eaLnBrk="1" hangingPunct="1">
              <a:buFont typeface="Wingdings" pitchFamily="2" charset="2"/>
              <a:buNone/>
            </a:pPr>
            <a:r>
              <a:rPr lang="de-DE" sz="2400">
                <a:solidFill>
                  <a:srgbClr val="FF0000"/>
                </a:solidFill>
              </a:rPr>
              <a:t>* It predicts an energy output that diverges towards infinity as wavelengths grow smaller.</a:t>
            </a:r>
          </a:p>
          <a:p>
            <a:pPr eaLnBrk="1" hangingPunct="1">
              <a:buFont typeface="Wingdings" pitchFamily="2" charset="2"/>
              <a:buNone/>
            </a:pPr>
            <a:r>
              <a:rPr lang="de-DE" sz="2400">
                <a:solidFill>
                  <a:srgbClr val="FF0000"/>
                </a:solidFill>
              </a:rPr>
              <a:t>* The failure has become known as the ultraviolet catastrophe.</a:t>
            </a:r>
          </a:p>
        </p:txBody>
      </p:sp>
      <p:graphicFrame>
        <p:nvGraphicFramePr>
          <p:cNvPr id="7172" name="Object 4"/>
          <p:cNvGraphicFramePr>
            <a:graphicFrameLocks noGrp="1" noChangeAspect="1"/>
          </p:cNvGraphicFramePr>
          <p:nvPr>
            <p:ph sz="half" idx="2"/>
          </p:nvPr>
        </p:nvGraphicFramePr>
        <p:xfrm>
          <a:off x="5946775" y="1131888"/>
          <a:ext cx="1712913" cy="635000"/>
        </p:xfrm>
        <a:graphic>
          <a:graphicData uri="http://schemas.openxmlformats.org/presentationml/2006/ole">
            <mc:AlternateContent xmlns:mc="http://schemas.openxmlformats.org/markup-compatibility/2006">
              <mc:Choice xmlns:v="urn:schemas-microsoft-com:vml" Requires="v">
                <p:oleObj spid="_x0000_s2050" name="Equation" r:id="rId2" imgW="1334880" imgH="469440" progId="Equation.3">
                  <p:embed/>
                </p:oleObj>
              </mc:Choice>
              <mc:Fallback>
                <p:oleObj name="Equation" r:id="rId2" imgW="1334880" imgH="46944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6775" y="1131888"/>
                        <a:ext cx="1712913"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6"/>
          <p:cNvSpPr>
            <a:spLocks noGrp="1"/>
          </p:cNvSpPr>
          <p:nvPr>
            <p:ph type="sldNum" sz="quarter" idx="12"/>
          </p:nvPr>
        </p:nvSpPr>
        <p:spPr>
          <a:xfrm>
            <a:off x="8358885" y="6290385"/>
            <a:ext cx="274954" cy="215444"/>
          </a:xfrm>
        </p:spPr>
        <p:txBody>
          <a:bodyPr/>
          <a:lstStyle/>
          <a:p>
            <a:pPr>
              <a:defRPr/>
            </a:pPr>
            <a:fld id="{002FDDC8-FF19-4052-88DD-8D144D0C67CB}" type="slidenum">
              <a:rPr lang="de-DE">
                <a:solidFill>
                  <a:srgbClr val="FF0000"/>
                </a:solidFill>
              </a:rPr>
              <a:pPr>
                <a:defRPr/>
              </a:pPr>
              <a:t>10</a:t>
            </a:fld>
            <a:endParaRPr lang="de-DE">
              <a:solidFill>
                <a:srgbClr val="FF0000"/>
              </a:solidFill>
            </a:endParaRPr>
          </a:p>
        </p:txBody>
      </p:sp>
      <p:pic>
        <p:nvPicPr>
          <p:cNvPr id="7174" name="Picture 6"/>
          <p:cNvPicPr>
            <a:picLocks noChangeAspect="1" noChangeArrowheads="1"/>
          </p:cNvPicPr>
          <p:nvPr/>
        </p:nvPicPr>
        <p:blipFill>
          <a:blip r:embed="rId4"/>
          <a:srcRect/>
          <a:stretch>
            <a:fillRect/>
          </a:stretch>
        </p:blipFill>
        <p:spPr bwMode="auto">
          <a:xfrm>
            <a:off x="4803775" y="1844675"/>
            <a:ext cx="4211638" cy="4537075"/>
          </a:xfrm>
          <a:prstGeom prst="rect">
            <a:avLst/>
          </a:prstGeom>
          <a:noFill/>
          <a:ln w="9525">
            <a:noFill/>
            <a:miter lim="800000"/>
            <a:headEnd/>
            <a:tailEnd/>
          </a:ln>
        </p:spPr>
      </p:pic>
      <p:sp>
        <p:nvSpPr>
          <p:cNvPr id="7175" name="Text Box 7"/>
          <p:cNvSpPr txBox="1">
            <a:spLocks noChangeArrowheads="1"/>
          </p:cNvSpPr>
          <p:nvPr/>
        </p:nvSpPr>
        <p:spPr bwMode="auto">
          <a:xfrm>
            <a:off x="0" y="5661025"/>
            <a:ext cx="4859338" cy="581025"/>
          </a:xfrm>
          <a:prstGeom prst="rect">
            <a:avLst/>
          </a:prstGeom>
          <a:noFill/>
          <a:ln w="9525">
            <a:noFill/>
            <a:miter lim="800000"/>
            <a:headEnd/>
            <a:tailEnd/>
          </a:ln>
          <a:effectLst/>
        </p:spPr>
        <p:txBody>
          <a:bodyPr>
            <a:spAutoFit/>
          </a:bodyPr>
          <a:lstStyle/>
          <a:p>
            <a:pPr>
              <a:spcBef>
                <a:spcPct val="50000"/>
              </a:spcBef>
            </a:pPr>
            <a:r>
              <a:rPr lang="de-DE" sz="1600">
                <a:solidFill>
                  <a:srgbClr val="FF0000"/>
                </a:solidFill>
              </a:rPr>
              <a:t>http://www.egglescliffe.org.uk/physics/astronomy/blackbody/Image22c.gif</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0"/>
            <a:ext cx="9144000" cy="677108"/>
          </a:xfrm>
        </p:spPr>
        <p:txBody>
          <a:bodyPr/>
          <a:lstStyle/>
          <a:p>
            <a:pPr eaLnBrk="1" fontAlgn="auto" hangingPunct="1">
              <a:spcAft>
                <a:spcPts val="0"/>
              </a:spcAft>
              <a:defRPr/>
            </a:pPr>
            <a:r>
              <a:rPr lang="de-DE">
                <a:solidFill>
                  <a:srgbClr val="FF0000"/>
                </a:solidFill>
              </a:rPr>
              <a:t>Ultraviolet Catastrophe</a:t>
            </a:r>
          </a:p>
        </p:txBody>
      </p:sp>
      <p:sp>
        <p:nvSpPr>
          <p:cNvPr id="8195" name="Rectangle 3"/>
          <p:cNvSpPr>
            <a:spLocks noGrp="1" noChangeArrowheads="1"/>
          </p:cNvSpPr>
          <p:nvPr>
            <p:ph type="body" sz="half" idx="1"/>
          </p:nvPr>
        </p:nvSpPr>
        <p:spPr>
          <a:xfrm>
            <a:off x="0" y="1196975"/>
            <a:ext cx="5148263" cy="1846659"/>
          </a:xfrm>
        </p:spPr>
        <p:txBody>
          <a:bodyPr/>
          <a:lstStyle/>
          <a:p>
            <a:pPr eaLnBrk="1" hangingPunct="1">
              <a:buFont typeface="Wingdings" pitchFamily="2" charset="2"/>
              <a:buNone/>
            </a:pPr>
            <a:endParaRPr lang="de-DE">
              <a:solidFill>
                <a:srgbClr val="FF0000"/>
              </a:solidFill>
            </a:endParaRPr>
          </a:p>
          <a:p>
            <a:pPr eaLnBrk="1" hangingPunct="1"/>
            <a:r>
              <a:rPr lang="de-DE">
                <a:solidFill>
                  <a:srgbClr val="FF0000"/>
                </a:solidFill>
              </a:rPr>
              <a:t>This formula also had a problem. The problem was the      term in the denominator.</a:t>
            </a:r>
          </a:p>
          <a:p>
            <a:pPr eaLnBrk="1" hangingPunct="1"/>
            <a:r>
              <a:rPr lang="de-DE">
                <a:solidFill>
                  <a:srgbClr val="FF0000"/>
                </a:solidFill>
              </a:rPr>
              <a:t>For large wavelengths it fitted the experimental data but it had major problems at shorter wavelengths.</a:t>
            </a:r>
          </a:p>
        </p:txBody>
      </p:sp>
      <p:graphicFrame>
        <p:nvGraphicFramePr>
          <p:cNvPr id="8196" name="Object 4"/>
          <p:cNvGraphicFramePr>
            <a:graphicFrameLocks noGrp="1" noChangeAspect="1"/>
          </p:cNvGraphicFramePr>
          <p:nvPr>
            <p:ph sz="quarter" idx="2"/>
          </p:nvPr>
        </p:nvGraphicFramePr>
        <p:xfrm>
          <a:off x="1065213" y="2636838"/>
          <a:ext cx="336550" cy="431800"/>
        </p:xfrm>
        <a:graphic>
          <a:graphicData uri="http://schemas.openxmlformats.org/presentationml/2006/ole">
            <mc:AlternateContent xmlns:mc="http://schemas.openxmlformats.org/markup-compatibility/2006">
              <mc:Choice xmlns:v="urn:schemas-microsoft-com:vml" Requires="v">
                <p:oleObj spid="_x0000_s3074" name="Equation" r:id="rId2" imgW="139680" imgH="190440" progId="Equation.3">
                  <p:embed/>
                </p:oleObj>
              </mc:Choice>
              <mc:Fallback>
                <p:oleObj name="Equation" r:id="rId2" imgW="139680" imgH="19044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3" y="2636838"/>
                        <a:ext cx="3365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6"/>
          <p:cNvGraphicFramePr>
            <a:graphicFrameLocks noGrp="1" noChangeAspect="1"/>
          </p:cNvGraphicFramePr>
          <p:nvPr>
            <p:ph sz="quarter" idx="3"/>
          </p:nvPr>
        </p:nvGraphicFramePr>
        <p:xfrm>
          <a:off x="1187450" y="1131888"/>
          <a:ext cx="1901825" cy="704850"/>
        </p:xfrm>
        <a:graphic>
          <a:graphicData uri="http://schemas.openxmlformats.org/presentationml/2006/ole">
            <mc:AlternateContent xmlns:mc="http://schemas.openxmlformats.org/markup-compatibility/2006">
              <mc:Choice xmlns:v="urn:schemas-microsoft-com:vml" Requires="v">
                <p:oleObj spid="_x0000_s3075" name="Equation" r:id="rId4" imgW="1334880" imgH="469440" progId="Equation.3">
                  <p:embed/>
                </p:oleObj>
              </mc:Choice>
              <mc:Fallback>
                <p:oleObj name="Equation" r:id="rId4" imgW="1334880" imgH="469440" progId="Equation.3">
                  <p:embed/>
                  <p:pic>
                    <p:nvPicPr>
                      <p:cNvPr id="0" name="Object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1131888"/>
                        <a:ext cx="190182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Slide Number Placeholder 7"/>
          <p:cNvSpPr>
            <a:spLocks noGrp="1"/>
          </p:cNvSpPr>
          <p:nvPr>
            <p:ph type="sldNum" sz="quarter" idx="12"/>
          </p:nvPr>
        </p:nvSpPr>
        <p:spPr>
          <a:xfrm>
            <a:off x="8358885" y="6290385"/>
            <a:ext cx="274954" cy="215444"/>
          </a:xfrm>
        </p:spPr>
        <p:txBody>
          <a:bodyPr/>
          <a:lstStyle/>
          <a:p>
            <a:pPr>
              <a:defRPr/>
            </a:pPr>
            <a:fld id="{59E38CD1-05E4-4D60-AF55-75FD90D25BD1}" type="slidenum">
              <a:rPr lang="de-DE">
                <a:solidFill>
                  <a:srgbClr val="FF0000"/>
                </a:solidFill>
              </a:rPr>
              <a:pPr>
                <a:defRPr/>
              </a:pPr>
              <a:t>11</a:t>
            </a:fld>
            <a:endParaRPr lang="de-DE">
              <a:solidFill>
                <a:srgbClr val="FF0000"/>
              </a:solidFill>
            </a:endParaRPr>
          </a:p>
        </p:txBody>
      </p:sp>
      <p:pic>
        <p:nvPicPr>
          <p:cNvPr id="8199" name="Picture 8"/>
          <p:cNvPicPr>
            <a:picLocks noChangeAspect="1" noChangeArrowheads="1"/>
          </p:cNvPicPr>
          <p:nvPr/>
        </p:nvPicPr>
        <p:blipFill>
          <a:blip r:embed="rId6"/>
          <a:srcRect/>
          <a:stretch>
            <a:fillRect/>
          </a:stretch>
        </p:blipFill>
        <p:spPr bwMode="auto">
          <a:xfrm>
            <a:off x="5148263" y="836613"/>
            <a:ext cx="3995737" cy="4679950"/>
          </a:xfrm>
          <a:prstGeom prst="rect">
            <a:avLst/>
          </a:prstGeom>
          <a:noFill/>
          <a:ln w="9525">
            <a:noFill/>
            <a:miter lim="800000"/>
            <a:headEnd/>
            <a:tailEnd/>
          </a:ln>
        </p:spPr>
      </p:pic>
      <p:sp>
        <p:nvSpPr>
          <p:cNvPr id="8200" name="Text Box 9"/>
          <p:cNvSpPr txBox="1">
            <a:spLocks noChangeArrowheads="1"/>
          </p:cNvSpPr>
          <p:nvPr/>
        </p:nvSpPr>
        <p:spPr bwMode="auto">
          <a:xfrm>
            <a:off x="4284663" y="5834063"/>
            <a:ext cx="4751387" cy="581025"/>
          </a:xfrm>
          <a:prstGeom prst="rect">
            <a:avLst/>
          </a:prstGeom>
          <a:noFill/>
          <a:ln w="9525">
            <a:noFill/>
            <a:miter lim="800000"/>
            <a:headEnd/>
            <a:tailEnd/>
          </a:ln>
          <a:effectLst/>
        </p:spPr>
        <p:txBody>
          <a:bodyPr>
            <a:spAutoFit/>
          </a:bodyPr>
          <a:lstStyle/>
          <a:p>
            <a:pPr>
              <a:spcBef>
                <a:spcPct val="50000"/>
              </a:spcBef>
            </a:pPr>
            <a:r>
              <a:rPr lang="de-DE" sz="1600">
                <a:solidFill>
                  <a:srgbClr val="FF0000"/>
                </a:solidFill>
              </a:rPr>
              <a:t>http://theory.uwinnipeg.ca/users/gabor/foundations/quantum/images/slide5.gif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0"/>
            <a:ext cx="9144000" cy="615553"/>
          </a:xfrm>
        </p:spPr>
        <p:txBody>
          <a:bodyPr/>
          <a:lstStyle/>
          <a:p>
            <a:pPr eaLnBrk="1" fontAlgn="auto" hangingPunct="1">
              <a:spcAft>
                <a:spcPts val="0"/>
              </a:spcAft>
              <a:defRPr/>
            </a:pPr>
            <a:r>
              <a:rPr lang="de-DE" sz="4000">
                <a:solidFill>
                  <a:srgbClr val="FF0000"/>
                </a:solidFill>
              </a:rPr>
              <a:t>Black-Body Radiation Laws (3)</a:t>
            </a:r>
          </a:p>
        </p:txBody>
      </p:sp>
      <p:sp>
        <p:nvSpPr>
          <p:cNvPr id="64515" name="Rectangle 3"/>
          <p:cNvSpPr>
            <a:spLocks noGrp="1" noChangeArrowheads="1"/>
          </p:cNvSpPr>
          <p:nvPr>
            <p:ph type="body" sz="half" idx="1"/>
          </p:nvPr>
        </p:nvSpPr>
        <p:spPr>
          <a:xfrm>
            <a:off x="0" y="836613"/>
            <a:ext cx="4716463" cy="5040312"/>
          </a:xfrm>
        </p:spPr>
        <p:txBody>
          <a:bodyPr>
            <a:normAutofit/>
          </a:bodyPr>
          <a:lstStyle/>
          <a:p>
            <a:pPr marL="548640" indent="-411480" eaLnBrk="1" fontAlgn="auto" hangingPunct="1">
              <a:spcAft>
                <a:spcPts val="0"/>
              </a:spcAft>
              <a:buClr>
                <a:schemeClr val="tx1">
                  <a:shade val="95000"/>
                </a:schemeClr>
              </a:buClr>
              <a:buFont typeface="Wingdings" pitchFamily="2" charset="2"/>
              <a:buNone/>
              <a:defRPr/>
            </a:pPr>
            <a:endParaRPr lang="de-DE" sz="2000" dirty="0">
              <a:solidFill>
                <a:srgbClr val="FF0000"/>
              </a:solidFill>
            </a:endParaRPr>
          </a:p>
          <a:p>
            <a:pPr marL="548640" indent="-411480" eaLnBrk="1" fontAlgn="auto" hangingPunct="1">
              <a:spcAft>
                <a:spcPts val="0"/>
              </a:spcAft>
              <a:buClr>
                <a:schemeClr val="tx1">
                  <a:shade val="95000"/>
                </a:schemeClr>
              </a:buClr>
              <a:buFont typeface="Wingdings" pitchFamily="2" charset="2"/>
              <a:buNone/>
              <a:defRPr/>
            </a:pPr>
            <a:r>
              <a:rPr lang="de-DE" sz="2000" dirty="0">
                <a:solidFill>
                  <a:srgbClr val="FF0000"/>
                </a:solidFill>
              </a:rPr>
              <a:t>3- </a:t>
            </a:r>
            <a:r>
              <a:rPr lang="de-DE" sz="2000" u="sng" dirty="0">
                <a:solidFill>
                  <a:srgbClr val="FF0000"/>
                </a:solidFill>
              </a:rPr>
              <a:t>Wein Displacement Law</a:t>
            </a:r>
          </a:p>
          <a:p>
            <a:pPr marL="548640" indent="-411480" eaLnBrk="1" fontAlgn="auto" hangingPunct="1">
              <a:spcAft>
                <a:spcPts val="0"/>
              </a:spcAft>
              <a:buClr>
                <a:schemeClr val="tx1">
                  <a:shade val="95000"/>
                </a:schemeClr>
              </a:buClr>
              <a:buFontTx/>
              <a:buNone/>
              <a:defRPr/>
            </a:pPr>
            <a:r>
              <a:rPr lang="en-US" sz="2000" dirty="0">
                <a:solidFill>
                  <a:srgbClr val="FF0000"/>
                </a:solidFill>
              </a:rPr>
              <a:t>- It tells us as we heat an object up, its color changes from red to orange to white hot</a:t>
            </a:r>
            <a:r>
              <a:rPr lang="de-DE" sz="2000" dirty="0">
                <a:solidFill>
                  <a:srgbClr val="FF0000"/>
                </a:solidFill>
              </a:rPr>
              <a:t>.</a:t>
            </a:r>
            <a:endParaRPr lang="en-US" sz="2000" dirty="0">
              <a:solidFill>
                <a:srgbClr val="FF0000"/>
              </a:solidFill>
            </a:endParaRPr>
          </a:p>
          <a:p>
            <a:pPr marL="548640" indent="-411480" eaLnBrk="1" fontAlgn="auto" hangingPunct="1">
              <a:spcAft>
                <a:spcPts val="0"/>
              </a:spcAft>
              <a:buClr>
                <a:schemeClr val="tx1">
                  <a:shade val="95000"/>
                </a:schemeClr>
              </a:buClr>
              <a:buFontTx/>
              <a:buNone/>
              <a:defRPr/>
            </a:pPr>
            <a:r>
              <a:rPr lang="en-US" sz="2000" dirty="0">
                <a:solidFill>
                  <a:srgbClr val="FF0000"/>
                </a:solidFill>
              </a:rPr>
              <a:t>- You can use this to calculate the temperature of stars.</a:t>
            </a:r>
          </a:p>
          <a:p>
            <a:pPr marL="548640" indent="-411480" eaLnBrk="1" fontAlgn="auto" hangingPunct="1">
              <a:spcAft>
                <a:spcPts val="0"/>
              </a:spcAft>
              <a:buClr>
                <a:schemeClr val="tx1">
                  <a:shade val="95000"/>
                </a:schemeClr>
              </a:buClr>
              <a:buFontTx/>
              <a:buNone/>
              <a:defRPr/>
            </a:pPr>
            <a:r>
              <a:rPr lang="de-DE" sz="2000" dirty="0">
                <a:solidFill>
                  <a:srgbClr val="FF0000"/>
                </a:solidFill>
              </a:rPr>
              <a:t>The surface temperature of the Sun is 5778 K, this temperature corresponds to a peak emission = 502 nm = about 5000 Å.</a:t>
            </a:r>
          </a:p>
          <a:p>
            <a:pPr marL="548640" indent="-411480" eaLnBrk="1" fontAlgn="auto" hangingPunct="1">
              <a:spcAft>
                <a:spcPts val="0"/>
              </a:spcAft>
              <a:buClr>
                <a:schemeClr val="tx1">
                  <a:shade val="95000"/>
                </a:schemeClr>
              </a:buClr>
              <a:buFontTx/>
              <a:buNone/>
              <a:defRPr/>
            </a:pPr>
            <a:r>
              <a:rPr lang="de-DE" sz="2000" dirty="0">
                <a:solidFill>
                  <a:srgbClr val="FF0000"/>
                </a:solidFill>
              </a:rPr>
              <a:t>- b is a constant of proportionality, called Wien's displacement constant and equals 2.897 768 5(51) × 10</a:t>
            </a:r>
            <a:r>
              <a:rPr lang="de-DE" sz="2000" baseline="30000" dirty="0">
                <a:solidFill>
                  <a:srgbClr val="FF0000"/>
                </a:solidFill>
              </a:rPr>
              <a:t>–3</a:t>
            </a:r>
            <a:r>
              <a:rPr lang="de-DE" sz="2000" dirty="0">
                <a:solidFill>
                  <a:srgbClr val="FF0000"/>
                </a:solidFill>
              </a:rPr>
              <a:t> m K = 2.897768 5(51) × 10</a:t>
            </a:r>
            <a:r>
              <a:rPr lang="de-DE" sz="2000" baseline="30000" dirty="0">
                <a:solidFill>
                  <a:srgbClr val="FF0000"/>
                </a:solidFill>
              </a:rPr>
              <a:t>6</a:t>
            </a:r>
            <a:r>
              <a:rPr lang="de-DE" sz="2000" dirty="0">
                <a:solidFill>
                  <a:srgbClr val="FF0000"/>
                </a:solidFill>
              </a:rPr>
              <a:t> nm K.</a:t>
            </a:r>
          </a:p>
        </p:txBody>
      </p:sp>
      <p:graphicFrame>
        <p:nvGraphicFramePr>
          <p:cNvPr id="11268" name="Object 7"/>
          <p:cNvGraphicFramePr>
            <a:graphicFrameLocks noGrp="1" noChangeAspect="1"/>
          </p:cNvGraphicFramePr>
          <p:nvPr>
            <p:ph sz="half" idx="2"/>
          </p:nvPr>
        </p:nvGraphicFramePr>
        <p:xfrm>
          <a:off x="1258888" y="765175"/>
          <a:ext cx="792162" cy="536575"/>
        </p:xfrm>
        <a:graphic>
          <a:graphicData uri="http://schemas.openxmlformats.org/presentationml/2006/ole">
            <mc:AlternateContent xmlns:mc="http://schemas.openxmlformats.org/markup-compatibility/2006">
              <mc:Choice xmlns:v="urn:schemas-microsoft-com:vml" Requires="v">
                <p:oleObj spid="_x0000_s1026" name="Equation" r:id="rId2" imgW="712080" imgH="469440" progId="Equation.3">
                  <p:embed/>
                </p:oleObj>
              </mc:Choice>
              <mc:Fallback>
                <p:oleObj name="Equation" r:id="rId2" imgW="712080" imgH="469440" progId="Equation.3">
                  <p:embed/>
                  <p:pic>
                    <p:nvPicPr>
                      <p:cNvPr id="0" name="Object 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765175"/>
                        <a:ext cx="792162"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6"/>
          <p:cNvSpPr>
            <a:spLocks noGrp="1"/>
          </p:cNvSpPr>
          <p:nvPr>
            <p:ph type="sldNum" sz="quarter" idx="12"/>
          </p:nvPr>
        </p:nvSpPr>
        <p:spPr>
          <a:xfrm>
            <a:off x="8358885" y="6290385"/>
            <a:ext cx="274954" cy="215444"/>
          </a:xfrm>
        </p:spPr>
        <p:txBody>
          <a:bodyPr/>
          <a:lstStyle/>
          <a:p>
            <a:pPr>
              <a:defRPr/>
            </a:pPr>
            <a:fld id="{8FC5DC12-BA13-4A7C-896C-27B6255985E8}" type="slidenum">
              <a:rPr lang="de-DE">
                <a:solidFill>
                  <a:srgbClr val="FF0000"/>
                </a:solidFill>
              </a:rPr>
              <a:pPr>
                <a:defRPr/>
              </a:pPr>
              <a:t>12</a:t>
            </a:fld>
            <a:endParaRPr lang="de-DE">
              <a:solidFill>
                <a:srgbClr val="FF0000"/>
              </a:solidFill>
            </a:endParaRPr>
          </a:p>
        </p:txBody>
      </p:sp>
      <p:sp>
        <p:nvSpPr>
          <p:cNvPr id="11270" name="Text Box 5"/>
          <p:cNvSpPr txBox="1">
            <a:spLocks noChangeArrowheads="1"/>
          </p:cNvSpPr>
          <p:nvPr/>
        </p:nvSpPr>
        <p:spPr bwMode="auto">
          <a:xfrm>
            <a:off x="5148263" y="5840413"/>
            <a:ext cx="3995737" cy="581025"/>
          </a:xfrm>
          <a:prstGeom prst="rect">
            <a:avLst/>
          </a:prstGeom>
          <a:noFill/>
          <a:ln w="9525">
            <a:noFill/>
            <a:miter lim="800000"/>
            <a:headEnd/>
            <a:tailEnd/>
          </a:ln>
          <a:effectLst/>
        </p:spPr>
        <p:txBody>
          <a:bodyPr>
            <a:spAutoFit/>
          </a:bodyPr>
          <a:lstStyle/>
          <a:p>
            <a:pPr>
              <a:spcBef>
                <a:spcPct val="50000"/>
              </a:spcBef>
            </a:pPr>
            <a:r>
              <a:rPr lang="de-DE" sz="1600">
                <a:solidFill>
                  <a:srgbClr val="FF0000"/>
                </a:solidFill>
              </a:rPr>
              <a:t>http://www.rumford.com/radiant/images/Wiengraph.gif</a:t>
            </a:r>
          </a:p>
        </p:txBody>
      </p:sp>
      <p:pic>
        <p:nvPicPr>
          <p:cNvPr id="11271" name="Picture 6"/>
          <p:cNvPicPr>
            <a:picLocks noChangeAspect="1" noChangeArrowheads="1"/>
          </p:cNvPicPr>
          <p:nvPr/>
        </p:nvPicPr>
        <p:blipFill>
          <a:blip r:embed="rId4"/>
          <a:srcRect/>
          <a:stretch>
            <a:fillRect/>
          </a:stretch>
        </p:blipFill>
        <p:spPr bwMode="auto">
          <a:xfrm>
            <a:off x="4716463" y="825500"/>
            <a:ext cx="4427537" cy="506571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3429" y="482930"/>
            <a:ext cx="5059045" cy="697230"/>
          </a:xfrm>
          <a:prstGeom prst="rect">
            <a:avLst/>
          </a:prstGeom>
        </p:spPr>
        <p:txBody>
          <a:bodyPr vert="horz" wrap="square" lIns="0" tIns="13335" rIns="0" bIns="0" rtlCol="0">
            <a:spAutoFit/>
          </a:bodyPr>
          <a:lstStyle/>
          <a:p>
            <a:pPr marL="12700">
              <a:lnSpc>
                <a:spcPct val="100000"/>
              </a:lnSpc>
              <a:spcBef>
                <a:spcPts val="105"/>
              </a:spcBef>
            </a:pPr>
            <a:r>
              <a:rPr dirty="0"/>
              <a:t>Rayleigh-Jeans</a:t>
            </a:r>
            <a:r>
              <a:rPr spc="-95" dirty="0"/>
              <a:t> </a:t>
            </a:r>
            <a:r>
              <a:rPr dirty="0"/>
              <a:t>Law</a:t>
            </a:r>
          </a:p>
        </p:txBody>
      </p:sp>
      <p:sp>
        <p:nvSpPr>
          <p:cNvPr id="3" name="object 3"/>
          <p:cNvSpPr/>
          <p:nvPr/>
        </p:nvSpPr>
        <p:spPr>
          <a:xfrm>
            <a:off x="4390368" y="3213161"/>
            <a:ext cx="914400" cy="0"/>
          </a:xfrm>
          <a:custGeom>
            <a:avLst/>
            <a:gdLst/>
            <a:ahLst/>
            <a:cxnLst/>
            <a:rect l="l" t="t" r="r" b="b"/>
            <a:pathLst>
              <a:path w="914400">
                <a:moveTo>
                  <a:pt x="0" y="0"/>
                </a:moveTo>
                <a:lnTo>
                  <a:pt x="914066" y="0"/>
                </a:lnTo>
              </a:path>
            </a:pathLst>
          </a:custGeom>
          <a:ln w="9451">
            <a:solidFill>
              <a:srgbClr val="000000"/>
            </a:solidFill>
          </a:ln>
        </p:spPr>
        <p:txBody>
          <a:bodyPr wrap="square" lIns="0" tIns="0" rIns="0" bIns="0" rtlCol="0"/>
          <a:lstStyle/>
          <a:p>
            <a:endParaRPr/>
          </a:p>
        </p:txBody>
      </p:sp>
      <p:sp>
        <p:nvSpPr>
          <p:cNvPr id="4" name="object 4"/>
          <p:cNvSpPr txBox="1"/>
          <p:nvPr/>
        </p:nvSpPr>
        <p:spPr>
          <a:xfrm>
            <a:off x="406400" y="1744726"/>
            <a:ext cx="8332470" cy="2708910"/>
          </a:xfrm>
          <a:prstGeom prst="rect">
            <a:avLst/>
          </a:prstGeom>
        </p:spPr>
        <p:txBody>
          <a:bodyPr vert="horz" wrap="square" lIns="0" tIns="13335" rIns="0" bIns="0" rtlCol="0">
            <a:spAutoFit/>
          </a:bodyPr>
          <a:lstStyle/>
          <a:p>
            <a:pPr marL="50800">
              <a:lnSpc>
                <a:spcPct val="100000"/>
              </a:lnSpc>
              <a:spcBef>
                <a:spcPts val="105"/>
              </a:spcBef>
              <a:tabLst>
                <a:tab pos="541020" algn="l"/>
                <a:tab pos="1273175" algn="l"/>
                <a:tab pos="2414270" algn="l"/>
                <a:tab pos="3439160" algn="l"/>
                <a:tab pos="3830320" algn="l"/>
                <a:tab pos="4817110" algn="l"/>
                <a:tab pos="6141085" algn="l"/>
                <a:tab pos="7296784" algn="l"/>
                <a:tab pos="7929245" algn="l"/>
              </a:tabLst>
            </a:pPr>
            <a:r>
              <a:rPr sz="2000" spc="-5" dirty="0">
                <a:latin typeface="Arial"/>
                <a:cs typeface="Arial"/>
              </a:rPr>
              <a:t>An	</a:t>
            </a:r>
            <a:r>
              <a:rPr sz="2000" dirty="0">
                <a:latin typeface="Arial"/>
                <a:cs typeface="Arial"/>
              </a:rPr>
              <a:t>early	classical	</a:t>
            </a:r>
            <a:r>
              <a:rPr sz="2000" spc="-5" dirty="0">
                <a:latin typeface="Arial"/>
                <a:cs typeface="Arial"/>
              </a:rPr>
              <a:t>attempt	to	</a:t>
            </a:r>
            <a:r>
              <a:rPr sz="2000" dirty="0">
                <a:latin typeface="Arial"/>
                <a:cs typeface="Arial"/>
              </a:rPr>
              <a:t>explain	blackbody	radiation	</a:t>
            </a:r>
            <a:r>
              <a:rPr sz="2000" spc="-5" dirty="0">
                <a:latin typeface="Arial"/>
                <a:cs typeface="Arial"/>
              </a:rPr>
              <a:t>was	the</a:t>
            </a:r>
            <a:endParaRPr sz="2000">
              <a:latin typeface="Arial"/>
              <a:cs typeface="Arial"/>
            </a:endParaRPr>
          </a:p>
          <a:p>
            <a:pPr marL="50800">
              <a:lnSpc>
                <a:spcPct val="100000"/>
              </a:lnSpc>
              <a:spcBef>
                <a:spcPts val="1920"/>
              </a:spcBef>
            </a:pPr>
            <a:r>
              <a:rPr sz="2000" b="1" spc="-5" dirty="0">
                <a:latin typeface="Arial"/>
                <a:cs typeface="Arial"/>
              </a:rPr>
              <a:t>Rayleigh-Jeans</a:t>
            </a:r>
            <a:r>
              <a:rPr sz="2000" b="1" spc="-25" dirty="0">
                <a:latin typeface="Arial"/>
                <a:cs typeface="Arial"/>
              </a:rPr>
              <a:t> </a:t>
            </a:r>
            <a:r>
              <a:rPr sz="2000" b="1" spc="5" dirty="0">
                <a:latin typeface="Arial"/>
                <a:cs typeface="Arial"/>
              </a:rPr>
              <a:t>law.</a:t>
            </a:r>
            <a:endParaRPr sz="2000">
              <a:latin typeface="Arial"/>
              <a:cs typeface="Arial"/>
            </a:endParaRPr>
          </a:p>
          <a:p>
            <a:pPr marR="403225" algn="ctr">
              <a:lnSpc>
                <a:spcPts val="2675"/>
              </a:lnSpc>
              <a:spcBef>
                <a:spcPts val="1570"/>
              </a:spcBef>
            </a:pPr>
            <a:r>
              <a:rPr sz="2775" i="1" spc="30" baseline="-36036" dirty="0">
                <a:latin typeface="Times New Roman"/>
                <a:cs typeface="Times New Roman"/>
              </a:rPr>
              <a:t>I</a:t>
            </a:r>
            <a:r>
              <a:rPr sz="2775" i="1" spc="-135" baseline="-36036" dirty="0">
                <a:latin typeface="Times New Roman"/>
                <a:cs typeface="Times New Roman"/>
              </a:rPr>
              <a:t> </a:t>
            </a:r>
            <a:r>
              <a:rPr sz="3675" spc="-284" baseline="-29478" dirty="0">
                <a:latin typeface="Symbol"/>
                <a:cs typeface="Symbol"/>
              </a:rPr>
              <a:t></a:t>
            </a:r>
            <a:r>
              <a:rPr sz="3675" spc="-585" baseline="-29478" dirty="0">
                <a:latin typeface="Times New Roman"/>
                <a:cs typeface="Times New Roman"/>
              </a:rPr>
              <a:t> </a:t>
            </a:r>
            <a:r>
              <a:rPr sz="2775" i="1" spc="-7" baseline="-36036" dirty="0">
                <a:latin typeface="Arial"/>
                <a:cs typeface="Arial"/>
              </a:rPr>
              <a:t>λ</a:t>
            </a:r>
            <a:r>
              <a:rPr sz="2775" i="1" spc="-7" baseline="-36036" dirty="0">
                <a:latin typeface="Times New Roman"/>
                <a:cs typeface="Times New Roman"/>
              </a:rPr>
              <a:t>,</a:t>
            </a:r>
            <a:r>
              <a:rPr sz="2775" i="1" spc="-7" baseline="-36036" dirty="0">
                <a:latin typeface="Arial"/>
                <a:cs typeface="Arial"/>
              </a:rPr>
              <a:t>T</a:t>
            </a:r>
            <a:r>
              <a:rPr sz="2775" i="1" spc="-247" baseline="-36036" dirty="0">
                <a:latin typeface="Arial"/>
                <a:cs typeface="Arial"/>
              </a:rPr>
              <a:t> </a:t>
            </a:r>
            <a:r>
              <a:rPr sz="3675" spc="-284" baseline="-29478" dirty="0">
                <a:latin typeface="Symbol"/>
                <a:cs typeface="Symbol"/>
              </a:rPr>
              <a:t></a:t>
            </a:r>
            <a:r>
              <a:rPr sz="3675" spc="-337" baseline="-29478" dirty="0">
                <a:latin typeface="Times New Roman"/>
                <a:cs typeface="Times New Roman"/>
              </a:rPr>
              <a:t> </a:t>
            </a:r>
            <a:r>
              <a:rPr sz="2775" spc="52" baseline="-36036" dirty="0">
                <a:latin typeface="Symbol"/>
                <a:cs typeface="Symbol"/>
              </a:rPr>
              <a:t></a:t>
            </a:r>
            <a:r>
              <a:rPr sz="2775" spc="89" baseline="-36036" dirty="0">
                <a:latin typeface="Times New Roman"/>
                <a:cs typeface="Times New Roman"/>
              </a:rPr>
              <a:t> </a:t>
            </a:r>
            <a:r>
              <a:rPr sz="1850" spc="55" dirty="0">
                <a:latin typeface="Arial"/>
                <a:cs typeface="Arial"/>
              </a:rPr>
              <a:t>2</a:t>
            </a:r>
            <a:r>
              <a:rPr sz="1850" i="1" spc="55" dirty="0">
                <a:latin typeface="Arial"/>
                <a:cs typeface="Arial"/>
              </a:rPr>
              <a:t>π</a:t>
            </a:r>
            <a:r>
              <a:rPr sz="1850" i="1" spc="-175" dirty="0">
                <a:latin typeface="Arial"/>
                <a:cs typeface="Arial"/>
              </a:rPr>
              <a:t> </a:t>
            </a:r>
            <a:r>
              <a:rPr sz="1850" i="1" spc="30" dirty="0">
                <a:latin typeface="Arial"/>
                <a:cs typeface="Arial"/>
              </a:rPr>
              <a:t>c</a:t>
            </a:r>
            <a:r>
              <a:rPr sz="1850" i="1" spc="-229" dirty="0">
                <a:latin typeface="Arial"/>
                <a:cs typeface="Arial"/>
              </a:rPr>
              <a:t> </a:t>
            </a:r>
            <a:r>
              <a:rPr sz="1850" i="1" spc="-5" dirty="0">
                <a:latin typeface="Arial"/>
                <a:cs typeface="Arial"/>
              </a:rPr>
              <a:t>k</a:t>
            </a:r>
            <a:r>
              <a:rPr sz="1650" i="1" spc="-7" baseline="-25252" dirty="0">
                <a:latin typeface="Arial"/>
                <a:cs typeface="Arial"/>
              </a:rPr>
              <a:t>B</a:t>
            </a:r>
            <a:r>
              <a:rPr sz="1850" i="1" spc="-5" dirty="0">
                <a:latin typeface="Arial"/>
                <a:cs typeface="Arial"/>
              </a:rPr>
              <a:t>T</a:t>
            </a:r>
            <a:endParaRPr sz="1850">
              <a:latin typeface="Arial"/>
              <a:cs typeface="Arial"/>
            </a:endParaRPr>
          </a:p>
          <a:p>
            <a:pPr marL="542290" algn="ctr">
              <a:lnSpc>
                <a:spcPts val="1955"/>
              </a:lnSpc>
            </a:pPr>
            <a:r>
              <a:rPr sz="2775" i="1" spc="-127" baseline="-25525" dirty="0">
                <a:latin typeface="Arial"/>
                <a:cs typeface="Arial"/>
              </a:rPr>
              <a:t>λ</a:t>
            </a:r>
            <a:r>
              <a:rPr sz="1100" spc="-85" dirty="0">
                <a:latin typeface="Arial"/>
                <a:cs typeface="Arial"/>
              </a:rPr>
              <a:t>4</a:t>
            </a:r>
            <a:endParaRPr sz="1100">
              <a:latin typeface="Arial"/>
              <a:cs typeface="Arial"/>
            </a:endParaRPr>
          </a:p>
          <a:p>
            <a:pPr>
              <a:lnSpc>
                <a:spcPct val="100000"/>
              </a:lnSpc>
            </a:pPr>
            <a:endParaRPr sz="2200">
              <a:latin typeface="Arial"/>
              <a:cs typeface="Arial"/>
            </a:endParaRPr>
          </a:p>
          <a:p>
            <a:pPr>
              <a:lnSpc>
                <a:spcPct val="100000"/>
              </a:lnSpc>
              <a:spcBef>
                <a:spcPts val="55"/>
              </a:spcBef>
            </a:pPr>
            <a:endParaRPr sz="2800">
              <a:latin typeface="Arial"/>
              <a:cs typeface="Arial"/>
            </a:endParaRPr>
          </a:p>
          <a:p>
            <a:pPr marL="50800">
              <a:lnSpc>
                <a:spcPct val="100000"/>
              </a:lnSpc>
            </a:pPr>
            <a:r>
              <a:rPr sz="2000" spc="-5" dirty="0">
                <a:latin typeface="Arial"/>
                <a:cs typeface="Arial"/>
              </a:rPr>
              <a:t>At </a:t>
            </a:r>
            <a:r>
              <a:rPr sz="2000" dirty="0">
                <a:latin typeface="Arial"/>
                <a:cs typeface="Arial"/>
              </a:rPr>
              <a:t>long wavelengths, the law matched experimental results fairly</a:t>
            </a:r>
            <a:r>
              <a:rPr sz="2000" spc="-170" dirty="0">
                <a:latin typeface="Arial"/>
                <a:cs typeface="Arial"/>
              </a:rPr>
              <a:t> </a:t>
            </a:r>
            <a:r>
              <a:rPr sz="2000" dirty="0">
                <a:latin typeface="Arial"/>
                <a:cs typeface="Arial"/>
              </a:rPr>
              <a:t>well.</a:t>
            </a:r>
            <a:endParaRPr sz="20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38580" y="764794"/>
            <a:ext cx="6581775" cy="696595"/>
          </a:xfrm>
          <a:prstGeom prst="rect">
            <a:avLst/>
          </a:prstGeom>
        </p:spPr>
        <p:txBody>
          <a:bodyPr vert="horz" wrap="square" lIns="0" tIns="13335" rIns="0" bIns="0" rtlCol="0">
            <a:spAutoFit/>
          </a:bodyPr>
          <a:lstStyle/>
          <a:p>
            <a:pPr marL="12700">
              <a:lnSpc>
                <a:spcPct val="100000"/>
              </a:lnSpc>
              <a:spcBef>
                <a:spcPts val="105"/>
              </a:spcBef>
            </a:pPr>
            <a:r>
              <a:rPr dirty="0"/>
              <a:t>Rayleigh-Jeans Law,</a:t>
            </a:r>
            <a:r>
              <a:rPr spc="-95" dirty="0"/>
              <a:t> </a:t>
            </a:r>
            <a:r>
              <a:rPr dirty="0"/>
              <a:t>cont.</a:t>
            </a:r>
          </a:p>
        </p:txBody>
      </p:sp>
      <p:sp>
        <p:nvSpPr>
          <p:cNvPr id="4" name="object 4"/>
          <p:cNvSpPr txBox="1"/>
          <p:nvPr/>
        </p:nvSpPr>
        <p:spPr>
          <a:xfrm>
            <a:off x="673100" y="1625954"/>
            <a:ext cx="4065270" cy="1635125"/>
          </a:xfrm>
          <a:prstGeom prst="rect">
            <a:avLst/>
          </a:prstGeom>
        </p:spPr>
        <p:txBody>
          <a:bodyPr vert="horz" wrap="square" lIns="0" tIns="12700" rIns="0" bIns="0" rtlCol="0">
            <a:spAutoFit/>
          </a:bodyPr>
          <a:lstStyle/>
          <a:p>
            <a:pPr marL="12700" marR="5080" algn="just">
              <a:lnSpc>
                <a:spcPct val="110000"/>
              </a:lnSpc>
              <a:spcBef>
                <a:spcPts val="100"/>
              </a:spcBef>
            </a:pPr>
            <a:r>
              <a:rPr sz="2400" spc="-5" dirty="0">
                <a:latin typeface="Arial"/>
                <a:cs typeface="Arial"/>
              </a:rPr>
              <a:t>At short </a:t>
            </a:r>
            <a:r>
              <a:rPr sz="2400" dirty="0">
                <a:latin typeface="Arial"/>
                <a:cs typeface="Arial"/>
              </a:rPr>
              <a:t>wavelengths, there  </a:t>
            </a:r>
            <a:r>
              <a:rPr sz="2400" spc="-5" dirty="0">
                <a:latin typeface="Arial"/>
                <a:cs typeface="Arial"/>
              </a:rPr>
              <a:t>was a major disagreement  between </a:t>
            </a:r>
            <a:r>
              <a:rPr sz="2400" dirty="0">
                <a:latin typeface="Arial"/>
                <a:cs typeface="Arial"/>
              </a:rPr>
              <a:t>the Rayleigh-Jeans  </a:t>
            </a:r>
            <a:r>
              <a:rPr sz="2400" spc="-5" dirty="0">
                <a:latin typeface="Arial"/>
                <a:cs typeface="Arial"/>
              </a:rPr>
              <a:t>law and</a:t>
            </a:r>
            <a:r>
              <a:rPr sz="2400" spc="5" dirty="0">
                <a:latin typeface="Arial"/>
                <a:cs typeface="Arial"/>
              </a:rPr>
              <a:t> </a:t>
            </a:r>
            <a:r>
              <a:rPr sz="2400" spc="-5" dirty="0">
                <a:latin typeface="Arial"/>
                <a:cs typeface="Arial"/>
              </a:rPr>
              <a:t>experiment.</a:t>
            </a:r>
            <a:endParaRPr sz="2400">
              <a:latin typeface="Arial"/>
              <a:cs typeface="Arial"/>
            </a:endParaRPr>
          </a:p>
        </p:txBody>
      </p:sp>
      <p:sp>
        <p:nvSpPr>
          <p:cNvPr id="5" name="object 5"/>
          <p:cNvSpPr txBox="1"/>
          <p:nvPr/>
        </p:nvSpPr>
        <p:spPr>
          <a:xfrm>
            <a:off x="673100" y="3308704"/>
            <a:ext cx="2442845" cy="830580"/>
          </a:xfrm>
          <a:prstGeom prst="rect">
            <a:avLst/>
          </a:prstGeom>
        </p:spPr>
        <p:txBody>
          <a:bodyPr vert="horz" wrap="square" lIns="0" tIns="49530" rIns="0" bIns="0" rtlCol="0">
            <a:spAutoFit/>
          </a:bodyPr>
          <a:lstStyle/>
          <a:p>
            <a:pPr marL="12700">
              <a:lnSpc>
                <a:spcPct val="100000"/>
              </a:lnSpc>
              <a:spcBef>
                <a:spcPts val="390"/>
              </a:spcBef>
              <a:tabLst>
                <a:tab pos="1123315" algn="l"/>
              </a:tabLst>
            </a:pPr>
            <a:r>
              <a:rPr sz="2400" dirty="0">
                <a:latin typeface="Arial"/>
                <a:cs typeface="Arial"/>
              </a:rPr>
              <a:t>T</a:t>
            </a:r>
            <a:r>
              <a:rPr sz="2400" spc="-10" dirty="0">
                <a:latin typeface="Arial"/>
                <a:cs typeface="Arial"/>
              </a:rPr>
              <a:t>h</a:t>
            </a:r>
            <a:r>
              <a:rPr sz="2400" dirty="0">
                <a:latin typeface="Arial"/>
                <a:cs typeface="Arial"/>
              </a:rPr>
              <a:t>is	m</a:t>
            </a:r>
            <a:r>
              <a:rPr sz="2400" spc="5" dirty="0">
                <a:latin typeface="Arial"/>
                <a:cs typeface="Arial"/>
              </a:rPr>
              <a:t>i</a:t>
            </a:r>
            <a:r>
              <a:rPr sz="2400" dirty="0">
                <a:latin typeface="Arial"/>
                <a:cs typeface="Arial"/>
              </a:rPr>
              <a:t>smatch</a:t>
            </a:r>
            <a:endParaRPr sz="2400">
              <a:latin typeface="Arial"/>
              <a:cs typeface="Arial"/>
            </a:endParaRPr>
          </a:p>
          <a:p>
            <a:pPr marL="12700">
              <a:lnSpc>
                <a:spcPct val="100000"/>
              </a:lnSpc>
              <a:spcBef>
                <a:spcPts val="285"/>
              </a:spcBef>
              <a:tabLst>
                <a:tab pos="1262380" algn="l"/>
                <a:tab pos="1953895" algn="l"/>
              </a:tabLst>
            </a:pPr>
            <a:r>
              <a:rPr sz="2400" spc="-5" dirty="0">
                <a:latin typeface="Arial"/>
                <a:cs typeface="Arial"/>
              </a:rPr>
              <a:t>known	</a:t>
            </a:r>
            <a:r>
              <a:rPr sz="2400" dirty="0">
                <a:latin typeface="Arial"/>
                <a:cs typeface="Arial"/>
              </a:rPr>
              <a:t>as	the</a:t>
            </a:r>
            <a:endParaRPr sz="2400">
              <a:latin typeface="Arial"/>
              <a:cs typeface="Arial"/>
            </a:endParaRPr>
          </a:p>
        </p:txBody>
      </p:sp>
      <p:sp>
        <p:nvSpPr>
          <p:cNvPr id="6" name="object 6"/>
          <p:cNvSpPr txBox="1"/>
          <p:nvPr/>
        </p:nvSpPr>
        <p:spPr>
          <a:xfrm>
            <a:off x="3407790" y="3308704"/>
            <a:ext cx="1329690" cy="830580"/>
          </a:xfrm>
          <a:prstGeom prst="rect">
            <a:avLst/>
          </a:prstGeom>
        </p:spPr>
        <p:txBody>
          <a:bodyPr vert="horz" wrap="square" lIns="0" tIns="49530" rIns="0" bIns="0" rtlCol="0">
            <a:spAutoFit/>
          </a:bodyPr>
          <a:lstStyle/>
          <a:p>
            <a:pPr marR="5715" algn="r">
              <a:lnSpc>
                <a:spcPct val="100000"/>
              </a:lnSpc>
              <a:spcBef>
                <a:spcPts val="390"/>
              </a:spcBef>
            </a:pPr>
            <a:r>
              <a:rPr sz="2400" dirty="0">
                <a:latin typeface="Arial"/>
                <a:cs typeface="Arial"/>
              </a:rPr>
              <a:t>b</a:t>
            </a:r>
            <a:r>
              <a:rPr sz="2400" spc="-10" dirty="0">
                <a:latin typeface="Arial"/>
                <a:cs typeface="Arial"/>
              </a:rPr>
              <a:t>e</a:t>
            </a:r>
            <a:r>
              <a:rPr sz="2400" dirty="0">
                <a:latin typeface="Arial"/>
                <a:cs typeface="Arial"/>
              </a:rPr>
              <a:t>ca</a:t>
            </a:r>
            <a:r>
              <a:rPr sz="2400" spc="5" dirty="0">
                <a:latin typeface="Arial"/>
                <a:cs typeface="Arial"/>
              </a:rPr>
              <a:t>m</a:t>
            </a:r>
            <a:r>
              <a:rPr sz="2400" dirty="0">
                <a:latin typeface="Arial"/>
                <a:cs typeface="Arial"/>
              </a:rPr>
              <a:t>e</a:t>
            </a:r>
            <a:endParaRPr sz="2400">
              <a:latin typeface="Arial"/>
              <a:cs typeface="Arial"/>
            </a:endParaRPr>
          </a:p>
          <a:p>
            <a:pPr marR="5080" algn="r">
              <a:lnSpc>
                <a:spcPct val="100000"/>
              </a:lnSpc>
              <a:spcBef>
                <a:spcPts val="285"/>
              </a:spcBef>
            </a:pPr>
            <a:r>
              <a:rPr sz="2400" i="1" spc="-5" dirty="0">
                <a:latin typeface="Arial"/>
                <a:cs typeface="Arial"/>
              </a:rPr>
              <a:t>ultraviolet</a:t>
            </a:r>
            <a:endParaRPr sz="2400">
              <a:latin typeface="Arial"/>
              <a:cs typeface="Arial"/>
            </a:endParaRPr>
          </a:p>
        </p:txBody>
      </p:sp>
      <p:sp>
        <p:nvSpPr>
          <p:cNvPr id="7" name="object 7"/>
          <p:cNvSpPr txBox="1"/>
          <p:nvPr/>
        </p:nvSpPr>
        <p:spPr>
          <a:xfrm>
            <a:off x="673100" y="4040504"/>
            <a:ext cx="4063365" cy="1781810"/>
          </a:xfrm>
          <a:prstGeom prst="rect">
            <a:avLst/>
          </a:prstGeom>
        </p:spPr>
        <p:txBody>
          <a:bodyPr vert="horz" wrap="square" lIns="0" tIns="122555" rIns="0" bIns="0" rtlCol="0">
            <a:spAutoFit/>
          </a:bodyPr>
          <a:lstStyle/>
          <a:p>
            <a:pPr marL="12700">
              <a:lnSpc>
                <a:spcPct val="100000"/>
              </a:lnSpc>
              <a:spcBef>
                <a:spcPts val="965"/>
              </a:spcBef>
            </a:pPr>
            <a:r>
              <a:rPr sz="2400" i="1" spc="-5" dirty="0">
                <a:latin typeface="Arial"/>
                <a:cs typeface="Arial"/>
              </a:rPr>
              <a:t>catastrophe.</a:t>
            </a:r>
            <a:endParaRPr sz="2400">
              <a:latin typeface="Arial"/>
              <a:cs typeface="Arial"/>
            </a:endParaRPr>
          </a:p>
          <a:p>
            <a:pPr marL="465455" marR="5080" indent="-224790" algn="just">
              <a:lnSpc>
                <a:spcPct val="110000"/>
              </a:lnSpc>
              <a:spcBef>
                <a:spcPts val="575"/>
              </a:spcBef>
            </a:pPr>
            <a:r>
              <a:rPr sz="2400" dirty="0">
                <a:latin typeface="Arial"/>
                <a:cs typeface="Arial"/>
              </a:rPr>
              <a:t>– </a:t>
            </a:r>
            <a:r>
              <a:rPr sz="2400" spc="-5" dirty="0">
                <a:latin typeface="Arial"/>
                <a:cs typeface="Arial"/>
              </a:rPr>
              <a:t>You </a:t>
            </a:r>
            <a:r>
              <a:rPr sz="2400" dirty="0">
                <a:latin typeface="Arial"/>
                <a:cs typeface="Arial"/>
              </a:rPr>
              <a:t>would </a:t>
            </a:r>
            <a:r>
              <a:rPr sz="2400" spc="-5" dirty="0">
                <a:latin typeface="Arial"/>
                <a:cs typeface="Arial"/>
              </a:rPr>
              <a:t>have infinite  energy as </a:t>
            </a:r>
            <a:r>
              <a:rPr sz="2400" dirty="0">
                <a:latin typeface="Arial"/>
                <a:cs typeface="Arial"/>
              </a:rPr>
              <a:t>the </a:t>
            </a:r>
            <a:r>
              <a:rPr sz="2400" spc="-5" dirty="0">
                <a:latin typeface="Arial"/>
                <a:cs typeface="Arial"/>
              </a:rPr>
              <a:t>wavelength  approaches</a:t>
            </a:r>
            <a:r>
              <a:rPr sz="2400" spc="5" dirty="0">
                <a:latin typeface="Arial"/>
                <a:cs typeface="Arial"/>
              </a:rPr>
              <a:t> </a:t>
            </a:r>
            <a:r>
              <a:rPr sz="2400" spc="-5" dirty="0">
                <a:latin typeface="Arial"/>
                <a:cs typeface="Arial"/>
              </a:rPr>
              <a:t>zero.</a:t>
            </a:r>
            <a:endParaRPr sz="2400">
              <a:latin typeface="Arial"/>
              <a:cs typeface="Arial"/>
            </a:endParaRPr>
          </a:p>
        </p:txBody>
      </p:sp>
      <p:sp>
        <p:nvSpPr>
          <p:cNvPr id="8" name="object 8"/>
          <p:cNvSpPr/>
          <p:nvPr/>
        </p:nvSpPr>
        <p:spPr>
          <a:xfrm>
            <a:off x="5181600" y="1600200"/>
            <a:ext cx="3200400" cy="4454525"/>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770377" y="764794"/>
            <a:ext cx="2915285" cy="696595"/>
          </a:xfrm>
          <a:prstGeom prst="rect">
            <a:avLst/>
          </a:prstGeom>
        </p:spPr>
        <p:txBody>
          <a:bodyPr vert="horz" wrap="square" lIns="0" tIns="13335" rIns="0" bIns="0" rtlCol="0">
            <a:spAutoFit/>
          </a:bodyPr>
          <a:lstStyle/>
          <a:p>
            <a:pPr marL="12700">
              <a:lnSpc>
                <a:spcPct val="100000"/>
              </a:lnSpc>
              <a:spcBef>
                <a:spcPts val="105"/>
              </a:spcBef>
            </a:pPr>
            <a:r>
              <a:rPr dirty="0"/>
              <a:t>Max</a:t>
            </a:r>
            <a:r>
              <a:rPr spc="-95" dirty="0"/>
              <a:t> </a:t>
            </a:r>
            <a:r>
              <a:rPr dirty="0"/>
              <a:t>Planck</a:t>
            </a:r>
          </a:p>
        </p:txBody>
      </p:sp>
      <p:sp>
        <p:nvSpPr>
          <p:cNvPr id="4" name="object 4"/>
          <p:cNvSpPr txBox="1"/>
          <p:nvPr/>
        </p:nvSpPr>
        <p:spPr>
          <a:xfrm>
            <a:off x="444500" y="1731391"/>
            <a:ext cx="4066540" cy="3074670"/>
          </a:xfrm>
          <a:prstGeom prst="rect">
            <a:avLst/>
          </a:prstGeom>
        </p:spPr>
        <p:txBody>
          <a:bodyPr vert="horz" wrap="square" lIns="0" tIns="13335" rIns="0" bIns="0" rtlCol="0">
            <a:spAutoFit/>
          </a:bodyPr>
          <a:lstStyle/>
          <a:p>
            <a:pPr marL="12700" algn="just">
              <a:lnSpc>
                <a:spcPct val="100000"/>
              </a:lnSpc>
              <a:spcBef>
                <a:spcPts val="105"/>
              </a:spcBef>
            </a:pPr>
            <a:r>
              <a:rPr sz="2000" dirty="0">
                <a:latin typeface="Arial"/>
                <a:cs typeface="Arial"/>
              </a:rPr>
              <a:t>1858 –</a:t>
            </a:r>
            <a:r>
              <a:rPr sz="2000" spc="-45" dirty="0">
                <a:latin typeface="Arial"/>
                <a:cs typeface="Arial"/>
              </a:rPr>
              <a:t> </a:t>
            </a:r>
            <a:r>
              <a:rPr sz="2000" dirty="0">
                <a:latin typeface="Arial"/>
                <a:cs typeface="Arial"/>
              </a:rPr>
              <a:t>1847</a:t>
            </a:r>
            <a:endParaRPr sz="2000">
              <a:latin typeface="Arial"/>
              <a:cs typeface="Arial"/>
            </a:endParaRPr>
          </a:p>
          <a:p>
            <a:pPr marL="12700" algn="just">
              <a:lnSpc>
                <a:spcPct val="100000"/>
              </a:lnSpc>
              <a:spcBef>
                <a:spcPts val="1435"/>
              </a:spcBef>
            </a:pPr>
            <a:r>
              <a:rPr sz="2000" dirty="0">
                <a:latin typeface="Arial"/>
                <a:cs typeface="Arial"/>
              </a:rPr>
              <a:t>German</a:t>
            </a:r>
            <a:r>
              <a:rPr sz="2000" spc="-55" dirty="0">
                <a:latin typeface="Arial"/>
                <a:cs typeface="Arial"/>
              </a:rPr>
              <a:t> </a:t>
            </a:r>
            <a:r>
              <a:rPr sz="2000" dirty="0">
                <a:latin typeface="Arial"/>
                <a:cs typeface="Arial"/>
              </a:rPr>
              <a:t>physicist</a:t>
            </a:r>
            <a:endParaRPr sz="2000">
              <a:latin typeface="Arial"/>
              <a:cs typeface="Arial"/>
            </a:endParaRPr>
          </a:p>
          <a:p>
            <a:pPr marL="12700" marR="5080" algn="just">
              <a:lnSpc>
                <a:spcPct val="140000"/>
              </a:lnSpc>
              <a:spcBef>
                <a:spcPts val="484"/>
              </a:spcBef>
            </a:pPr>
            <a:r>
              <a:rPr sz="2000" spc="-5" dirty="0">
                <a:latin typeface="Arial"/>
                <a:cs typeface="Arial"/>
              </a:rPr>
              <a:t>Introduced the </a:t>
            </a:r>
            <a:r>
              <a:rPr sz="2000" dirty="0">
                <a:latin typeface="Arial"/>
                <a:cs typeface="Arial"/>
              </a:rPr>
              <a:t>concept of </a:t>
            </a:r>
            <a:r>
              <a:rPr sz="2000" spc="-5" dirty="0">
                <a:latin typeface="Arial"/>
                <a:cs typeface="Arial"/>
              </a:rPr>
              <a:t>“quantum  </a:t>
            </a:r>
            <a:r>
              <a:rPr sz="2000" dirty="0">
                <a:latin typeface="Arial"/>
                <a:cs typeface="Arial"/>
              </a:rPr>
              <a:t>of</a:t>
            </a:r>
            <a:r>
              <a:rPr sz="2000" spc="-40" dirty="0">
                <a:latin typeface="Arial"/>
                <a:cs typeface="Arial"/>
              </a:rPr>
              <a:t> </a:t>
            </a:r>
            <a:r>
              <a:rPr sz="2000" dirty="0">
                <a:latin typeface="Arial"/>
                <a:cs typeface="Arial"/>
              </a:rPr>
              <a:t>action”</a:t>
            </a:r>
            <a:endParaRPr sz="2000">
              <a:latin typeface="Arial"/>
              <a:cs typeface="Arial"/>
            </a:endParaRPr>
          </a:p>
          <a:p>
            <a:pPr marL="12700" marR="5080" algn="just">
              <a:lnSpc>
                <a:spcPct val="140000"/>
              </a:lnSpc>
              <a:spcBef>
                <a:spcPts val="480"/>
              </a:spcBef>
            </a:pPr>
            <a:r>
              <a:rPr sz="2000" spc="-5" dirty="0">
                <a:latin typeface="Arial"/>
                <a:cs typeface="Arial"/>
              </a:rPr>
              <a:t>In 1918 </a:t>
            </a:r>
            <a:r>
              <a:rPr sz="2000" dirty="0">
                <a:latin typeface="Arial"/>
                <a:cs typeface="Arial"/>
              </a:rPr>
              <a:t>he was awarded </a:t>
            </a:r>
            <a:r>
              <a:rPr sz="2000" spc="-5" dirty="0">
                <a:latin typeface="Arial"/>
                <a:cs typeface="Arial"/>
              </a:rPr>
              <a:t>the </a:t>
            </a:r>
            <a:r>
              <a:rPr sz="2000" dirty="0">
                <a:latin typeface="Arial"/>
                <a:cs typeface="Arial"/>
              </a:rPr>
              <a:t>Nobel  Prize </a:t>
            </a:r>
            <a:r>
              <a:rPr sz="2000" spc="-10" dirty="0">
                <a:latin typeface="Arial"/>
                <a:cs typeface="Arial"/>
              </a:rPr>
              <a:t>for </a:t>
            </a:r>
            <a:r>
              <a:rPr sz="2000" spc="-5" dirty="0">
                <a:latin typeface="Arial"/>
                <a:cs typeface="Arial"/>
              </a:rPr>
              <a:t>the </a:t>
            </a:r>
            <a:r>
              <a:rPr sz="2000" dirty="0">
                <a:latin typeface="Arial"/>
                <a:cs typeface="Arial"/>
              </a:rPr>
              <a:t>discovery of the  quantized nature of</a:t>
            </a:r>
            <a:r>
              <a:rPr sz="2000" spc="-90" dirty="0">
                <a:latin typeface="Arial"/>
                <a:cs typeface="Arial"/>
              </a:rPr>
              <a:t> </a:t>
            </a:r>
            <a:r>
              <a:rPr sz="2000" dirty="0">
                <a:latin typeface="Arial"/>
                <a:cs typeface="Arial"/>
              </a:rPr>
              <a:t>energy.</a:t>
            </a:r>
            <a:endParaRPr sz="2000">
              <a:latin typeface="Arial"/>
              <a:cs typeface="Arial"/>
            </a:endParaRPr>
          </a:p>
        </p:txBody>
      </p:sp>
      <p:sp>
        <p:nvSpPr>
          <p:cNvPr id="5" name="object 5"/>
          <p:cNvSpPr/>
          <p:nvPr/>
        </p:nvSpPr>
        <p:spPr>
          <a:xfrm>
            <a:off x="4876800" y="1524000"/>
            <a:ext cx="3500374" cy="4454525"/>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032" y="147574"/>
            <a:ext cx="7360284" cy="1367790"/>
          </a:xfrm>
          <a:prstGeom prst="rect">
            <a:avLst/>
          </a:prstGeom>
        </p:spPr>
        <p:txBody>
          <a:bodyPr vert="horz" wrap="square" lIns="0" tIns="12700" rIns="0" bIns="0" rtlCol="0">
            <a:spAutoFit/>
          </a:bodyPr>
          <a:lstStyle/>
          <a:p>
            <a:pPr marL="2498725" marR="5080" indent="-2486660">
              <a:lnSpc>
                <a:spcPct val="100000"/>
              </a:lnSpc>
              <a:spcBef>
                <a:spcPts val="100"/>
              </a:spcBef>
            </a:pPr>
            <a:r>
              <a:rPr dirty="0"/>
              <a:t>Planck’s Theory </a:t>
            </a:r>
            <a:r>
              <a:rPr spc="-5" dirty="0"/>
              <a:t>of Blackbody  </a:t>
            </a:r>
            <a:r>
              <a:rPr dirty="0"/>
              <a:t>Radiation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16</a:t>
            </a:fld>
            <a:endParaRPr dirty="0"/>
          </a:p>
        </p:txBody>
      </p:sp>
      <p:sp>
        <p:nvSpPr>
          <p:cNvPr id="3" name="object 3"/>
          <p:cNvSpPr txBox="1"/>
          <p:nvPr/>
        </p:nvSpPr>
        <p:spPr>
          <a:xfrm>
            <a:off x="444500" y="2354935"/>
            <a:ext cx="8258175" cy="2556510"/>
          </a:xfrm>
          <a:prstGeom prst="rect">
            <a:avLst/>
          </a:prstGeom>
        </p:spPr>
        <p:txBody>
          <a:bodyPr vert="horz" wrap="square" lIns="0" tIns="12700" rIns="0" bIns="0" rtlCol="0">
            <a:spAutoFit/>
          </a:bodyPr>
          <a:lstStyle/>
          <a:p>
            <a:pPr marL="12700" marR="5715">
              <a:lnSpc>
                <a:spcPct val="110000"/>
              </a:lnSpc>
              <a:spcBef>
                <a:spcPts val="100"/>
              </a:spcBef>
            </a:pPr>
            <a:r>
              <a:rPr sz="2000" spc="-5" dirty="0">
                <a:latin typeface="Arial"/>
                <a:cs typeface="Arial"/>
              </a:rPr>
              <a:t>In 1900 </a:t>
            </a:r>
            <a:r>
              <a:rPr sz="2000" dirty="0">
                <a:latin typeface="Arial"/>
                <a:cs typeface="Arial"/>
              </a:rPr>
              <a:t>Planck developed a </a:t>
            </a:r>
            <a:r>
              <a:rPr sz="2000" spc="-5" dirty="0">
                <a:latin typeface="Arial"/>
                <a:cs typeface="Arial"/>
              </a:rPr>
              <a:t>theory </a:t>
            </a:r>
            <a:r>
              <a:rPr sz="2000" spc="-10" dirty="0">
                <a:latin typeface="Arial"/>
                <a:cs typeface="Arial"/>
              </a:rPr>
              <a:t>of </a:t>
            </a:r>
            <a:r>
              <a:rPr sz="2000" dirty="0">
                <a:latin typeface="Arial"/>
                <a:cs typeface="Arial"/>
              </a:rPr>
              <a:t>blackbody </a:t>
            </a:r>
            <a:r>
              <a:rPr sz="2000" spc="-5" dirty="0">
                <a:latin typeface="Arial"/>
                <a:cs typeface="Arial"/>
              </a:rPr>
              <a:t>radiation that leads </a:t>
            </a:r>
            <a:r>
              <a:rPr sz="2000" spc="-10" dirty="0">
                <a:latin typeface="Arial"/>
                <a:cs typeface="Arial"/>
              </a:rPr>
              <a:t>to  </a:t>
            </a:r>
            <a:r>
              <a:rPr sz="2000" dirty="0">
                <a:latin typeface="Arial"/>
                <a:cs typeface="Arial"/>
              </a:rPr>
              <a:t>an equation for the intensity of the</a:t>
            </a:r>
            <a:r>
              <a:rPr sz="2000" spc="-155" dirty="0">
                <a:latin typeface="Arial"/>
                <a:cs typeface="Arial"/>
              </a:rPr>
              <a:t> </a:t>
            </a:r>
            <a:r>
              <a:rPr sz="2000" dirty="0">
                <a:latin typeface="Arial"/>
                <a:cs typeface="Arial"/>
              </a:rPr>
              <a:t>radiation.</a:t>
            </a:r>
            <a:endParaRPr sz="2000">
              <a:latin typeface="Arial"/>
              <a:cs typeface="Arial"/>
            </a:endParaRPr>
          </a:p>
          <a:p>
            <a:pPr marL="12700" marR="5080">
              <a:lnSpc>
                <a:spcPct val="120000"/>
              </a:lnSpc>
              <a:spcBef>
                <a:spcPts val="240"/>
              </a:spcBef>
            </a:pPr>
            <a:r>
              <a:rPr sz="2000" dirty="0">
                <a:latin typeface="Arial"/>
                <a:cs typeface="Arial"/>
              </a:rPr>
              <a:t>This equation </a:t>
            </a:r>
            <a:r>
              <a:rPr sz="2000" spc="-5" dirty="0">
                <a:latin typeface="Arial"/>
                <a:cs typeface="Arial"/>
              </a:rPr>
              <a:t>is in </a:t>
            </a:r>
            <a:r>
              <a:rPr sz="2000" dirty="0">
                <a:latin typeface="Arial"/>
                <a:cs typeface="Arial"/>
              </a:rPr>
              <a:t>complete agreement with experimental observations.  He </a:t>
            </a:r>
            <a:r>
              <a:rPr sz="2000" spc="-5" dirty="0">
                <a:latin typeface="Arial"/>
                <a:cs typeface="Arial"/>
              </a:rPr>
              <a:t>assumed </a:t>
            </a:r>
            <a:r>
              <a:rPr sz="2000" dirty="0">
                <a:latin typeface="Arial"/>
                <a:cs typeface="Arial"/>
              </a:rPr>
              <a:t>the cavity radiation </a:t>
            </a:r>
            <a:r>
              <a:rPr sz="2000" spc="-5" dirty="0">
                <a:latin typeface="Arial"/>
                <a:cs typeface="Arial"/>
              </a:rPr>
              <a:t>came from atomic oscillations in </a:t>
            </a:r>
            <a:r>
              <a:rPr sz="2000" dirty="0">
                <a:latin typeface="Arial"/>
                <a:cs typeface="Arial"/>
              </a:rPr>
              <a:t>the  cavity</a:t>
            </a:r>
            <a:r>
              <a:rPr sz="2000" spc="-30" dirty="0">
                <a:latin typeface="Arial"/>
                <a:cs typeface="Arial"/>
              </a:rPr>
              <a:t> </a:t>
            </a:r>
            <a:r>
              <a:rPr sz="2000" dirty="0">
                <a:latin typeface="Arial"/>
                <a:cs typeface="Arial"/>
              </a:rPr>
              <a:t>walls.</a:t>
            </a:r>
            <a:endParaRPr sz="2000">
              <a:latin typeface="Arial"/>
              <a:cs typeface="Arial"/>
            </a:endParaRPr>
          </a:p>
          <a:p>
            <a:pPr marL="12700">
              <a:lnSpc>
                <a:spcPct val="100000"/>
              </a:lnSpc>
              <a:spcBef>
                <a:spcPts val="720"/>
              </a:spcBef>
            </a:pPr>
            <a:r>
              <a:rPr sz="2000" dirty="0">
                <a:latin typeface="Arial"/>
                <a:cs typeface="Arial"/>
              </a:rPr>
              <a:t>Planck</a:t>
            </a:r>
            <a:r>
              <a:rPr sz="2000" spc="210" dirty="0">
                <a:latin typeface="Arial"/>
                <a:cs typeface="Arial"/>
              </a:rPr>
              <a:t> </a:t>
            </a:r>
            <a:r>
              <a:rPr sz="2000" spc="-5" dirty="0">
                <a:latin typeface="Arial"/>
                <a:cs typeface="Arial"/>
              </a:rPr>
              <a:t>made</a:t>
            </a:r>
            <a:r>
              <a:rPr sz="2000" spc="195" dirty="0">
                <a:latin typeface="Arial"/>
                <a:cs typeface="Arial"/>
              </a:rPr>
              <a:t> </a:t>
            </a:r>
            <a:r>
              <a:rPr sz="2000" dirty="0">
                <a:latin typeface="Arial"/>
                <a:cs typeface="Arial"/>
              </a:rPr>
              <a:t>two</a:t>
            </a:r>
            <a:r>
              <a:rPr sz="2000" spc="204" dirty="0">
                <a:latin typeface="Arial"/>
                <a:cs typeface="Arial"/>
              </a:rPr>
              <a:t> </a:t>
            </a:r>
            <a:r>
              <a:rPr sz="2000" spc="-5" dirty="0">
                <a:latin typeface="Arial"/>
                <a:cs typeface="Arial"/>
              </a:rPr>
              <a:t>assumptions</a:t>
            </a:r>
            <a:r>
              <a:rPr sz="2000" spc="215" dirty="0">
                <a:latin typeface="Arial"/>
                <a:cs typeface="Arial"/>
              </a:rPr>
              <a:t> </a:t>
            </a:r>
            <a:r>
              <a:rPr sz="2000" spc="-5" dirty="0">
                <a:latin typeface="Arial"/>
                <a:cs typeface="Arial"/>
              </a:rPr>
              <a:t>about</a:t>
            </a:r>
            <a:r>
              <a:rPr sz="2000" spc="200" dirty="0">
                <a:latin typeface="Arial"/>
                <a:cs typeface="Arial"/>
              </a:rPr>
              <a:t> </a:t>
            </a:r>
            <a:r>
              <a:rPr sz="2000" spc="-5" dirty="0">
                <a:latin typeface="Arial"/>
                <a:cs typeface="Arial"/>
              </a:rPr>
              <a:t>the</a:t>
            </a:r>
            <a:r>
              <a:rPr sz="2000" spc="204" dirty="0">
                <a:latin typeface="Arial"/>
                <a:cs typeface="Arial"/>
              </a:rPr>
              <a:t> </a:t>
            </a:r>
            <a:r>
              <a:rPr sz="2000" spc="-5" dirty="0">
                <a:latin typeface="Arial"/>
                <a:cs typeface="Arial"/>
              </a:rPr>
              <a:t>nature</a:t>
            </a:r>
            <a:r>
              <a:rPr sz="2000" spc="210" dirty="0">
                <a:latin typeface="Arial"/>
                <a:cs typeface="Arial"/>
              </a:rPr>
              <a:t> </a:t>
            </a:r>
            <a:r>
              <a:rPr sz="2000" spc="-10" dirty="0">
                <a:latin typeface="Arial"/>
                <a:cs typeface="Arial"/>
              </a:rPr>
              <a:t>of</a:t>
            </a:r>
            <a:r>
              <a:rPr sz="2000" spc="200" dirty="0">
                <a:latin typeface="Arial"/>
                <a:cs typeface="Arial"/>
              </a:rPr>
              <a:t> </a:t>
            </a:r>
            <a:r>
              <a:rPr sz="2000" spc="-5" dirty="0">
                <a:latin typeface="Arial"/>
                <a:cs typeface="Arial"/>
              </a:rPr>
              <a:t>the</a:t>
            </a:r>
            <a:r>
              <a:rPr sz="2000" spc="204" dirty="0">
                <a:latin typeface="Arial"/>
                <a:cs typeface="Arial"/>
              </a:rPr>
              <a:t> </a:t>
            </a:r>
            <a:r>
              <a:rPr sz="2000" dirty="0">
                <a:latin typeface="Arial"/>
                <a:cs typeface="Arial"/>
              </a:rPr>
              <a:t>oscillators</a:t>
            </a:r>
            <a:r>
              <a:rPr sz="2000" spc="200" dirty="0">
                <a:latin typeface="Arial"/>
                <a:cs typeface="Arial"/>
              </a:rPr>
              <a:t> </a:t>
            </a:r>
            <a:r>
              <a:rPr sz="2000" spc="-5" dirty="0">
                <a:latin typeface="Arial"/>
                <a:cs typeface="Arial"/>
              </a:rPr>
              <a:t>in</a:t>
            </a:r>
            <a:r>
              <a:rPr sz="2000" spc="204" dirty="0">
                <a:latin typeface="Arial"/>
                <a:cs typeface="Arial"/>
              </a:rPr>
              <a:t> </a:t>
            </a:r>
            <a:r>
              <a:rPr sz="2000" dirty="0">
                <a:latin typeface="Arial"/>
                <a:cs typeface="Arial"/>
              </a:rPr>
              <a:t>the</a:t>
            </a:r>
            <a:endParaRPr sz="2000">
              <a:latin typeface="Arial"/>
              <a:cs typeface="Arial"/>
            </a:endParaRPr>
          </a:p>
          <a:p>
            <a:pPr marL="12700">
              <a:lnSpc>
                <a:spcPct val="100000"/>
              </a:lnSpc>
              <a:spcBef>
                <a:spcPts val="244"/>
              </a:spcBef>
            </a:pPr>
            <a:r>
              <a:rPr sz="2000" dirty="0">
                <a:latin typeface="Arial"/>
                <a:cs typeface="Arial"/>
              </a:rPr>
              <a:t>cavity</a:t>
            </a:r>
            <a:r>
              <a:rPr sz="2000" spc="-25" dirty="0">
                <a:latin typeface="Arial"/>
                <a:cs typeface="Arial"/>
              </a:rPr>
              <a:t> </a:t>
            </a:r>
            <a:r>
              <a:rPr sz="2000" dirty="0">
                <a:latin typeface="Arial"/>
                <a:cs typeface="Arial"/>
              </a:rPr>
              <a:t>walls.</a:t>
            </a:r>
            <a:endParaRPr sz="20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Planck’s Assumption,</a:t>
            </a:r>
            <a:r>
              <a:rPr spc="-110" dirty="0"/>
              <a:t> </a:t>
            </a:r>
            <a:r>
              <a:rPr dirty="0"/>
              <a:t>1</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17</a:t>
            </a:fld>
            <a:endParaRPr dirty="0"/>
          </a:p>
        </p:txBody>
      </p:sp>
      <p:sp>
        <p:nvSpPr>
          <p:cNvPr id="3" name="object 3"/>
          <p:cNvSpPr txBox="1"/>
          <p:nvPr/>
        </p:nvSpPr>
        <p:spPr>
          <a:xfrm>
            <a:off x="431800" y="1580134"/>
            <a:ext cx="8281670" cy="4561840"/>
          </a:xfrm>
          <a:prstGeom prst="rect">
            <a:avLst/>
          </a:prstGeom>
        </p:spPr>
        <p:txBody>
          <a:bodyPr vert="horz" wrap="square" lIns="0" tIns="12700" rIns="0" bIns="0" rtlCol="0">
            <a:spAutoFit/>
          </a:bodyPr>
          <a:lstStyle/>
          <a:p>
            <a:pPr marL="25400" marR="17780">
              <a:lnSpc>
                <a:spcPct val="100000"/>
              </a:lnSpc>
              <a:spcBef>
                <a:spcPts val="100"/>
              </a:spcBef>
              <a:tabLst>
                <a:tab pos="692785" algn="l"/>
                <a:tab pos="1768475" algn="l"/>
                <a:tab pos="2163445" algn="l"/>
                <a:tab pos="2645410" algn="l"/>
                <a:tab pos="3990975" algn="l"/>
                <a:tab pos="4625340" algn="l"/>
                <a:tab pos="5428615" algn="l"/>
                <a:tab pos="6130925" algn="l"/>
                <a:tab pos="7187565" algn="l"/>
              </a:tabLst>
            </a:pPr>
            <a:r>
              <a:rPr sz="2400" spc="-10" dirty="0">
                <a:latin typeface="Arial"/>
                <a:cs typeface="Arial"/>
              </a:rPr>
              <a:t>Th</a:t>
            </a:r>
            <a:r>
              <a:rPr sz="2400" spc="-5" dirty="0">
                <a:latin typeface="Arial"/>
                <a:cs typeface="Arial"/>
              </a:rPr>
              <a:t>e	en</a:t>
            </a:r>
            <a:r>
              <a:rPr sz="2400" spc="-15" dirty="0">
                <a:latin typeface="Arial"/>
                <a:cs typeface="Arial"/>
              </a:rPr>
              <a:t>e</a:t>
            </a:r>
            <a:r>
              <a:rPr sz="2400" spc="-5" dirty="0">
                <a:latin typeface="Arial"/>
                <a:cs typeface="Arial"/>
              </a:rPr>
              <a:t>r</a:t>
            </a:r>
            <a:r>
              <a:rPr sz="2400" spc="5" dirty="0">
                <a:latin typeface="Arial"/>
                <a:cs typeface="Arial"/>
              </a:rPr>
              <a:t>g</a:t>
            </a:r>
            <a:r>
              <a:rPr sz="2400" dirty="0">
                <a:latin typeface="Arial"/>
                <a:cs typeface="Arial"/>
              </a:rPr>
              <a:t>y	</a:t>
            </a:r>
            <a:r>
              <a:rPr sz="2400" spc="-15" dirty="0">
                <a:latin typeface="Arial"/>
                <a:cs typeface="Arial"/>
              </a:rPr>
              <a:t>o</a:t>
            </a:r>
            <a:r>
              <a:rPr sz="2400" dirty="0">
                <a:latin typeface="Arial"/>
                <a:cs typeface="Arial"/>
              </a:rPr>
              <a:t>f	</a:t>
            </a:r>
            <a:r>
              <a:rPr sz="2400" spc="-10" dirty="0">
                <a:latin typeface="Arial"/>
                <a:cs typeface="Arial"/>
              </a:rPr>
              <a:t>a</a:t>
            </a:r>
            <a:r>
              <a:rPr sz="2400" spc="-5" dirty="0">
                <a:latin typeface="Arial"/>
                <a:cs typeface="Arial"/>
              </a:rPr>
              <a:t>n</a:t>
            </a:r>
            <a:r>
              <a:rPr sz="2400" dirty="0">
                <a:latin typeface="Arial"/>
                <a:cs typeface="Arial"/>
              </a:rPr>
              <a:t>	</a:t>
            </a:r>
            <a:r>
              <a:rPr sz="2400" spc="-5" dirty="0">
                <a:latin typeface="Arial"/>
                <a:cs typeface="Arial"/>
              </a:rPr>
              <a:t>o</a:t>
            </a:r>
            <a:r>
              <a:rPr sz="2400" spc="-20" dirty="0">
                <a:latin typeface="Arial"/>
                <a:cs typeface="Arial"/>
              </a:rPr>
              <a:t>s</a:t>
            </a:r>
            <a:r>
              <a:rPr sz="2400" spc="-5" dirty="0">
                <a:latin typeface="Arial"/>
                <a:cs typeface="Arial"/>
              </a:rPr>
              <a:t>cillator</a:t>
            </a:r>
            <a:r>
              <a:rPr sz="2400" dirty="0">
                <a:latin typeface="Arial"/>
                <a:cs typeface="Arial"/>
              </a:rPr>
              <a:t>	</a:t>
            </a:r>
            <a:r>
              <a:rPr sz="2400" spc="-5" dirty="0">
                <a:latin typeface="Arial"/>
                <a:cs typeface="Arial"/>
              </a:rPr>
              <a:t>can</a:t>
            </a:r>
            <a:r>
              <a:rPr sz="2400" dirty="0">
                <a:latin typeface="Arial"/>
                <a:cs typeface="Arial"/>
              </a:rPr>
              <a:t>	</a:t>
            </a:r>
            <a:r>
              <a:rPr sz="2400" spc="-5" dirty="0">
                <a:latin typeface="Arial"/>
                <a:cs typeface="Arial"/>
              </a:rPr>
              <a:t>have</a:t>
            </a:r>
            <a:r>
              <a:rPr sz="2400" dirty="0">
                <a:latin typeface="Arial"/>
                <a:cs typeface="Arial"/>
              </a:rPr>
              <a:t>	</a:t>
            </a:r>
            <a:r>
              <a:rPr sz="2400" spc="-5" dirty="0">
                <a:latin typeface="Arial"/>
                <a:cs typeface="Arial"/>
              </a:rPr>
              <a:t>on</a:t>
            </a:r>
            <a:r>
              <a:rPr sz="2400" spc="-15" dirty="0">
                <a:latin typeface="Arial"/>
                <a:cs typeface="Arial"/>
              </a:rPr>
              <a:t>l</a:t>
            </a:r>
            <a:r>
              <a:rPr sz="2400" dirty="0">
                <a:latin typeface="Arial"/>
                <a:cs typeface="Arial"/>
              </a:rPr>
              <a:t>y	</a:t>
            </a:r>
            <a:r>
              <a:rPr sz="2400" spc="-5" dirty="0">
                <a:latin typeface="Arial"/>
                <a:cs typeface="Arial"/>
              </a:rPr>
              <a:t>ce</a:t>
            </a:r>
            <a:r>
              <a:rPr sz="2400" spc="-15" dirty="0">
                <a:latin typeface="Arial"/>
                <a:cs typeface="Arial"/>
              </a:rPr>
              <a:t>r</a:t>
            </a:r>
            <a:r>
              <a:rPr sz="2400" spc="-5" dirty="0">
                <a:latin typeface="Arial"/>
                <a:cs typeface="Arial"/>
              </a:rPr>
              <a:t>tain</a:t>
            </a:r>
            <a:r>
              <a:rPr sz="2400" dirty="0">
                <a:latin typeface="Arial"/>
                <a:cs typeface="Arial"/>
              </a:rPr>
              <a:t>	</a:t>
            </a:r>
            <a:r>
              <a:rPr sz="2400" spc="-5" dirty="0">
                <a:latin typeface="Arial"/>
                <a:cs typeface="Arial"/>
              </a:rPr>
              <a:t>disc</a:t>
            </a:r>
            <a:r>
              <a:rPr sz="2400" dirty="0">
                <a:latin typeface="Arial"/>
                <a:cs typeface="Arial"/>
              </a:rPr>
              <a:t>r</a:t>
            </a:r>
            <a:r>
              <a:rPr sz="2400" spc="-5" dirty="0">
                <a:latin typeface="Arial"/>
                <a:cs typeface="Arial"/>
              </a:rPr>
              <a:t>ete  values E</a:t>
            </a:r>
            <a:r>
              <a:rPr sz="2400" spc="-7" baseline="-20833" dirty="0">
                <a:latin typeface="Arial"/>
                <a:cs typeface="Arial"/>
              </a:rPr>
              <a:t>n.</a:t>
            </a:r>
            <a:endParaRPr sz="2400" baseline="-20833">
              <a:latin typeface="Arial"/>
              <a:cs typeface="Arial"/>
            </a:endParaRPr>
          </a:p>
          <a:p>
            <a:pPr marL="477520" indent="-224154">
              <a:lnSpc>
                <a:spcPct val="100000"/>
              </a:lnSpc>
              <a:spcBef>
                <a:spcPts val="575"/>
              </a:spcBef>
              <a:buFont typeface="Arial"/>
              <a:buChar char="–"/>
              <a:tabLst>
                <a:tab pos="478155" algn="l"/>
              </a:tabLst>
            </a:pPr>
            <a:r>
              <a:rPr sz="2400" i="1" spc="-5" dirty="0">
                <a:latin typeface="Arial"/>
                <a:cs typeface="Arial"/>
              </a:rPr>
              <a:t>E</a:t>
            </a:r>
            <a:r>
              <a:rPr sz="2400" i="1" spc="-7" baseline="-20833" dirty="0">
                <a:latin typeface="Arial"/>
                <a:cs typeface="Arial"/>
              </a:rPr>
              <a:t>n </a:t>
            </a:r>
            <a:r>
              <a:rPr sz="2400" i="1" dirty="0">
                <a:latin typeface="Arial"/>
                <a:cs typeface="Arial"/>
              </a:rPr>
              <a:t>= </a:t>
            </a:r>
            <a:r>
              <a:rPr sz="2400" i="1" spc="-5" dirty="0">
                <a:latin typeface="Arial"/>
                <a:cs typeface="Arial"/>
              </a:rPr>
              <a:t>n h</a:t>
            </a:r>
            <a:r>
              <a:rPr sz="2400" i="1" spc="-240" dirty="0">
                <a:latin typeface="Arial"/>
                <a:cs typeface="Arial"/>
              </a:rPr>
              <a:t> </a:t>
            </a:r>
            <a:r>
              <a:rPr sz="2400" i="1" dirty="0">
                <a:latin typeface="Arial"/>
                <a:cs typeface="Arial"/>
              </a:rPr>
              <a:t>ƒ</a:t>
            </a:r>
            <a:endParaRPr sz="2400">
              <a:latin typeface="Arial"/>
              <a:cs typeface="Arial"/>
            </a:endParaRPr>
          </a:p>
          <a:p>
            <a:pPr marL="767715" lvl="1" indent="-175895">
              <a:lnSpc>
                <a:spcPct val="100000"/>
              </a:lnSpc>
              <a:spcBef>
                <a:spcPts val="580"/>
              </a:spcBef>
              <a:buChar char="•"/>
              <a:tabLst>
                <a:tab pos="768350" algn="l"/>
              </a:tabLst>
            </a:pPr>
            <a:r>
              <a:rPr sz="2400" spc="-5" dirty="0">
                <a:latin typeface="Arial"/>
                <a:cs typeface="Arial"/>
              </a:rPr>
              <a:t>n is a positive integer called </a:t>
            </a:r>
            <a:r>
              <a:rPr sz="2400" dirty="0">
                <a:latin typeface="Arial"/>
                <a:cs typeface="Arial"/>
              </a:rPr>
              <a:t>the </a:t>
            </a:r>
            <a:r>
              <a:rPr sz="2400" spc="-5" dirty="0">
                <a:latin typeface="Arial"/>
                <a:cs typeface="Arial"/>
              </a:rPr>
              <a:t>quantum</a:t>
            </a:r>
            <a:r>
              <a:rPr sz="2400" spc="95" dirty="0">
                <a:latin typeface="Arial"/>
                <a:cs typeface="Arial"/>
              </a:rPr>
              <a:t> </a:t>
            </a:r>
            <a:r>
              <a:rPr sz="2400" spc="-5" dirty="0">
                <a:latin typeface="Arial"/>
                <a:cs typeface="Arial"/>
              </a:rPr>
              <a:t>number</a:t>
            </a:r>
            <a:endParaRPr sz="2400">
              <a:latin typeface="Arial"/>
              <a:cs typeface="Arial"/>
            </a:endParaRPr>
          </a:p>
          <a:p>
            <a:pPr marL="767715" lvl="1" indent="-175895">
              <a:lnSpc>
                <a:spcPct val="100000"/>
              </a:lnSpc>
              <a:spcBef>
                <a:spcPts val="575"/>
              </a:spcBef>
              <a:buChar char="•"/>
              <a:tabLst>
                <a:tab pos="768350" algn="l"/>
              </a:tabLst>
            </a:pPr>
            <a:r>
              <a:rPr sz="2400" dirty="0">
                <a:latin typeface="Arial"/>
                <a:cs typeface="Arial"/>
              </a:rPr>
              <a:t>ƒ </a:t>
            </a:r>
            <a:r>
              <a:rPr sz="2400" spc="-5" dirty="0">
                <a:latin typeface="Arial"/>
                <a:cs typeface="Arial"/>
              </a:rPr>
              <a:t>is </a:t>
            </a:r>
            <a:r>
              <a:rPr sz="2400" dirty="0">
                <a:latin typeface="Arial"/>
                <a:cs typeface="Arial"/>
              </a:rPr>
              <a:t>the </a:t>
            </a:r>
            <a:r>
              <a:rPr sz="2400" spc="-5" dirty="0">
                <a:latin typeface="Arial"/>
                <a:cs typeface="Arial"/>
              </a:rPr>
              <a:t>frequency of</a:t>
            </a:r>
            <a:r>
              <a:rPr sz="2400" spc="-10" dirty="0">
                <a:latin typeface="Arial"/>
                <a:cs typeface="Arial"/>
              </a:rPr>
              <a:t> </a:t>
            </a:r>
            <a:r>
              <a:rPr sz="2400" spc="-5" dirty="0">
                <a:latin typeface="Arial"/>
                <a:cs typeface="Arial"/>
              </a:rPr>
              <a:t>oscillation</a:t>
            </a:r>
            <a:endParaRPr sz="2400">
              <a:latin typeface="Arial"/>
              <a:cs typeface="Arial"/>
            </a:endParaRPr>
          </a:p>
          <a:p>
            <a:pPr marL="767715" lvl="1" indent="-175895">
              <a:lnSpc>
                <a:spcPct val="100000"/>
              </a:lnSpc>
              <a:spcBef>
                <a:spcPts val="575"/>
              </a:spcBef>
              <a:buChar char="•"/>
              <a:tabLst>
                <a:tab pos="768350" algn="l"/>
              </a:tabLst>
            </a:pPr>
            <a:r>
              <a:rPr sz="2400" dirty="0">
                <a:latin typeface="Arial"/>
                <a:cs typeface="Arial"/>
              </a:rPr>
              <a:t>h </a:t>
            </a:r>
            <a:r>
              <a:rPr sz="2400" spc="-5" dirty="0">
                <a:latin typeface="Arial"/>
                <a:cs typeface="Arial"/>
              </a:rPr>
              <a:t>is Planck’s</a:t>
            </a:r>
            <a:r>
              <a:rPr sz="2400" spc="10" dirty="0">
                <a:latin typeface="Arial"/>
                <a:cs typeface="Arial"/>
              </a:rPr>
              <a:t> </a:t>
            </a:r>
            <a:r>
              <a:rPr sz="2400" spc="-5" dirty="0">
                <a:latin typeface="Arial"/>
                <a:cs typeface="Arial"/>
              </a:rPr>
              <a:t>constant</a:t>
            </a:r>
            <a:endParaRPr sz="2400">
              <a:latin typeface="Arial"/>
              <a:cs typeface="Arial"/>
            </a:endParaRPr>
          </a:p>
          <a:p>
            <a:pPr marL="477520" indent="-224154">
              <a:lnSpc>
                <a:spcPct val="100000"/>
              </a:lnSpc>
              <a:spcBef>
                <a:spcPts val="580"/>
              </a:spcBef>
              <a:buChar char="–"/>
              <a:tabLst>
                <a:tab pos="478155" algn="l"/>
              </a:tabLst>
            </a:pPr>
            <a:r>
              <a:rPr sz="2400" spc="-5" dirty="0">
                <a:latin typeface="Arial"/>
                <a:cs typeface="Arial"/>
              </a:rPr>
              <a:t>This </a:t>
            </a:r>
            <a:r>
              <a:rPr sz="2400" dirty="0">
                <a:latin typeface="Arial"/>
                <a:cs typeface="Arial"/>
              </a:rPr>
              <a:t>says the </a:t>
            </a:r>
            <a:r>
              <a:rPr sz="2400" spc="-5" dirty="0">
                <a:latin typeface="Arial"/>
                <a:cs typeface="Arial"/>
              </a:rPr>
              <a:t>energy is</a:t>
            </a:r>
            <a:r>
              <a:rPr sz="2400" spc="15" dirty="0">
                <a:latin typeface="Arial"/>
                <a:cs typeface="Arial"/>
              </a:rPr>
              <a:t> </a:t>
            </a:r>
            <a:r>
              <a:rPr sz="2400" spc="-5" dirty="0">
                <a:latin typeface="Arial"/>
                <a:cs typeface="Arial"/>
              </a:rPr>
              <a:t>quantized.</a:t>
            </a:r>
            <a:endParaRPr sz="2400">
              <a:latin typeface="Arial"/>
              <a:cs typeface="Arial"/>
            </a:endParaRPr>
          </a:p>
          <a:p>
            <a:pPr marL="477520" marR="17780" indent="-224154">
              <a:lnSpc>
                <a:spcPct val="100000"/>
              </a:lnSpc>
              <a:spcBef>
                <a:spcPts val="575"/>
              </a:spcBef>
              <a:buChar char="–"/>
              <a:tabLst>
                <a:tab pos="478155" algn="l"/>
                <a:tab pos="1336040" algn="l"/>
                <a:tab pos="2568575" algn="l"/>
                <a:tab pos="3666490" algn="l"/>
                <a:tab pos="4558030" algn="l"/>
                <a:tab pos="6402070" algn="l"/>
                <a:tab pos="6820534" algn="l"/>
                <a:tab pos="7153909" algn="l"/>
              </a:tabLst>
            </a:pPr>
            <a:r>
              <a:rPr sz="2400" spc="-5" dirty="0">
                <a:latin typeface="Arial"/>
                <a:cs typeface="Arial"/>
              </a:rPr>
              <a:t>E</a:t>
            </a:r>
            <a:r>
              <a:rPr sz="2400" spc="-15" dirty="0">
                <a:latin typeface="Arial"/>
                <a:cs typeface="Arial"/>
              </a:rPr>
              <a:t>a</a:t>
            </a:r>
            <a:r>
              <a:rPr sz="2400" spc="-5" dirty="0">
                <a:latin typeface="Arial"/>
                <a:cs typeface="Arial"/>
              </a:rPr>
              <a:t>ch</a:t>
            </a:r>
            <a:r>
              <a:rPr sz="2400" dirty="0">
                <a:latin typeface="Arial"/>
                <a:cs typeface="Arial"/>
              </a:rPr>
              <a:t>	d</a:t>
            </a:r>
            <a:r>
              <a:rPr sz="2400" spc="-5" dirty="0">
                <a:latin typeface="Arial"/>
                <a:cs typeface="Arial"/>
              </a:rPr>
              <a:t>iscrete</a:t>
            </a:r>
            <a:r>
              <a:rPr sz="2400" dirty="0">
                <a:latin typeface="Arial"/>
                <a:cs typeface="Arial"/>
              </a:rPr>
              <a:t>	</a:t>
            </a:r>
            <a:r>
              <a:rPr sz="2400" spc="-5" dirty="0">
                <a:latin typeface="Arial"/>
                <a:cs typeface="Arial"/>
              </a:rPr>
              <a:t>en</a:t>
            </a:r>
            <a:r>
              <a:rPr sz="2400" spc="-15" dirty="0">
                <a:latin typeface="Arial"/>
                <a:cs typeface="Arial"/>
              </a:rPr>
              <a:t>e</a:t>
            </a:r>
            <a:r>
              <a:rPr sz="2400" spc="-5" dirty="0">
                <a:latin typeface="Arial"/>
                <a:cs typeface="Arial"/>
              </a:rPr>
              <a:t>rgy</a:t>
            </a:r>
            <a:r>
              <a:rPr sz="2400" dirty="0">
                <a:latin typeface="Arial"/>
                <a:cs typeface="Arial"/>
              </a:rPr>
              <a:t>	</a:t>
            </a:r>
            <a:r>
              <a:rPr sz="2400" spc="-5" dirty="0">
                <a:latin typeface="Arial"/>
                <a:cs typeface="Arial"/>
              </a:rPr>
              <a:t>va</a:t>
            </a:r>
            <a:r>
              <a:rPr sz="2400" spc="-15" dirty="0">
                <a:latin typeface="Arial"/>
                <a:cs typeface="Arial"/>
              </a:rPr>
              <a:t>l</a:t>
            </a:r>
            <a:r>
              <a:rPr sz="2400" spc="-5" dirty="0">
                <a:latin typeface="Arial"/>
                <a:cs typeface="Arial"/>
              </a:rPr>
              <a:t>ue</a:t>
            </a:r>
            <a:r>
              <a:rPr sz="2400" dirty="0">
                <a:latin typeface="Arial"/>
                <a:cs typeface="Arial"/>
              </a:rPr>
              <a:t>	</a:t>
            </a:r>
            <a:r>
              <a:rPr sz="2400" spc="-5" dirty="0">
                <a:latin typeface="Arial"/>
                <a:cs typeface="Arial"/>
              </a:rPr>
              <a:t>co</a:t>
            </a:r>
            <a:r>
              <a:rPr sz="2400" spc="5" dirty="0">
                <a:latin typeface="Arial"/>
                <a:cs typeface="Arial"/>
              </a:rPr>
              <a:t>r</a:t>
            </a:r>
            <a:r>
              <a:rPr sz="2400" spc="-5" dirty="0">
                <a:latin typeface="Arial"/>
                <a:cs typeface="Arial"/>
              </a:rPr>
              <a:t>responds</a:t>
            </a:r>
            <a:r>
              <a:rPr sz="2400" dirty="0">
                <a:latin typeface="Arial"/>
                <a:cs typeface="Arial"/>
              </a:rPr>
              <a:t>	</a:t>
            </a:r>
            <a:r>
              <a:rPr sz="2400" spc="-10" dirty="0">
                <a:latin typeface="Arial"/>
                <a:cs typeface="Arial"/>
              </a:rPr>
              <a:t>t</a:t>
            </a:r>
            <a:r>
              <a:rPr sz="2400" dirty="0">
                <a:latin typeface="Arial"/>
                <a:cs typeface="Arial"/>
              </a:rPr>
              <a:t>o	</a:t>
            </a:r>
            <a:r>
              <a:rPr sz="2400" spc="-5" dirty="0">
                <a:latin typeface="Arial"/>
                <a:cs typeface="Arial"/>
              </a:rPr>
              <a:t>a</a:t>
            </a:r>
            <a:r>
              <a:rPr sz="2400" dirty="0">
                <a:latin typeface="Arial"/>
                <a:cs typeface="Arial"/>
              </a:rPr>
              <a:t>	different  </a:t>
            </a:r>
            <a:r>
              <a:rPr sz="2400" spc="-5" dirty="0">
                <a:latin typeface="Arial"/>
                <a:cs typeface="Arial"/>
              </a:rPr>
              <a:t>quantum </a:t>
            </a:r>
            <a:r>
              <a:rPr sz="2400" dirty="0">
                <a:latin typeface="Arial"/>
                <a:cs typeface="Arial"/>
              </a:rPr>
              <a:t>state.</a:t>
            </a:r>
            <a:endParaRPr sz="2400">
              <a:latin typeface="Arial"/>
              <a:cs typeface="Arial"/>
            </a:endParaRPr>
          </a:p>
          <a:p>
            <a:pPr marL="767715" lvl="1" indent="-175895">
              <a:lnSpc>
                <a:spcPct val="100000"/>
              </a:lnSpc>
              <a:spcBef>
                <a:spcPts val="580"/>
              </a:spcBef>
              <a:buChar char="•"/>
              <a:tabLst>
                <a:tab pos="768350" algn="l"/>
                <a:tab pos="1628775" algn="l"/>
                <a:tab pos="2983865" algn="l"/>
                <a:tab pos="3808095" algn="l"/>
                <a:tab pos="4195445" algn="l"/>
                <a:tab pos="5990590" algn="l"/>
                <a:tab pos="6478270" algn="l"/>
                <a:tab pos="7068820" algn="l"/>
              </a:tabLst>
            </a:pPr>
            <a:r>
              <a:rPr sz="2400" spc="-5" dirty="0">
                <a:latin typeface="Arial"/>
                <a:cs typeface="Arial"/>
              </a:rPr>
              <a:t>Each	</a:t>
            </a:r>
            <a:r>
              <a:rPr sz="2400" dirty="0">
                <a:latin typeface="Arial"/>
                <a:cs typeface="Arial"/>
              </a:rPr>
              <a:t>quantum	</a:t>
            </a:r>
            <a:r>
              <a:rPr sz="2400" spc="-5" dirty="0">
                <a:latin typeface="Arial"/>
                <a:cs typeface="Arial"/>
              </a:rPr>
              <a:t>state	is	</a:t>
            </a:r>
            <a:r>
              <a:rPr sz="2400" dirty="0">
                <a:latin typeface="Arial"/>
                <a:cs typeface="Arial"/>
              </a:rPr>
              <a:t>represented	</a:t>
            </a:r>
            <a:r>
              <a:rPr sz="2400" spc="-5" dirty="0">
                <a:latin typeface="Arial"/>
                <a:cs typeface="Arial"/>
              </a:rPr>
              <a:t>by	the	quantum</a:t>
            </a:r>
            <a:endParaRPr sz="2400">
              <a:latin typeface="Arial"/>
              <a:cs typeface="Arial"/>
            </a:endParaRPr>
          </a:p>
          <a:p>
            <a:pPr marL="767715">
              <a:lnSpc>
                <a:spcPct val="100000"/>
              </a:lnSpc>
            </a:pPr>
            <a:r>
              <a:rPr sz="2400" spc="-5" dirty="0">
                <a:latin typeface="Arial"/>
                <a:cs typeface="Arial"/>
              </a:rPr>
              <a:t>number,</a:t>
            </a:r>
            <a:r>
              <a:rPr sz="2400" spc="-10" dirty="0">
                <a:latin typeface="Arial"/>
                <a:cs typeface="Arial"/>
              </a:rPr>
              <a:t> </a:t>
            </a:r>
            <a:r>
              <a:rPr sz="2400" i="1" spc="-5" dirty="0">
                <a:latin typeface="Arial"/>
                <a:cs typeface="Arial"/>
              </a:rPr>
              <a:t>n.</a:t>
            </a:r>
            <a:endParaRPr sz="2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Planck’s Assumption,</a:t>
            </a:r>
            <a:r>
              <a:rPr spc="-110" dirty="0"/>
              <a:t> </a:t>
            </a:r>
            <a:r>
              <a:rPr dirty="0"/>
              <a:t>2</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18</a:t>
            </a:fld>
            <a:endParaRPr dirty="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5875" marR="5080">
              <a:lnSpc>
                <a:spcPct val="120000"/>
              </a:lnSpc>
              <a:spcBef>
                <a:spcPts val="100"/>
              </a:spcBef>
            </a:pPr>
            <a:r>
              <a:rPr dirty="0"/>
              <a:t>The oscillators emit </a:t>
            </a:r>
            <a:r>
              <a:rPr spc="-10" dirty="0"/>
              <a:t>or </a:t>
            </a:r>
            <a:r>
              <a:rPr dirty="0"/>
              <a:t>absorb energy </a:t>
            </a:r>
            <a:r>
              <a:rPr spc="-5" dirty="0"/>
              <a:t>when making </a:t>
            </a:r>
            <a:r>
              <a:rPr dirty="0"/>
              <a:t>a transition </a:t>
            </a:r>
            <a:r>
              <a:rPr spc="-5" dirty="0"/>
              <a:t>from </a:t>
            </a:r>
            <a:r>
              <a:rPr dirty="0"/>
              <a:t>one  quantum state </a:t>
            </a:r>
            <a:r>
              <a:rPr spc="-5" dirty="0"/>
              <a:t>to</a:t>
            </a:r>
            <a:r>
              <a:rPr spc="-95" dirty="0"/>
              <a:t> </a:t>
            </a:r>
            <a:r>
              <a:rPr dirty="0"/>
              <a:t>another.</a:t>
            </a:r>
          </a:p>
          <a:p>
            <a:pPr marL="467995" marR="6985" indent="-224154">
              <a:lnSpc>
                <a:spcPct val="120000"/>
              </a:lnSpc>
              <a:spcBef>
                <a:spcPts val="480"/>
              </a:spcBef>
              <a:buChar char="–"/>
              <a:tabLst>
                <a:tab pos="468630" algn="l"/>
              </a:tabLst>
            </a:pPr>
            <a:r>
              <a:rPr dirty="0"/>
              <a:t>The </a:t>
            </a:r>
            <a:r>
              <a:rPr spc="-5" dirty="0"/>
              <a:t>entire </a:t>
            </a:r>
            <a:r>
              <a:rPr dirty="0"/>
              <a:t>energy </a:t>
            </a:r>
            <a:r>
              <a:rPr spc="-5" dirty="0"/>
              <a:t>difference </a:t>
            </a:r>
            <a:r>
              <a:rPr dirty="0"/>
              <a:t>between </a:t>
            </a:r>
            <a:r>
              <a:rPr spc="-5" dirty="0"/>
              <a:t>the </a:t>
            </a:r>
            <a:r>
              <a:rPr dirty="0"/>
              <a:t>initial and final </a:t>
            </a:r>
            <a:r>
              <a:rPr spc="-5" dirty="0"/>
              <a:t>states in the  </a:t>
            </a:r>
            <a:r>
              <a:rPr dirty="0"/>
              <a:t>transition </a:t>
            </a:r>
            <a:r>
              <a:rPr spc="-5" dirty="0"/>
              <a:t>is </a:t>
            </a:r>
            <a:r>
              <a:rPr dirty="0"/>
              <a:t>emitted or absorbed as a single quantum of</a:t>
            </a:r>
            <a:r>
              <a:rPr spc="-204" dirty="0"/>
              <a:t> </a:t>
            </a:r>
            <a:r>
              <a:rPr dirty="0"/>
              <a:t>radiation.</a:t>
            </a:r>
          </a:p>
          <a:p>
            <a:pPr marL="467995" marR="6350" indent="-224154">
              <a:lnSpc>
                <a:spcPct val="120000"/>
              </a:lnSpc>
              <a:spcBef>
                <a:spcPts val="480"/>
              </a:spcBef>
              <a:buChar char="–"/>
              <a:tabLst>
                <a:tab pos="468630" algn="l"/>
              </a:tabLst>
            </a:pPr>
            <a:r>
              <a:rPr spc="-5" dirty="0"/>
              <a:t>An </a:t>
            </a:r>
            <a:r>
              <a:rPr dirty="0"/>
              <a:t>oscillator emits </a:t>
            </a:r>
            <a:r>
              <a:rPr spc="-10" dirty="0"/>
              <a:t>or </a:t>
            </a:r>
            <a:r>
              <a:rPr spc="-5" dirty="0"/>
              <a:t>absorbs energy only </a:t>
            </a:r>
            <a:r>
              <a:rPr dirty="0"/>
              <a:t>when </a:t>
            </a:r>
            <a:r>
              <a:rPr spc="-5" dirty="0"/>
              <a:t>it </a:t>
            </a:r>
            <a:r>
              <a:rPr dirty="0"/>
              <a:t>changes </a:t>
            </a:r>
            <a:r>
              <a:rPr spc="-5" dirty="0"/>
              <a:t>quantum  </a:t>
            </a:r>
            <a:r>
              <a:rPr dirty="0"/>
              <a:t>states.</a:t>
            </a:r>
          </a:p>
          <a:p>
            <a:pPr marL="467995" indent="-224154">
              <a:lnSpc>
                <a:spcPct val="100000"/>
              </a:lnSpc>
              <a:spcBef>
                <a:spcPts val="965"/>
              </a:spcBef>
              <a:buChar char="–"/>
              <a:tabLst>
                <a:tab pos="468630" algn="l"/>
              </a:tabLst>
            </a:pPr>
            <a:r>
              <a:rPr dirty="0"/>
              <a:t>The energy carried by the quantum of radiation </a:t>
            </a:r>
            <a:r>
              <a:rPr spc="-5" dirty="0"/>
              <a:t>is </a:t>
            </a:r>
            <a:r>
              <a:rPr i="1" dirty="0">
                <a:latin typeface="Arial"/>
                <a:cs typeface="Arial"/>
              </a:rPr>
              <a:t>E = h</a:t>
            </a:r>
            <a:r>
              <a:rPr i="1" spc="-220" dirty="0">
                <a:latin typeface="Arial"/>
                <a:cs typeface="Arial"/>
              </a:rPr>
              <a:t> </a:t>
            </a:r>
            <a:r>
              <a:rPr i="1" dirty="0">
                <a:latin typeface="Arial"/>
                <a:cs typeface="Arial"/>
              </a:rPr>
              <a:t>ƒ.</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35353" y="726694"/>
            <a:ext cx="5588000" cy="696595"/>
          </a:xfrm>
          <a:prstGeom prst="rect">
            <a:avLst/>
          </a:prstGeom>
        </p:spPr>
        <p:txBody>
          <a:bodyPr vert="horz" wrap="square" lIns="0" tIns="13335" rIns="0" bIns="0" rtlCol="0">
            <a:spAutoFit/>
          </a:bodyPr>
          <a:lstStyle/>
          <a:p>
            <a:pPr marL="12700">
              <a:lnSpc>
                <a:spcPct val="100000"/>
              </a:lnSpc>
              <a:spcBef>
                <a:spcPts val="105"/>
              </a:spcBef>
            </a:pPr>
            <a:r>
              <a:rPr dirty="0"/>
              <a:t>Energy-Level</a:t>
            </a:r>
            <a:r>
              <a:rPr spc="-80" dirty="0"/>
              <a:t> </a:t>
            </a:r>
            <a:r>
              <a:rPr dirty="0"/>
              <a:t>Diagram</a:t>
            </a:r>
          </a:p>
        </p:txBody>
      </p:sp>
      <p:sp>
        <p:nvSpPr>
          <p:cNvPr id="4" name="object 4"/>
          <p:cNvSpPr txBox="1"/>
          <p:nvPr/>
        </p:nvSpPr>
        <p:spPr>
          <a:xfrm>
            <a:off x="444500" y="1920454"/>
            <a:ext cx="4065270" cy="3867150"/>
          </a:xfrm>
          <a:prstGeom prst="rect">
            <a:avLst/>
          </a:prstGeom>
        </p:spPr>
        <p:txBody>
          <a:bodyPr vert="horz" wrap="square" lIns="0" tIns="12700" rIns="0" bIns="0" rtlCol="0">
            <a:spAutoFit/>
          </a:bodyPr>
          <a:lstStyle/>
          <a:p>
            <a:pPr marL="12700" marR="6985" algn="just">
              <a:lnSpc>
                <a:spcPct val="110000"/>
              </a:lnSpc>
              <a:spcBef>
                <a:spcPts val="100"/>
              </a:spcBef>
            </a:pPr>
            <a:r>
              <a:rPr sz="2400" spc="-5" dirty="0">
                <a:latin typeface="Arial"/>
                <a:cs typeface="Arial"/>
              </a:rPr>
              <a:t>An </a:t>
            </a:r>
            <a:r>
              <a:rPr sz="2400" b="1" spc="-5" dirty="0">
                <a:latin typeface="Arial"/>
                <a:cs typeface="Arial"/>
              </a:rPr>
              <a:t>energy-level diagram  </a:t>
            </a:r>
            <a:r>
              <a:rPr sz="2400" dirty="0">
                <a:latin typeface="Arial"/>
                <a:cs typeface="Arial"/>
              </a:rPr>
              <a:t>shows the </a:t>
            </a:r>
            <a:r>
              <a:rPr sz="2400" spc="-5" dirty="0">
                <a:latin typeface="Arial"/>
                <a:cs typeface="Arial"/>
              </a:rPr>
              <a:t>quantized </a:t>
            </a:r>
            <a:r>
              <a:rPr sz="2400" dirty="0">
                <a:latin typeface="Arial"/>
                <a:cs typeface="Arial"/>
              </a:rPr>
              <a:t>energy  </a:t>
            </a:r>
            <a:r>
              <a:rPr sz="2400" spc="-5" dirty="0">
                <a:latin typeface="Arial"/>
                <a:cs typeface="Arial"/>
              </a:rPr>
              <a:t>levels and </a:t>
            </a:r>
            <a:r>
              <a:rPr sz="2400" dirty="0">
                <a:latin typeface="Arial"/>
                <a:cs typeface="Arial"/>
              </a:rPr>
              <a:t>allowed  </a:t>
            </a:r>
            <a:r>
              <a:rPr sz="2400" spc="-5" dirty="0">
                <a:latin typeface="Arial"/>
                <a:cs typeface="Arial"/>
              </a:rPr>
              <a:t>transitions.</a:t>
            </a:r>
            <a:endParaRPr sz="2400">
              <a:latin typeface="Arial"/>
              <a:cs typeface="Arial"/>
            </a:endParaRPr>
          </a:p>
          <a:p>
            <a:pPr marL="12700" marR="5080" algn="just">
              <a:lnSpc>
                <a:spcPts val="3750"/>
              </a:lnSpc>
              <a:spcBef>
                <a:spcPts val="260"/>
              </a:spcBef>
            </a:pPr>
            <a:r>
              <a:rPr sz="2400" spc="-5" dirty="0">
                <a:latin typeface="Arial"/>
                <a:cs typeface="Arial"/>
              </a:rPr>
              <a:t>Energy is on </a:t>
            </a:r>
            <a:r>
              <a:rPr sz="2400" dirty="0">
                <a:latin typeface="Arial"/>
                <a:cs typeface="Arial"/>
              </a:rPr>
              <a:t>the </a:t>
            </a:r>
            <a:r>
              <a:rPr sz="2400" spc="-5" dirty="0">
                <a:latin typeface="Arial"/>
                <a:cs typeface="Arial"/>
              </a:rPr>
              <a:t>vertical axis.  </a:t>
            </a:r>
            <a:r>
              <a:rPr sz="2400" dirty="0">
                <a:latin typeface="Arial"/>
                <a:cs typeface="Arial"/>
              </a:rPr>
              <a:t>Horizontal lines </a:t>
            </a:r>
            <a:r>
              <a:rPr sz="2400" spc="-5" dirty="0">
                <a:latin typeface="Arial"/>
                <a:cs typeface="Arial"/>
              </a:rPr>
              <a:t>represent</a:t>
            </a:r>
            <a:r>
              <a:rPr sz="2400" spc="509" dirty="0">
                <a:latin typeface="Arial"/>
                <a:cs typeface="Arial"/>
              </a:rPr>
              <a:t> </a:t>
            </a:r>
            <a:r>
              <a:rPr sz="2400" dirty="0">
                <a:latin typeface="Arial"/>
                <a:cs typeface="Arial"/>
              </a:rPr>
              <a:t>the</a:t>
            </a:r>
            <a:endParaRPr sz="2400">
              <a:latin typeface="Arial"/>
              <a:cs typeface="Arial"/>
            </a:endParaRPr>
          </a:p>
          <a:p>
            <a:pPr marL="12700" algn="just">
              <a:lnSpc>
                <a:spcPct val="100000"/>
              </a:lnSpc>
              <a:spcBef>
                <a:spcPts val="15"/>
              </a:spcBef>
            </a:pPr>
            <a:r>
              <a:rPr sz="2400" spc="-5" dirty="0">
                <a:latin typeface="Arial"/>
                <a:cs typeface="Arial"/>
              </a:rPr>
              <a:t>allowed energy</a:t>
            </a:r>
            <a:r>
              <a:rPr sz="2400" spc="35" dirty="0">
                <a:latin typeface="Arial"/>
                <a:cs typeface="Arial"/>
              </a:rPr>
              <a:t> </a:t>
            </a:r>
            <a:r>
              <a:rPr sz="2400" spc="-5" dirty="0">
                <a:latin typeface="Arial"/>
                <a:cs typeface="Arial"/>
              </a:rPr>
              <a:t>levels.</a:t>
            </a:r>
            <a:endParaRPr sz="2400">
              <a:latin typeface="Arial"/>
              <a:cs typeface="Arial"/>
            </a:endParaRPr>
          </a:p>
          <a:p>
            <a:pPr marL="12700" marR="5080" algn="just">
              <a:lnSpc>
                <a:spcPct val="110100"/>
              </a:lnSpc>
              <a:spcBef>
                <a:spcPts val="575"/>
              </a:spcBef>
            </a:pPr>
            <a:r>
              <a:rPr sz="2400" spc="-5" dirty="0">
                <a:latin typeface="Arial"/>
                <a:cs typeface="Arial"/>
              </a:rPr>
              <a:t>The </a:t>
            </a:r>
            <a:r>
              <a:rPr sz="2400" dirty="0">
                <a:latin typeface="Arial"/>
                <a:cs typeface="Arial"/>
              </a:rPr>
              <a:t>double-headed </a:t>
            </a:r>
            <a:r>
              <a:rPr sz="2400" spc="-5" dirty="0">
                <a:latin typeface="Arial"/>
                <a:cs typeface="Arial"/>
              </a:rPr>
              <a:t>arrows  indicate allowed</a:t>
            </a:r>
            <a:r>
              <a:rPr sz="2400" spc="45" dirty="0">
                <a:latin typeface="Arial"/>
                <a:cs typeface="Arial"/>
              </a:rPr>
              <a:t> </a:t>
            </a:r>
            <a:r>
              <a:rPr sz="2400" spc="-5" dirty="0">
                <a:latin typeface="Arial"/>
                <a:cs typeface="Arial"/>
              </a:rPr>
              <a:t>transitions.</a:t>
            </a:r>
            <a:endParaRPr sz="2400">
              <a:latin typeface="Arial"/>
              <a:cs typeface="Arial"/>
            </a:endParaRPr>
          </a:p>
        </p:txBody>
      </p:sp>
      <p:sp>
        <p:nvSpPr>
          <p:cNvPr id="5" name="object 5"/>
          <p:cNvSpPr/>
          <p:nvPr/>
        </p:nvSpPr>
        <p:spPr>
          <a:xfrm>
            <a:off x="4800600" y="1447800"/>
            <a:ext cx="3765550" cy="4606925"/>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948" y="482930"/>
            <a:ext cx="6710045" cy="697230"/>
          </a:xfrm>
          <a:prstGeom prst="rect">
            <a:avLst/>
          </a:prstGeom>
        </p:spPr>
        <p:txBody>
          <a:bodyPr vert="horz" wrap="square" lIns="0" tIns="13335" rIns="0" bIns="0" rtlCol="0">
            <a:spAutoFit/>
          </a:bodyPr>
          <a:lstStyle/>
          <a:p>
            <a:pPr marL="12700">
              <a:lnSpc>
                <a:spcPct val="100000"/>
              </a:lnSpc>
              <a:spcBef>
                <a:spcPts val="105"/>
              </a:spcBef>
            </a:pPr>
            <a:r>
              <a:rPr dirty="0"/>
              <a:t>Need for Quantum</a:t>
            </a:r>
            <a:r>
              <a:rPr spc="-60" dirty="0"/>
              <a:t> </a:t>
            </a:r>
            <a:r>
              <a:rPr dirty="0"/>
              <a:t>Physics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2</a:t>
            </a:fld>
            <a:endParaRPr dirty="0"/>
          </a:p>
        </p:txBody>
      </p:sp>
      <p:sp>
        <p:nvSpPr>
          <p:cNvPr id="3" name="object 3"/>
          <p:cNvSpPr txBox="1"/>
          <p:nvPr/>
        </p:nvSpPr>
        <p:spPr>
          <a:xfrm>
            <a:off x="444500" y="1547215"/>
            <a:ext cx="8257540" cy="3683635"/>
          </a:xfrm>
          <a:prstGeom prst="rect">
            <a:avLst/>
          </a:prstGeom>
        </p:spPr>
        <p:txBody>
          <a:bodyPr vert="horz" wrap="square" lIns="0" tIns="12700" rIns="0" bIns="0" rtlCol="0">
            <a:spAutoFit/>
          </a:bodyPr>
          <a:lstStyle/>
          <a:p>
            <a:pPr marL="12700" marR="5080">
              <a:lnSpc>
                <a:spcPct val="120000"/>
              </a:lnSpc>
              <a:spcBef>
                <a:spcPts val="100"/>
              </a:spcBef>
            </a:pPr>
            <a:r>
              <a:rPr sz="2000" dirty="0">
                <a:latin typeface="Arial"/>
                <a:cs typeface="Arial"/>
              </a:rPr>
              <a:t>Problems remained </a:t>
            </a:r>
            <a:r>
              <a:rPr sz="2000" spc="-5" dirty="0">
                <a:latin typeface="Arial"/>
                <a:cs typeface="Arial"/>
              </a:rPr>
              <a:t>from </a:t>
            </a:r>
            <a:r>
              <a:rPr sz="2000" dirty="0">
                <a:latin typeface="Arial"/>
                <a:cs typeface="Arial"/>
              </a:rPr>
              <a:t>classical mechanics </a:t>
            </a:r>
            <a:r>
              <a:rPr sz="2000" spc="-5" dirty="0">
                <a:latin typeface="Arial"/>
                <a:cs typeface="Arial"/>
              </a:rPr>
              <a:t>that the special </a:t>
            </a:r>
            <a:r>
              <a:rPr sz="2000" dirty="0">
                <a:latin typeface="Arial"/>
                <a:cs typeface="Arial"/>
              </a:rPr>
              <a:t>theory </a:t>
            </a:r>
            <a:r>
              <a:rPr sz="2000" spc="-15" dirty="0">
                <a:latin typeface="Arial"/>
                <a:cs typeface="Arial"/>
              </a:rPr>
              <a:t>of  </a:t>
            </a:r>
            <a:r>
              <a:rPr sz="2000" spc="-5" dirty="0">
                <a:latin typeface="Arial"/>
                <a:cs typeface="Arial"/>
              </a:rPr>
              <a:t>relativity didn’t</a:t>
            </a:r>
            <a:r>
              <a:rPr sz="2000" spc="-30" dirty="0">
                <a:latin typeface="Arial"/>
                <a:cs typeface="Arial"/>
              </a:rPr>
              <a:t> </a:t>
            </a:r>
            <a:r>
              <a:rPr sz="2000" dirty="0">
                <a:latin typeface="Arial"/>
                <a:cs typeface="Arial"/>
              </a:rPr>
              <a:t>explain.</a:t>
            </a:r>
            <a:endParaRPr sz="2000">
              <a:latin typeface="Arial"/>
              <a:cs typeface="Arial"/>
            </a:endParaRPr>
          </a:p>
          <a:p>
            <a:pPr marL="12700" marR="5080">
              <a:lnSpc>
                <a:spcPct val="120000"/>
              </a:lnSpc>
              <a:spcBef>
                <a:spcPts val="480"/>
              </a:spcBef>
            </a:pPr>
            <a:r>
              <a:rPr sz="2000" spc="-5" dirty="0">
                <a:latin typeface="Arial"/>
                <a:cs typeface="Arial"/>
              </a:rPr>
              <a:t>Attempts to apply </a:t>
            </a:r>
            <a:r>
              <a:rPr sz="2000" dirty="0">
                <a:latin typeface="Arial"/>
                <a:cs typeface="Arial"/>
              </a:rPr>
              <a:t>the laws of classical physics </a:t>
            </a:r>
            <a:r>
              <a:rPr sz="2000" spc="-5" dirty="0">
                <a:latin typeface="Arial"/>
                <a:cs typeface="Arial"/>
              </a:rPr>
              <a:t>to </a:t>
            </a:r>
            <a:r>
              <a:rPr sz="2000" dirty="0">
                <a:latin typeface="Arial"/>
                <a:cs typeface="Arial"/>
              </a:rPr>
              <a:t>explain the behavior </a:t>
            </a:r>
            <a:r>
              <a:rPr sz="2000" spc="-15" dirty="0">
                <a:latin typeface="Arial"/>
                <a:cs typeface="Arial"/>
              </a:rPr>
              <a:t>of  </a:t>
            </a:r>
            <a:r>
              <a:rPr sz="2000" dirty="0">
                <a:latin typeface="Arial"/>
                <a:cs typeface="Arial"/>
              </a:rPr>
              <a:t>matter on the atomic scale were consistently</a:t>
            </a:r>
            <a:r>
              <a:rPr sz="2000" spc="-165" dirty="0">
                <a:latin typeface="Arial"/>
                <a:cs typeface="Arial"/>
              </a:rPr>
              <a:t> </a:t>
            </a:r>
            <a:r>
              <a:rPr sz="2000" dirty="0">
                <a:latin typeface="Arial"/>
                <a:cs typeface="Arial"/>
              </a:rPr>
              <a:t>unsuccessful.</a:t>
            </a:r>
            <a:endParaRPr sz="2000">
              <a:latin typeface="Arial"/>
              <a:cs typeface="Arial"/>
            </a:endParaRPr>
          </a:p>
          <a:p>
            <a:pPr marL="12700">
              <a:lnSpc>
                <a:spcPct val="100000"/>
              </a:lnSpc>
              <a:spcBef>
                <a:spcPts val="960"/>
              </a:spcBef>
            </a:pPr>
            <a:r>
              <a:rPr sz="2000" dirty="0">
                <a:latin typeface="Arial"/>
                <a:cs typeface="Arial"/>
              </a:rPr>
              <a:t>Problems</a:t>
            </a:r>
            <a:r>
              <a:rPr sz="2000" spc="-35" dirty="0">
                <a:latin typeface="Arial"/>
                <a:cs typeface="Arial"/>
              </a:rPr>
              <a:t> </a:t>
            </a:r>
            <a:r>
              <a:rPr sz="2000" dirty="0">
                <a:latin typeface="Arial"/>
                <a:cs typeface="Arial"/>
              </a:rPr>
              <a:t>included:</a:t>
            </a:r>
            <a:endParaRPr sz="2000">
              <a:latin typeface="Arial"/>
              <a:cs typeface="Arial"/>
            </a:endParaRPr>
          </a:p>
          <a:p>
            <a:pPr marL="464820" indent="-224154">
              <a:lnSpc>
                <a:spcPct val="100000"/>
              </a:lnSpc>
              <a:spcBef>
                <a:spcPts val="965"/>
              </a:spcBef>
              <a:buChar char="–"/>
              <a:tabLst>
                <a:tab pos="465455" algn="l"/>
              </a:tabLst>
            </a:pPr>
            <a:r>
              <a:rPr sz="2000" dirty="0">
                <a:latin typeface="Arial"/>
                <a:cs typeface="Arial"/>
              </a:rPr>
              <a:t>Blackbody</a:t>
            </a:r>
            <a:r>
              <a:rPr sz="2000" spc="-30" dirty="0">
                <a:latin typeface="Arial"/>
                <a:cs typeface="Arial"/>
              </a:rPr>
              <a:t> </a:t>
            </a:r>
            <a:r>
              <a:rPr sz="2000" dirty="0">
                <a:latin typeface="Arial"/>
                <a:cs typeface="Arial"/>
              </a:rPr>
              <a:t>radiation</a:t>
            </a:r>
            <a:endParaRPr sz="2000">
              <a:latin typeface="Arial"/>
              <a:cs typeface="Arial"/>
            </a:endParaRPr>
          </a:p>
          <a:p>
            <a:pPr marL="755015" lvl="1" indent="-175895">
              <a:lnSpc>
                <a:spcPct val="100000"/>
              </a:lnSpc>
              <a:spcBef>
                <a:spcPts val="960"/>
              </a:spcBef>
              <a:buChar char="•"/>
              <a:tabLst>
                <a:tab pos="755650" algn="l"/>
              </a:tabLst>
            </a:pPr>
            <a:r>
              <a:rPr sz="2000" dirty="0">
                <a:solidFill>
                  <a:srgbClr val="FF0000"/>
                </a:solidFill>
                <a:latin typeface="Arial"/>
                <a:cs typeface="Arial"/>
              </a:rPr>
              <a:t>The electromagnetic radiation emitted by a heated</a:t>
            </a:r>
            <a:r>
              <a:rPr sz="2000" spc="-155" dirty="0">
                <a:solidFill>
                  <a:srgbClr val="FF0000"/>
                </a:solidFill>
                <a:latin typeface="Arial"/>
                <a:cs typeface="Arial"/>
              </a:rPr>
              <a:t> </a:t>
            </a:r>
            <a:r>
              <a:rPr sz="2000" dirty="0">
                <a:solidFill>
                  <a:srgbClr val="FF0000"/>
                </a:solidFill>
                <a:latin typeface="Arial"/>
                <a:cs typeface="Arial"/>
              </a:rPr>
              <a:t>object</a:t>
            </a:r>
            <a:endParaRPr sz="2000">
              <a:latin typeface="Arial"/>
              <a:cs typeface="Arial"/>
            </a:endParaRPr>
          </a:p>
          <a:p>
            <a:pPr marL="464820" indent="-224154">
              <a:lnSpc>
                <a:spcPct val="100000"/>
              </a:lnSpc>
              <a:spcBef>
                <a:spcPts val="960"/>
              </a:spcBef>
              <a:buChar char="–"/>
              <a:tabLst>
                <a:tab pos="465455" algn="l"/>
              </a:tabLst>
            </a:pPr>
            <a:r>
              <a:rPr sz="2000" dirty="0">
                <a:latin typeface="Arial"/>
                <a:cs typeface="Arial"/>
              </a:rPr>
              <a:t>Photoelectric</a:t>
            </a:r>
            <a:r>
              <a:rPr sz="2000" spc="-50" dirty="0">
                <a:latin typeface="Arial"/>
                <a:cs typeface="Arial"/>
              </a:rPr>
              <a:t> </a:t>
            </a:r>
            <a:r>
              <a:rPr sz="2000" dirty="0">
                <a:latin typeface="Arial"/>
                <a:cs typeface="Arial"/>
              </a:rPr>
              <a:t>effect</a:t>
            </a:r>
            <a:endParaRPr sz="2000">
              <a:latin typeface="Arial"/>
              <a:cs typeface="Arial"/>
            </a:endParaRPr>
          </a:p>
          <a:p>
            <a:pPr marL="755015" lvl="1" indent="-175895">
              <a:lnSpc>
                <a:spcPct val="100000"/>
              </a:lnSpc>
              <a:spcBef>
                <a:spcPts val="960"/>
              </a:spcBef>
              <a:buChar char="•"/>
              <a:tabLst>
                <a:tab pos="755650" algn="l"/>
              </a:tabLst>
            </a:pPr>
            <a:r>
              <a:rPr sz="2000" dirty="0">
                <a:solidFill>
                  <a:srgbClr val="FF0000"/>
                </a:solidFill>
                <a:latin typeface="Arial"/>
                <a:cs typeface="Arial"/>
              </a:rPr>
              <a:t>Emission of electrons by an illuminated</a:t>
            </a:r>
            <a:r>
              <a:rPr sz="2000" spc="-110" dirty="0">
                <a:solidFill>
                  <a:srgbClr val="FF0000"/>
                </a:solidFill>
                <a:latin typeface="Arial"/>
                <a:cs typeface="Arial"/>
              </a:rPr>
              <a:t> </a:t>
            </a:r>
            <a:r>
              <a:rPr sz="2000" dirty="0">
                <a:solidFill>
                  <a:srgbClr val="FF0000"/>
                </a:solidFill>
                <a:latin typeface="Arial"/>
                <a:cs typeface="Arial"/>
              </a:rPr>
              <a:t>metal</a:t>
            </a:r>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6512" y="482930"/>
            <a:ext cx="6832600" cy="697230"/>
          </a:xfrm>
          <a:prstGeom prst="rect">
            <a:avLst/>
          </a:prstGeom>
        </p:spPr>
        <p:txBody>
          <a:bodyPr vert="horz" wrap="square" lIns="0" tIns="13335" rIns="0" bIns="0" rtlCol="0">
            <a:spAutoFit/>
          </a:bodyPr>
          <a:lstStyle/>
          <a:p>
            <a:pPr marL="12700">
              <a:lnSpc>
                <a:spcPct val="100000"/>
              </a:lnSpc>
              <a:spcBef>
                <a:spcPts val="105"/>
              </a:spcBef>
            </a:pPr>
            <a:r>
              <a:rPr spc="-5" dirty="0"/>
              <a:t>More </a:t>
            </a:r>
            <a:r>
              <a:rPr dirty="0"/>
              <a:t>About Planck’s</a:t>
            </a:r>
            <a:r>
              <a:rPr spc="-70" dirty="0"/>
              <a:t> </a:t>
            </a:r>
            <a:r>
              <a:rPr dirty="0"/>
              <a:t>Model</a:t>
            </a:r>
          </a:p>
        </p:txBody>
      </p:sp>
      <p:sp>
        <p:nvSpPr>
          <p:cNvPr id="3" name="object 3"/>
          <p:cNvSpPr txBox="1"/>
          <p:nvPr/>
        </p:nvSpPr>
        <p:spPr>
          <a:xfrm>
            <a:off x="444500" y="2354554"/>
            <a:ext cx="8257540" cy="1916430"/>
          </a:xfrm>
          <a:prstGeom prst="rect">
            <a:avLst/>
          </a:prstGeom>
        </p:spPr>
        <p:txBody>
          <a:bodyPr vert="horz" wrap="square" lIns="0" tIns="12700" rIns="0" bIns="0" rtlCol="0">
            <a:spAutoFit/>
          </a:bodyPr>
          <a:lstStyle/>
          <a:p>
            <a:pPr marL="12700" marR="5080" algn="just">
              <a:lnSpc>
                <a:spcPct val="150100"/>
              </a:lnSpc>
              <a:spcBef>
                <a:spcPts val="100"/>
              </a:spcBef>
            </a:pPr>
            <a:r>
              <a:rPr sz="2000" dirty="0">
                <a:latin typeface="Arial"/>
                <a:cs typeface="Arial"/>
              </a:rPr>
              <a:t>The </a:t>
            </a:r>
            <a:r>
              <a:rPr sz="2000" spc="-5" dirty="0">
                <a:latin typeface="Arial"/>
                <a:cs typeface="Arial"/>
              </a:rPr>
              <a:t>average </a:t>
            </a:r>
            <a:r>
              <a:rPr sz="2000" dirty="0">
                <a:latin typeface="Arial"/>
                <a:cs typeface="Arial"/>
              </a:rPr>
              <a:t>energy </a:t>
            </a:r>
            <a:r>
              <a:rPr sz="2000" spc="-10" dirty="0">
                <a:latin typeface="Arial"/>
                <a:cs typeface="Arial"/>
              </a:rPr>
              <a:t>of </a:t>
            </a:r>
            <a:r>
              <a:rPr sz="2000" dirty="0">
                <a:latin typeface="Arial"/>
                <a:cs typeface="Arial"/>
              </a:rPr>
              <a:t>a </a:t>
            </a:r>
            <a:r>
              <a:rPr sz="2000" spc="-5" dirty="0">
                <a:latin typeface="Arial"/>
                <a:cs typeface="Arial"/>
              </a:rPr>
              <a:t>wave is </a:t>
            </a:r>
            <a:r>
              <a:rPr sz="2000" dirty="0">
                <a:latin typeface="Arial"/>
                <a:cs typeface="Arial"/>
              </a:rPr>
              <a:t>the </a:t>
            </a:r>
            <a:r>
              <a:rPr sz="2000" spc="-5" dirty="0">
                <a:latin typeface="Arial"/>
                <a:cs typeface="Arial"/>
              </a:rPr>
              <a:t>average </a:t>
            </a:r>
            <a:r>
              <a:rPr sz="2000" dirty="0">
                <a:latin typeface="Arial"/>
                <a:cs typeface="Arial"/>
              </a:rPr>
              <a:t>energy </a:t>
            </a:r>
            <a:r>
              <a:rPr sz="2000" spc="-5" dirty="0">
                <a:latin typeface="Arial"/>
                <a:cs typeface="Arial"/>
              </a:rPr>
              <a:t>difference </a:t>
            </a:r>
            <a:r>
              <a:rPr sz="2000" dirty="0">
                <a:latin typeface="Arial"/>
                <a:cs typeface="Arial"/>
              </a:rPr>
              <a:t>between  levels of the oscillator, </a:t>
            </a:r>
            <a:r>
              <a:rPr sz="2000" i="1" spc="-5" dirty="0">
                <a:latin typeface="Arial"/>
                <a:cs typeface="Arial"/>
              </a:rPr>
              <a:t>weighted according to </a:t>
            </a:r>
            <a:r>
              <a:rPr sz="2000" i="1" dirty="0">
                <a:latin typeface="Arial"/>
                <a:cs typeface="Arial"/>
              </a:rPr>
              <a:t>the </a:t>
            </a:r>
            <a:r>
              <a:rPr sz="2000" i="1" spc="-5" dirty="0">
                <a:latin typeface="Arial"/>
                <a:cs typeface="Arial"/>
              </a:rPr>
              <a:t>probability </a:t>
            </a:r>
            <a:r>
              <a:rPr sz="2000" i="1" dirty="0">
                <a:latin typeface="Arial"/>
                <a:cs typeface="Arial"/>
              </a:rPr>
              <a:t>of the wave  being</a:t>
            </a:r>
            <a:r>
              <a:rPr sz="2000" i="1" spc="-25" dirty="0">
                <a:latin typeface="Arial"/>
                <a:cs typeface="Arial"/>
              </a:rPr>
              <a:t> </a:t>
            </a:r>
            <a:r>
              <a:rPr sz="2000" i="1" spc="-5" dirty="0">
                <a:latin typeface="Arial"/>
                <a:cs typeface="Arial"/>
              </a:rPr>
              <a:t>emitted.</a:t>
            </a:r>
            <a:endParaRPr sz="2000">
              <a:latin typeface="Arial"/>
              <a:cs typeface="Arial"/>
            </a:endParaRPr>
          </a:p>
          <a:p>
            <a:pPr marL="12700" algn="just">
              <a:lnSpc>
                <a:spcPct val="100000"/>
              </a:lnSpc>
              <a:spcBef>
                <a:spcPts val="1680"/>
              </a:spcBef>
            </a:pPr>
            <a:r>
              <a:rPr sz="2000" dirty="0">
                <a:latin typeface="Arial"/>
                <a:cs typeface="Arial"/>
              </a:rPr>
              <a:t>This weighting </a:t>
            </a:r>
            <a:r>
              <a:rPr sz="2000" spc="-5" dirty="0">
                <a:latin typeface="Arial"/>
                <a:cs typeface="Arial"/>
              </a:rPr>
              <a:t>is </a:t>
            </a:r>
            <a:r>
              <a:rPr sz="2000" dirty="0">
                <a:latin typeface="Arial"/>
                <a:cs typeface="Arial"/>
              </a:rPr>
              <a:t>described by </a:t>
            </a:r>
            <a:r>
              <a:rPr sz="2000" spc="-5" dirty="0">
                <a:latin typeface="Arial"/>
                <a:cs typeface="Arial"/>
              </a:rPr>
              <a:t>the Boltzmann distribution </a:t>
            </a:r>
            <a:r>
              <a:rPr sz="2000" dirty="0">
                <a:latin typeface="Arial"/>
                <a:cs typeface="Arial"/>
              </a:rPr>
              <a:t>law and</a:t>
            </a:r>
            <a:r>
              <a:rPr sz="2000" spc="240" dirty="0">
                <a:latin typeface="Arial"/>
                <a:cs typeface="Arial"/>
              </a:rPr>
              <a:t> </a:t>
            </a:r>
            <a:r>
              <a:rPr sz="2000" dirty="0">
                <a:latin typeface="Arial"/>
                <a:cs typeface="Arial"/>
              </a:rPr>
              <a:t>gives</a:t>
            </a:r>
            <a:endParaRPr sz="2000">
              <a:latin typeface="Arial"/>
              <a:cs typeface="Arial"/>
            </a:endParaRPr>
          </a:p>
        </p:txBody>
      </p:sp>
      <p:sp>
        <p:nvSpPr>
          <p:cNvPr id="4" name="object 4"/>
          <p:cNvSpPr txBox="1"/>
          <p:nvPr/>
        </p:nvSpPr>
        <p:spPr>
          <a:xfrm>
            <a:off x="444500" y="4396866"/>
            <a:ext cx="7219315" cy="84963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the probability of a state being occupied as being proportional</a:t>
            </a:r>
            <a:r>
              <a:rPr sz="2000" spc="-190" dirty="0">
                <a:latin typeface="Arial"/>
                <a:cs typeface="Arial"/>
              </a:rPr>
              <a:t> </a:t>
            </a:r>
            <a:r>
              <a:rPr sz="2000" spc="-10" dirty="0">
                <a:latin typeface="Arial"/>
                <a:cs typeface="Arial"/>
              </a:rPr>
              <a:t>to</a:t>
            </a:r>
            <a:endParaRPr sz="2000">
              <a:latin typeface="Arial"/>
              <a:cs typeface="Arial"/>
            </a:endParaRPr>
          </a:p>
          <a:p>
            <a:pPr marL="12700">
              <a:lnSpc>
                <a:spcPct val="100000"/>
              </a:lnSpc>
              <a:spcBef>
                <a:spcPts val="1685"/>
              </a:spcBef>
            </a:pPr>
            <a:r>
              <a:rPr sz="2000" dirty="0">
                <a:latin typeface="Arial"/>
                <a:cs typeface="Arial"/>
              </a:rPr>
              <a:t>where </a:t>
            </a:r>
            <a:r>
              <a:rPr sz="2000" i="1" dirty="0">
                <a:latin typeface="Arial"/>
                <a:cs typeface="Arial"/>
              </a:rPr>
              <a:t>E </a:t>
            </a:r>
            <a:r>
              <a:rPr sz="2000" spc="-5" dirty="0">
                <a:latin typeface="Arial"/>
                <a:cs typeface="Arial"/>
              </a:rPr>
              <a:t>is </a:t>
            </a:r>
            <a:r>
              <a:rPr sz="2000" dirty="0">
                <a:latin typeface="Arial"/>
                <a:cs typeface="Arial"/>
              </a:rPr>
              <a:t>the energy of the</a:t>
            </a:r>
            <a:r>
              <a:rPr sz="2000" spc="-130" dirty="0">
                <a:latin typeface="Arial"/>
                <a:cs typeface="Arial"/>
              </a:rPr>
              <a:t> </a:t>
            </a:r>
            <a:r>
              <a:rPr sz="2000" dirty="0">
                <a:latin typeface="Arial"/>
                <a:cs typeface="Arial"/>
              </a:rPr>
              <a:t>state.</a:t>
            </a:r>
            <a:endParaRPr sz="2000">
              <a:latin typeface="Arial"/>
              <a:cs typeface="Arial"/>
            </a:endParaRPr>
          </a:p>
        </p:txBody>
      </p:sp>
      <p:sp>
        <p:nvSpPr>
          <p:cNvPr id="5" name="object 5"/>
          <p:cNvSpPr/>
          <p:nvPr/>
        </p:nvSpPr>
        <p:spPr>
          <a:xfrm>
            <a:off x="8207562" y="4464094"/>
            <a:ext cx="45720" cy="140335"/>
          </a:xfrm>
          <a:custGeom>
            <a:avLst/>
            <a:gdLst/>
            <a:ahLst/>
            <a:cxnLst/>
            <a:rect l="l" t="t" r="r" b="b"/>
            <a:pathLst>
              <a:path w="45720" h="140335">
                <a:moveTo>
                  <a:pt x="45711" y="0"/>
                </a:moveTo>
                <a:lnTo>
                  <a:pt x="0" y="140136"/>
                </a:lnTo>
              </a:path>
            </a:pathLst>
          </a:custGeom>
          <a:ln w="4865">
            <a:solidFill>
              <a:srgbClr val="000000"/>
            </a:solidFill>
          </a:ln>
        </p:spPr>
        <p:txBody>
          <a:bodyPr wrap="square" lIns="0" tIns="0" rIns="0" bIns="0" rtlCol="0"/>
          <a:lstStyle/>
          <a:p>
            <a:endParaRPr/>
          </a:p>
        </p:txBody>
      </p:sp>
      <p:sp>
        <p:nvSpPr>
          <p:cNvPr id="6" name="object 6"/>
          <p:cNvSpPr txBox="1"/>
          <p:nvPr/>
        </p:nvSpPr>
        <p:spPr>
          <a:xfrm>
            <a:off x="7839197" y="4319554"/>
            <a:ext cx="677545" cy="309245"/>
          </a:xfrm>
          <a:prstGeom prst="rect">
            <a:avLst/>
          </a:prstGeom>
        </p:spPr>
        <p:txBody>
          <a:bodyPr vert="horz" wrap="square" lIns="0" tIns="13970" rIns="0" bIns="0" rtlCol="0">
            <a:spAutoFit/>
          </a:bodyPr>
          <a:lstStyle/>
          <a:p>
            <a:pPr marL="38100">
              <a:lnSpc>
                <a:spcPct val="100000"/>
              </a:lnSpc>
              <a:spcBef>
                <a:spcPts val="110"/>
              </a:spcBef>
            </a:pPr>
            <a:r>
              <a:rPr sz="2775" i="1" spc="104" baseline="-25525" dirty="0">
                <a:latin typeface="Arial"/>
                <a:cs typeface="Arial"/>
              </a:rPr>
              <a:t>e</a:t>
            </a:r>
            <a:r>
              <a:rPr sz="1050" spc="70" dirty="0">
                <a:latin typeface="Symbol"/>
                <a:cs typeface="Symbol"/>
              </a:rPr>
              <a:t></a:t>
            </a:r>
            <a:r>
              <a:rPr sz="1050" i="1" spc="70" dirty="0">
                <a:latin typeface="Arial"/>
                <a:cs typeface="Arial"/>
              </a:rPr>
              <a:t>E</a:t>
            </a:r>
            <a:r>
              <a:rPr sz="1050" i="1" spc="145" dirty="0">
                <a:latin typeface="Arial"/>
                <a:cs typeface="Arial"/>
              </a:rPr>
              <a:t> </a:t>
            </a:r>
            <a:r>
              <a:rPr sz="1050" i="1" spc="10" dirty="0">
                <a:latin typeface="Arial"/>
                <a:cs typeface="Arial"/>
              </a:rPr>
              <a:t>k</a:t>
            </a:r>
            <a:r>
              <a:rPr sz="1125" i="1" spc="15" baseline="-22222" dirty="0">
                <a:latin typeface="Arial"/>
                <a:cs typeface="Arial"/>
              </a:rPr>
              <a:t>B</a:t>
            </a:r>
            <a:r>
              <a:rPr sz="1050" i="1" spc="10" dirty="0">
                <a:latin typeface="Arial"/>
                <a:cs typeface="Arial"/>
              </a:rPr>
              <a:t>T</a:t>
            </a:r>
            <a:endParaRPr sz="1050">
              <a:latin typeface="Arial"/>
              <a:cs typeface="Arial"/>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747773" y="482930"/>
            <a:ext cx="5649595" cy="697230"/>
          </a:xfrm>
          <a:prstGeom prst="rect">
            <a:avLst/>
          </a:prstGeom>
        </p:spPr>
        <p:txBody>
          <a:bodyPr vert="horz" wrap="square" lIns="0" tIns="13335" rIns="0" bIns="0" rtlCol="0">
            <a:spAutoFit/>
          </a:bodyPr>
          <a:lstStyle/>
          <a:p>
            <a:pPr marL="12700">
              <a:lnSpc>
                <a:spcPct val="100000"/>
              </a:lnSpc>
              <a:spcBef>
                <a:spcPts val="105"/>
              </a:spcBef>
            </a:pPr>
            <a:r>
              <a:rPr dirty="0"/>
              <a:t>Planck’s </a:t>
            </a:r>
            <a:r>
              <a:rPr spc="-5" dirty="0"/>
              <a:t>Model,</a:t>
            </a:r>
            <a:r>
              <a:rPr spc="-65" dirty="0"/>
              <a:t> </a:t>
            </a:r>
            <a:r>
              <a:rPr spc="-5" dirty="0"/>
              <a:t>Graph</a:t>
            </a:r>
          </a:p>
        </p:txBody>
      </p:sp>
      <p:sp>
        <p:nvSpPr>
          <p:cNvPr id="4" name="object 4"/>
          <p:cNvSpPr/>
          <p:nvPr/>
        </p:nvSpPr>
        <p:spPr>
          <a:xfrm>
            <a:off x="685800" y="1222375"/>
            <a:ext cx="7543800" cy="5407025"/>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7172" y="147574"/>
            <a:ext cx="8168640" cy="1367790"/>
          </a:xfrm>
          <a:prstGeom prst="rect">
            <a:avLst/>
          </a:prstGeom>
        </p:spPr>
        <p:txBody>
          <a:bodyPr vert="horz" wrap="square" lIns="0" tIns="12700" rIns="0" bIns="0" rtlCol="0">
            <a:spAutoFit/>
          </a:bodyPr>
          <a:lstStyle/>
          <a:p>
            <a:pPr marL="3012440" marR="5080" indent="-3000375">
              <a:lnSpc>
                <a:spcPct val="100000"/>
              </a:lnSpc>
              <a:spcBef>
                <a:spcPts val="100"/>
              </a:spcBef>
            </a:pPr>
            <a:r>
              <a:rPr dirty="0"/>
              <a:t>Planck’s Wavelength </a:t>
            </a:r>
            <a:r>
              <a:rPr spc="-5" dirty="0"/>
              <a:t>Distribution  </a:t>
            </a:r>
            <a:r>
              <a:rPr dirty="0"/>
              <a:t>Function</a:t>
            </a:r>
          </a:p>
        </p:txBody>
      </p:sp>
      <p:sp>
        <p:nvSpPr>
          <p:cNvPr id="3" name="object 3"/>
          <p:cNvSpPr txBox="1"/>
          <p:nvPr/>
        </p:nvSpPr>
        <p:spPr>
          <a:xfrm>
            <a:off x="444500" y="1547215"/>
            <a:ext cx="8258175" cy="756920"/>
          </a:xfrm>
          <a:prstGeom prst="rect">
            <a:avLst/>
          </a:prstGeom>
        </p:spPr>
        <p:txBody>
          <a:bodyPr vert="horz" wrap="square" lIns="0" tIns="12700" rIns="0" bIns="0" rtlCol="0">
            <a:spAutoFit/>
          </a:bodyPr>
          <a:lstStyle/>
          <a:p>
            <a:pPr marL="12700" marR="5080">
              <a:lnSpc>
                <a:spcPct val="120000"/>
              </a:lnSpc>
              <a:spcBef>
                <a:spcPts val="100"/>
              </a:spcBef>
              <a:tabLst>
                <a:tab pos="1041400" algn="l"/>
                <a:tab pos="2447925" algn="l"/>
                <a:tab pos="2853690" algn="l"/>
                <a:tab pos="4287520" algn="l"/>
                <a:tab pos="5782945" algn="l"/>
                <a:tab pos="6342380" algn="l"/>
                <a:tab pos="6958330" algn="l"/>
              </a:tabLst>
            </a:pPr>
            <a:r>
              <a:rPr sz="2000" dirty="0">
                <a:latin typeface="Arial"/>
                <a:cs typeface="Arial"/>
              </a:rPr>
              <a:t>Planck	g</a:t>
            </a:r>
            <a:r>
              <a:rPr sz="2000" spc="-10" dirty="0">
                <a:latin typeface="Arial"/>
                <a:cs typeface="Arial"/>
              </a:rPr>
              <a:t>en</a:t>
            </a:r>
            <a:r>
              <a:rPr sz="2000" dirty="0">
                <a:latin typeface="Arial"/>
                <a:cs typeface="Arial"/>
              </a:rPr>
              <a:t>er</a:t>
            </a:r>
            <a:r>
              <a:rPr sz="2000" spc="-10" dirty="0">
                <a:latin typeface="Arial"/>
                <a:cs typeface="Arial"/>
              </a:rPr>
              <a:t>a</a:t>
            </a:r>
            <a:r>
              <a:rPr sz="2000" dirty="0">
                <a:latin typeface="Arial"/>
                <a:cs typeface="Arial"/>
              </a:rPr>
              <a:t>ted	a	</a:t>
            </a:r>
            <a:r>
              <a:rPr sz="2000" spc="-20" dirty="0">
                <a:latin typeface="Arial"/>
                <a:cs typeface="Arial"/>
              </a:rPr>
              <a:t>t</a:t>
            </a:r>
            <a:r>
              <a:rPr sz="2000" dirty="0">
                <a:latin typeface="Arial"/>
                <a:cs typeface="Arial"/>
              </a:rPr>
              <a:t>he</a:t>
            </a:r>
            <a:r>
              <a:rPr sz="2000" spc="-10" dirty="0">
                <a:latin typeface="Arial"/>
                <a:cs typeface="Arial"/>
              </a:rPr>
              <a:t>o</a:t>
            </a:r>
            <a:r>
              <a:rPr sz="2000" dirty="0">
                <a:latin typeface="Arial"/>
                <a:cs typeface="Arial"/>
              </a:rPr>
              <a:t>reti</a:t>
            </a:r>
            <a:r>
              <a:rPr sz="2000" spc="-15" dirty="0">
                <a:latin typeface="Arial"/>
                <a:cs typeface="Arial"/>
              </a:rPr>
              <a:t>c</a:t>
            </a:r>
            <a:r>
              <a:rPr sz="2000" dirty="0">
                <a:latin typeface="Arial"/>
                <a:cs typeface="Arial"/>
              </a:rPr>
              <a:t>al	expr</a:t>
            </a:r>
            <a:r>
              <a:rPr sz="2000" spc="-10" dirty="0">
                <a:latin typeface="Arial"/>
                <a:cs typeface="Arial"/>
              </a:rPr>
              <a:t>e</a:t>
            </a:r>
            <a:r>
              <a:rPr sz="2000" dirty="0">
                <a:latin typeface="Arial"/>
                <a:cs typeface="Arial"/>
              </a:rPr>
              <a:t>s</a:t>
            </a:r>
            <a:r>
              <a:rPr sz="2000" spc="10" dirty="0">
                <a:latin typeface="Arial"/>
                <a:cs typeface="Arial"/>
              </a:rPr>
              <a:t>s</a:t>
            </a:r>
            <a:r>
              <a:rPr sz="2000" dirty="0">
                <a:latin typeface="Arial"/>
                <a:cs typeface="Arial"/>
              </a:rPr>
              <a:t>ion	</a:t>
            </a:r>
            <a:r>
              <a:rPr sz="2000" spc="-20" dirty="0">
                <a:latin typeface="Arial"/>
                <a:cs typeface="Arial"/>
              </a:rPr>
              <a:t>f</a:t>
            </a:r>
            <a:r>
              <a:rPr sz="2000" dirty="0">
                <a:latin typeface="Arial"/>
                <a:cs typeface="Arial"/>
              </a:rPr>
              <a:t>or	t</a:t>
            </a:r>
            <a:r>
              <a:rPr sz="2000" spc="-20" dirty="0">
                <a:latin typeface="Arial"/>
                <a:cs typeface="Arial"/>
              </a:rPr>
              <a:t>h</a:t>
            </a:r>
            <a:r>
              <a:rPr sz="2000" dirty="0">
                <a:latin typeface="Arial"/>
                <a:cs typeface="Arial"/>
              </a:rPr>
              <a:t>e	wa</a:t>
            </a:r>
            <a:r>
              <a:rPr sz="2000" spc="-20" dirty="0">
                <a:latin typeface="Arial"/>
                <a:cs typeface="Arial"/>
              </a:rPr>
              <a:t>v</a:t>
            </a:r>
            <a:r>
              <a:rPr sz="2000" dirty="0">
                <a:latin typeface="Arial"/>
                <a:cs typeface="Arial"/>
              </a:rPr>
              <a:t>elength  distribution.</a:t>
            </a:r>
            <a:endParaRPr sz="2000">
              <a:latin typeface="Arial"/>
              <a:cs typeface="Arial"/>
            </a:endParaRPr>
          </a:p>
        </p:txBody>
      </p:sp>
      <p:sp>
        <p:nvSpPr>
          <p:cNvPr id="4" name="object 4"/>
          <p:cNvSpPr txBox="1"/>
          <p:nvPr/>
        </p:nvSpPr>
        <p:spPr>
          <a:xfrm>
            <a:off x="419100" y="3132302"/>
            <a:ext cx="8307705" cy="2891790"/>
          </a:xfrm>
          <a:prstGeom prst="rect">
            <a:avLst/>
          </a:prstGeom>
        </p:spPr>
        <p:txBody>
          <a:bodyPr vert="horz" wrap="square" lIns="0" tIns="134620" rIns="0" bIns="0" rtlCol="0">
            <a:spAutoFit/>
          </a:bodyPr>
          <a:lstStyle/>
          <a:p>
            <a:pPr marL="266700">
              <a:lnSpc>
                <a:spcPct val="100000"/>
              </a:lnSpc>
              <a:spcBef>
                <a:spcPts val="1060"/>
              </a:spcBef>
            </a:pPr>
            <a:r>
              <a:rPr sz="2000" dirty="0">
                <a:latin typeface="Arial"/>
                <a:cs typeface="Arial"/>
              </a:rPr>
              <a:t>– h = </a:t>
            </a:r>
            <a:r>
              <a:rPr sz="2000" spc="-5" dirty="0">
                <a:latin typeface="Arial"/>
                <a:cs typeface="Arial"/>
              </a:rPr>
              <a:t>6.626 </a:t>
            </a:r>
            <a:r>
              <a:rPr sz="2000" dirty="0">
                <a:latin typeface="Arial"/>
                <a:cs typeface="Arial"/>
              </a:rPr>
              <a:t>x </a:t>
            </a:r>
            <a:r>
              <a:rPr sz="2000" spc="5" dirty="0">
                <a:latin typeface="Arial"/>
                <a:cs typeface="Arial"/>
              </a:rPr>
              <a:t>10</a:t>
            </a:r>
            <a:r>
              <a:rPr sz="1950" spc="7" baseline="25641" dirty="0">
                <a:latin typeface="Arial"/>
                <a:cs typeface="Arial"/>
              </a:rPr>
              <a:t>-34</a:t>
            </a:r>
            <a:r>
              <a:rPr sz="1950" spc="307" baseline="25641" dirty="0">
                <a:latin typeface="Arial"/>
                <a:cs typeface="Arial"/>
              </a:rPr>
              <a:t> </a:t>
            </a:r>
            <a:r>
              <a:rPr sz="2000" spc="5" dirty="0">
                <a:latin typeface="Arial"/>
                <a:cs typeface="Arial"/>
              </a:rPr>
              <a:t>J</a:t>
            </a:r>
            <a:r>
              <a:rPr sz="1950" spc="7" baseline="25641" dirty="0">
                <a:latin typeface="Arial"/>
                <a:cs typeface="Arial"/>
              </a:rPr>
              <a:t>.</a:t>
            </a:r>
            <a:r>
              <a:rPr sz="2000" spc="5" dirty="0">
                <a:latin typeface="Arial"/>
                <a:cs typeface="Arial"/>
              </a:rPr>
              <a:t>s</a:t>
            </a:r>
            <a:endParaRPr sz="2000">
              <a:latin typeface="Arial"/>
              <a:cs typeface="Arial"/>
            </a:endParaRPr>
          </a:p>
          <a:p>
            <a:pPr marL="266700">
              <a:lnSpc>
                <a:spcPct val="100000"/>
              </a:lnSpc>
              <a:spcBef>
                <a:spcPts val="960"/>
              </a:spcBef>
            </a:pPr>
            <a:r>
              <a:rPr sz="2000" dirty="0">
                <a:latin typeface="Arial"/>
                <a:cs typeface="Arial"/>
              </a:rPr>
              <a:t>– h </a:t>
            </a:r>
            <a:r>
              <a:rPr sz="2000" spc="-5" dirty="0">
                <a:latin typeface="Arial"/>
                <a:cs typeface="Arial"/>
              </a:rPr>
              <a:t>is </a:t>
            </a:r>
            <a:r>
              <a:rPr sz="2000" dirty="0">
                <a:latin typeface="Arial"/>
                <a:cs typeface="Arial"/>
              </a:rPr>
              <a:t>a fundamental constant of</a:t>
            </a:r>
            <a:r>
              <a:rPr sz="2000" spc="-40" dirty="0">
                <a:latin typeface="Arial"/>
                <a:cs typeface="Arial"/>
              </a:rPr>
              <a:t> </a:t>
            </a:r>
            <a:r>
              <a:rPr sz="2000" dirty="0">
                <a:latin typeface="Arial"/>
                <a:cs typeface="Arial"/>
              </a:rPr>
              <a:t>nature.</a:t>
            </a:r>
            <a:endParaRPr sz="2000">
              <a:latin typeface="Arial"/>
              <a:cs typeface="Arial"/>
            </a:endParaRPr>
          </a:p>
          <a:p>
            <a:pPr marL="38100" marR="30480">
              <a:lnSpc>
                <a:spcPct val="120000"/>
              </a:lnSpc>
              <a:spcBef>
                <a:spcPts val="480"/>
              </a:spcBef>
            </a:pPr>
            <a:r>
              <a:rPr sz="2000" spc="-5" dirty="0">
                <a:latin typeface="Arial"/>
                <a:cs typeface="Arial"/>
              </a:rPr>
              <a:t>At </a:t>
            </a:r>
            <a:r>
              <a:rPr sz="2000" dirty="0">
                <a:latin typeface="Arial"/>
                <a:cs typeface="Arial"/>
              </a:rPr>
              <a:t>long </a:t>
            </a:r>
            <a:r>
              <a:rPr sz="2000" spc="-5" dirty="0">
                <a:latin typeface="Arial"/>
                <a:cs typeface="Arial"/>
              </a:rPr>
              <a:t>wavelengths, Planck’s </a:t>
            </a:r>
            <a:r>
              <a:rPr sz="2000" dirty="0">
                <a:latin typeface="Arial"/>
                <a:cs typeface="Arial"/>
              </a:rPr>
              <a:t>equation </a:t>
            </a:r>
            <a:r>
              <a:rPr sz="2000" spc="-5" dirty="0">
                <a:latin typeface="Arial"/>
                <a:cs typeface="Arial"/>
              </a:rPr>
              <a:t>reduces </a:t>
            </a:r>
            <a:r>
              <a:rPr sz="2000" spc="-10" dirty="0">
                <a:latin typeface="Arial"/>
                <a:cs typeface="Arial"/>
              </a:rPr>
              <a:t>to </a:t>
            </a:r>
            <a:r>
              <a:rPr sz="2000" spc="-5" dirty="0">
                <a:latin typeface="Arial"/>
                <a:cs typeface="Arial"/>
              </a:rPr>
              <a:t>the </a:t>
            </a:r>
            <a:r>
              <a:rPr sz="2000" dirty="0">
                <a:latin typeface="Arial"/>
                <a:cs typeface="Arial"/>
              </a:rPr>
              <a:t>Rayleigh-Jeans  expression.</a:t>
            </a:r>
            <a:endParaRPr sz="2000">
              <a:latin typeface="Arial"/>
              <a:cs typeface="Arial"/>
            </a:endParaRPr>
          </a:p>
          <a:p>
            <a:pPr marL="38100">
              <a:lnSpc>
                <a:spcPct val="100000"/>
              </a:lnSpc>
              <a:spcBef>
                <a:spcPts val="960"/>
              </a:spcBef>
            </a:pPr>
            <a:r>
              <a:rPr sz="2000" spc="-5" dirty="0">
                <a:latin typeface="Arial"/>
                <a:cs typeface="Arial"/>
              </a:rPr>
              <a:t>At </a:t>
            </a:r>
            <a:r>
              <a:rPr sz="2000" dirty="0">
                <a:latin typeface="Arial"/>
                <a:cs typeface="Arial"/>
              </a:rPr>
              <a:t>short </a:t>
            </a:r>
            <a:r>
              <a:rPr sz="2000" spc="-5" dirty="0">
                <a:latin typeface="Arial"/>
                <a:cs typeface="Arial"/>
              </a:rPr>
              <a:t>wavelengths, it predicts </a:t>
            </a:r>
            <a:r>
              <a:rPr sz="2000" dirty="0">
                <a:latin typeface="Arial"/>
                <a:cs typeface="Arial"/>
              </a:rPr>
              <a:t>an exponential </a:t>
            </a:r>
            <a:r>
              <a:rPr sz="2000" spc="-5" dirty="0">
                <a:latin typeface="Arial"/>
                <a:cs typeface="Arial"/>
              </a:rPr>
              <a:t>decrease in intensity</a:t>
            </a:r>
            <a:r>
              <a:rPr sz="2000" spc="170" dirty="0">
                <a:latin typeface="Arial"/>
                <a:cs typeface="Arial"/>
              </a:rPr>
              <a:t> </a:t>
            </a:r>
            <a:r>
              <a:rPr sz="2000" dirty="0">
                <a:latin typeface="Arial"/>
                <a:cs typeface="Arial"/>
              </a:rPr>
              <a:t>with</a:t>
            </a:r>
            <a:endParaRPr sz="2000">
              <a:latin typeface="Arial"/>
              <a:cs typeface="Arial"/>
            </a:endParaRPr>
          </a:p>
          <a:p>
            <a:pPr marL="38100">
              <a:lnSpc>
                <a:spcPct val="100000"/>
              </a:lnSpc>
              <a:spcBef>
                <a:spcPts val="484"/>
              </a:spcBef>
            </a:pPr>
            <a:r>
              <a:rPr sz="2000" dirty="0">
                <a:latin typeface="Arial"/>
                <a:cs typeface="Arial"/>
              </a:rPr>
              <a:t>decreasing</a:t>
            </a:r>
            <a:r>
              <a:rPr sz="2000" spc="-60" dirty="0">
                <a:latin typeface="Arial"/>
                <a:cs typeface="Arial"/>
              </a:rPr>
              <a:t> </a:t>
            </a:r>
            <a:r>
              <a:rPr sz="2000" dirty="0">
                <a:latin typeface="Arial"/>
                <a:cs typeface="Arial"/>
              </a:rPr>
              <a:t>wavelength.</a:t>
            </a:r>
            <a:endParaRPr sz="2000">
              <a:latin typeface="Arial"/>
              <a:cs typeface="Arial"/>
            </a:endParaRPr>
          </a:p>
          <a:p>
            <a:pPr marL="266700">
              <a:lnSpc>
                <a:spcPct val="100000"/>
              </a:lnSpc>
              <a:spcBef>
                <a:spcPts val="960"/>
              </a:spcBef>
            </a:pPr>
            <a:r>
              <a:rPr sz="2000" dirty="0">
                <a:latin typeface="Arial"/>
                <a:cs typeface="Arial"/>
              </a:rPr>
              <a:t>– This </a:t>
            </a:r>
            <a:r>
              <a:rPr sz="2000" spc="-5" dirty="0">
                <a:latin typeface="Arial"/>
                <a:cs typeface="Arial"/>
              </a:rPr>
              <a:t>is in </a:t>
            </a:r>
            <a:r>
              <a:rPr sz="2000" dirty="0">
                <a:latin typeface="Arial"/>
                <a:cs typeface="Arial"/>
              </a:rPr>
              <a:t>agreement with experimental</a:t>
            </a:r>
            <a:r>
              <a:rPr sz="2000" spc="5" dirty="0">
                <a:latin typeface="Arial"/>
                <a:cs typeface="Arial"/>
              </a:rPr>
              <a:t> </a:t>
            </a:r>
            <a:r>
              <a:rPr sz="2000" dirty="0">
                <a:latin typeface="Arial"/>
                <a:cs typeface="Arial"/>
              </a:rPr>
              <a:t>results.</a:t>
            </a:r>
            <a:endParaRPr sz="2000">
              <a:latin typeface="Arial"/>
              <a:cs typeface="Arial"/>
            </a:endParaRPr>
          </a:p>
        </p:txBody>
      </p:sp>
      <p:grpSp>
        <p:nvGrpSpPr>
          <p:cNvPr id="5" name="object 5"/>
          <p:cNvGrpSpPr/>
          <p:nvPr/>
        </p:nvGrpSpPr>
        <p:grpSpPr>
          <a:xfrm>
            <a:off x="4220029" y="2707767"/>
            <a:ext cx="1394460" cy="196850"/>
            <a:chOff x="4220029" y="2707767"/>
            <a:chExt cx="1394460" cy="196850"/>
          </a:xfrm>
        </p:grpSpPr>
        <p:sp>
          <p:nvSpPr>
            <p:cNvPr id="6" name="object 6"/>
            <p:cNvSpPr/>
            <p:nvPr/>
          </p:nvSpPr>
          <p:spPr>
            <a:xfrm>
              <a:off x="4849760" y="2762227"/>
              <a:ext cx="44450" cy="139700"/>
            </a:xfrm>
            <a:custGeom>
              <a:avLst/>
              <a:gdLst/>
              <a:ahLst/>
              <a:cxnLst/>
              <a:rect l="l" t="t" r="r" b="b"/>
              <a:pathLst>
                <a:path w="44450" h="139700">
                  <a:moveTo>
                    <a:pt x="43993" y="0"/>
                  </a:moveTo>
                  <a:lnTo>
                    <a:pt x="0" y="139453"/>
                  </a:lnTo>
                </a:path>
              </a:pathLst>
            </a:custGeom>
            <a:ln w="4773">
              <a:solidFill>
                <a:srgbClr val="000000"/>
              </a:solidFill>
            </a:ln>
          </p:spPr>
          <p:txBody>
            <a:bodyPr wrap="square" lIns="0" tIns="0" rIns="0" bIns="0" rtlCol="0"/>
            <a:lstStyle/>
            <a:p>
              <a:endParaRPr/>
            </a:p>
          </p:txBody>
        </p:sp>
        <p:sp>
          <p:nvSpPr>
            <p:cNvPr id="7" name="object 7"/>
            <p:cNvSpPr/>
            <p:nvPr/>
          </p:nvSpPr>
          <p:spPr>
            <a:xfrm>
              <a:off x="4220029" y="2712462"/>
              <a:ext cx="1394460" cy="0"/>
            </a:xfrm>
            <a:custGeom>
              <a:avLst/>
              <a:gdLst/>
              <a:ahLst/>
              <a:cxnLst/>
              <a:rect l="l" t="t" r="r" b="b"/>
              <a:pathLst>
                <a:path w="1394460">
                  <a:moveTo>
                    <a:pt x="0" y="0"/>
                  </a:moveTo>
                  <a:lnTo>
                    <a:pt x="1394275" y="0"/>
                  </a:lnTo>
                </a:path>
              </a:pathLst>
            </a:custGeom>
            <a:ln w="9390">
              <a:solidFill>
                <a:srgbClr val="000000"/>
              </a:solidFill>
            </a:ln>
          </p:spPr>
          <p:txBody>
            <a:bodyPr wrap="square" lIns="0" tIns="0" rIns="0" bIns="0" rtlCol="0"/>
            <a:lstStyle/>
            <a:p>
              <a:endParaRPr/>
            </a:p>
          </p:txBody>
        </p:sp>
      </p:grpSp>
      <p:sp>
        <p:nvSpPr>
          <p:cNvPr id="8" name="object 8"/>
          <p:cNvSpPr txBox="1"/>
          <p:nvPr/>
        </p:nvSpPr>
        <p:spPr>
          <a:xfrm>
            <a:off x="5262111" y="2582382"/>
            <a:ext cx="358775" cy="478155"/>
          </a:xfrm>
          <a:prstGeom prst="rect">
            <a:avLst/>
          </a:prstGeom>
        </p:spPr>
        <p:txBody>
          <a:bodyPr vert="horz" wrap="square" lIns="0" tIns="14604" rIns="0" bIns="0" rtlCol="0">
            <a:spAutoFit/>
          </a:bodyPr>
          <a:lstStyle/>
          <a:p>
            <a:pPr marL="12700">
              <a:lnSpc>
                <a:spcPct val="100000"/>
              </a:lnSpc>
              <a:spcBef>
                <a:spcPts val="114"/>
              </a:spcBef>
            </a:pPr>
            <a:r>
              <a:rPr sz="1800" spc="145" dirty="0">
                <a:latin typeface="Symbol"/>
                <a:cs typeface="Symbol"/>
              </a:rPr>
              <a:t></a:t>
            </a:r>
            <a:r>
              <a:rPr sz="1800" spc="-145" dirty="0">
                <a:latin typeface="Arial"/>
                <a:cs typeface="Arial"/>
              </a:rPr>
              <a:t>1</a:t>
            </a:r>
            <a:r>
              <a:rPr sz="4425" spc="-555" baseline="-4708" dirty="0">
                <a:latin typeface="Symbol"/>
                <a:cs typeface="Symbol"/>
              </a:rPr>
              <a:t></a:t>
            </a:r>
            <a:endParaRPr sz="4425" baseline="-4708">
              <a:latin typeface="Symbol"/>
              <a:cs typeface="Symbo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22</a:t>
            </a:fld>
            <a:endParaRPr dirty="0"/>
          </a:p>
        </p:txBody>
      </p:sp>
      <p:sp>
        <p:nvSpPr>
          <p:cNvPr id="9" name="object 9"/>
          <p:cNvSpPr txBox="1"/>
          <p:nvPr/>
        </p:nvSpPr>
        <p:spPr>
          <a:xfrm>
            <a:off x="3305979" y="2449513"/>
            <a:ext cx="872490" cy="395605"/>
          </a:xfrm>
          <a:prstGeom prst="rect">
            <a:avLst/>
          </a:prstGeom>
        </p:spPr>
        <p:txBody>
          <a:bodyPr vert="horz" wrap="square" lIns="0" tIns="15875" rIns="0" bIns="0" rtlCol="0">
            <a:spAutoFit/>
          </a:bodyPr>
          <a:lstStyle/>
          <a:p>
            <a:pPr marL="12700">
              <a:lnSpc>
                <a:spcPct val="100000"/>
              </a:lnSpc>
              <a:spcBef>
                <a:spcPts val="125"/>
              </a:spcBef>
            </a:pPr>
            <a:r>
              <a:rPr sz="1800" i="1" spc="20" dirty="0">
                <a:latin typeface="Times New Roman"/>
                <a:cs typeface="Times New Roman"/>
              </a:rPr>
              <a:t>I</a:t>
            </a:r>
            <a:r>
              <a:rPr sz="1800" i="1" spc="-100" dirty="0">
                <a:latin typeface="Times New Roman"/>
                <a:cs typeface="Times New Roman"/>
              </a:rPr>
              <a:t> </a:t>
            </a:r>
            <a:r>
              <a:rPr sz="3600" spc="-277" baseline="-3472" dirty="0">
                <a:latin typeface="Symbol"/>
                <a:cs typeface="Symbol"/>
              </a:rPr>
              <a:t></a:t>
            </a:r>
            <a:r>
              <a:rPr sz="3600" spc="-592" baseline="-3472" dirty="0">
                <a:latin typeface="Times New Roman"/>
                <a:cs typeface="Times New Roman"/>
              </a:rPr>
              <a:t> </a:t>
            </a:r>
            <a:r>
              <a:rPr sz="1800" i="1" spc="5" dirty="0">
                <a:latin typeface="Arial"/>
                <a:cs typeface="Arial"/>
              </a:rPr>
              <a:t>λ</a:t>
            </a:r>
            <a:r>
              <a:rPr sz="1800" i="1" spc="5" dirty="0">
                <a:latin typeface="Times New Roman"/>
                <a:cs typeface="Times New Roman"/>
              </a:rPr>
              <a:t>,</a:t>
            </a:r>
            <a:r>
              <a:rPr sz="1800" i="1" spc="5" dirty="0">
                <a:latin typeface="Arial"/>
                <a:cs typeface="Arial"/>
              </a:rPr>
              <a:t>T</a:t>
            </a:r>
            <a:r>
              <a:rPr sz="1800" i="1" spc="-175" dirty="0">
                <a:latin typeface="Arial"/>
                <a:cs typeface="Arial"/>
              </a:rPr>
              <a:t> </a:t>
            </a:r>
            <a:r>
              <a:rPr sz="3600" spc="-277" baseline="-3472" dirty="0">
                <a:latin typeface="Symbol"/>
                <a:cs typeface="Symbol"/>
              </a:rPr>
              <a:t></a:t>
            </a:r>
            <a:r>
              <a:rPr sz="3600" spc="-367" baseline="-3472" dirty="0">
                <a:latin typeface="Times New Roman"/>
                <a:cs typeface="Times New Roman"/>
              </a:rPr>
              <a:t> </a:t>
            </a:r>
            <a:r>
              <a:rPr sz="1800" spc="35" dirty="0">
                <a:latin typeface="Symbol"/>
                <a:cs typeface="Symbol"/>
              </a:rPr>
              <a:t></a:t>
            </a:r>
            <a:endParaRPr sz="1800">
              <a:latin typeface="Symbol"/>
              <a:cs typeface="Symbol"/>
            </a:endParaRPr>
          </a:p>
        </p:txBody>
      </p:sp>
      <p:sp>
        <p:nvSpPr>
          <p:cNvPr id="10" name="object 10"/>
          <p:cNvSpPr txBox="1"/>
          <p:nvPr/>
        </p:nvSpPr>
        <p:spPr>
          <a:xfrm>
            <a:off x="4208225" y="2377676"/>
            <a:ext cx="1042035" cy="577850"/>
          </a:xfrm>
          <a:prstGeom prst="rect">
            <a:avLst/>
          </a:prstGeom>
        </p:spPr>
        <p:txBody>
          <a:bodyPr vert="horz" wrap="square" lIns="0" tIns="17145" rIns="0" bIns="0" rtlCol="0">
            <a:spAutoFit/>
          </a:bodyPr>
          <a:lstStyle/>
          <a:p>
            <a:pPr marL="394335">
              <a:lnSpc>
                <a:spcPts val="1465"/>
              </a:lnSpc>
              <a:spcBef>
                <a:spcPts val="135"/>
              </a:spcBef>
            </a:pPr>
            <a:r>
              <a:rPr sz="1800" spc="15" dirty="0">
                <a:latin typeface="Arial"/>
                <a:cs typeface="Arial"/>
              </a:rPr>
              <a:t>2</a:t>
            </a:r>
            <a:r>
              <a:rPr sz="1800" i="1" spc="15" dirty="0">
                <a:latin typeface="Arial"/>
                <a:cs typeface="Arial"/>
              </a:rPr>
              <a:t>πhc</a:t>
            </a:r>
            <a:r>
              <a:rPr sz="1575" spc="22" baseline="42328" dirty="0">
                <a:latin typeface="Arial"/>
                <a:cs typeface="Arial"/>
              </a:rPr>
              <a:t>2</a:t>
            </a:r>
            <a:endParaRPr sz="1575" baseline="42328">
              <a:latin typeface="Arial"/>
              <a:cs typeface="Arial"/>
            </a:endParaRPr>
          </a:p>
          <a:p>
            <a:pPr marL="38100">
              <a:lnSpc>
                <a:spcPts val="2845"/>
              </a:lnSpc>
            </a:pPr>
            <a:r>
              <a:rPr sz="2700" i="1" spc="-75" baseline="-24691" dirty="0">
                <a:latin typeface="Arial"/>
                <a:cs typeface="Arial"/>
              </a:rPr>
              <a:t>λ</a:t>
            </a:r>
            <a:r>
              <a:rPr sz="1050" spc="20" dirty="0">
                <a:latin typeface="Arial"/>
                <a:cs typeface="Arial"/>
              </a:rPr>
              <a:t>5</a:t>
            </a:r>
            <a:r>
              <a:rPr sz="1050" spc="75" dirty="0">
                <a:latin typeface="Arial"/>
                <a:cs typeface="Arial"/>
              </a:rPr>
              <a:t> </a:t>
            </a:r>
            <a:r>
              <a:rPr sz="4425" spc="-442" baseline="-20715" dirty="0">
                <a:latin typeface="Symbol"/>
                <a:cs typeface="Symbol"/>
              </a:rPr>
              <a:t></a:t>
            </a:r>
            <a:r>
              <a:rPr sz="2700" i="1" spc="112" baseline="-24691" dirty="0">
                <a:latin typeface="Arial"/>
                <a:cs typeface="Arial"/>
              </a:rPr>
              <a:t>e</a:t>
            </a:r>
            <a:r>
              <a:rPr sz="1050" i="1" spc="10" dirty="0">
                <a:latin typeface="Arial"/>
                <a:cs typeface="Arial"/>
              </a:rPr>
              <a:t>h</a:t>
            </a:r>
            <a:r>
              <a:rPr sz="1050" i="1" spc="20" dirty="0">
                <a:latin typeface="Arial"/>
                <a:cs typeface="Arial"/>
              </a:rPr>
              <a:t>c</a:t>
            </a:r>
            <a:r>
              <a:rPr sz="1050" i="1" dirty="0">
                <a:latin typeface="Arial"/>
                <a:cs typeface="Arial"/>
              </a:rPr>
              <a:t> </a:t>
            </a:r>
            <a:r>
              <a:rPr sz="1050" i="1" spc="-85" dirty="0">
                <a:latin typeface="Arial"/>
                <a:cs typeface="Arial"/>
              </a:rPr>
              <a:t> </a:t>
            </a:r>
            <a:r>
              <a:rPr sz="1050" i="1" spc="10" dirty="0">
                <a:latin typeface="Arial"/>
                <a:cs typeface="Arial"/>
              </a:rPr>
              <a:t>λ</a:t>
            </a:r>
            <a:r>
              <a:rPr sz="1050" i="1" spc="20" dirty="0">
                <a:latin typeface="Arial"/>
                <a:cs typeface="Arial"/>
              </a:rPr>
              <a:t>k</a:t>
            </a:r>
            <a:r>
              <a:rPr sz="1125" i="1" spc="-37" baseline="-18518" dirty="0">
                <a:latin typeface="Arial"/>
                <a:cs typeface="Arial"/>
              </a:rPr>
              <a:t>B</a:t>
            </a:r>
            <a:r>
              <a:rPr sz="1050" i="1" spc="25" dirty="0">
                <a:latin typeface="Arial"/>
                <a:cs typeface="Arial"/>
              </a:rPr>
              <a:t>T</a:t>
            </a:r>
            <a:endParaRPr sz="105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032" y="482930"/>
            <a:ext cx="7360284" cy="697230"/>
          </a:xfrm>
          <a:prstGeom prst="rect">
            <a:avLst/>
          </a:prstGeom>
        </p:spPr>
        <p:txBody>
          <a:bodyPr vert="horz" wrap="square" lIns="0" tIns="13335" rIns="0" bIns="0" rtlCol="0">
            <a:spAutoFit/>
          </a:bodyPr>
          <a:lstStyle/>
          <a:p>
            <a:pPr marL="12700">
              <a:lnSpc>
                <a:spcPct val="100000"/>
              </a:lnSpc>
              <a:spcBef>
                <a:spcPts val="105"/>
              </a:spcBef>
            </a:pPr>
            <a:r>
              <a:rPr dirty="0"/>
              <a:t>Einstein and Planck’s</a:t>
            </a:r>
            <a:r>
              <a:rPr spc="-85" dirty="0"/>
              <a:t> </a:t>
            </a:r>
            <a:r>
              <a:rPr spc="-5" dirty="0"/>
              <a:t>Results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23</a:t>
            </a:fld>
            <a:endParaRPr dirty="0"/>
          </a:p>
        </p:txBody>
      </p:sp>
      <p:sp>
        <p:nvSpPr>
          <p:cNvPr id="3" name="object 3"/>
          <p:cNvSpPr txBox="1">
            <a:spLocks noGrp="1"/>
          </p:cNvSpPr>
          <p:nvPr>
            <p:ph type="body" idx="1"/>
          </p:nvPr>
        </p:nvSpPr>
        <p:spPr>
          <a:prstGeom prst="rect">
            <a:avLst/>
          </a:prstGeom>
        </p:spPr>
        <p:txBody>
          <a:bodyPr vert="horz" wrap="square" lIns="0" tIns="325501" rIns="0" bIns="0" rtlCol="0">
            <a:spAutoFit/>
          </a:bodyPr>
          <a:lstStyle/>
          <a:p>
            <a:pPr marL="15875" marR="6350">
              <a:lnSpc>
                <a:spcPct val="130000"/>
              </a:lnSpc>
              <a:spcBef>
                <a:spcPts val="100"/>
              </a:spcBef>
            </a:pPr>
            <a:r>
              <a:rPr dirty="0"/>
              <a:t>Einstein </a:t>
            </a:r>
            <a:r>
              <a:rPr spc="-5" dirty="0"/>
              <a:t>re-derived </a:t>
            </a:r>
            <a:r>
              <a:rPr dirty="0"/>
              <a:t>Planck’s </a:t>
            </a:r>
            <a:r>
              <a:rPr spc="-5" dirty="0"/>
              <a:t>results </a:t>
            </a:r>
            <a:r>
              <a:rPr dirty="0"/>
              <a:t>by assuming </a:t>
            </a:r>
            <a:r>
              <a:rPr spc="-10" dirty="0"/>
              <a:t>the </a:t>
            </a:r>
            <a:r>
              <a:rPr dirty="0"/>
              <a:t>oscillations of </a:t>
            </a:r>
            <a:r>
              <a:rPr spc="-5" dirty="0"/>
              <a:t>the  </a:t>
            </a:r>
            <a:r>
              <a:rPr dirty="0"/>
              <a:t>electromagnetic field were themselves</a:t>
            </a:r>
            <a:r>
              <a:rPr spc="-105" dirty="0"/>
              <a:t> </a:t>
            </a:r>
            <a:r>
              <a:rPr dirty="0"/>
              <a:t>quantized.</a:t>
            </a:r>
          </a:p>
          <a:p>
            <a:pPr marL="15875" marR="5080">
              <a:lnSpc>
                <a:spcPct val="130000"/>
              </a:lnSpc>
              <a:spcBef>
                <a:spcPts val="480"/>
              </a:spcBef>
              <a:tabLst>
                <a:tab pos="363220" algn="l"/>
                <a:tab pos="1076325" algn="l"/>
                <a:tab pos="1958975" algn="l"/>
                <a:tab pos="2998470" algn="l"/>
                <a:tab pos="4193540" algn="l"/>
                <a:tab pos="4751705" algn="l"/>
                <a:tab pos="6257290" algn="l"/>
                <a:tab pos="6575425" algn="l"/>
                <a:tab pos="6853555" algn="l"/>
              </a:tabLst>
            </a:pPr>
            <a:r>
              <a:rPr spc="-10" dirty="0"/>
              <a:t>I</a:t>
            </a:r>
            <a:r>
              <a:rPr dirty="0"/>
              <a:t>n	o</a:t>
            </a:r>
            <a:r>
              <a:rPr spc="-20" dirty="0"/>
              <a:t>t</a:t>
            </a:r>
            <a:r>
              <a:rPr dirty="0"/>
              <a:t>h</a:t>
            </a:r>
            <a:r>
              <a:rPr spc="-10" dirty="0"/>
              <a:t>e</a:t>
            </a:r>
            <a:r>
              <a:rPr dirty="0"/>
              <a:t>r	</a:t>
            </a:r>
            <a:r>
              <a:rPr spc="-10" dirty="0"/>
              <a:t>w</a:t>
            </a:r>
            <a:r>
              <a:rPr dirty="0"/>
              <a:t>ords,	Einstein	pr</a:t>
            </a:r>
            <a:r>
              <a:rPr spc="-10" dirty="0"/>
              <a:t>o</a:t>
            </a:r>
            <a:r>
              <a:rPr dirty="0"/>
              <a:t>p</a:t>
            </a:r>
            <a:r>
              <a:rPr spc="-10" dirty="0"/>
              <a:t>o</a:t>
            </a:r>
            <a:r>
              <a:rPr dirty="0"/>
              <a:t>s</a:t>
            </a:r>
            <a:r>
              <a:rPr spc="5" dirty="0"/>
              <a:t>e</a:t>
            </a:r>
            <a:r>
              <a:rPr dirty="0"/>
              <a:t>d	th</a:t>
            </a:r>
            <a:r>
              <a:rPr spc="-15" dirty="0"/>
              <a:t>a</a:t>
            </a:r>
            <a:r>
              <a:rPr dirty="0"/>
              <a:t>t	q</a:t>
            </a:r>
            <a:r>
              <a:rPr spc="-10" dirty="0"/>
              <a:t>u</a:t>
            </a:r>
            <a:r>
              <a:rPr dirty="0"/>
              <a:t>antiz</a:t>
            </a:r>
            <a:r>
              <a:rPr spc="-10" dirty="0"/>
              <a:t>a</a:t>
            </a:r>
            <a:r>
              <a:rPr dirty="0"/>
              <a:t>tion	</a:t>
            </a:r>
            <a:r>
              <a:rPr spc="-5" dirty="0"/>
              <a:t>i</a:t>
            </a:r>
            <a:r>
              <a:rPr dirty="0"/>
              <a:t>s	a	</a:t>
            </a:r>
            <a:r>
              <a:rPr spc="-20" dirty="0"/>
              <a:t>f</a:t>
            </a:r>
            <a:r>
              <a:rPr dirty="0"/>
              <a:t>unda</a:t>
            </a:r>
            <a:r>
              <a:rPr spc="-10" dirty="0"/>
              <a:t>m</a:t>
            </a:r>
            <a:r>
              <a:rPr dirty="0"/>
              <a:t>en</a:t>
            </a:r>
            <a:r>
              <a:rPr spc="-15" dirty="0"/>
              <a:t>t</a:t>
            </a:r>
            <a:r>
              <a:rPr spc="-10" dirty="0"/>
              <a:t>a</a:t>
            </a:r>
            <a:r>
              <a:rPr dirty="0"/>
              <a:t>l  property of light and other electromagnetic</a:t>
            </a:r>
            <a:r>
              <a:rPr spc="-170" dirty="0"/>
              <a:t> </a:t>
            </a:r>
            <a:r>
              <a:rPr dirty="0"/>
              <a:t>radiation.</a:t>
            </a:r>
          </a:p>
          <a:p>
            <a:pPr marL="15875">
              <a:lnSpc>
                <a:spcPct val="100000"/>
              </a:lnSpc>
              <a:spcBef>
                <a:spcPts val="1200"/>
              </a:spcBef>
            </a:pPr>
            <a:r>
              <a:rPr dirty="0"/>
              <a:t>This led </a:t>
            </a:r>
            <a:r>
              <a:rPr spc="-5" dirty="0"/>
              <a:t>to </a:t>
            </a:r>
            <a:r>
              <a:rPr dirty="0"/>
              <a:t>the concept of</a:t>
            </a:r>
            <a:r>
              <a:rPr spc="-125" dirty="0"/>
              <a:t> </a:t>
            </a:r>
            <a:r>
              <a:rPr dirty="0"/>
              <a:t>photons.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3838955" y="1775460"/>
            <a:ext cx="4711065" cy="421005"/>
            <a:chOff x="3838955" y="1775460"/>
            <a:chExt cx="4711065" cy="421005"/>
          </a:xfrm>
        </p:grpSpPr>
        <p:sp>
          <p:nvSpPr>
            <p:cNvPr id="4" name="object 4"/>
            <p:cNvSpPr/>
            <p:nvPr/>
          </p:nvSpPr>
          <p:spPr>
            <a:xfrm>
              <a:off x="3838955" y="1775460"/>
              <a:ext cx="640079" cy="42062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218431" y="1775460"/>
              <a:ext cx="923543" cy="42062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881372" y="1775460"/>
              <a:ext cx="1217676" cy="420624"/>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5838444" y="1775460"/>
              <a:ext cx="810768" cy="420624"/>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6388607" y="1775460"/>
              <a:ext cx="1331976" cy="420624"/>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7459979" y="1775460"/>
              <a:ext cx="626364" cy="420624"/>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7824215" y="1775460"/>
              <a:ext cx="725424" cy="420624"/>
            </a:xfrm>
            <a:prstGeom prst="rect">
              <a:avLst/>
            </a:prstGeom>
            <a:blipFill>
              <a:blip r:embed="rId9" cstate="print"/>
              <a:stretch>
                <a:fillRect/>
              </a:stretch>
            </a:blipFill>
          </p:spPr>
          <p:txBody>
            <a:bodyPr wrap="square" lIns="0" tIns="0" rIns="0" bIns="0" rtlCol="0"/>
            <a:lstStyle/>
            <a:p>
              <a:endParaRPr/>
            </a:p>
          </p:txBody>
        </p:sp>
      </p:grpSp>
      <p:grpSp>
        <p:nvGrpSpPr>
          <p:cNvPr id="11" name="object 11"/>
          <p:cNvGrpSpPr/>
          <p:nvPr/>
        </p:nvGrpSpPr>
        <p:grpSpPr>
          <a:xfrm>
            <a:off x="958596" y="2080260"/>
            <a:ext cx="3139440" cy="421005"/>
            <a:chOff x="958596" y="2080260"/>
            <a:chExt cx="3139440" cy="421005"/>
          </a:xfrm>
        </p:grpSpPr>
        <p:sp>
          <p:nvSpPr>
            <p:cNvPr id="12" name="object 12"/>
            <p:cNvSpPr/>
            <p:nvPr/>
          </p:nvSpPr>
          <p:spPr>
            <a:xfrm>
              <a:off x="958596" y="2080260"/>
              <a:ext cx="1417319" cy="42062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2125980" y="2080260"/>
              <a:ext cx="1318259" cy="420624"/>
            </a:xfrm>
            <a:prstGeom prst="rect">
              <a:avLst/>
            </a:prstGeom>
            <a:blipFill>
              <a:blip r:embed="rId11" cstate="print"/>
              <a:stretch>
                <a:fillRect/>
              </a:stretch>
            </a:blipFill>
          </p:spPr>
          <p:txBody>
            <a:bodyPr wrap="square" lIns="0" tIns="0" rIns="0" bIns="0" rtlCol="0"/>
            <a:lstStyle/>
            <a:p>
              <a:endParaRPr/>
            </a:p>
          </p:txBody>
        </p:sp>
        <p:sp>
          <p:nvSpPr>
            <p:cNvPr id="14" name="object 14"/>
            <p:cNvSpPr/>
            <p:nvPr/>
          </p:nvSpPr>
          <p:spPr>
            <a:xfrm>
              <a:off x="3194303" y="2080260"/>
              <a:ext cx="655319" cy="420624"/>
            </a:xfrm>
            <a:prstGeom prst="rect">
              <a:avLst/>
            </a:prstGeom>
            <a:blipFill>
              <a:blip r:embed="rId12" cstate="print"/>
              <a:stretch>
                <a:fillRect/>
              </a:stretch>
            </a:blipFill>
          </p:spPr>
          <p:txBody>
            <a:bodyPr wrap="square" lIns="0" tIns="0" rIns="0" bIns="0" rtlCol="0"/>
            <a:lstStyle/>
            <a:p>
              <a:endParaRPr/>
            </a:p>
          </p:txBody>
        </p:sp>
        <p:sp>
          <p:nvSpPr>
            <p:cNvPr id="15" name="object 15"/>
            <p:cNvSpPr/>
            <p:nvPr/>
          </p:nvSpPr>
          <p:spPr>
            <a:xfrm>
              <a:off x="3599688" y="2080260"/>
              <a:ext cx="498348" cy="420624"/>
            </a:xfrm>
            <a:prstGeom prst="rect">
              <a:avLst/>
            </a:prstGeom>
            <a:blipFill>
              <a:blip r:embed="rId13" cstate="print"/>
              <a:stretch>
                <a:fillRect/>
              </a:stretch>
            </a:blipFill>
          </p:spPr>
          <p:txBody>
            <a:bodyPr wrap="square" lIns="0" tIns="0" rIns="0" bIns="0" rtlCol="0"/>
            <a:lstStyle/>
            <a:p>
              <a:endParaRPr/>
            </a:p>
          </p:txBody>
        </p:sp>
      </p:grpSp>
      <p:grpSp>
        <p:nvGrpSpPr>
          <p:cNvPr id="16" name="object 16"/>
          <p:cNvGrpSpPr/>
          <p:nvPr/>
        </p:nvGrpSpPr>
        <p:grpSpPr>
          <a:xfrm>
            <a:off x="4450079" y="2080260"/>
            <a:ext cx="4099560" cy="421005"/>
            <a:chOff x="4450079" y="2080260"/>
            <a:chExt cx="4099560" cy="421005"/>
          </a:xfrm>
        </p:grpSpPr>
        <p:sp>
          <p:nvSpPr>
            <p:cNvPr id="17" name="object 17"/>
            <p:cNvSpPr/>
            <p:nvPr/>
          </p:nvSpPr>
          <p:spPr>
            <a:xfrm>
              <a:off x="4450079" y="2080260"/>
              <a:ext cx="2290572" cy="420624"/>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6490715" y="2080260"/>
              <a:ext cx="894588" cy="420624"/>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7133844" y="2080260"/>
              <a:ext cx="1415796" cy="420624"/>
            </a:xfrm>
            <a:prstGeom prst="rect">
              <a:avLst/>
            </a:prstGeom>
            <a:blipFill>
              <a:blip r:embed="rId16" cstate="print"/>
              <a:stretch>
                <a:fillRect/>
              </a:stretch>
            </a:blipFill>
          </p:spPr>
          <p:txBody>
            <a:bodyPr wrap="square" lIns="0" tIns="0" rIns="0" bIns="0" rtlCol="0"/>
            <a:lstStyle/>
            <a:p>
              <a:endParaRPr/>
            </a:p>
          </p:txBody>
        </p:sp>
      </p:grpSp>
      <p:grpSp>
        <p:nvGrpSpPr>
          <p:cNvPr id="20" name="object 20"/>
          <p:cNvGrpSpPr/>
          <p:nvPr/>
        </p:nvGrpSpPr>
        <p:grpSpPr>
          <a:xfrm>
            <a:off x="958596" y="2385060"/>
            <a:ext cx="3455035" cy="421005"/>
            <a:chOff x="958596" y="2385060"/>
            <a:chExt cx="3455035" cy="421005"/>
          </a:xfrm>
        </p:grpSpPr>
        <p:sp>
          <p:nvSpPr>
            <p:cNvPr id="21" name="object 21"/>
            <p:cNvSpPr/>
            <p:nvPr/>
          </p:nvSpPr>
          <p:spPr>
            <a:xfrm>
              <a:off x="958596" y="2385060"/>
              <a:ext cx="1249680" cy="420624"/>
            </a:xfrm>
            <a:prstGeom prst="rect">
              <a:avLst/>
            </a:prstGeom>
            <a:blipFill>
              <a:blip r:embed="rId17" cstate="print"/>
              <a:stretch>
                <a:fillRect/>
              </a:stretch>
            </a:blipFill>
          </p:spPr>
          <p:txBody>
            <a:bodyPr wrap="square" lIns="0" tIns="0" rIns="0" bIns="0" rtlCol="0"/>
            <a:lstStyle/>
            <a:p>
              <a:endParaRPr/>
            </a:p>
          </p:txBody>
        </p:sp>
        <p:sp>
          <p:nvSpPr>
            <p:cNvPr id="22" name="object 22"/>
            <p:cNvSpPr/>
            <p:nvPr/>
          </p:nvSpPr>
          <p:spPr>
            <a:xfrm>
              <a:off x="1927860" y="2385060"/>
              <a:ext cx="637032" cy="420624"/>
            </a:xfrm>
            <a:prstGeom prst="rect">
              <a:avLst/>
            </a:prstGeom>
            <a:blipFill>
              <a:blip r:embed="rId18" cstate="print"/>
              <a:stretch>
                <a:fillRect/>
              </a:stretch>
            </a:blipFill>
          </p:spPr>
          <p:txBody>
            <a:bodyPr wrap="square" lIns="0" tIns="0" rIns="0" bIns="0" rtlCol="0"/>
            <a:lstStyle/>
            <a:p>
              <a:endParaRPr/>
            </a:p>
          </p:txBody>
        </p:sp>
        <p:sp>
          <p:nvSpPr>
            <p:cNvPr id="23" name="object 23"/>
            <p:cNvSpPr/>
            <p:nvPr/>
          </p:nvSpPr>
          <p:spPr>
            <a:xfrm>
              <a:off x="2295144" y="2385060"/>
              <a:ext cx="726948" cy="420624"/>
            </a:xfrm>
            <a:prstGeom prst="rect">
              <a:avLst/>
            </a:prstGeom>
            <a:blipFill>
              <a:blip r:embed="rId19" cstate="print"/>
              <a:stretch>
                <a:fillRect/>
              </a:stretch>
            </a:blipFill>
          </p:spPr>
          <p:txBody>
            <a:bodyPr wrap="square" lIns="0" tIns="0" rIns="0" bIns="0" rtlCol="0"/>
            <a:lstStyle/>
            <a:p>
              <a:endParaRPr/>
            </a:p>
          </p:txBody>
        </p:sp>
        <p:sp>
          <p:nvSpPr>
            <p:cNvPr id="24" name="object 24"/>
            <p:cNvSpPr/>
            <p:nvPr/>
          </p:nvSpPr>
          <p:spPr>
            <a:xfrm>
              <a:off x="2746247" y="2385060"/>
              <a:ext cx="995172" cy="420624"/>
            </a:xfrm>
            <a:prstGeom prst="rect">
              <a:avLst/>
            </a:prstGeom>
            <a:blipFill>
              <a:blip r:embed="rId20" cstate="print"/>
              <a:stretch>
                <a:fillRect/>
              </a:stretch>
            </a:blipFill>
          </p:spPr>
          <p:txBody>
            <a:bodyPr wrap="square" lIns="0" tIns="0" rIns="0" bIns="0" rtlCol="0"/>
            <a:lstStyle/>
            <a:p>
              <a:endParaRPr/>
            </a:p>
          </p:txBody>
        </p:sp>
        <p:sp>
          <p:nvSpPr>
            <p:cNvPr id="25" name="object 25"/>
            <p:cNvSpPr/>
            <p:nvPr/>
          </p:nvSpPr>
          <p:spPr>
            <a:xfrm>
              <a:off x="3465575" y="2385060"/>
              <a:ext cx="947927" cy="420624"/>
            </a:xfrm>
            <a:prstGeom prst="rect">
              <a:avLst/>
            </a:prstGeom>
            <a:blipFill>
              <a:blip r:embed="rId21" cstate="print"/>
              <a:stretch>
                <a:fillRect/>
              </a:stretch>
            </a:blipFill>
          </p:spPr>
          <p:txBody>
            <a:bodyPr wrap="square" lIns="0" tIns="0" rIns="0" bIns="0" rtlCol="0"/>
            <a:lstStyle/>
            <a:p>
              <a:endParaRPr/>
            </a:p>
          </p:txBody>
        </p:sp>
      </p:grpSp>
      <p:grpSp>
        <p:nvGrpSpPr>
          <p:cNvPr id="26" name="object 26"/>
          <p:cNvGrpSpPr/>
          <p:nvPr/>
        </p:nvGrpSpPr>
        <p:grpSpPr>
          <a:xfrm>
            <a:off x="5132832" y="2385060"/>
            <a:ext cx="3416935" cy="786765"/>
            <a:chOff x="5132832" y="2385060"/>
            <a:chExt cx="3416935" cy="786765"/>
          </a:xfrm>
        </p:grpSpPr>
        <p:sp>
          <p:nvSpPr>
            <p:cNvPr id="27" name="object 27"/>
            <p:cNvSpPr/>
            <p:nvPr/>
          </p:nvSpPr>
          <p:spPr>
            <a:xfrm>
              <a:off x="5132832" y="2385060"/>
              <a:ext cx="995172" cy="420624"/>
            </a:xfrm>
            <a:prstGeom prst="rect">
              <a:avLst/>
            </a:prstGeom>
            <a:blipFill>
              <a:blip r:embed="rId20" cstate="print"/>
              <a:stretch>
                <a:fillRect/>
              </a:stretch>
            </a:blipFill>
          </p:spPr>
          <p:txBody>
            <a:bodyPr wrap="square" lIns="0" tIns="0" rIns="0" bIns="0" rtlCol="0"/>
            <a:lstStyle/>
            <a:p>
              <a:endParaRPr/>
            </a:p>
          </p:txBody>
        </p:sp>
        <p:sp>
          <p:nvSpPr>
            <p:cNvPr id="28" name="object 28"/>
            <p:cNvSpPr/>
            <p:nvPr/>
          </p:nvSpPr>
          <p:spPr>
            <a:xfrm>
              <a:off x="5850636" y="2385060"/>
              <a:ext cx="947928" cy="420624"/>
            </a:xfrm>
            <a:prstGeom prst="rect">
              <a:avLst/>
            </a:prstGeom>
            <a:blipFill>
              <a:blip r:embed="rId21" cstate="print"/>
              <a:stretch>
                <a:fillRect/>
              </a:stretch>
            </a:blipFill>
          </p:spPr>
          <p:txBody>
            <a:bodyPr wrap="square" lIns="0" tIns="0" rIns="0" bIns="0" rtlCol="0"/>
            <a:lstStyle/>
            <a:p>
              <a:endParaRPr/>
            </a:p>
          </p:txBody>
        </p:sp>
        <p:sp>
          <p:nvSpPr>
            <p:cNvPr id="29" name="object 29"/>
            <p:cNvSpPr/>
            <p:nvPr/>
          </p:nvSpPr>
          <p:spPr>
            <a:xfrm>
              <a:off x="6528816" y="2385060"/>
              <a:ext cx="1418844" cy="420624"/>
            </a:xfrm>
            <a:prstGeom prst="rect">
              <a:avLst/>
            </a:prstGeom>
            <a:blipFill>
              <a:blip r:embed="rId22" cstate="print"/>
              <a:stretch>
                <a:fillRect/>
              </a:stretch>
            </a:blipFill>
          </p:spPr>
          <p:txBody>
            <a:bodyPr wrap="square" lIns="0" tIns="0" rIns="0" bIns="0" rtlCol="0"/>
            <a:lstStyle/>
            <a:p>
              <a:endParaRPr/>
            </a:p>
          </p:txBody>
        </p:sp>
        <p:sp>
          <p:nvSpPr>
            <p:cNvPr id="30" name="object 30"/>
            <p:cNvSpPr/>
            <p:nvPr/>
          </p:nvSpPr>
          <p:spPr>
            <a:xfrm>
              <a:off x="7037832" y="2750820"/>
              <a:ext cx="1175003" cy="420624"/>
            </a:xfrm>
            <a:prstGeom prst="rect">
              <a:avLst/>
            </a:prstGeom>
            <a:blipFill>
              <a:blip r:embed="rId23" cstate="print"/>
              <a:stretch>
                <a:fillRect/>
              </a:stretch>
            </a:blipFill>
          </p:spPr>
          <p:txBody>
            <a:bodyPr wrap="square" lIns="0" tIns="0" rIns="0" bIns="0" rtlCol="0"/>
            <a:lstStyle/>
            <a:p>
              <a:endParaRPr/>
            </a:p>
          </p:txBody>
        </p:sp>
        <p:sp>
          <p:nvSpPr>
            <p:cNvPr id="31" name="object 31"/>
            <p:cNvSpPr/>
            <p:nvPr/>
          </p:nvSpPr>
          <p:spPr>
            <a:xfrm>
              <a:off x="7978139" y="2750820"/>
              <a:ext cx="571500" cy="420624"/>
            </a:xfrm>
            <a:prstGeom prst="rect">
              <a:avLst/>
            </a:prstGeom>
            <a:blipFill>
              <a:blip r:embed="rId24" cstate="print"/>
              <a:stretch>
                <a:fillRect/>
              </a:stretch>
            </a:blipFill>
          </p:spPr>
          <p:txBody>
            <a:bodyPr wrap="square" lIns="0" tIns="0" rIns="0" bIns="0" rtlCol="0"/>
            <a:lstStyle/>
            <a:p>
              <a:endParaRPr/>
            </a:p>
          </p:txBody>
        </p:sp>
      </p:grpSp>
      <p:grpSp>
        <p:nvGrpSpPr>
          <p:cNvPr id="32" name="object 32"/>
          <p:cNvGrpSpPr/>
          <p:nvPr/>
        </p:nvGrpSpPr>
        <p:grpSpPr>
          <a:xfrm>
            <a:off x="958596" y="3054095"/>
            <a:ext cx="6352540" cy="422275"/>
            <a:chOff x="958596" y="3054095"/>
            <a:chExt cx="6352540" cy="422275"/>
          </a:xfrm>
        </p:grpSpPr>
        <p:sp>
          <p:nvSpPr>
            <p:cNvPr id="33" name="object 33"/>
            <p:cNvSpPr/>
            <p:nvPr/>
          </p:nvSpPr>
          <p:spPr>
            <a:xfrm>
              <a:off x="958596" y="3054095"/>
              <a:ext cx="995172" cy="422148"/>
            </a:xfrm>
            <a:prstGeom prst="rect">
              <a:avLst/>
            </a:prstGeom>
            <a:blipFill>
              <a:blip r:embed="rId25" cstate="print"/>
              <a:stretch>
                <a:fillRect/>
              </a:stretch>
            </a:blipFill>
          </p:spPr>
          <p:txBody>
            <a:bodyPr wrap="square" lIns="0" tIns="0" rIns="0" bIns="0" rtlCol="0"/>
            <a:lstStyle/>
            <a:p>
              <a:endParaRPr/>
            </a:p>
          </p:txBody>
        </p:sp>
        <p:sp>
          <p:nvSpPr>
            <p:cNvPr id="34" name="object 34"/>
            <p:cNvSpPr/>
            <p:nvPr/>
          </p:nvSpPr>
          <p:spPr>
            <a:xfrm>
              <a:off x="1676400" y="3054095"/>
              <a:ext cx="1018032" cy="422148"/>
            </a:xfrm>
            <a:prstGeom prst="rect">
              <a:avLst/>
            </a:prstGeom>
            <a:blipFill>
              <a:blip r:embed="rId26" cstate="print"/>
              <a:stretch>
                <a:fillRect/>
              </a:stretch>
            </a:blipFill>
          </p:spPr>
          <p:txBody>
            <a:bodyPr wrap="square" lIns="0" tIns="0" rIns="0" bIns="0" rtlCol="0"/>
            <a:lstStyle/>
            <a:p>
              <a:endParaRPr/>
            </a:p>
          </p:txBody>
        </p:sp>
        <p:sp>
          <p:nvSpPr>
            <p:cNvPr id="35" name="object 35"/>
            <p:cNvSpPr/>
            <p:nvPr/>
          </p:nvSpPr>
          <p:spPr>
            <a:xfrm>
              <a:off x="2423160" y="3055619"/>
              <a:ext cx="513588" cy="420624"/>
            </a:xfrm>
            <a:prstGeom prst="rect">
              <a:avLst/>
            </a:prstGeom>
            <a:blipFill>
              <a:blip r:embed="rId27" cstate="print"/>
              <a:stretch>
                <a:fillRect/>
              </a:stretch>
            </a:blipFill>
          </p:spPr>
          <p:txBody>
            <a:bodyPr wrap="square" lIns="0" tIns="0" rIns="0" bIns="0" rtlCol="0"/>
            <a:lstStyle/>
            <a:p>
              <a:endParaRPr/>
            </a:p>
          </p:txBody>
        </p:sp>
        <p:sp>
          <p:nvSpPr>
            <p:cNvPr id="36" name="object 36"/>
            <p:cNvSpPr/>
            <p:nvPr/>
          </p:nvSpPr>
          <p:spPr>
            <a:xfrm>
              <a:off x="2663952" y="3054095"/>
              <a:ext cx="1391412" cy="422148"/>
            </a:xfrm>
            <a:prstGeom prst="rect">
              <a:avLst/>
            </a:prstGeom>
            <a:blipFill>
              <a:blip r:embed="rId28" cstate="print"/>
              <a:stretch>
                <a:fillRect/>
              </a:stretch>
            </a:blipFill>
          </p:spPr>
          <p:txBody>
            <a:bodyPr wrap="square" lIns="0" tIns="0" rIns="0" bIns="0" rtlCol="0"/>
            <a:lstStyle/>
            <a:p>
              <a:endParaRPr/>
            </a:p>
          </p:txBody>
        </p:sp>
        <p:sp>
          <p:nvSpPr>
            <p:cNvPr id="37" name="object 37"/>
            <p:cNvSpPr/>
            <p:nvPr/>
          </p:nvSpPr>
          <p:spPr>
            <a:xfrm>
              <a:off x="3779519" y="3054095"/>
              <a:ext cx="862584" cy="422148"/>
            </a:xfrm>
            <a:prstGeom prst="rect">
              <a:avLst/>
            </a:prstGeom>
            <a:blipFill>
              <a:blip r:embed="rId29" cstate="print"/>
              <a:stretch>
                <a:fillRect/>
              </a:stretch>
            </a:blipFill>
          </p:spPr>
          <p:txBody>
            <a:bodyPr wrap="square" lIns="0" tIns="0" rIns="0" bIns="0" rtlCol="0"/>
            <a:lstStyle/>
            <a:p>
              <a:endParaRPr/>
            </a:p>
          </p:txBody>
        </p:sp>
        <p:sp>
          <p:nvSpPr>
            <p:cNvPr id="38" name="object 38"/>
            <p:cNvSpPr/>
            <p:nvPr/>
          </p:nvSpPr>
          <p:spPr>
            <a:xfrm>
              <a:off x="4372355" y="3054095"/>
              <a:ext cx="655320" cy="422148"/>
            </a:xfrm>
            <a:prstGeom prst="rect">
              <a:avLst/>
            </a:prstGeom>
            <a:blipFill>
              <a:blip r:embed="rId30" cstate="print"/>
              <a:stretch>
                <a:fillRect/>
              </a:stretch>
            </a:blipFill>
          </p:spPr>
          <p:txBody>
            <a:bodyPr wrap="square" lIns="0" tIns="0" rIns="0" bIns="0" rtlCol="0"/>
            <a:lstStyle/>
            <a:p>
              <a:endParaRPr/>
            </a:p>
          </p:txBody>
        </p:sp>
        <p:sp>
          <p:nvSpPr>
            <p:cNvPr id="39" name="object 39"/>
            <p:cNvSpPr/>
            <p:nvPr/>
          </p:nvSpPr>
          <p:spPr>
            <a:xfrm>
              <a:off x="4753355" y="3054095"/>
              <a:ext cx="726948" cy="422148"/>
            </a:xfrm>
            <a:prstGeom prst="rect">
              <a:avLst/>
            </a:prstGeom>
            <a:blipFill>
              <a:blip r:embed="rId31" cstate="print"/>
              <a:stretch>
                <a:fillRect/>
              </a:stretch>
            </a:blipFill>
          </p:spPr>
          <p:txBody>
            <a:bodyPr wrap="square" lIns="0" tIns="0" rIns="0" bIns="0" rtlCol="0"/>
            <a:lstStyle/>
            <a:p>
              <a:endParaRPr/>
            </a:p>
          </p:txBody>
        </p:sp>
        <p:sp>
          <p:nvSpPr>
            <p:cNvPr id="40" name="object 40"/>
            <p:cNvSpPr/>
            <p:nvPr/>
          </p:nvSpPr>
          <p:spPr>
            <a:xfrm>
              <a:off x="5202936" y="3054095"/>
              <a:ext cx="1886712" cy="422148"/>
            </a:xfrm>
            <a:prstGeom prst="rect">
              <a:avLst/>
            </a:prstGeom>
            <a:blipFill>
              <a:blip r:embed="rId32" cstate="print"/>
              <a:stretch>
                <a:fillRect/>
              </a:stretch>
            </a:blipFill>
          </p:spPr>
          <p:txBody>
            <a:bodyPr wrap="square" lIns="0" tIns="0" rIns="0" bIns="0" rtlCol="0"/>
            <a:lstStyle/>
            <a:p>
              <a:endParaRPr/>
            </a:p>
          </p:txBody>
        </p:sp>
        <p:sp>
          <p:nvSpPr>
            <p:cNvPr id="41" name="object 41"/>
            <p:cNvSpPr/>
            <p:nvPr/>
          </p:nvSpPr>
          <p:spPr>
            <a:xfrm>
              <a:off x="6810755" y="3055619"/>
              <a:ext cx="499872" cy="420624"/>
            </a:xfrm>
            <a:prstGeom prst="rect">
              <a:avLst/>
            </a:prstGeom>
            <a:blipFill>
              <a:blip r:embed="rId33" cstate="print"/>
              <a:stretch>
                <a:fillRect/>
              </a:stretch>
            </a:blipFill>
          </p:spPr>
          <p:txBody>
            <a:bodyPr wrap="square" lIns="0" tIns="0" rIns="0" bIns="0" rtlCol="0"/>
            <a:lstStyle/>
            <a:p>
              <a:endParaRPr/>
            </a:p>
          </p:txBody>
        </p:sp>
      </p:grpSp>
      <p:sp>
        <p:nvSpPr>
          <p:cNvPr id="42" name="object 42"/>
          <p:cNvSpPr txBox="1">
            <a:spLocks noGrp="1"/>
          </p:cNvSpPr>
          <p:nvPr>
            <p:ph type="title"/>
          </p:nvPr>
        </p:nvSpPr>
        <p:spPr>
          <a:xfrm>
            <a:off x="1650873" y="654557"/>
            <a:ext cx="6146165" cy="696595"/>
          </a:xfrm>
          <a:prstGeom prst="rect">
            <a:avLst/>
          </a:prstGeom>
        </p:spPr>
        <p:txBody>
          <a:bodyPr vert="horz" wrap="square" lIns="0" tIns="13335" rIns="0" bIns="0" rtlCol="0">
            <a:spAutoFit/>
          </a:bodyPr>
          <a:lstStyle/>
          <a:p>
            <a:pPr marL="12700">
              <a:lnSpc>
                <a:spcPct val="100000"/>
              </a:lnSpc>
              <a:spcBef>
                <a:spcPts val="105"/>
              </a:spcBef>
            </a:pPr>
            <a:r>
              <a:rPr dirty="0"/>
              <a:t>Planck’s </a:t>
            </a:r>
            <a:r>
              <a:rPr spc="-5" dirty="0"/>
              <a:t>quantum</a:t>
            </a:r>
            <a:r>
              <a:rPr spc="-85" dirty="0"/>
              <a:t> </a:t>
            </a:r>
            <a:r>
              <a:rPr dirty="0"/>
              <a:t>theory</a:t>
            </a:r>
          </a:p>
        </p:txBody>
      </p:sp>
      <p:grpSp>
        <p:nvGrpSpPr>
          <p:cNvPr id="43" name="object 43"/>
          <p:cNvGrpSpPr/>
          <p:nvPr/>
        </p:nvGrpSpPr>
        <p:grpSpPr>
          <a:xfrm>
            <a:off x="3805237" y="3652837"/>
            <a:ext cx="1579880" cy="657225"/>
            <a:chOff x="3805237" y="3652837"/>
            <a:chExt cx="1579880" cy="657225"/>
          </a:xfrm>
        </p:grpSpPr>
        <p:sp>
          <p:nvSpPr>
            <p:cNvPr id="44" name="object 44"/>
            <p:cNvSpPr/>
            <p:nvPr/>
          </p:nvSpPr>
          <p:spPr>
            <a:xfrm>
              <a:off x="3810000" y="3657600"/>
              <a:ext cx="1570355" cy="647700"/>
            </a:xfrm>
            <a:custGeom>
              <a:avLst/>
              <a:gdLst/>
              <a:ahLst/>
              <a:cxnLst/>
              <a:rect l="l" t="t" r="r" b="b"/>
              <a:pathLst>
                <a:path w="1570354" h="647700">
                  <a:moveTo>
                    <a:pt x="1569974" y="0"/>
                  </a:moveTo>
                  <a:lnTo>
                    <a:pt x="0" y="0"/>
                  </a:lnTo>
                  <a:lnTo>
                    <a:pt x="0" y="647700"/>
                  </a:lnTo>
                  <a:lnTo>
                    <a:pt x="1569974" y="647700"/>
                  </a:lnTo>
                  <a:lnTo>
                    <a:pt x="1569974" y="0"/>
                  </a:lnTo>
                  <a:close/>
                </a:path>
              </a:pathLst>
            </a:custGeom>
            <a:solidFill>
              <a:srgbClr val="BADFE2">
                <a:alpha val="39999"/>
              </a:srgbClr>
            </a:solidFill>
          </p:spPr>
          <p:txBody>
            <a:bodyPr wrap="square" lIns="0" tIns="0" rIns="0" bIns="0" rtlCol="0"/>
            <a:lstStyle/>
            <a:p>
              <a:endParaRPr/>
            </a:p>
          </p:txBody>
        </p:sp>
        <p:sp>
          <p:nvSpPr>
            <p:cNvPr id="45" name="object 45"/>
            <p:cNvSpPr/>
            <p:nvPr/>
          </p:nvSpPr>
          <p:spPr>
            <a:xfrm>
              <a:off x="3810000" y="3657600"/>
              <a:ext cx="1570355" cy="647700"/>
            </a:xfrm>
            <a:custGeom>
              <a:avLst/>
              <a:gdLst/>
              <a:ahLst/>
              <a:cxnLst/>
              <a:rect l="l" t="t" r="r" b="b"/>
              <a:pathLst>
                <a:path w="1570354" h="647700">
                  <a:moveTo>
                    <a:pt x="0" y="647700"/>
                  </a:moveTo>
                  <a:lnTo>
                    <a:pt x="1569974" y="647700"/>
                  </a:lnTo>
                  <a:lnTo>
                    <a:pt x="1569974" y="0"/>
                  </a:lnTo>
                  <a:lnTo>
                    <a:pt x="0" y="0"/>
                  </a:lnTo>
                  <a:lnTo>
                    <a:pt x="0" y="647700"/>
                  </a:lnTo>
                  <a:close/>
                </a:path>
              </a:pathLst>
            </a:custGeom>
            <a:ln w="9525">
              <a:solidFill>
                <a:srgbClr val="000000"/>
              </a:solidFill>
            </a:ln>
          </p:spPr>
          <p:txBody>
            <a:bodyPr wrap="square" lIns="0" tIns="0" rIns="0" bIns="0" rtlCol="0"/>
            <a:lstStyle/>
            <a:p>
              <a:endParaRPr/>
            </a:p>
          </p:txBody>
        </p:sp>
      </p:grpSp>
      <p:sp>
        <p:nvSpPr>
          <p:cNvPr id="46" name="object 46"/>
          <p:cNvSpPr/>
          <p:nvPr/>
        </p:nvSpPr>
        <p:spPr>
          <a:xfrm>
            <a:off x="6780276" y="3756659"/>
            <a:ext cx="868679" cy="420624"/>
          </a:xfrm>
          <a:prstGeom prst="rect">
            <a:avLst/>
          </a:prstGeom>
          <a:blipFill>
            <a:blip r:embed="rId34" cstate="print"/>
            <a:stretch>
              <a:fillRect/>
            </a:stretch>
          </a:blipFill>
        </p:spPr>
        <p:txBody>
          <a:bodyPr wrap="square" lIns="0" tIns="0" rIns="0" bIns="0" rtlCol="0"/>
          <a:lstStyle/>
          <a:p>
            <a:endParaRPr/>
          </a:p>
        </p:txBody>
      </p:sp>
      <p:sp>
        <p:nvSpPr>
          <p:cNvPr id="47" name="object 47"/>
          <p:cNvSpPr txBox="1"/>
          <p:nvPr/>
        </p:nvSpPr>
        <p:spPr>
          <a:xfrm>
            <a:off x="724916" y="1413103"/>
            <a:ext cx="7706359" cy="4537710"/>
          </a:xfrm>
          <a:prstGeom prst="rect">
            <a:avLst/>
          </a:prstGeom>
        </p:spPr>
        <p:txBody>
          <a:bodyPr vert="horz" wrap="square" lIns="0" tIns="73660" rIns="0" bIns="0" rtlCol="0">
            <a:spAutoFit/>
          </a:bodyPr>
          <a:lstStyle/>
          <a:p>
            <a:pPr marL="50800" algn="just">
              <a:lnSpc>
                <a:spcPct val="100000"/>
              </a:lnSpc>
              <a:spcBef>
                <a:spcPts val="580"/>
              </a:spcBef>
            </a:pPr>
            <a:r>
              <a:rPr sz="2000" b="1" dirty="0">
                <a:solidFill>
                  <a:srgbClr val="0033CC"/>
                </a:solidFill>
                <a:latin typeface="Arial"/>
                <a:cs typeface="Arial"/>
              </a:rPr>
              <a:t>Classical theory </a:t>
            </a:r>
            <a:r>
              <a:rPr sz="2000" b="1" spc="-5" dirty="0">
                <a:solidFill>
                  <a:srgbClr val="0033CC"/>
                </a:solidFill>
                <a:latin typeface="Arial"/>
                <a:cs typeface="Arial"/>
              </a:rPr>
              <a:t>of </a:t>
            </a:r>
            <a:r>
              <a:rPr sz="2000" b="1" dirty="0">
                <a:solidFill>
                  <a:srgbClr val="0033CC"/>
                </a:solidFill>
                <a:latin typeface="Arial"/>
                <a:cs typeface="Arial"/>
              </a:rPr>
              <a:t>black </a:t>
            </a:r>
            <a:r>
              <a:rPr sz="2000" b="1" spc="-5" dirty="0">
                <a:solidFill>
                  <a:srgbClr val="0033CC"/>
                </a:solidFill>
                <a:latin typeface="Arial"/>
                <a:cs typeface="Arial"/>
              </a:rPr>
              <a:t>body</a:t>
            </a:r>
            <a:r>
              <a:rPr sz="2000" b="1" spc="-95" dirty="0">
                <a:solidFill>
                  <a:srgbClr val="0033CC"/>
                </a:solidFill>
                <a:latin typeface="Arial"/>
                <a:cs typeface="Arial"/>
              </a:rPr>
              <a:t> </a:t>
            </a:r>
            <a:r>
              <a:rPr sz="2000" b="1" dirty="0">
                <a:solidFill>
                  <a:srgbClr val="0033CC"/>
                </a:solidFill>
                <a:latin typeface="Arial"/>
                <a:cs typeface="Arial"/>
              </a:rPr>
              <a:t>radiation</a:t>
            </a:r>
            <a:endParaRPr sz="2000">
              <a:latin typeface="Arial"/>
              <a:cs typeface="Arial"/>
            </a:endParaRPr>
          </a:p>
          <a:p>
            <a:pPr marL="393700" marR="54610" indent="-342900" algn="just">
              <a:lnSpc>
                <a:spcPct val="100000"/>
              </a:lnSpc>
              <a:spcBef>
                <a:spcPts val="480"/>
              </a:spcBef>
              <a:buChar char="•"/>
              <a:tabLst>
                <a:tab pos="393700" algn="l"/>
              </a:tabLst>
            </a:pPr>
            <a:r>
              <a:rPr sz="2000" dirty="0">
                <a:latin typeface="Arial"/>
                <a:cs typeface="Arial"/>
              </a:rPr>
              <a:t>Black </a:t>
            </a:r>
            <a:r>
              <a:rPr sz="2000" spc="-5" dirty="0">
                <a:latin typeface="Arial"/>
                <a:cs typeface="Arial"/>
              </a:rPr>
              <a:t>body is </a:t>
            </a:r>
            <a:r>
              <a:rPr sz="2000" dirty="0">
                <a:latin typeface="Arial"/>
                <a:cs typeface="Arial"/>
              </a:rPr>
              <a:t>defined </a:t>
            </a:r>
            <a:r>
              <a:rPr sz="2000" spc="-10" dirty="0">
                <a:latin typeface="Arial"/>
                <a:cs typeface="Arial"/>
              </a:rPr>
              <a:t>as </a:t>
            </a:r>
            <a:r>
              <a:rPr sz="2000" b="1" spc="-10" dirty="0">
                <a:solidFill>
                  <a:srgbClr val="0033CC"/>
                </a:solidFill>
                <a:latin typeface="Arial"/>
                <a:cs typeface="Arial"/>
              </a:rPr>
              <a:t>an </a:t>
            </a:r>
            <a:r>
              <a:rPr sz="2000" b="1" dirty="0">
                <a:solidFill>
                  <a:srgbClr val="0033CC"/>
                </a:solidFill>
                <a:latin typeface="Arial"/>
                <a:cs typeface="Arial"/>
              </a:rPr>
              <a:t>ideal </a:t>
            </a:r>
            <a:r>
              <a:rPr sz="2000" b="1" spc="-5" dirty="0">
                <a:solidFill>
                  <a:srgbClr val="0033CC"/>
                </a:solidFill>
                <a:latin typeface="Arial"/>
                <a:cs typeface="Arial"/>
              </a:rPr>
              <a:t>system </a:t>
            </a:r>
            <a:r>
              <a:rPr sz="2000" b="1" dirty="0">
                <a:solidFill>
                  <a:srgbClr val="0033CC"/>
                </a:solidFill>
                <a:latin typeface="Arial"/>
                <a:cs typeface="Arial"/>
              </a:rPr>
              <a:t>that </a:t>
            </a:r>
            <a:r>
              <a:rPr sz="2000" b="1" spc="-5" dirty="0">
                <a:solidFill>
                  <a:srgbClr val="0033CC"/>
                </a:solidFill>
                <a:latin typeface="Arial"/>
                <a:cs typeface="Arial"/>
              </a:rPr>
              <a:t>absorbs </a:t>
            </a:r>
            <a:r>
              <a:rPr sz="2000" b="1" dirty="0">
                <a:solidFill>
                  <a:srgbClr val="0033CC"/>
                </a:solidFill>
                <a:latin typeface="Arial"/>
                <a:cs typeface="Arial"/>
              </a:rPr>
              <a:t>all the  radiation </a:t>
            </a:r>
            <a:r>
              <a:rPr sz="2000" b="1" spc="-5" dirty="0">
                <a:solidFill>
                  <a:srgbClr val="0033CC"/>
                </a:solidFill>
                <a:latin typeface="Arial"/>
                <a:cs typeface="Arial"/>
              </a:rPr>
              <a:t>incident </a:t>
            </a:r>
            <a:r>
              <a:rPr sz="2000" b="1" dirty="0">
                <a:solidFill>
                  <a:srgbClr val="0033CC"/>
                </a:solidFill>
                <a:latin typeface="Arial"/>
                <a:cs typeface="Arial"/>
              </a:rPr>
              <a:t>on </a:t>
            </a:r>
            <a:r>
              <a:rPr sz="2000" b="1" spc="-5" dirty="0">
                <a:solidFill>
                  <a:srgbClr val="0033CC"/>
                </a:solidFill>
                <a:latin typeface="Arial"/>
                <a:cs typeface="Arial"/>
              </a:rPr>
              <a:t>it</a:t>
            </a:r>
            <a:r>
              <a:rPr sz="2000" spc="-5" dirty="0">
                <a:latin typeface="Arial"/>
                <a:cs typeface="Arial"/>
              </a:rPr>
              <a:t>. </a:t>
            </a:r>
            <a:r>
              <a:rPr sz="2000" dirty="0">
                <a:latin typeface="Arial"/>
                <a:cs typeface="Arial"/>
              </a:rPr>
              <a:t>The </a:t>
            </a:r>
            <a:r>
              <a:rPr sz="2000" b="1" spc="-5" dirty="0">
                <a:solidFill>
                  <a:srgbClr val="FF0000"/>
                </a:solidFill>
                <a:latin typeface="Arial"/>
                <a:cs typeface="Arial"/>
              </a:rPr>
              <a:t>electromagnetic (EM) </a:t>
            </a:r>
            <a:r>
              <a:rPr sz="2000" b="1" dirty="0">
                <a:solidFill>
                  <a:srgbClr val="FF0000"/>
                </a:solidFill>
                <a:latin typeface="Arial"/>
                <a:cs typeface="Arial"/>
              </a:rPr>
              <a:t>radiation  emitted </a:t>
            </a:r>
            <a:r>
              <a:rPr sz="2000" b="1" spc="-5" dirty="0">
                <a:solidFill>
                  <a:srgbClr val="FF0000"/>
                </a:solidFill>
                <a:latin typeface="Arial"/>
                <a:cs typeface="Arial"/>
              </a:rPr>
              <a:t>by </a:t>
            </a:r>
            <a:r>
              <a:rPr sz="2000" b="1" dirty="0">
                <a:solidFill>
                  <a:srgbClr val="FF0000"/>
                </a:solidFill>
                <a:latin typeface="Arial"/>
                <a:cs typeface="Arial"/>
              </a:rPr>
              <a:t>the black </a:t>
            </a:r>
            <a:r>
              <a:rPr sz="2000" b="1" spc="-5" dirty="0">
                <a:solidFill>
                  <a:srgbClr val="FF0000"/>
                </a:solidFill>
                <a:latin typeface="Arial"/>
                <a:cs typeface="Arial"/>
              </a:rPr>
              <a:t>body </a:t>
            </a:r>
            <a:r>
              <a:rPr sz="2000" spc="-5" dirty="0">
                <a:latin typeface="Arial"/>
                <a:cs typeface="Arial"/>
              </a:rPr>
              <a:t>is </a:t>
            </a:r>
            <a:r>
              <a:rPr sz="2000" dirty="0">
                <a:latin typeface="Arial"/>
                <a:cs typeface="Arial"/>
              </a:rPr>
              <a:t>called </a:t>
            </a:r>
            <a:r>
              <a:rPr sz="2000" b="1" dirty="0">
                <a:solidFill>
                  <a:srgbClr val="FF0000"/>
                </a:solidFill>
                <a:latin typeface="Arial"/>
                <a:cs typeface="Arial"/>
              </a:rPr>
              <a:t>black </a:t>
            </a:r>
            <a:r>
              <a:rPr sz="2000" b="1" spc="-5" dirty="0">
                <a:solidFill>
                  <a:srgbClr val="FF0000"/>
                </a:solidFill>
                <a:latin typeface="Arial"/>
                <a:cs typeface="Arial"/>
              </a:rPr>
              <a:t>body</a:t>
            </a:r>
            <a:r>
              <a:rPr sz="2000" b="1" spc="-120" dirty="0">
                <a:solidFill>
                  <a:srgbClr val="FF0000"/>
                </a:solidFill>
                <a:latin typeface="Arial"/>
                <a:cs typeface="Arial"/>
              </a:rPr>
              <a:t> </a:t>
            </a:r>
            <a:r>
              <a:rPr sz="2000" b="1" dirty="0">
                <a:solidFill>
                  <a:srgbClr val="FF0000"/>
                </a:solidFill>
                <a:latin typeface="Arial"/>
                <a:cs typeface="Arial"/>
              </a:rPr>
              <a:t>radiation</a:t>
            </a:r>
            <a:r>
              <a:rPr sz="2000" dirty="0">
                <a:latin typeface="Arial"/>
                <a:cs typeface="Arial"/>
              </a:rPr>
              <a:t>.</a:t>
            </a:r>
            <a:endParaRPr sz="2000">
              <a:latin typeface="Arial"/>
              <a:cs typeface="Arial"/>
            </a:endParaRPr>
          </a:p>
          <a:p>
            <a:pPr marL="393700" marR="58419" indent="-342900" algn="just">
              <a:lnSpc>
                <a:spcPts val="2390"/>
              </a:lnSpc>
              <a:spcBef>
                <a:spcPts val="570"/>
              </a:spcBef>
              <a:buChar char="•"/>
              <a:tabLst>
                <a:tab pos="393700" algn="l"/>
              </a:tabLst>
            </a:pPr>
            <a:r>
              <a:rPr sz="2000" dirty="0">
                <a:latin typeface="Arial"/>
                <a:cs typeface="Arial"/>
              </a:rPr>
              <a:t>From </a:t>
            </a:r>
            <a:r>
              <a:rPr sz="2000" spc="-5" dirty="0">
                <a:latin typeface="Arial"/>
                <a:cs typeface="Arial"/>
              </a:rPr>
              <a:t>the black body experiment, </a:t>
            </a:r>
            <a:r>
              <a:rPr sz="2000" dirty="0">
                <a:latin typeface="Arial"/>
                <a:cs typeface="Arial"/>
              </a:rPr>
              <a:t>the distribution of </a:t>
            </a:r>
            <a:r>
              <a:rPr sz="2000" b="1" dirty="0">
                <a:solidFill>
                  <a:srgbClr val="FF0000"/>
                </a:solidFill>
                <a:latin typeface="Arial"/>
                <a:cs typeface="Arial"/>
              </a:rPr>
              <a:t>energy </a:t>
            </a:r>
            <a:r>
              <a:rPr sz="2000" b="1" spc="-5" dirty="0">
                <a:solidFill>
                  <a:srgbClr val="FF0000"/>
                </a:solidFill>
                <a:latin typeface="Arial"/>
                <a:cs typeface="Arial"/>
              </a:rPr>
              <a:t>in  </a:t>
            </a:r>
            <a:r>
              <a:rPr sz="2000" b="1" dirty="0">
                <a:solidFill>
                  <a:srgbClr val="FF0000"/>
                </a:solidFill>
                <a:latin typeface="Arial"/>
                <a:cs typeface="Arial"/>
              </a:rPr>
              <a:t>black </a:t>
            </a:r>
            <a:r>
              <a:rPr sz="2000" b="1" spc="-10" dirty="0">
                <a:solidFill>
                  <a:srgbClr val="FF0000"/>
                </a:solidFill>
                <a:latin typeface="Arial"/>
                <a:cs typeface="Arial"/>
              </a:rPr>
              <a:t>body, </a:t>
            </a:r>
            <a:r>
              <a:rPr sz="2000" b="1" i="1" dirty="0">
                <a:solidFill>
                  <a:srgbClr val="FF0000"/>
                </a:solidFill>
                <a:latin typeface="Times New Roman"/>
                <a:cs typeface="Times New Roman"/>
              </a:rPr>
              <a:t>E </a:t>
            </a:r>
            <a:r>
              <a:rPr sz="2000" b="1" dirty="0">
                <a:solidFill>
                  <a:srgbClr val="FF0000"/>
                </a:solidFill>
                <a:latin typeface="Arial"/>
                <a:cs typeface="Arial"/>
              </a:rPr>
              <a:t>depends only </a:t>
            </a:r>
            <a:r>
              <a:rPr sz="2000" b="1" spc="-5" dirty="0">
                <a:solidFill>
                  <a:srgbClr val="FF0000"/>
                </a:solidFill>
                <a:latin typeface="Arial"/>
                <a:cs typeface="Arial"/>
              </a:rPr>
              <a:t>on </a:t>
            </a:r>
            <a:r>
              <a:rPr sz="2000" b="1" dirty="0">
                <a:solidFill>
                  <a:srgbClr val="FF0000"/>
                </a:solidFill>
                <a:latin typeface="Arial"/>
                <a:cs typeface="Arial"/>
              </a:rPr>
              <a:t>the temperature,</a:t>
            </a:r>
            <a:r>
              <a:rPr sz="2000" b="1" spc="-30" dirty="0">
                <a:solidFill>
                  <a:srgbClr val="FF0000"/>
                </a:solidFill>
                <a:latin typeface="Arial"/>
                <a:cs typeface="Arial"/>
              </a:rPr>
              <a:t> </a:t>
            </a:r>
            <a:r>
              <a:rPr sz="2000" b="1" i="1" spc="-5" dirty="0">
                <a:solidFill>
                  <a:srgbClr val="FF0000"/>
                </a:solidFill>
                <a:latin typeface="Times New Roman"/>
                <a:cs typeface="Times New Roman"/>
              </a:rPr>
              <a:t>T</a:t>
            </a:r>
            <a:r>
              <a:rPr sz="2000" spc="-5" dirty="0">
                <a:latin typeface="Times New Roman"/>
                <a:cs typeface="Times New Roman"/>
              </a:rPr>
              <a:t>.</a:t>
            </a:r>
            <a:endParaRPr sz="2000">
              <a:latin typeface="Times New Roman"/>
              <a:cs typeface="Times New Roman"/>
            </a:endParaRPr>
          </a:p>
          <a:p>
            <a:pPr>
              <a:lnSpc>
                <a:spcPct val="100000"/>
              </a:lnSpc>
              <a:spcBef>
                <a:spcPts val="10"/>
              </a:spcBef>
              <a:buFont typeface="Arial"/>
              <a:buChar char="•"/>
            </a:pPr>
            <a:endParaRPr sz="1950">
              <a:latin typeface="Times New Roman"/>
              <a:cs typeface="Times New Roman"/>
            </a:endParaRPr>
          </a:p>
          <a:p>
            <a:pPr marL="3248025">
              <a:lnSpc>
                <a:spcPct val="100000"/>
              </a:lnSpc>
              <a:tabLst>
                <a:tab pos="4638675" algn="l"/>
                <a:tab pos="6215380" algn="l"/>
              </a:tabLst>
            </a:pPr>
            <a:r>
              <a:rPr sz="2850" i="1" spc="210" dirty="0">
                <a:latin typeface="Times New Roman"/>
                <a:cs typeface="Times New Roman"/>
              </a:rPr>
              <a:t>E</a:t>
            </a:r>
            <a:r>
              <a:rPr sz="2850" i="1" spc="100" dirty="0">
                <a:latin typeface="Times New Roman"/>
                <a:cs typeface="Times New Roman"/>
              </a:rPr>
              <a:t> </a:t>
            </a:r>
            <a:r>
              <a:rPr sz="2850" spc="185" dirty="0">
                <a:latin typeface="Symbol"/>
                <a:cs typeface="Symbol"/>
              </a:rPr>
              <a:t></a:t>
            </a:r>
            <a:r>
              <a:rPr sz="2850" spc="-55" dirty="0">
                <a:latin typeface="Times New Roman"/>
                <a:cs typeface="Times New Roman"/>
              </a:rPr>
              <a:t> </a:t>
            </a:r>
            <a:r>
              <a:rPr sz="2850" i="1" spc="180" dirty="0">
                <a:latin typeface="Times New Roman"/>
                <a:cs typeface="Times New Roman"/>
              </a:rPr>
              <a:t>k</a:t>
            </a:r>
            <a:r>
              <a:rPr sz="2700" spc="270" baseline="-21604" dirty="0">
                <a:latin typeface="Times New Roman"/>
                <a:cs typeface="Times New Roman"/>
              </a:rPr>
              <a:t>B</a:t>
            </a:r>
            <a:r>
              <a:rPr sz="2850" i="1" spc="180" dirty="0">
                <a:latin typeface="Times New Roman"/>
                <a:cs typeface="Times New Roman"/>
              </a:rPr>
              <a:t>T	</a:t>
            </a:r>
            <a:r>
              <a:rPr sz="2850" i="1" u="dash" spc="180" dirty="0">
                <a:uFill>
                  <a:solidFill>
                    <a:srgbClr val="000000"/>
                  </a:solidFill>
                </a:uFill>
                <a:latin typeface="Times New Roman"/>
                <a:cs typeface="Times New Roman"/>
              </a:rPr>
              <a:t> 	</a:t>
            </a:r>
            <a:r>
              <a:rPr sz="3000" b="1" baseline="1388" dirty="0">
                <a:latin typeface="Arial"/>
                <a:cs typeface="Arial"/>
              </a:rPr>
              <a:t>(1.1)</a:t>
            </a:r>
            <a:endParaRPr sz="3000" baseline="1388">
              <a:latin typeface="Arial"/>
              <a:cs typeface="Arial"/>
            </a:endParaRPr>
          </a:p>
          <a:p>
            <a:pPr marL="408305" algn="ctr">
              <a:lnSpc>
                <a:spcPct val="100000"/>
              </a:lnSpc>
              <a:spcBef>
                <a:spcPts val="1765"/>
              </a:spcBef>
            </a:pPr>
            <a:r>
              <a:rPr sz="2000" dirty="0">
                <a:latin typeface="Arial"/>
                <a:cs typeface="Arial"/>
              </a:rPr>
              <a:t>where </a:t>
            </a:r>
            <a:r>
              <a:rPr sz="2400" i="1" spc="60" dirty="0">
                <a:latin typeface="Times New Roman"/>
                <a:cs typeface="Times New Roman"/>
              </a:rPr>
              <a:t>k</a:t>
            </a:r>
            <a:r>
              <a:rPr sz="2250" spc="89" baseline="-22222" dirty="0">
                <a:latin typeface="Times New Roman"/>
                <a:cs typeface="Times New Roman"/>
              </a:rPr>
              <a:t>B </a:t>
            </a:r>
            <a:r>
              <a:rPr sz="2400" dirty="0">
                <a:latin typeface="Times New Roman"/>
                <a:cs typeface="Times New Roman"/>
              </a:rPr>
              <a:t>: </a:t>
            </a:r>
            <a:r>
              <a:rPr sz="2400" spc="-95" dirty="0">
                <a:latin typeface="Times New Roman"/>
                <a:cs typeface="Times New Roman"/>
              </a:rPr>
              <a:t>Boltzmann' </a:t>
            </a:r>
            <a:r>
              <a:rPr sz="2400" dirty="0">
                <a:latin typeface="Times New Roman"/>
                <a:cs typeface="Times New Roman"/>
              </a:rPr>
              <a:t>s</a:t>
            </a:r>
            <a:r>
              <a:rPr sz="2400" spc="-45" dirty="0">
                <a:latin typeface="Times New Roman"/>
                <a:cs typeface="Times New Roman"/>
              </a:rPr>
              <a:t> </a:t>
            </a:r>
            <a:r>
              <a:rPr sz="2400" spc="-25" dirty="0">
                <a:latin typeface="Times New Roman"/>
                <a:cs typeface="Times New Roman"/>
              </a:rPr>
              <a:t>constant</a:t>
            </a:r>
            <a:endParaRPr sz="2400">
              <a:latin typeface="Times New Roman"/>
              <a:cs typeface="Times New Roman"/>
            </a:endParaRPr>
          </a:p>
          <a:p>
            <a:pPr marL="1148715" algn="ctr">
              <a:lnSpc>
                <a:spcPct val="100000"/>
              </a:lnSpc>
              <a:spcBef>
                <a:spcPts val="140"/>
              </a:spcBef>
            </a:pPr>
            <a:r>
              <a:rPr sz="2400" i="1" spc="10" dirty="0">
                <a:latin typeface="Times New Roman"/>
                <a:cs typeface="Times New Roman"/>
              </a:rPr>
              <a:t>T </a:t>
            </a:r>
            <a:r>
              <a:rPr sz="2400" spc="5" dirty="0">
                <a:latin typeface="Times New Roman"/>
                <a:cs typeface="Times New Roman"/>
              </a:rPr>
              <a:t>: </a:t>
            </a:r>
            <a:r>
              <a:rPr sz="2400" spc="-25" dirty="0">
                <a:latin typeface="Times New Roman"/>
                <a:cs typeface="Times New Roman"/>
              </a:rPr>
              <a:t>temperature</a:t>
            </a:r>
            <a:r>
              <a:rPr sz="2400" spc="-350" dirty="0">
                <a:latin typeface="Times New Roman"/>
                <a:cs typeface="Times New Roman"/>
              </a:rPr>
              <a:t> </a:t>
            </a:r>
            <a:r>
              <a:rPr sz="2400" spc="-95" dirty="0">
                <a:latin typeface="Times New Roman"/>
                <a:cs typeface="Times New Roman"/>
              </a:rPr>
              <a:t>in </a:t>
            </a:r>
            <a:r>
              <a:rPr sz="2400" spc="-85" dirty="0">
                <a:latin typeface="Times New Roman"/>
                <a:cs typeface="Times New Roman"/>
              </a:rPr>
              <a:t>kelvin</a:t>
            </a:r>
            <a:endParaRPr sz="2400">
              <a:latin typeface="Times New Roman"/>
              <a:cs typeface="Times New Roman"/>
            </a:endParaRPr>
          </a:p>
          <a:p>
            <a:pPr marL="393700" indent="-342900">
              <a:lnSpc>
                <a:spcPct val="100000"/>
              </a:lnSpc>
              <a:spcBef>
                <a:spcPts val="1480"/>
              </a:spcBef>
              <a:buChar char="•"/>
              <a:tabLst>
                <a:tab pos="393065" algn="l"/>
                <a:tab pos="393700" algn="l"/>
              </a:tabLst>
            </a:pPr>
            <a:r>
              <a:rPr sz="2000" spc="-5" dirty="0">
                <a:latin typeface="Arial"/>
                <a:cs typeface="Arial"/>
              </a:rPr>
              <a:t>If the temperature increases thus the energy</a:t>
            </a:r>
            <a:r>
              <a:rPr sz="2000" spc="25" dirty="0">
                <a:latin typeface="Arial"/>
                <a:cs typeface="Arial"/>
              </a:rPr>
              <a:t> </a:t>
            </a:r>
            <a:r>
              <a:rPr sz="2000" dirty="0">
                <a:latin typeface="Arial"/>
                <a:cs typeface="Arial"/>
              </a:rPr>
              <a:t>of the black </a:t>
            </a:r>
            <a:r>
              <a:rPr sz="2000" spc="-5" dirty="0">
                <a:latin typeface="Arial"/>
                <a:cs typeface="Arial"/>
              </a:rPr>
              <a:t>body</a:t>
            </a:r>
            <a:endParaRPr sz="2000">
              <a:latin typeface="Arial"/>
              <a:cs typeface="Arial"/>
            </a:endParaRPr>
          </a:p>
          <a:p>
            <a:pPr marL="393700">
              <a:lnSpc>
                <a:spcPct val="100000"/>
              </a:lnSpc>
            </a:pPr>
            <a:r>
              <a:rPr sz="2000" dirty="0">
                <a:latin typeface="Arial"/>
                <a:cs typeface="Arial"/>
              </a:rPr>
              <a:t>increases and </a:t>
            </a:r>
            <a:r>
              <a:rPr sz="2000" spc="-5" dirty="0">
                <a:latin typeface="Arial"/>
                <a:cs typeface="Arial"/>
              </a:rPr>
              <a:t>vice</a:t>
            </a:r>
            <a:r>
              <a:rPr sz="2000" spc="-70" dirty="0">
                <a:latin typeface="Arial"/>
                <a:cs typeface="Arial"/>
              </a:rPr>
              <a:t> </a:t>
            </a:r>
            <a:r>
              <a:rPr sz="2000" dirty="0">
                <a:latin typeface="Arial"/>
                <a:cs typeface="Arial"/>
              </a:rPr>
              <a:t>versa.</a:t>
            </a:r>
            <a:endParaRPr sz="2000">
              <a:latin typeface="Arial"/>
              <a:cs typeface="Arial"/>
            </a:endParaRPr>
          </a:p>
        </p:txBody>
      </p:sp>
      <p:sp>
        <p:nvSpPr>
          <p:cNvPr id="48" name="object 48"/>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49" name="object 49"/>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50" name="object 5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540" y="330200"/>
            <a:ext cx="2029460" cy="330835"/>
          </a:xfrm>
          <a:prstGeom prst="rect">
            <a:avLst/>
          </a:prstGeom>
        </p:spPr>
        <p:txBody>
          <a:bodyPr vert="horz" wrap="square" lIns="0" tIns="12700" rIns="0" bIns="0" rtlCol="0">
            <a:spAutoFit/>
          </a:bodyPr>
          <a:lstStyle/>
          <a:p>
            <a:pPr marL="355600" indent="-343535">
              <a:lnSpc>
                <a:spcPct val="100000"/>
              </a:lnSpc>
              <a:spcBef>
                <a:spcPts val="100"/>
              </a:spcBef>
              <a:buChar char="•"/>
              <a:tabLst>
                <a:tab pos="355600" algn="l"/>
                <a:tab pos="356235" algn="l"/>
                <a:tab pos="972819" algn="l"/>
              </a:tabLst>
            </a:pPr>
            <a:r>
              <a:rPr sz="2000" dirty="0">
                <a:latin typeface="Arial"/>
                <a:cs typeface="Arial"/>
              </a:rPr>
              <a:t>The	sp</a:t>
            </a:r>
            <a:r>
              <a:rPr sz="2000" spc="-15" dirty="0">
                <a:latin typeface="Arial"/>
                <a:cs typeface="Arial"/>
              </a:rPr>
              <a:t>e</a:t>
            </a:r>
            <a:r>
              <a:rPr sz="2000" dirty="0">
                <a:latin typeface="Arial"/>
                <a:cs typeface="Arial"/>
              </a:rPr>
              <a:t>c</a:t>
            </a:r>
            <a:r>
              <a:rPr sz="2000" spc="-15" dirty="0">
                <a:latin typeface="Arial"/>
                <a:cs typeface="Arial"/>
              </a:rPr>
              <a:t>t</a:t>
            </a:r>
            <a:r>
              <a:rPr sz="2000" dirty="0">
                <a:latin typeface="Arial"/>
                <a:cs typeface="Arial"/>
              </a:rPr>
              <a:t>rum</a:t>
            </a:r>
            <a:endParaRPr sz="2000">
              <a:latin typeface="Arial"/>
              <a:cs typeface="Arial"/>
            </a:endParaRPr>
          </a:p>
        </p:txBody>
      </p:sp>
      <p:sp>
        <p:nvSpPr>
          <p:cNvPr id="3" name="object 3"/>
          <p:cNvSpPr txBox="1"/>
          <p:nvPr/>
        </p:nvSpPr>
        <p:spPr>
          <a:xfrm>
            <a:off x="2945638" y="330200"/>
            <a:ext cx="5437505" cy="330835"/>
          </a:xfrm>
          <a:prstGeom prst="rect">
            <a:avLst/>
          </a:prstGeom>
        </p:spPr>
        <p:txBody>
          <a:bodyPr vert="horz" wrap="square" lIns="0" tIns="12700" rIns="0" bIns="0" rtlCol="0">
            <a:spAutoFit/>
          </a:bodyPr>
          <a:lstStyle/>
          <a:p>
            <a:pPr marL="12700">
              <a:lnSpc>
                <a:spcPct val="100000"/>
              </a:lnSpc>
              <a:spcBef>
                <a:spcPts val="100"/>
              </a:spcBef>
              <a:tabLst>
                <a:tab pos="402590" algn="l"/>
                <a:tab pos="960755" algn="l"/>
                <a:tab pos="2114550" algn="l"/>
                <a:tab pos="3124835" algn="l"/>
                <a:tab pos="3571240" algn="l"/>
                <a:tab pos="4100195" algn="l"/>
                <a:tab pos="4873625" algn="l"/>
              </a:tabLst>
            </a:pPr>
            <a:r>
              <a:rPr sz="2000" dirty="0">
                <a:latin typeface="Arial"/>
                <a:cs typeface="Arial"/>
              </a:rPr>
              <a:t>of	</a:t>
            </a:r>
            <a:r>
              <a:rPr sz="2000" spc="-5" dirty="0">
                <a:latin typeface="Arial"/>
                <a:cs typeface="Arial"/>
              </a:rPr>
              <a:t>E</a:t>
            </a:r>
            <a:r>
              <a:rPr sz="2000" dirty="0">
                <a:latin typeface="Arial"/>
                <a:cs typeface="Arial"/>
              </a:rPr>
              <a:t>M	</a:t>
            </a:r>
            <a:r>
              <a:rPr sz="2000" spc="-10" dirty="0">
                <a:latin typeface="Arial"/>
                <a:cs typeface="Arial"/>
              </a:rPr>
              <a:t>r</a:t>
            </a:r>
            <a:r>
              <a:rPr sz="2000" dirty="0">
                <a:latin typeface="Arial"/>
                <a:cs typeface="Arial"/>
              </a:rPr>
              <a:t>adiation	</a:t>
            </a:r>
            <a:r>
              <a:rPr sz="2000" spc="-10" dirty="0">
                <a:latin typeface="Arial"/>
                <a:cs typeface="Arial"/>
              </a:rPr>
              <a:t>e</a:t>
            </a:r>
            <a:r>
              <a:rPr sz="2000" dirty="0">
                <a:latin typeface="Arial"/>
                <a:cs typeface="Arial"/>
              </a:rPr>
              <a:t>mi</a:t>
            </a:r>
            <a:r>
              <a:rPr sz="2000" spc="-10" dirty="0">
                <a:latin typeface="Arial"/>
                <a:cs typeface="Arial"/>
              </a:rPr>
              <a:t>t</a:t>
            </a:r>
            <a:r>
              <a:rPr sz="2000" dirty="0">
                <a:latin typeface="Arial"/>
                <a:cs typeface="Arial"/>
              </a:rPr>
              <a:t>ted	by	</a:t>
            </a:r>
            <a:r>
              <a:rPr sz="2000" spc="-20" dirty="0">
                <a:latin typeface="Arial"/>
                <a:cs typeface="Arial"/>
              </a:rPr>
              <a:t>t</a:t>
            </a:r>
            <a:r>
              <a:rPr sz="2000" dirty="0">
                <a:latin typeface="Arial"/>
                <a:cs typeface="Arial"/>
              </a:rPr>
              <a:t>he	bla</a:t>
            </a:r>
            <a:r>
              <a:rPr sz="2000" spc="5" dirty="0">
                <a:latin typeface="Arial"/>
                <a:cs typeface="Arial"/>
              </a:rPr>
              <a:t>c</a:t>
            </a:r>
            <a:r>
              <a:rPr sz="2000" dirty="0">
                <a:latin typeface="Arial"/>
                <a:cs typeface="Arial"/>
              </a:rPr>
              <a:t>k	b</a:t>
            </a:r>
            <a:r>
              <a:rPr sz="2000" spc="-10" dirty="0">
                <a:latin typeface="Arial"/>
                <a:cs typeface="Arial"/>
              </a:rPr>
              <a:t>o</a:t>
            </a:r>
            <a:r>
              <a:rPr sz="2000" dirty="0">
                <a:latin typeface="Arial"/>
                <a:cs typeface="Arial"/>
              </a:rPr>
              <a:t>dy</a:t>
            </a:r>
            <a:endParaRPr sz="2000">
              <a:latin typeface="Arial"/>
              <a:cs typeface="Arial"/>
            </a:endParaRPr>
          </a:p>
        </p:txBody>
      </p:sp>
      <p:sp>
        <p:nvSpPr>
          <p:cNvPr id="4" name="object 4"/>
          <p:cNvSpPr txBox="1"/>
          <p:nvPr/>
        </p:nvSpPr>
        <p:spPr>
          <a:xfrm>
            <a:off x="764540" y="5390794"/>
            <a:ext cx="7618730" cy="941069"/>
          </a:xfrm>
          <a:prstGeom prst="rect">
            <a:avLst/>
          </a:prstGeom>
        </p:spPr>
        <p:txBody>
          <a:bodyPr vert="horz" wrap="square" lIns="0" tIns="13335" rIns="0" bIns="0" rtlCol="0">
            <a:spAutoFit/>
          </a:bodyPr>
          <a:lstStyle/>
          <a:p>
            <a:pPr marL="355600" marR="5080" indent="-343535" algn="just">
              <a:lnSpc>
                <a:spcPct val="100000"/>
              </a:lnSpc>
              <a:spcBef>
                <a:spcPts val="105"/>
              </a:spcBef>
              <a:buChar char="•"/>
              <a:tabLst>
                <a:tab pos="356235" algn="l"/>
              </a:tabLst>
            </a:pPr>
            <a:r>
              <a:rPr sz="2000" dirty="0">
                <a:latin typeface="Arial"/>
                <a:cs typeface="Arial"/>
              </a:rPr>
              <a:t>From the curve, </a:t>
            </a:r>
            <a:r>
              <a:rPr sz="2000" b="1" spc="-5" dirty="0">
                <a:solidFill>
                  <a:srgbClr val="FF0000"/>
                </a:solidFill>
                <a:latin typeface="Arial"/>
                <a:cs typeface="Arial"/>
              </a:rPr>
              <a:t>Wien’s </a:t>
            </a:r>
            <a:r>
              <a:rPr sz="2000" b="1" dirty="0">
                <a:solidFill>
                  <a:srgbClr val="FF0000"/>
                </a:solidFill>
                <a:latin typeface="Arial"/>
                <a:cs typeface="Arial"/>
              </a:rPr>
              <a:t>theory </a:t>
            </a:r>
            <a:r>
              <a:rPr sz="2000" spc="5" dirty="0">
                <a:latin typeface="Arial"/>
                <a:cs typeface="Arial"/>
              </a:rPr>
              <a:t>was </a:t>
            </a:r>
            <a:r>
              <a:rPr sz="2000" spc="-5" dirty="0">
                <a:latin typeface="Arial"/>
                <a:cs typeface="Arial"/>
              </a:rPr>
              <a:t>accurate </a:t>
            </a:r>
            <a:r>
              <a:rPr sz="2000" dirty="0">
                <a:latin typeface="Arial"/>
                <a:cs typeface="Arial"/>
              </a:rPr>
              <a:t>at </a:t>
            </a:r>
            <a:r>
              <a:rPr sz="2000" spc="-5" dirty="0">
                <a:latin typeface="Arial"/>
                <a:cs typeface="Arial"/>
              </a:rPr>
              <a:t>short  </a:t>
            </a:r>
            <a:r>
              <a:rPr sz="2000" dirty="0">
                <a:latin typeface="Arial"/>
                <a:cs typeface="Arial"/>
              </a:rPr>
              <a:t>wavelengths but deviated at longer </a:t>
            </a:r>
            <a:r>
              <a:rPr sz="2000" spc="-5" dirty="0">
                <a:latin typeface="Arial"/>
                <a:cs typeface="Arial"/>
              </a:rPr>
              <a:t>wavelengths whereas </a:t>
            </a:r>
            <a:r>
              <a:rPr sz="2000" dirty="0">
                <a:latin typeface="Arial"/>
                <a:cs typeface="Arial"/>
              </a:rPr>
              <a:t>the  reverse was true for the Rayleigh-Jeans</a:t>
            </a:r>
            <a:r>
              <a:rPr sz="2000" spc="-160" dirty="0">
                <a:latin typeface="Arial"/>
                <a:cs typeface="Arial"/>
              </a:rPr>
              <a:t> </a:t>
            </a:r>
            <a:r>
              <a:rPr sz="2000" dirty="0">
                <a:latin typeface="Arial"/>
                <a:cs typeface="Arial"/>
              </a:rPr>
              <a:t>theory.</a:t>
            </a:r>
            <a:endParaRPr sz="2000">
              <a:latin typeface="Arial"/>
              <a:cs typeface="Arial"/>
            </a:endParaRPr>
          </a:p>
        </p:txBody>
      </p:sp>
      <p:grpSp>
        <p:nvGrpSpPr>
          <p:cNvPr id="5" name="object 5"/>
          <p:cNvGrpSpPr/>
          <p:nvPr/>
        </p:nvGrpSpPr>
        <p:grpSpPr>
          <a:xfrm>
            <a:off x="2030476" y="1219200"/>
            <a:ext cx="4177029" cy="3892550"/>
            <a:chOff x="2030476" y="1219200"/>
            <a:chExt cx="4177029" cy="3892550"/>
          </a:xfrm>
        </p:grpSpPr>
        <p:sp>
          <p:nvSpPr>
            <p:cNvPr id="6" name="object 6"/>
            <p:cNvSpPr/>
            <p:nvPr/>
          </p:nvSpPr>
          <p:spPr>
            <a:xfrm>
              <a:off x="2030476" y="1219200"/>
              <a:ext cx="4176649" cy="389255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967101" y="1652651"/>
              <a:ext cx="936625" cy="215900"/>
            </a:xfrm>
            <a:custGeom>
              <a:avLst/>
              <a:gdLst/>
              <a:ahLst/>
              <a:cxnLst/>
              <a:rect l="l" t="t" r="r" b="b"/>
              <a:pathLst>
                <a:path w="936625" h="215900">
                  <a:moveTo>
                    <a:pt x="0" y="215900"/>
                  </a:moveTo>
                  <a:lnTo>
                    <a:pt x="936625" y="0"/>
                  </a:lnTo>
                </a:path>
              </a:pathLst>
            </a:custGeom>
            <a:ln w="9525">
              <a:solidFill>
                <a:srgbClr val="000000"/>
              </a:solidFill>
            </a:ln>
          </p:spPr>
          <p:txBody>
            <a:bodyPr wrap="square" lIns="0" tIns="0" rIns="0" bIns="0" rtlCol="0"/>
            <a:lstStyle/>
            <a:p>
              <a:endParaRPr/>
            </a:p>
          </p:txBody>
        </p:sp>
      </p:grpSp>
      <p:sp>
        <p:nvSpPr>
          <p:cNvPr id="8" name="object 8"/>
          <p:cNvSpPr txBox="1"/>
          <p:nvPr/>
        </p:nvSpPr>
        <p:spPr>
          <a:xfrm>
            <a:off x="1107744" y="634949"/>
            <a:ext cx="4527550" cy="1390650"/>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(experimental result) </a:t>
            </a:r>
            <a:r>
              <a:rPr sz="2000" spc="-5" dirty="0">
                <a:latin typeface="Arial"/>
                <a:cs typeface="Arial"/>
              </a:rPr>
              <a:t>is </a:t>
            </a:r>
            <a:r>
              <a:rPr sz="2000" dirty="0">
                <a:latin typeface="Arial"/>
                <a:cs typeface="Arial"/>
              </a:rPr>
              <a:t>shown </a:t>
            </a:r>
            <a:r>
              <a:rPr sz="2000" spc="-5" dirty="0">
                <a:latin typeface="Arial"/>
                <a:cs typeface="Arial"/>
              </a:rPr>
              <a:t>in</a:t>
            </a:r>
            <a:r>
              <a:rPr sz="2000" spc="-130" dirty="0">
                <a:latin typeface="Arial"/>
                <a:cs typeface="Arial"/>
              </a:rPr>
              <a:t> </a:t>
            </a:r>
            <a:r>
              <a:rPr sz="2000" dirty="0">
                <a:latin typeface="Arial"/>
                <a:cs typeface="Arial"/>
              </a:rPr>
              <a:t>Figure.</a:t>
            </a:r>
            <a:endParaRPr sz="2000">
              <a:latin typeface="Arial"/>
              <a:cs typeface="Arial"/>
            </a:endParaRPr>
          </a:p>
          <a:p>
            <a:pPr>
              <a:lnSpc>
                <a:spcPct val="100000"/>
              </a:lnSpc>
              <a:spcBef>
                <a:spcPts val="30"/>
              </a:spcBef>
            </a:pPr>
            <a:endParaRPr sz="3050">
              <a:latin typeface="Arial"/>
              <a:cs typeface="Arial"/>
            </a:endParaRPr>
          </a:p>
          <a:p>
            <a:pPr marL="2814955" marR="219710">
              <a:lnSpc>
                <a:spcPct val="100000"/>
              </a:lnSpc>
            </a:pPr>
            <a:r>
              <a:rPr sz="2000" dirty="0">
                <a:latin typeface="Arial"/>
                <a:cs typeface="Arial"/>
              </a:rPr>
              <a:t>E</a:t>
            </a:r>
            <a:r>
              <a:rPr sz="2000" spc="-10" dirty="0">
                <a:latin typeface="Arial"/>
                <a:cs typeface="Arial"/>
              </a:rPr>
              <a:t>x</a:t>
            </a:r>
            <a:r>
              <a:rPr sz="2000" dirty="0">
                <a:latin typeface="Arial"/>
                <a:cs typeface="Arial"/>
              </a:rPr>
              <a:t>pe</a:t>
            </a:r>
            <a:r>
              <a:rPr sz="2000" spc="5" dirty="0">
                <a:latin typeface="Arial"/>
                <a:cs typeface="Arial"/>
              </a:rPr>
              <a:t>r</a:t>
            </a:r>
            <a:r>
              <a:rPr sz="2000" dirty="0">
                <a:latin typeface="Arial"/>
                <a:cs typeface="Arial"/>
              </a:rPr>
              <a:t>imental  result</a:t>
            </a:r>
            <a:endParaRPr sz="2000">
              <a:latin typeface="Arial"/>
              <a:cs typeface="Arial"/>
            </a:endParaRPr>
          </a:p>
        </p:txBody>
      </p:sp>
      <p:sp>
        <p:nvSpPr>
          <p:cNvPr id="9" name="object 9"/>
          <p:cNvSpPr/>
          <p:nvPr/>
        </p:nvSpPr>
        <p:spPr>
          <a:xfrm>
            <a:off x="3759200" y="3459226"/>
            <a:ext cx="576580" cy="431800"/>
          </a:xfrm>
          <a:custGeom>
            <a:avLst/>
            <a:gdLst/>
            <a:ahLst/>
            <a:cxnLst/>
            <a:rect l="l" t="t" r="r" b="b"/>
            <a:pathLst>
              <a:path w="576579" h="431800">
                <a:moveTo>
                  <a:pt x="0" y="431800"/>
                </a:moveTo>
                <a:lnTo>
                  <a:pt x="576199" y="0"/>
                </a:lnTo>
              </a:path>
            </a:pathLst>
          </a:custGeom>
          <a:ln w="9525">
            <a:solidFill>
              <a:srgbClr val="000000"/>
            </a:solidFill>
          </a:ln>
        </p:spPr>
        <p:txBody>
          <a:bodyPr wrap="square" lIns="0" tIns="0" rIns="0" bIns="0" rtlCol="0"/>
          <a:lstStyle/>
          <a:p>
            <a:endParaRPr/>
          </a:p>
        </p:txBody>
      </p:sp>
      <p:sp>
        <p:nvSpPr>
          <p:cNvPr id="10" name="object 10"/>
          <p:cNvSpPr txBox="1"/>
          <p:nvPr/>
        </p:nvSpPr>
        <p:spPr>
          <a:xfrm>
            <a:off x="3429000" y="2324481"/>
            <a:ext cx="2489835" cy="1109345"/>
          </a:xfrm>
          <a:prstGeom prst="rect">
            <a:avLst/>
          </a:prstGeom>
        </p:spPr>
        <p:txBody>
          <a:bodyPr vert="horz" wrap="square" lIns="0" tIns="13335" rIns="0" bIns="0" rtlCol="0">
            <a:spAutoFit/>
          </a:bodyPr>
          <a:lstStyle/>
          <a:p>
            <a:pPr marL="12700">
              <a:lnSpc>
                <a:spcPct val="100000"/>
              </a:lnSpc>
              <a:spcBef>
                <a:spcPts val="105"/>
              </a:spcBef>
              <a:tabLst>
                <a:tab pos="652145" algn="l"/>
              </a:tabLst>
            </a:pPr>
            <a:r>
              <a:rPr sz="2000" u="sng" dirty="0">
                <a:uFill>
                  <a:solidFill>
                    <a:srgbClr val="000000"/>
                  </a:solidFill>
                </a:uFill>
                <a:latin typeface="Arial"/>
                <a:cs typeface="Arial"/>
              </a:rPr>
              <a:t> 	</a:t>
            </a:r>
            <a:r>
              <a:rPr sz="2000" dirty="0">
                <a:latin typeface="Arial"/>
                <a:cs typeface="Arial"/>
              </a:rPr>
              <a:t>Rayleigh</a:t>
            </a:r>
            <a:r>
              <a:rPr sz="2000" spc="-80" dirty="0">
                <a:latin typeface="Arial"/>
                <a:cs typeface="Arial"/>
              </a:rPr>
              <a:t> </a:t>
            </a:r>
            <a:r>
              <a:rPr sz="2000" dirty="0">
                <a:latin typeface="Arial"/>
                <a:cs typeface="Arial"/>
              </a:rPr>
              <a:t>-Jeans</a:t>
            </a:r>
            <a:endParaRPr sz="2000">
              <a:latin typeface="Arial"/>
              <a:cs typeface="Arial"/>
            </a:endParaRPr>
          </a:p>
          <a:p>
            <a:pPr marL="652145">
              <a:lnSpc>
                <a:spcPct val="100000"/>
              </a:lnSpc>
            </a:pPr>
            <a:r>
              <a:rPr sz="2000" dirty="0">
                <a:latin typeface="Arial"/>
                <a:cs typeface="Arial"/>
              </a:rPr>
              <a:t>theory</a:t>
            </a:r>
            <a:endParaRPr sz="2000">
              <a:latin typeface="Arial"/>
              <a:cs typeface="Arial"/>
            </a:endParaRPr>
          </a:p>
          <a:p>
            <a:pPr marL="623570">
              <a:lnSpc>
                <a:spcPct val="100000"/>
              </a:lnSpc>
              <a:spcBef>
                <a:spcPts val="1325"/>
              </a:spcBef>
            </a:pPr>
            <a:r>
              <a:rPr sz="2000" spc="-5" dirty="0">
                <a:latin typeface="Arial"/>
                <a:cs typeface="Arial"/>
              </a:rPr>
              <a:t>Wien’s</a:t>
            </a:r>
            <a:r>
              <a:rPr sz="2000" spc="-40" dirty="0">
                <a:latin typeface="Arial"/>
                <a:cs typeface="Arial"/>
              </a:rPr>
              <a:t> </a:t>
            </a:r>
            <a:r>
              <a:rPr sz="2000" dirty="0">
                <a:latin typeface="Arial"/>
                <a:cs typeface="Arial"/>
              </a:rPr>
              <a:t>theory</a:t>
            </a:r>
            <a:endParaRPr sz="2000">
              <a:latin typeface="Arial"/>
              <a:cs typeface="Arial"/>
            </a:endParaRPr>
          </a:p>
        </p:txBody>
      </p:sp>
      <p:grpSp>
        <p:nvGrpSpPr>
          <p:cNvPr id="11" name="object 11"/>
          <p:cNvGrpSpPr/>
          <p:nvPr/>
        </p:nvGrpSpPr>
        <p:grpSpPr>
          <a:xfrm>
            <a:off x="5781675" y="2220976"/>
            <a:ext cx="1812925" cy="1381125"/>
            <a:chOff x="5781675" y="2220976"/>
            <a:chExt cx="1812925" cy="1381125"/>
          </a:xfrm>
        </p:grpSpPr>
        <p:sp>
          <p:nvSpPr>
            <p:cNvPr id="12" name="object 12"/>
            <p:cNvSpPr/>
            <p:nvPr/>
          </p:nvSpPr>
          <p:spPr>
            <a:xfrm>
              <a:off x="5788025" y="2227326"/>
              <a:ext cx="431800" cy="1368425"/>
            </a:xfrm>
            <a:custGeom>
              <a:avLst/>
              <a:gdLst/>
              <a:ahLst/>
              <a:cxnLst/>
              <a:rect l="l" t="t" r="r" b="b"/>
              <a:pathLst>
                <a:path w="431800" h="1368425">
                  <a:moveTo>
                    <a:pt x="0" y="0"/>
                  </a:moveTo>
                  <a:lnTo>
                    <a:pt x="57399" y="4072"/>
                  </a:lnTo>
                  <a:lnTo>
                    <a:pt x="108975" y="15564"/>
                  </a:lnTo>
                  <a:lnTo>
                    <a:pt x="152669" y="33385"/>
                  </a:lnTo>
                  <a:lnTo>
                    <a:pt x="186426" y="56444"/>
                  </a:lnTo>
                  <a:lnTo>
                    <a:pt x="215900" y="113919"/>
                  </a:lnTo>
                  <a:lnTo>
                    <a:pt x="215900" y="570102"/>
                  </a:lnTo>
                  <a:lnTo>
                    <a:pt x="223611" y="600423"/>
                  </a:lnTo>
                  <a:lnTo>
                    <a:pt x="245373" y="627666"/>
                  </a:lnTo>
                  <a:lnTo>
                    <a:pt x="279130" y="650748"/>
                  </a:lnTo>
                  <a:lnTo>
                    <a:pt x="322824" y="668579"/>
                  </a:lnTo>
                  <a:lnTo>
                    <a:pt x="374400" y="680075"/>
                  </a:lnTo>
                  <a:lnTo>
                    <a:pt x="431800" y="684149"/>
                  </a:lnTo>
                  <a:lnTo>
                    <a:pt x="374400" y="688222"/>
                  </a:lnTo>
                  <a:lnTo>
                    <a:pt x="322824" y="699718"/>
                  </a:lnTo>
                  <a:lnTo>
                    <a:pt x="279130" y="717550"/>
                  </a:lnTo>
                  <a:lnTo>
                    <a:pt x="245373" y="740631"/>
                  </a:lnTo>
                  <a:lnTo>
                    <a:pt x="223611" y="767874"/>
                  </a:lnTo>
                  <a:lnTo>
                    <a:pt x="215900" y="798195"/>
                  </a:lnTo>
                  <a:lnTo>
                    <a:pt x="215900" y="1254378"/>
                  </a:lnTo>
                  <a:lnTo>
                    <a:pt x="208188" y="1284654"/>
                  </a:lnTo>
                  <a:lnTo>
                    <a:pt x="186426" y="1311886"/>
                  </a:lnTo>
                  <a:lnTo>
                    <a:pt x="152669" y="1334976"/>
                  </a:lnTo>
                  <a:lnTo>
                    <a:pt x="108975" y="1352827"/>
                  </a:lnTo>
                  <a:lnTo>
                    <a:pt x="57399" y="1364342"/>
                  </a:lnTo>
                  <a:lnTo>
                    <a:pt x="0" y="1368425"/>
                  </a:lnTo>
                </a:path>
              </a:pathLst>
            </a:custGeom>
            <a:ln w="12700">
              <a:solidFill>
                <a:srgbClr val="000000"/>
              </a:solidFill>
            </a:ln>
          </p:spPr>
          <p:txBody>
            <a:bodyPr wrap="square" lIns="0" tIns="0" rIns="0" bIns="0" rtlCol="0"/>
            <a:lstStyle/>
            <a:p>
              <a:endParaRPr/>
            </a:p>
          </p:txBody>
        </p:sp>
        <p:sp>
          <p:nvSpPr>
            <p:cNvPr id="13" name="object 13"/>
            <p:cNvSpPr/>
            <p:nvPr/>
          </p:nvSpPr>
          <p:spPr>
            <a:xfrm>
              <a:off x="6080759" y="2479548"/>
              <a:ext cx="1513332" cy="420624"/>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6080759" y="2784348"/>
              <a:ext cx="1287780" cy="420624"/>
            </a:xfrm>
            <a:prstGeom prst="rect">
              <a:avLst/>
            </a:prstGeom>
            <a:blipFill>
              <a:blip r:embed="rId4" cstate="print"/>
              <a:stretch>
                <a:fillRect/>
              </a:stretch>
            </a:blipFill>
          </p:spPr>
          <p:txBody>
            <a:bodyPr wrap="square" lIns="0" tIns="0" rIns="0" bIns="0" rtlCol="0"/>
            <a:lstStyle/>
            <a:p>
              <a:endParaRPr/>
            </a:p>
          </p:txBody>
        </p:sp>
      </p:grpSp>
      <p:sp>
        <p:nvSpPr>
          <p:cNvPr id="15" name="object 15"/>
          <p:cNvSpPr txBox="1"/>
          <p:nvPr/>
        </p:nvSpPr>
        <p:spPr>
          <a:xfrm>
            <a:off x="6228079" y="2542158"/>
            <a:ext cx="1129030" cy="635635"/>
          </a:xfrm>
          <a:prstGeom prst="rect">
            <a:avLst/>
          </a:prstGeom>
        </p:spPr>
        <p:txBody>
          <a:bodyPr vert="horz" wrap="square" lIns="0" tIns="13335" rIns="0" bIns="0" rtlCol="0">
            <a:spAutoFit/>
          </a:bodyPr>
          <a:lstStyle/>
          <a:p>
            <a:pPr marL="12700" marR="5080">
              <a:lnSpc>
                <a:spcPct val="100000"/>
              </a:lnSpc>
              <a:spcBef>
                <a:spcPts val="105"/>
              </a:spcBef>
            </a:pPr>
            <a:r>
              <a:rPr sz="2000" b="1" dirty="0">
                <a:solidFill>
                  <a:srgbClr val="FF0000"/>
                </a:solidFill>
                <a:latin typeface="Arial"/>
                <a:cs typeface="Arial"/>
              </a:rPr>
              <a:t>Classical  </a:t>
            </a:r>
            <a:r>
              <a:rPr sz="2000" b="1" spc="-5" dirty="0">
                <a:solidFill>
                  <a:srgbClr val="FF0000"/>
                </a:solidFill>
                <a:latin typeface="Arial"/>
                <a:cs typeface="Arial"/>
              </a:rPr>
              <a:t>physics</a:t>
            </a:r>
            <a:endParaRPr sz="2000">
              <a:latin typeface="Arial"/>
              <a:cs typeface="Arial"/>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17" name="object 17"/>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57655" y="3389376"/>
            <a:ext cx="1711960" cy="559435"/>
            <a:chOff x="1057655" y="3389376"/>
            <a:chExt cx="1711960" cy="559435"/>
          </a:xfrm>
        </p:grpSpPr>
        <p:sp>
          <p:nvSpPr>
            <p:cNvPr id="3" name="object 3"/>
            <p:cNvSpPr/>
            <p:nvPr/>
          </p:nvSpPr>
          <p:spPr>
            <a:xfrm>
              <a:off x="1057655" y="3418332"/>
              <a:ext cx="551688" cy="53035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330451" y="3389376"/>
              <a:ext cx="1438656" cy="559307"/>
            </a:xfrm>
            <a:prstGeom prst="rect">
              <a:avLst/>
            </a:prstGeom>
            <a:blipFill>
              <a:blip r:embed="rId3" cstate="print"/>
              <a:stretch>
                <a:fillRect/>
              </a:stretch>
            </a:blipFill>
          </p:spPr>
          <p:txBody>
            <a:bodyPr wrap="square" lIns="0" tIns="0" rIns="0" bIns="0" rtlCol="0"/>
            <a:lstStyle/>
            <a:p>
              <a:endParaRPr/>
            </a:p>
          </p:txBody>
        </p:sp>
      </p:grpSp>
      <p:grpSp>
        <p:nvGrpSpPr>
          <p:cNvPr id="5" name="object 5"/>
          <p:cNvGrpSpPr/>
          <p:nvPr/>
        </p:nvGrpSpPr>
        <p:grpSpPr>
          <a:xfrm>
            <a:off x="5615940" y="3389376"/>
            <a:ext cx="2085339" cy="559435"/>
            <a:chOff x="5615940" y="3389376"/>
            <a:chExt cx="2085339" cy="559435"/>
          </a:xfrm>
        </p:grpSpPr>
        <p:sp>
          <p:nvSpPr>
            <p:cNvPr id="6" name="object 6"/>
            <p:cNvSpPr/>
            <p:nvPr/>
          </p:nvSpPr>
          <p:spPr>
            <a:xfrm>
              <a:off x="5615940" y="3389376"/>
              <a:ext cx="882396" cy="55930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211824" y="3389376"/>
              <a:ext cx="1488948" cy="559307"/>
            </a:xfrm>
            <a:prstGeom prst="rect">
              <a:avLst/>
            </a:prstGeom>
            <a:blipFill>
              <a:blip r:embed="rId5" cstate="print"/>
              <a:stretch>
                <a:fillRect/>
              </a:stretch>
            </a:blipFill>
          </p:spPr>
          <p:txBody>
            <a:bodyPr wrap="square" lIns="0" tIns="0" rIns="0" bIns="0" rtlCol="0"/>
            <a:lstStyle/>
            <a:p>
              <a:endParaRPr/>
            </a:p>
          </p:txBody>
        </p:sp>
      </p:grpSp>
      <p:grpSp>
        <p:nvGrpSpPr>
          <p:cNvPr id="8" name="object 8"/>
          <p:cNvGrpSpPr/>
          <p:nvPr/>
        </p:nvGrpSpPr>
        <p:grpSpPr>
          <a:xfrm>
            <a:off x="1330452" y="3901440"/>
            <a:ext cx="3967479" cy="559435"/>
            <a:chOff x="1330452" y="3901440"/>
            <a:chExt cx="3967479" cy="559435"/>
          </a:xfrm>
        </p:grpSpPr>
        <p:sp>
          <p:nvSpPr>
            <p:cNvPr id="9" name="object 9"/>
            <p:cNvSpPr/>
            <p:nvPr/>
          </p:nvSpPr>
          <p:spPr>
            <a:xfrm>
              <a:off x="1330452" y="3901440"/>
              <a:ext cx="1860804" cy="559307"/>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226308" y="3901440"/>
              <a:ext cx="2071116" cy="559307"/>
            </a:xfrm>
            <a:prstGeom prst="rect">
              <a:avLst/>
            </a:prstGeom>
            <a:blipFill>
              <a:blip r:embed="rId7" cstate="print"/>
              <a:stretch>
                <a:fillRect/>
              </a:stretch>
            </a:blipFill>
          </p:spPr>
          <p:txBody>
            <a:bodyPr wrap="square" lIns="0" tIns="0" rIns="0" bIns="0" rtlCol="0"/>
            <a:lstStyle/>
            <a:p>
              <a:endParaRPr/>
            </a:p>
          </p:txBody>
        </p:sp>
      </p:grpSp>
      <p:grpSp>
        <p:nvGrpSpPr>
          <p:cNvPr id="11" name="object 11"/>
          <p:cNvGrpSpPr/>
          <p:nvPr/>
        </p:nvGrpSpPr>
        <p:grpSpPr>
          <a:xfrm>
            <a:off x="1057655" y="4486655"/>
            <a:ext cx="1710055" cy="559435"/>
            <a:chOff x="1057655" y="4486655"/>
            <a:chExt cx="1710055" cy="559435"/>
          </a:xfrm>
        </p:grpSpPr>
        <p:sp>
          <p:nvSpPr>
            <p:cNvPr id="12" name="object 12"/>
            <p:cNvSpPr/>
            <p:nvPr/>
          </p:nvSpPr>
          <p:spPr>
            <a:xfrm>
              <a:off x="1057655" y="4515611"/>
              <a:ext cx="551688" cy="530351"/>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1330451" y="4486655"/>
              <a:ext cx="1437132" cy="559307"/>
            </a:xfrm>
            <a:prstGeom prst="rect">
              <a:avLst/>
            </a:prstGeom>
            <a:blipFill>
              <a:blip r:embed="rId8" cstate="print"/>
              <a:stretch>
                <a:fillRect/>
              </a:stretch>
            </a:blipFill>
          </p:spPr>
          <p:txBody>
            <a:bodyPr wrap="square" lIns="0" tIns="0" rIns="0" bIns="0" rtlCol="0"/>
            <a:lstStyle/>
            <a:p>
              <a:endParaRPr/>
            </a:p>
          </p:txBody>
        </p:sp>
      </p:grpSp>
      <p:sp>
        <p:nvSpPr>
          <p:cNvPr id="14" name="object 14"/>
          <p:cNvSpPr/>
          <p:nvPr/>
        </p:nvSpPr>
        <p:spPr>
          <a:xfrm>
            <a:off x="5394959" y="4486655"/>
            <a:ext cx="2301240" cy="559307"/>
          </a:xfrm>
          <a:prstGeom prst="rect">
            <a:avLst/>
          </a:prstGeom>
          <a:blipFill>
            <a:blip r:embed="rId9" cstate="print"/>
            <a:stretch>
              <a:fillRect/>
            </a:stretch>
          </a:blipFill>
        </p:spPr>
        <p:txBody>
          <a:bodyPr wrap="square" lIns="0" tIns="0" rIns="0" bIns="0" rtlCol="0"/>
          <a:lstStyle/>
          <a:p>
            <a:endParaRPr/>
          </a:p>
        </p:txBody>
      </p:sp>
      <p:sp>
        <p:nvSpPr>
          <p:cNvPr id="15" name="object 15"/>
          <p:cNvSpPr txBox="1"/>
          <p:nvPr/>
        </p:nvSpPr>
        <p:spPr>
          <a:xfrm>
            <a:off x="764540" y="1713356"/>
            <a:ext cx="7618095" cy="3244850"/>
          </a:xfrm>
          <a:prstGeom prst="rect">
            <a:avLst/>
          </a:prstGeom>
        </p:spPr>
        <p:txBody>
          <a:bodyPr vert="horz" wrap="square" lIns="0" tIns="12700" rIns="0" bIns="0" rtlCol="0">
            <a:spAutoFit/>
          </a:bodyPr>
          <a:lstStyle/>
          <a:p>
            <a:pPr marL="355600" marR="5080" indent="-343535" algn="just">
              <a:lnSpc>
                <a:spcPct val="140000"/>
              </a:lnSpc>
              <a:spcBef>
                <a:spcPts val="100"/>
              </a:spcBef>
              <a:buChar char="•"/>
              <a:tabLst>
                <a:tab pos="356235" algn="l"/>
              </a:tabLst>
            </a:pPr>
            <a:r>
              <a:rPr sz="2400" spc="-5" dirty="0">
                <a:latin typeface="Arial"/>
                <a:cs typeface="Arial"/>
              </a:rPr>
              <a:t>The Rayleigh-Jeans and </a:t>
            </a:r>
            <a:r>
              <a:rPr sz="2400" dirty="0">
                <a:latin typeface="Arial"/>
                <a:cs typeface="Arial"/>
              </a:rPr>
              <a:t>Wien’s </a:t>
            </a:r>
            <a:r>
              <a:rPr sz="2400" spc="-5" dirty="0">
                <a:latin typeface="Arial"/>
                <a:cs typeface="Arial"/>
              </a:rPr>
              <a:t>theories </a:t>
            </a:r>
            <a:r>
              <a:rPr sz="2400" dirty="0">
                <a:latin typeface="Arial"/>
                <a:cs typeface="Arial"/>
              </a:rPr>
              <a:t>failed to fit  </a:t>
            </a:r>
            <a:r>
              <a:rPr sz="2400" spc="-5" dirty="0">
                <a:latin typeface="Arial"/>
                <a:cs typeface="Arial"/>
              </a:rPr>
              <a:t>the experimental </a:t>
            </a:r>
            <a:r>
              <a:rPr sz="2400" dirty="0">
                <a:latin typeface="Arial"/>
                <a:cs typeface="Arial"/>
              </a:rPr>
              <a:t>curve </a:t>
            </a:r>
            <a:r>
              <a:rPr sz="2400" spc="-5" dirty="0">
                <a:latin typeface="Arial"/>
                <a:cs typeface="Arial"/>
              </a:rPr>
              <a:t>because </a:t>
            </a:r>
            <a:r>
              <a:rPr sz="2400" dirty="0">
                <a:latin typeface="Arial"/>
                <a:cs typeface="Arial"/>
              </a:rPr>
              <a:t>this two </a:t>
            </a:r>
            <a:r>
              <a:rPr sz="2400" spc="-5" dirty="0">
                <a:latin typeface="Arial"/>
                <a:cs typeface="Arial"/>
              </a:rPr>
              <a:t>theories  based on classical ideas which</a:t>
            </a:r>
            <a:r>
              <a:rPr sz="2400" spc="75" dirty="0">
                <a:latin typeface="Arial"/>
                <a:cs typeface="Arial"/>
              </a:rPr>
              <a:t> </a:t>
            </a:r>
            <a:r>
              <a:rPr sz="2400" spc="-5" dirty="0">
                <a:latin typeface="Arial"/>
                <a:cs typeface="Arial"/>
              </a:rPr>
              <a:t>are</a:t>
            </a:r>
            <a:endParaRPr sz="2400">
              <a:latin typeface="Arial"/>
              <a:cs typeface="Arial"/>
            </a:endParaRPr>
          </a:p>
          <a:p>
            <a:pPr marL="756285" lvl="1" indent="-287020" algn="just">
              <a:lnSpc>
                <a:spcPct val="100000"/>
              </a:lnSpc>
              <a:spcBef>
                <a:spcPts val="1730"/>
              </a:spcBef>
              <a:buFont typeface="Arial"/>
              <a:buChar char="–"/>
              <a:tabLst>
                <a:tab pos="756920" algn="l"/>
              </a:tabLst>
            </a:pPr>
            <a:r>
              <a:rPr sz="2400" b="1" spc="-5" dirty="0">
                <a:solidFill>
                  <a:srgbClr val="FF0000"/>
                </a:solidFill>
                <a:latin typeface="Arial"/>
                <a:cs typeface="Arial"/>
              </a:rPr>
              <a:t>Energy</a:t>
            </a:r>
            <a:r>
              <a:rPr sz="2400" b="1" spc="275" dirty="0">
                <a:solidFill>
                  <a:srgbClr val="FF0000"/>
                </a:solidFill>
                <a:latin typeface="Arial"/>
                <a:cs typeface="Arial"/>
              </a:rPr>
              <a:t> </a:t>
            </a:r>
            <a:r>
              <a:rPr sz="2400" spc="-5" dirty="0">
                <a:latin typeface="Arial"/>
                <a:cs typeface="Arial"/>
              </a:rPr>
              <a:t>of</a:t>
            </a:r>
            <a:r>
              <a:rPr sz="2400" spc="285" dirty="0">
                <a:latin typeface="Arial"/>
                <a:cs typeface="Arial"/>
              </a:rPr>
              <a:t> </a:t>
            </a:r>
            <a:r>
              <a:rPr sz="2400" dirty="0">
                <a:latin typeface="Arial"/>
                <a:cs typeface="Arial"/>
              </a:rPr>
              <a:t>the</a:t>
            </a:r>
            <a:r>
              <a:rPr sz="2400" spc="295" dirty="0">
                <a:latin typeface="Arial"/>
                <a:cs typeface="Arial"/>
              </a:rPr>
              <a:t> </a:t>
            </a:r>
            <a:r>
              <a:rPr sz="2400" spc="-5" dirty="0">
                <a:latin typeface="Arial"/>
                <a:cs typeface="Arial"/>
              </a:rPr>
              <a:t>EM</a:t>
            </a:r>
            <a:r>
              <a:rPr sz="2400" spc="285" dirty="0">
                <a:latin typeface="Arial"/>
                <a:cs typeface="Arial"/>
              </a:rPr>
              <a:t> </a:t>
            </a:r>
            <a:r>
              <a:rPr sz="2400" spc="-5" dirty="0">
                <a:latin typeface="Arial"/>
                <a:cs typeface="Arial"/>
              </a:rPr>
              <a:t>radiation</a:t>
            </a:r>
            <a:r>
              <a:rPr sz="2400" spc="300" dirty="0">
                <a:latin typeface="Arial"/>
                <a:cs typeface="Arial"/>
              </a:rPr>
              <a:t> </a:t>
            </a:r>
            <a:r>
              <a:rPr sz="2400" spc="-5" dirty="0">
                <a:latin typeface="Arial"/>
                <a:cs typeface="Arial"/>
              </a:rPr>
              <a:t>is</a:t>
            </a:r>
            <a:r>
              <a:rPr sz="2400" spc="290" dirty="0">
                <a:latin typeface="Arial"/>
                <a:cs typeface="Arial"/>
              </a:rPr>
              <a:t> </a:t>
            </a:r>
            <a:r>
              <a:rPr sz="2400" b="1" spc="-5" dirty="0">
                <a:solidFill>
                  <a:srgbClr val="FF0000"/>
                </a:solidFill>
                <a:latin typeface="Arial"/>
                <a:cs typeface="Arial"/>
              </a:rPr>
              <a:t>not</a:t>
            </a:r>
            <a:r>
              <a:rPr sz="2400" b="1" spc="295" dirty="0">
                <a:solidFill>
                  <a:srgbClr val="FF0000"/>
                </a:solidFill>
                <a:latin typeface="Arial"/>
                <a:cs typeface="Arial"/>
              </a:rPr>
              <a:t> </a:t>
            </a:r>
            <a:r>
              <a:rPr sz="2400" b="1" spc="-5" dirty="0">
                <a:solidFill>
                  <a:srgbClr val="FF0000"/>
                </a:solidFill>
                <a:latin typeface="Arial"/>
                <a:cs typeface="Arial"/>
              </a:rPr>
              <a:t>depend</a:t>
            </a:r>
            <a:r>
              <a:rPr sz="2400" b="1" spc="280" dirty="0">
                <a:solidFill>
                  <a:srgbClr val="FF0000"/>
                </a:solidFill>
                <a:latin typeface="Arial"/>
                <a:cs typeface="Arial"/>
              </a:rPr>
              <a:t> </a:t>
            </a:r>
            <a:r>
              <a:rPr sz="2400" spc="-5" dirty="0">
                <a:latin typeface="Arial"/>
                <a:cs typeface="Arial"/>
              </a:rPr>
              <a:t>on</a:t>
            </a:r>
            <a:r>
              <a:rPr sz="2400" spc="290" dirty="0">
                <a:latin typeface="Arial"/>
                <a:cs typeface="Arial"/>
              </a:rPr>
              <a:t> </a:t>
            </a:r>
            <a:r>
              <a:rPr sz="2400" spc="-5" dirty="0">
                <a:latin typeface="Arial"/>
                <a:cs typeface="Arial"/>
              </a:rPr>
              <a:t>its</a:t>
            </a:r>
            <a:endParaRPr sz="2400">
              <a:latin typeface="Arial"/>
              <a:cs typeface="Arial"/>
            </a:endParaRPr>
          </a:p>
          <a:p>
            <a:pPr marL="756285" algn="just">
              <a:lnSpc>
                <a:spcPct val="100000"/>
              </a:lnSpc>
              <a:spcBef>
                <a:spcPts val="1150"/>
              </a:spcBef>
            </a:pPr>
            <a:r>
              <a:rPr sz="2400" b="1" spc="-5" dirty="0">
                <a:solidFill>
                  <a:srgbClr val="FF0000"/>
                </a:solidFill>
                <a:latin typeface="Arial"/>
                <a:cs typeface="Arial"/>
              </a:rPr>
              <a:t>frequency </a:t>
            </a:r>
            <a:r>
              <a:rPr sz="2400" spc="-5" dirty="0">
                <a:latin typeface="Arial"/>
                <a:cs typeface="Arial"/>
              </a:rPr>
              <a:t>or</a:t>
            </a:r>
            <a:r>
              <a:rPr sz="2400" dirty="0">
                <a:latin typeface="Arial"/>
                <a:cs typeface="Arial"/>
              </a:rPr>
              <a:t> </a:t>
            </a:r>
            <a:r>
              <a:rPr sz="2400" b="1" dirty="0">
                <a:solidFill>
                  <a:srgbClr val="FF0000"/>
                </a:solidFill>
                <a:latin typeface="Arial"/>
                <a:cs typeface="Arial"/>
              </a:rPr>
              <a:t>wavelength</a:t>
            </a:r>
            <a:r>
              <a:rPr sz="2400" dirty="0">
                <a:latin typeface="Arial"/>
                <a:cs typeface="Arial"/>
              </a:rPr>
              <a:t>.</a:t>
            </a:r>
            <a:endParaRPr sz="2400">
              <a:latin typeface="Arial"/>
              <a:cs typeface="Arial"/>
            </a:endParaRPr>
          </a:p>
          <a:p>
            <a:pPr marL="756285" lvl="1" indent="-287020" algn="just">
              <a:lnSpc>
                <a:spcPct val="100000"/>
              </a:lnSpc>
              <a:spcBef>
                <a:spcPts val="1730"/>
              </a:spcBef>
              <a:buFont typeface="Arial"/>
              <a:buChar char="–"/>
              <a:tabLst>
                <a:tab pos="756920" algn="l"/>
              </a:tabLst>
            </a:pPr>
            <a:r>
              <a:rPr sz="2400" b="1" spc="-5" dirty="0">
                <a:solidFill>
                  <a:srgbClr val="FF0000"/>
                </a:solidFill>
                <a:latin typeface="Arial"/>
                <a:cs typeface="Arial"/>
              </a:rPr>
              <a:t>Energy </a:t>
            </a:r>
            <a:r>
              <a:rPr sz="2400" spc="-5" dirty="0">
                <a:latin typeface="Arial"/>
                <a:cs typeface="Arial"/>
              </a:rPr>
              <a:t>of </a:t>
            </a:r>
            <a:r>
              <a:rPr sz="2400" dirty="0">
                <a:latin typeface="Arial"/>
                <a:cs typeface="Arial"/>
              </a:rPr>
              <a:t>the </a:t>
            </a:r>
            <a:r>
              <a:rPr sz="2400" spc="-5" dirty="0">
                <a:latin typeface="Arial"/>
                <a:cs typeface="Arial"/>
              </a:rPr>
              <a:t>EM radiation is</a:t>
            </a:r>
            <a:r>
              <a:rPr sz="2400" spc="10" dirty="0">
                <a:latin typeface="Arial"/>
                <a:cs typeface="Arial"/>
              </a:rPr>
              <a:t> </a:t>
            </a:r>
            <a:r>
              <a:rPr sz="2400" b="1" spc="-5" dirty="0">
                <a:solidFill>
                  <a:srgbClr val="FF0000"/>
                </a:solidFill>
                <a:latin typeface="Arial"/>
                <a:cs typeface="Arial"/>
              </a:rPr>
              <a:t>continuously</a:t>
            </a:r>
            <a:r>
              <a:rPr sz="2400" spc="-5" dirty="0">
                <a:latin typeface="Arial"/>
                <a:cs typeface="Arial"/>
              </a:rPr>
              <a:t>.</a:t>
            </a:r>
            <a:endParaRPr sz="2400">
              <a:latin typeface="Arial"/>
              <a:cs typeface="Arial"/>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17" name="object 17"/>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5127" y="3398520"/>
            <a:ext cx="6811009" cy="2525395"/>
            <a:chOff x="1405127" y="3398520"/>
            <a:chExt cx="6811009" cy="2525395"/>
          </a:xfrm>
        </p:grpSpPr>
        <p:sp>
          <p:nvSpPr>
            <p:cNvPr id="3" name="object 3"/>
            <p:cNvSpPr/>
            <p:nvPr/>
          </p:nvSpPr>
          <p:spPr>
            <a:xfrm>
              <a:off x="1405127" y="3398520"/>
              <a:ext cx="1577340" cy="55016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778252" y="3398520"/>
              <a:ext cx="1868424" cy="55016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42460" y="3398520"/>
              <a:ext cx="1542288" cy="55016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780531" y="3398520"/>
              <a:ext cx="696467" cy="550164"/>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6272783" y="3398520"/>
              <a:ext cx="1406652" cy="550164"/>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4363211" y="3874008"/>
              <a:ext cx="1694688" cy="550163"/>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5867399" y="3874008"/>
              <a:ext cx="696468" cy="550163"/>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374892" y="3874008"/>
              <a:ext cx="1406652" cy="550163"/>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6368795" y="4349496"/>
              <a:ext cx="1847088" cy="550163"/>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6079236" y="4898136"/>
              <a:ext cx="1659636" cy="550163"/>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405127" y="5373624"/>
              <a:ext cx="1860804" cy="550163"/>
            </a:xfrm>
            <a:prstGeom prst="rect">
              <a:avLst/>
            </a:prstGeom>
            <a:blipFill>
              <a:blip r:embed="rId10" cstate="print"/>
              <a:stretch>
                <a:fillRect/>
              </a:stretch>
            </a:blipFill>
          </p:spPr>
          <p:txBody>
            <a:bodyPr wrap="square" lIns="0" tIns="0" rIns="0" bIns="0" rtlCol="0"/>
            <a:lstStyle/>
            <a:p>
              <a:endParaRPr/>
            </a:p>
          </p:txBody>
        </p:sp>
      </p:grpSp>
      <p:sp>
        <p:nvSpPr>
          <p:cNvPr id="14" name="object 14"/>
          <p:cNvSpPr txBox="1"/>
          <p:nvPr/>
        </p:nvSpPr>
        <p:spPr>
          <a:xfrm>
            <a:off x="839216" y="844583"/>
            <a:ext cx="7618095" cy="5000625"/>
          </a:xfrm>
          <a:prstGeom prst="rect">
            <a:avLst/>
          </a:prstGeom>
        </p:spPr>
        <p:txBody>
          <a:bodyPr vert="horz" wrap="square" lIns="0" tIns="12065" rIns="0" bIns="0" rtlCol="0">
            <a:spAutoFit/>
          </a:bodyPr>
          <a:lstStyle/>
          <a:p>
            <a:pPr marL="355600" marR="6985" indent="-342900" algn="just">
              <a:lnSpc>
                <a:spcPct val="130000"/>
              </a:lnSpc>
              <a:spcBef>
                <a:spcPts val="95"/>
              </a:spcBef>
              <a:buChar char="•"/>
              <a:tabLst>
                <a:tab pos="355600" algn="l"/>
              </a:tabLst>
            </a:pPr>
            <a:r>
              <a:rPr sz="2400" dirty="0">
                <a:latin typeface="Arial"/>
                <a:cs typeface="Arial"/>
              </a:rPr>
              <a:t>In </a:t>
            </a:r>
            <a:r>
              <a:rPr sz="2400" spc="-5" dirty="0">
                <a:latin typeface="Arial"/>
                <a:cs typeface="Arial"/>
              </a:rPr>
              <a:t>1900, Max Planck proposed his theory </a:t>
            </a:r>
            <a:r>
              <a:rPr sz="2400" dirty="0">
                <a:latin typeface="Arial"/>
                <a:cs typeface="Arial"/>
              </a:rPr>
              <a:t>that </a:t>
            </a:r>
            <a:r>
              <a:rPr sz="2400" spc="-5" dirty="0">
                <a:latin typeface="Arial"/>
                <a:cs typeface="Arial"/>
              </a:rPr>
              <a:t>is </a:t>
            </a:r>
            <a:r>
              <a:rPr sz="2400" dirty="0">
                <a:latin typeface="Arial"/>
                <a:cs typeface="Arial"/>
              </a:rPr>
              <a:t>fit  with the </a:t>
            </a:r>
            <a:r>
              <a:rPr sz="2400" spc="-5" dirty="0">
                <a:latin typeface="Arial"/>
                <a:cs typeface="Arial"/>
              </a:rPr>
              <a:t>experimental </a:t>
            </a:r>
            <a:r>
              <a:rPr sz="2400" dirty="0">
                <a:latin typeface="Arial"/>
                <a:cs typeface="Arial"/>
              </a:rPr>
              <a:t>curve </a:t>
            </a:r>
            <a:r>
              <a:rPr sz="2400" spc="-5" dirty="0">
                <a:latin typeface="Arial"/>
                <a:cs typeface="Arial"/>
              </a:rPr>
              <a:t>in Figure at </a:t>
            </a:r>
            <a:r>
              <a:rPr sz="2400" dirty="0">
                <a:latin typeface="Arial"/>
                <a:cs typeface="Arial"/>
              </a:rPr>
              <a:t>all  </a:t>
            </a:r>
            <a:r>
              <a:rPr sz="2400" spc="-5" dirty="0">
                <a:latin typeface="Arial"/>
                <a:cs typeface="Arial"/>
              </a:rPr>
              <a:t>wavelengths known as Planck’s quantum</a:t>
            </a:r>
            <a:r>
              <a:rPr sz="2400" spc="90" dirty="0">
                <a:latin typeface="Arial"/>
                <a:cs typeface="Arial"/>
              </a:rPr>
              <a:t> </a:t>
            </a:r>
            <a:r>
              <a:rPr sz="2400" dirty="0">
                <a:latin typeface="Arial"/>
                <a:cs typeface="Arial"/>
              </a:rPr>
              <a:t>theory.</a:t>
            </a:r>
            <a:endParaRPr sz="2400">
              <a:latin typeface="Arial"/>
              <a:cs typeface="Arial"/>
            </a:endParaRPr>
          </a:p>
          <a:p>
            <a:pPr marL="355600" indent="-342900" algn="just">
              <a:lnSpc>
                <a:spcPct val="100000"/>
              </a:lnSpc>
              <a:spcBef>
                <a:spcPts val="1440"/>
              </a:spcBef>
              <a:buChar char="•"/>
              <a:tabLst>
                <a:tab pos="355600" algn="l"/>
              </a:tabLst>
            </a:pPr>
            <a:r>
              <a:rPr sz="2400" spc="-5" dirty="0">
                <a:latin typeface="Arial"/>
                <a:cs typeface="Arial"/>
              </a:rPr>
              <a:t>The assumptions made by Planck in his theory are</a:t>
            </a:r>
            <a:r>
              <a:rPr sz="2400" spc="114" dirty="0">
                <a:latin typeface="Arial"/>
                <a:cs typeface="Arial"/>
              </a:rPr>
              <a:t> </a:t>
            </a:r>
            <a:r>
              <a:rPr sz="2400" dirty="0">
                <a:latin typeface="Arial"/>
                <a:cs typeface="Arial"/>
              </a:rPr>
              <a:t>:</a:t>
            </a:r>
            <a:endParaRPr sz="2400">
              <a:latin typeface="Arial"/>
              <a:cs typeface="Arial"/>
            </a:endParaRPr>
          </a:p>
          <a:p>
            <a:pPr marL="756285" marR="5080" lvl="1" indent="-287020" algn="just">
              <a:lnSpc>
                <a:spcPct val="130000"/>
              </a:lnSpc>
              <a:spcBef>
                <a:spcPts val="580"/>
              </a:spcBef>
              <a:buChar char="–"/>
              <a:tabLst>
                <a:tab pos="756920" algn="l"/>
              </a:tabLst>
            </a:pPr>
            <a:r>
              <a:rPr sz="2400" spc="-5" dirty="0">
                <a:latin typeface="Arial"/>
                <a:cs typeface="Arial"/>
              </a:rPr>
              <a:t>The EM radiation </a:t>
            </a:r>
            <a:r>
              <a:rPr sz="2400" dirty="0">
                <a:latin typeface="Arial"/>
                <a:cs typeface="Arial"/>
              </a:rPr>
              <a:t>emitted </a:t>
            </a:r>
            <a:r>
              <a:rPr sz="2400" spc="-5" dirty="0">
                <a:latin typeface="Arial"/>
                <a:cs typeface="Arial"/>
              </a:rPr>
              <a:t>by </a:t>
            </a:r>
            <a:r>
              <a:rPr sz="2400" dirty="0">
                <a:latin typeface="Arial"/>
                <a:cs typeface="Arial"/>
              </a:rPr>
              <a:t>the </a:t>
            </a:r>
            <a:r>
              <a:rPr sz="2400" spc="-5" dirty="0">
                <a:latin typeface="Arial"/>
                <a:cs typeface="Arial"/>
              </a:rPr>
              <a:t>black body is </a:t>
            </a:r>
            <a:r>
              <a:rPr sz="2400" spc="-10" dirty="0">
                <a:latin typeface="Arial"/>
                <a:cs typeface="Arial"/>
              </a:rPr>
              <a:t>in </a:t>
            </a:r>
            <a:r>
              <a:rPr sz="2400" spc="-10" dirty="0">
                <a:solidFill>
                  <a:srgbClr val="FF0000"/>
                </a:solidFill>
                <a:latin typeface="Arial"/>
                <a:cs typeface="Arial"/>
              </a:rPr>
              <a:t> </a:t>
            </a:r>
            <a:r>
              <a:rPr sz="2400" b="1" spc="-5" dirty="0">
                <a:solidFill>
                  <a:srgbClr val="FF0000"/>
                </a:solidFill>
                <a:latin typeface="Arial"/>
                <a:cs typeface="Arial"/>
              </a:rPr>
              <a:t>discrete </a:t>
            </a:r>
            <a:r>
              <a:rPr sz="2400" b="1" dirty="0">
                <a:solidFill>
                  <a:srgbClr val="FF0000"/>
                </a:solidFill>
                <a:latin typeface="Arial"/>
                <a:cs typeface="Arial"/>
              </a:rPr>
              <a:t>(separate) </a:t>
            </a:r>
            <a:r>
              <a:rPr sz="2400" b="1" spc="-5" dirty="0">
                <a:solidFill>
                  <a:srgbClr val="FF0000"/>
                </a:solidFill>
                <a:latin typeface="Arial"/>
                <a:cs typeface="Arial"/>
              </a:rPr>
              <a:t>packets of energy</a:t>
            </a:r>
            <a:r>
              <a:rPr sz="2400" spc="-5" dirty="0">
                <a:latin typeface="Arial"/>
                <a:cs typeface="Arial"/>
              </a:rPr>
              <a:t>. Each  packet is </a:t>
            </a:r>
            <a:r>
              <a:rPr sz="2400" dirty="0">
                <a:latin typeface="Arial"/>
                <a:cs typeface="Arial"/>
              </a:rPr>
              <a:t>called </a:t>
            </a:r>
            <a:r>
              <a:rPr sz="2400" spc="-5" dirty="0">
                <a:latin typeface="Arial"/>
                <a:cs typeface="Arial"/>
              </a:rPr>
              <a:t>a </a:t>
            </a:r>
            <a:r>
              <a:rPr sz="2400" b="1" spc="-5" dirty="0">
                <a:solidFill>
                  <a:srgbClr val="FF0000"/>
                </a:solidFill>
                <a:latin typeface="Arial"/>
                <a:cs typeface="Arial"/>
              </a:rPr>
              <a:t>quantum of energy</a:t>
            </a:r>
            <a:r>
              <a:rPr sz="2400" spc="-5" dirty="0">
                <a:latin typeface="Arial"/>
                <a:cs typeface="Arial"/>
              </a:rPr>
              <a:t>. This  means </a:t>
            </a:r>
            <a:r>
              <a:rPr sz="2400" dirty="0">
                <a:latin typeface="Arial"/>
                <a:cs typeface="Arial"/>
              </a:rPr>
              <a:t>the </a:t>
            </a:r>
            <a:r>
              <a:rPr sz="2400" spc="-5" dirty="0">
                <a:latin typeface="Arial"/>
                <a:cs typeface="Arial"/>
              </a:rPr>
              <a:t>energy of EM radiation is</a:t>
            </a:r>
            <a:r>
              <a:rPr sz="2400" spc="45" dirty="0">
                <a:latin typeface="Arial"/>
                <a:cs typeface="Arial"/>
              </a:rPr>
              <a:t> </a:t>
            </a:r>
            <a:r>
              <a:rPr sz="2400" b="1" spc="-5" dirty="0">
                <a:solidFill>
                  <a:srgbClr val="FF0000"/>
                </a:solidFill>
                <a:latin typeface="Arial"/>
                <a:cs typeface="Arial"/>
              </a:rPr>
              <a:t>quantised</a:t>
            </a:r>
            <a:r>
              <a:rPr sz="2400" spc="-5" dirty="0">
                <a:latin typeface="Arial"/>
                <a:cs typeface="Arial"/>
              </a:rPr>
              <a:t>.</a:t>
            </a:r>
            <a:endParaRPr sz="2400">
              <a:latin typeface="Arial"/>
              <a:cs typeface="Arial"/>
            </a:endParaRPr>
          </a:p>
          <a:p>
            <a:pPr marL="756285" lvl="1" indent="-287020" algn="just">
              <a:lnSpc>
                <a:spcPct val="100000"/>
              </a:lnSpc>
              <a:spcBef>
                <a:spcPts val="1440"/>
              </a:spcBef>
              <a:buChar char="–"/>
              <a:tabLst>
                <a:tab pos="756920" algn="l"/>
              </a:tabLst>
            </a:pPr>
            <a:r>
              <a:rPr sz="2400" spc="-5" dirty="0">
                <a:latin typeface="Arial"/>
                <a:cs typeface="Arial"/>
              </a:rPr>
              <a:t>The</a:t>
            </a:r>
            <a:r>
              <a:rPr sz="2400" spc="420" dirty="0">
                <a:latin typeface="Arial"/>
                <a:cs typeface="Arial"/>
              </a:rPr>
              <a:t> </a:t>
            </a:r>
            <a:r>
              <a:rPr sz="2400" spc="-5" dirty="0">
                <a:latin typeface="Arial"/>
                <a:cs typeface="Arial"/>
              </a:rPr>
              <a:t>energy</a:t>
            </a:r>
            <a:r>
              <a:rPr sz="2400" spc="430" dirty="0">
                <a:latin typeface="Arial"/>
                <a:cs typeface="Arial"/>
              </a:rPr>
              <a:t> </a:t>
            </a:r>
            <a:r>
              <a:rPr sz="2400" spc="-5" dirty="0">
                <a:latin typeface="Arial"/>
                <a:cs typeface="Arial"/>
              </a:rPr>
              <a:t>size</a:t>
            </a:r>
            <a:r>
              <a:rPr sz="2400" spc="420" dirty="0">
                <a:latin typeface="Arial"/>
                <a:cs typeface="Arial"/>
              </a:rPr>
              <a:t> </a:t>
            </a:r>
            <a:r>
              <a:rPr sz="2400" spc="-5" dirty="0">
                <a:latin typeface="Arial"/>
                <a:cs typeface="Arial"/>
              </a:rPr>
              <a:t>of</a:t>
            </a:r>
            <a:r>
              <a:rPr sz="2400" spc="400" dirty="0">
                <a:latin typeface="Arial"/>
                <a:cs typeface="Arial"/>
              </a:rPr>
              <a:t> </a:t>
            </a:r>
            <a:r>
              <a:rPr sz="2400" spc="-5" dirty="0">
                <a:latin typeface="Arial"/>
                <a:cs typeface="Arial"/>
              </a:rPr>
              <a:t>the</a:t>
            </a:r>
            <a:r>
              <a:rPr sz="2400" spc="425" dirty="0">
                <a:latin typeface="Arial"/>
                <a:cs typeface="Arial"/>
              </a:rPr>
              <a:t> </a:t>
            </a:r>
            <a:r>
              <a:rPr sz="2400" spc="-5" dirty="0">
                <a:latin typeface="Arial"/>
                <a:cs typeface="Arial"/>
              </a:rPr>
              <a:t>radiation</a:t>
            </a:r>
            <a:r>
              <a:rPr sz="2400" spc="434" dirty="0">
                <a:latin typeface="Arial"/>
                <a:cs typeface="Arial"/>
              </a:rPr>
              <a:t> </a:t>
            </a:r>
            <a:r>
              <a:rPr sz="2400" b="1" spc="-5" dirty="0">
                <a:solidFill>
                  <a:srgbClr val="FF0000"/>
                </a:solidFill>
                <a:latin typeface="Arial"/>
                <a:cs typeface="Arial"/>
              </a:rPr>
              <a:t>depends</a:t>
            </a:r>
            <a:r>
              <a:rPr sz="2400" b="1" spc="420" dirty="0">
                <a:solidFill>
                  <a:srgbClr val="FF0000"/>
                </a:solidFill>
                <a:latin typeface="Arial"/>
                <a:cs typeface="Arial"/>
              </a:rPr>
              <a:t> </a:t>
            </a:r>
            <a:r>
              <a:rPr sz="2400" spc="-5" dirty="0">
                <a:latin typeface="Arial"/>
                <a:cs typeface="Arial"/>
              </a:rPr>
              <a:t>on</a:t>
            </a:r>
            <a:r>
              <a:rPr sz="2400" spc="425" dirty="0">
                <a:latin typeface="Arial"/>
                <a:cs typeface="Arial"/>
              </a:rPr>
              <a:t> </a:t>
            </a:r>
            <a:r>
              <a:rPr sz="2400" dirty="0">
                <a:latin typeface="Arial"/>
                <a:cs typeface="Arial"/>
              </a:rPr>
              <a:t>its</a:t>
            </a:r>
            <a:endParaRPr sz="2400">
              <a:latin typeface="Arial"/>
              <a:cs typeface="Arial"/>
            </a:endParaRPr>
          </a:p>
          <a:p>
            <a:pPr marL="756285">
              <a:lnSpc>
                <a:spcPct val="100000"/>
              </a:lnSpc>
              <a:spcBef>
                <a:spcPts val="865"/>
              </a:spcBef>
            </a:pPr>
            <a:r>
              <a:rPr sz="2400" b="1" spc="-5" dirty="0">
                <a:solidFill>
                  <a:srgbClr val="FF0000"/>
                </a:solidFill>
                <a:latin typeface="Arial"/>
                <a:cs typeface="Arial"/>
              </a:rPr>
              <a:t>frequency</a:t>
            </a:r>
            <a:r>
              <a:rPr sz="2400" spc="-5" dirty="0">
                <a:latin typeface="Arial"/>
                <a:cs typeface="Arial"/>
              </a:rPr>
              <a:t>.</a:t>
            </a:r>
            <a:endParaRPr sz="2400">
              <a:latin typeface="Arial"/>
              <a:cs typeface="Arial"/>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827776" y="615695"/>
            <a:ext cx="2673350" cy="480059"/>
            <a:chOff x="5827776" y="615695"/>
            <a:chExt cx="2673350" cy="480059"/>
          </a:xfrm>
        </p:grpSpPr>
        <p:sp>
          <p:nvSpPr>
            <p:cNvPr id="3" name="object 3"/>
            <p:cNvSpPr/>
            <p:nvPr/>
          </p:nvSpPr>
          <p:spPr>
            <a:xfrm>
              <a:off x="5827776" y="615695"/>
              <a:ext cx="1623059" cy="48006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226808" y="615695"/>
              <a:ext cx="669035" cy="48006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71816" y="615695"/>
              <a:ext cx="829055" cy="480060"/>
            </a:xfrm>
            <a:prstGeom prst="rect">
              <a:avLst/>
            </a:prstGeom>
            <a:blipFill>
              <a:blip r:embed="rId4" cstate="print"/>
              <a:stretch>
                <a:fillRect/>
              </a:stretch>
            </a:blipFill>
          </p:spPr>
          <p:txBody>
            <a:bodyPr wrap="square" lIns="0" tIns="0" rIns="0" bIns="0" rtlCol="0"/>
            <a:lstStyle/>
            <a:p>
              <a:endParaRPr/>
            </a:p>
          </p:txBody>
        </p:sp>
      </p:grpSp>
      <p:grpSp>
        <p:nvGrpSpPr>
          <p:cNvPr id="6" name="object 6"/>
          <p:cNvGrpSpPr/>
          <p:nvPr/>
        </p:nvGrpSpPr>
        <p:grpSpPr>
          <a:xfrm>
            <a:off x="861060" y="949452"/>
            <a:ext cx="5495925" cy="559435"/>
            <a:chOff x="861060" y="949452"/>
            <a:chExt cx="5495925" cy="559435"/>
          </a:xfrm>
        </p:grpSpPr>
        <p:sp>
          <p:nvSpPr>
            <p:cNvPr id="7" name="object 7"/>
            <p:cNvSpPr/>
            <p:nvPr/>
          </p:nvSpPr>
          <p:spPr>
            <a:xfrm>
              <a:off x="861060" y="1013460"/>
              <a:ext cx="1348740" cy="493775"/>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865376" y="949452"/>
              <a:ext cx="685800" cy="55930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2205227" y="1013460"/>
              <a:ext cx="783336" cy="493775"/>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2676144" y="1013460"/>
              <a:ext cx="1627632" cy="493775"/>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3986783" y="1013460"/>
              <a:ext cx="669036" cy="493775"/>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4341875" y="1013460"/>
              <a:ext cx="1787652" cy="493775"/>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85104" y="949452"/>
              <a:ext cx="571500" cy="559308"/>
            </a:xfrm>
            <a:prstGeom prst="rect">
              <a:avLst/>
            </a:prstGeom>
            <a:blipFill>
              <a:blip r:embed="rId11" cstate="print"/>
              <a:stretch>
                <a:fillRect/>
              </a:stretch>
            </a:blipFill>
          </p:spPr>
          <p:txBody>
            <a:bodyPr wrap="square" lIns="0" tIns="0" rIns="0" bIns="0" rtlCol="0"/>
            <a:lstStyle/>
            <a:p>
              <a:endParaRPr/>
            </a:p>
          </p:txBody>
        </p:sp>
      </p:grpSp>
      <p:sp>
        <p:nvSpPr>
          <p:cNvPr id="14" name="object 14"/>
          <p:cNvSpPr/>
          <p:nvPr/>
        </p:nvSpPr>
        <p:spPr>
          <a:xfrm>
            <a:off x="3802379" y="5713476"/>
            <a:ext cx="1624584" cy="493776"/>
          </a:xfrm>
          <a:prstGeom prst="rect">
            <a:avLst/>
          </a:prstGeom>
          <a:blipFill>
            <a:blip r:embed="rId12" cstate="print"/>
            <a:stretch>
              <a:fillRect/>
            </a:stretch>
          </a:blipFill>
        </p:spPr>
        <p:txBody>
          <a:bodyPr wrap="square" lIns="0" tIns="0" rIns="0" bIns="0" rtlCol="0"/>
          <a:lstStyle/>
          <a:p>
            <a:endParaRPr/>
          </a:p>
        </p:txBody>
      </p:sp>
      <p:sp>
        <p:nvSpPr>
          <p:cNvPr id="15" name="object 15"/>
          <p:cNvSpPr/>
          <p:nvPr/>
        </p:nvSpPr>
        <p:spPr>
          <a:xfrm>
            <a:off x="7316723" y="5649467"/>
            <a:ext cx="685800" cy="559308"/>
          </a:xfrm>
          <a:prstGeom prst="rect">
            <a:avLst/>
          </a:prstGeom>
          <a:blipFill>
            <a:blip r:embed="rId6" cstate="print"/>
            <a:stretch>
              <a:fillRect/>
            </a:stretch>
          </a:blipFill>
        </p:spPr>
        <p:txBody>
          <a:bodyPr wrap="square" lIns="0" tIns="0" rIns="0" bIns="0" rtlCol="0"/>
          <a:lstStyle/>
          <a:p>
            <a:endParaRPr/>
          </a:p>
        </p:txBody>
      </p:sp>
      <p:grpSp>
        <p:nvGrpSpPr>
          <p:cNvPr id="16" name="object 16"/>
          <p:cNvGrpSpPr/>
          <p:nvPr/>
        </p:nvGrpSpPr>
        <p:grpSpPr>
          <a:xfrm>
            <a:off x="2430779" y="6077711"/>
            <a:ext cx="5904230" cy="480059"/>
            <a:chOff x="2430779" y="6077711"/>
            <a:chExt cx="5904230" cy="480059"/>
          </a:xfrm>
        </p:grpSpPr>
        <p:sp>
          <p:nvSpPr>
            <p:cNvPr id="17" name="object 17"/>
            <p:cNvSpPr/>
            <p:nvPr/>
          </p:nvSpPr>
          <p:spPr>
            <a:xfrm>
              <a:off x="2430779" y="6077711"/>
              <a:ext cx="1658112" cy="480059"/>
            </a:xfrm>
            <a:prstGeom prst="rect">
              <a:avLst/>
            </a:prstGeom>
            <a:blipFill>
              <a:blip r:embed="rId13" cstate="print"/>
              <a:stretch>
                <a:fillRect/>
              </a:stretch>
            </a:blipFill>
          </p:spPr>
          <p:txBody>
            <a:bodyPr wrap="square" lIns="0" tIns="0" rIns="0" bIns="0" rtlCol="0"/>
            <a:lstStyle/>
            <a:p>
              <a:endParaRPr/>
            </a:p>
          </p:txBody>
        </p:sp>
        <p:sp>
          <p:nvSpPr>
            <p:cNvPr id="18" name="object 18"/>
            <p:cNvSpPr/>
            <p:nvPr/>
          </p:nvSpPr>
          <p:spPr>
            <a:xfrm>
              <a:off x="3776471" y="6077711"/>
              <a:ext cx="2113788" cy="480059"/>
            </a:xfrm>
            <a:prstGeom prst="rect">
              <a:avLst/>
            </a:prstGeom>
            <a:blipFill>
              <a:blip r:embed="rId14" cstate="print"/>
              <a:stretch>
                <a:fillRect/>
              </a:stretch>
            </a:blipFill>
          </p:spPr>
          <p:txBody>
            <a:bodyPr wrap="square" lIns="0" tIns="0" rIns="0" bIns="0" rtlCol="0"/>
            <a:lstStyle/>
            <a:p>
              <a:endParaRPr/>
            </a:p>
          </p:txBody>
        </p:sp>
        <p:sp>
          <p:nvSpPr>
            <p:cNvPr id="19" name="object 19"/>
            <p:cNvSpPr/>
            <p:nvPr/>
          </p:nvSpPr>
          <p:spPr>
            <a:xfrm>
              <a:off x="5573267" y="6077711"/>
              <a:ext cx="669036" cy="480059"/>
            </a:xfrm>
            <a:prstGeom prst="rect">
              <a:avLst/>
            </a:prstGeom>
            <a:blipFill>
              <a:blip r:embed="rId15" cstate="print"/>
              <a:stretch>
                <a:fillRect/>
              </a:stretch>
            </a:blipFill>
          </p:spPr>
          <p:txBody>
            <a:bodyPr wrap="square" lIns="0" tIns="0" rIns="0" bIns="0" rtlCol="0"/>
            <a:lstStyle/>
            <a:p>
              <a:endParaRPr/>
            </a:p>
          </p:txBody>
        </p:sp>
        <p:sp>
          <p:nvSpPr>
            <p:cNvPr id="20" name="object 20"/>
            <p:cNvSpPr/>
            <p:nvPr/>
          </p:nvSpPr>
          <p:spPr>
            <a:xfrm>
              <a:off x="5928359" y="6077711"/>
              <a:ext cx="734567" cy="480059"/>
            </a:xfrm>
            <a:prstGeom prst="rect">
              <a:avLst/>
            </a:prstGeom>
            <a:blipFill>
              <a:blip r:embed="rId16" cstate="print"/>
              <a:stretch>
                <a:fillRect/>
              </a:stretch>
            </a:blipFill>
          </p:spPr>
          <p:txBody>
            <a:bodyPr wrap="square" lIns="0" tIns="0" rIns="0" bIns="0" rtlCol="0"/>
            <a:lstStyle/>
            <a:p>
              <a:endParaRPr/>
            </a:p>
          </p:txBody>
        </p:sp>
        <p:sp>
          <p:nvSpPr>
            <p:cNvPr id="21" name="object 21"/>
            <p:cNvSpPr/>
            <p:nvPr/>
          </p:nvSpPr>
          <p:spPr>
            <a:xfrm>
              <a:off x="6348983" y="6077711"/>
              <a:ext cx="1985771" cy="480059"/>
            </a:xfrm>
            <a:prstGeom prst="rect">
              <a:avLst/>
            </a:prstGeom>
            <a:blipFill>
              <a:blip r:embed="rId17" cstate="print"/>
              <a:stretch>
                <a:fillRect/>
              </a:stretch>
            </a:blipFill>
          </p:spPr>
          <p:txBody>
            <a:bodyPr wrap="square" lIns="0" tIns="0" rIns="0" bIns="0" rtlCol="0"/>
            <a:lstStyle/>
            <a:p>
              <a:endParaRPr/>
            </a:p>
          </p:txBody>
        </p:sp>
      </p:grpSp>
      <p:sp>
        <p:nvSpPr>
          <p:cNvPr id="22" name="object 22"/>
          <p:cNvSpPr txBox="1"/>
          <p:nvPr/>
        </p:nvSpPr>
        <p:spPr>
          <a:xfrm>
            <a:off x="688340" y="687705"/>
            <a:ext cx="7617459" cy="784860"/>
          </a:xfrm>
          <a:prstGeom prst="rect">
            <a:avLst/>
          </a:prstGeom>
        </p:spPr>
        <p:txBody>
          <a:bodyPr vert="horz" wrap="square" lIns="0" tIns="15875" rIns="0" bIns="0" rtlCol="0">
            <a:spAutoFit/>
          </a:bodyPr>
          <a:lstStyle/>
          <a:p>
            <a:pPr marL="355600" marR="5080" indent="-342900">
              <a:lnSpc>
                <a:spcPct val="99100"/>
              </a:lnSpc>
              <a:spcBef>
                <a:spcPts val="125"/>
              </a:spcBef>
              <a:buChar char="•"/>
              <a:tabLst>
                <a:tab pos="354965" algn="l"/>
                <a:tab pos="355600" algn="l"/>
                <a:tab pos="1823085" algn="l"/>
                <a:tab pos="2235835" algn="l"/>
                <a:tab pos="2860040" algn="l"/>
                <a:tab pos="4748530" algn="l"/>
                <a:tab pos="5322570" algn="l"/>
                <a:tab pos="5586730" algn="l"/>
                <a:tab pos="6722109" algn="l"/>
                <a:tab pos="7167245" algn="l"/>
              </a:tabLst>
            </a:pPr>
            <a:r>
              <a:rPr sz="2300" dirty="0">
                <a:latin typeface="Arial"/>
                <a:cs typeface="Arial"/>
              </a:rPr>
              <a:t>Acco</a:t>
            </a:r>
            <a:r>
              <a:rPr sz="2300" spc="-10" dirty="0">
                <a:latin typeface="Arial"/>
                <a:cs typeface="Arial"/>
              </a:rPr>
              <a:t>r</a:t>
            </a:r>
            <a:r>
              <a:rPr sz="2300" dirty="0">
                <a:latin typeface="Arial"/>
                <a:cs typeface="Arial"/>
              </a:rPr>
              <a:t>di</a:t>
            </a:r>
            <a:r>
              <a:rPr sz="2300" spc="-15" dirty="0">
                <a:latin typeface="Arial"/>
                <a:cs typeface="Arial"/>
              </a:rPr>
              <a:t>n</a:t>
            </a:r>
            <a:r>
              <a:rPr sz="2300" dirty="0">
                <a:latin typeface="Arial"/>
                <a:cs typeface="Arial"/>
              </a:rPr>
              <a:t>g	</a:t>
            </a:r>
            <a:r>
              <a:rPr sz="2300" spc="-5" dirty="0">
                <a:latin typeface="Arial"/>
                <a:cs typeface="Arial"/>
              </a:rPr>
              <a:t>t</a:t>
            </a:r>
            <a:r>
              <a:rPr sz="2300" dirty="0">
                <a:latin typeface="Arial"/>
                <a:cs typeface="Arial"/>
              </a:rPr>
              <a:t>o	this	as</a:t>
            </a:r>
            <a:r>
              <a:rPr sz="2300" spc="-10" dirty="0">
                <a:latin typeface="Arial"/>
                <a:cs typeface="Arial"/>
              </a:rPr>
              <a:t>s</a:t>
            </a:r>
            <a:r>
              <a:rPr sz="2300" dirty="0">
                <a:latin typeface="Arial"/>
                <a:cs typeface="Arial"/>
              </a:rPr>
              <a:t>u</a:t>
            </a:r>
            <a:r>
              <a:rPr sz="2300" spc="-10" dirty="0">
                <a:latin typeface="Arial"/>
                <a:cs typeface="Arial"/>
              </a:rPr>
              <a:t>m</a:t>
            </a:r>
            <a:r>
              <a:rPr sz="2300" dirty="0">
                <a:latin typeface="Arial"/>
                <a:cs typeface="Arial"/>
              </a:rPr>
              <a:t>pt</a:t>
            </a:r>
            <a:r>
              <a:rPr sz="2300" spc="-10" dirty="0">
                <a:latin typeface="Arial"/>
                <a:cs typeface="Arial"/>
              </a:rPr>
              <a:t>io</a:t>
            </a:r>
            <a:r>
              <a:rPr sz="2300" dirty="0">
                <a:latin typeface="Arial"/>
                <a:cs typeface="Arial"/>
              </a:rPr>
              <a:t>ns,	t</a:t>
            </a:r>
            <a:r>
              <a:rPr sz="2300" spc="-15" dirty="0">
                <a:latin typeface="Arial"/>
                <a:cs typeface="Arial"/>
              </a:rPr>
              <a:t>h</a:t>
            </a:r>
            <a:r>
              <a:rPr sz="2300" dirty="0">
                <a:latin typeface="Arial"/>
                <a:cs typeface="Arial"/>
              </a:rPr>
              <a:t>e	</a:t>
            </a:r>
            <a:r>
              <a:rPr sz="2300" b="1" dirty="0">
                <a:solidFill>
                  <a:srgbClr val="FF0000"/>
                </a:solidFill>
                <a:latin typeface="Arial"/>
                <a:cs typeface="Arial"/>
              </a:rPr>
              <a:t>q</a:t>
            </a:r>
            <a:r>
              <a:rPr sz="2300" b="1" spc="-10" dirty="0">
                <a:solidFill>
                  <a:srgbClr val="FF0000"/>
                </a:solidFill>
                <a:latin typeface="Arial"/>
                <a:cs typeface="Arial"/>
              </a:rPr>
              <a:t>ua</a:t>
            </a:r>
            <a:r>
              <a:rPr sz="2300" b="1" dirty="0">
                <a:solidFill>
                  <a:srgbClr val="FF0000"/>
                </a:solidFill>
                <a:latin typeface="Arial"/>
                <a:cs typeface="Arial"/>
              </a:rPr>
              <a:t>n</a:t>
            </a:r>
            <a:r>
              <a:rPr sz="2300" b="1" spc="-20" dirty="0">
                <a:solidFill>
                  <a:srgbClr val="FF0000"/>
                </a:solidFill>
                <a:latin typeface="Arial"/>
                <a:cs typeface="Arial"/>
              </a:rPr>
              <a:t>tu</a:t>
            </a:r>
            <a:r>
              <a:rPr sz="2300" b="1" dirty="0">
                <a:solidFill>
                  <a:srgbClr val="FF0000"/>
                </a:solidFill>
                <a:latin typeface="Arial"/>
                <a:cs typeface="Arial"/>
              </a:rPr>
              <a:t>m	</a:t>
            </a:r>
            <a:r>
              <a:rPr sz="2300" b="1" spc="-5" dirty="0">
                <a:solidFill>
                  <a:srgbClr val="FF0000"/>
                </a:solidFill>
                <a:latin typeface="Arial"/>
                <a:cs typeface="Arial"/>
              </a:rPr>
              <a:t>o</a:t>
            </a:r>
            <a:r>
              <a:rPr sz="2300" b="1" dirty="0">
                <a:solidFill>
                  <a:srgbClr val="FF0000"/>
                </a:solidFill>
                <a:latin typeface="Arial"/>
                <a:cs typeface="Arial"/>
              </a:rPr>
              <a:t>f	t</a:t>
            </a:r>
            <a:r>
              <a:rPr sz="2300" b="1" spc="-20" dirty="0">
                <a:solidFill>
                  <a:srgbClr val="FF0000"/>
                </a:solidFill>
                <a:latin typeface="Arial"/>
                <a:cs typeface="Arial"/>
              </a:rPr>
              <a:t>h</a:t>
            </a:r>
            <a:r>
              <a:rPr sz="2300" b="1" dirty="0">
                <a:solidFill>
                  <a:srgbClr val="FF0000"/>
                </a:solidFill>
                <a:latin typeface="Arial"/>
                <a:cs typeface="Arial"/>
              </a:rPr>
              <a:t>e  energy </a:t>
            </a:r>
            <a:r>
              <a:rPr sz="2700" b="1" i="1" dirty="0">
                <a:solidFill>
                  <a:srgbClr val="FF0000"/>
                </a:solidFill>
                <a:latin typeface="Times New Roman"/>
                <a:cs typeface="Times New Roman"/>
              </a:rPr>
              <a:t>E </a:t>
            </a:r>
            <a:r>
              <a:rPr sz="2300" b="1" dirty="0">
                <a:solidFill>
                  <a:srgbClr val="FF0000"/>
                </a:solidFill>
                <a:latin typeface="Arial"/>
                <a:cs typeface="Arial"/>
              </a:rPr>
              <a:t>for radiation </a:t>
            </a:r>
            <a:r>
              <a:rPr sz="2300" b="1" spc="-5" dirty="0">
                <a:solidFill>
                  <a:srgbClr val="FF0000"/>
                </a:solidFill>
                <a:latin typeface="Arial"/>
                <a:cs typeface="Arial"/>
              </a:rPr>
              <a:t>of</a:t>
            </a:r>
            <a:r>
              <a:rPr sz="2300" b="1" spc="-120" dirty="0">
                <a:solidFill>
                  <a:srgbClr val="FF0000"/>
                </a:solidFill>
                <a:latin typeface="Arial"/>
                <a:cs typeface="Arial"/>
              </a:rPr>
              <a:t> </a:t>
            </a:r>
            <a:r>
              <a:rPr sz="2300" b="1" dirty="0">
                <a:solidFill>
                  <a:srgbClr val="FF0000"/>
                </a:solidFill>
                <a:latin typeface="Arial"/>
                <a:cs typeface="Arial"/>
              </a:rPr>
              <a:t>frequency</a:t>
            </a:r>
            <a:r>
              <a:rPr sz="2300" b="1" spc="-40" dirty="0">
                <a:solidFill>
                  <a:srgbClr val="FF0000"/>
                </a:solidFill>
                <a:latin typeface="Arial"/>
                <a:cs typeface="Arial"/>
              </a:rPr>
              <a:t> </a:t>
            </a:r>
            <a:r>
              <a:rPr sz="2700" b="1" i="1" dirty="0">
                <a:solidFill>
                  <a:srgbClr val="FF0000"/>
                </a:solidFill>
                <a:latin typeface="Times New Roman"/>
                <a:cs typeface="Times New Roman"/>
              </a:rPr>
              <a:t>f	</a:t>
            </a:r>
            <a:r>
              <a:rPr sz="2300" dirty="0">
                <a:latin typeface="Arial"/>
                <a:cs typeface="Arial"/>
              </a:rPr>
              <a:t>is </a:t>
            </a:r>
            <a:r>
              <a:rPr sz="2300" spc="-5" dirty="0">
                <a:latin typeface="Arial"/>
                <a:cs typeface="Arial"/>
              </a:rPr>
              <a:t>given</a:t>
            </a:r>
            <a:r>
              <a:rPr sz="2300" spc="-40" dirty="0">
                <a:latin typeface="Arial"/>
                <a:cs typeface="Arial"/>
              </a:rPr>
              <a:t> </a:t>
            </a:r>
            <a:r>
              <a:rPr sz="2300" dirty="0">
                <a:latin typeface="Arial"/>
                <a:cs typeface="Arial"/>
              </a:rPr>
              <a:t>by</a:t>
            </a:r>
            <a:endParaRPr sz="2300">
              <a:latin typeface="Arial"/>
              <a:cs typeface="Arial"/>
            </a:endParaRPr>
          </a:p>
        </p:txBody>
      </p:sp>
      <p:sp>
        <p:nvSpPr>
          <p:cNvPr id="23" name="object 23"/>
          <p:cNvSpPr txBox="1"/>
          <p:nvPr/>
        </p:nvSpPr>
        <p:spPr>
          <a:xfrm>
            <a:off x="1031239" y="4044188"/>
            <a:ext cx="4042410" cy="376555"/>
          </a:xfrm>
          <a:prstGeom prst="rect">
            <a:avLst/>
          </a:prstGeom>
        </p:spPr>
        <p:txBody>
          <a:bodyPr vert="horz" wrap="square" lIns="0" tIns="12700" rIns="0" bIns="0" rtlCol="0">
            <a:spAutoFit/>
          </a:bodyPr>
          <a:lstStyle/>
          <a:p>
            <a:pPr marL="12700">
              <a:lnSpc>
                <a:spcPct val="100000"/>
              </a:lnSpc>
              <a:spcBef>
                <a:spcPts val="100"/>
              </a:spcBef>
            </a:pPr>
            <a:r>
              <a:rPr sz="2300" dirty="0">
                <a:latin typeface="Arial"/>
                <a:cs typeface="Arial"/>
              </a:rPr>
              <a:t>then eq. (1.2) can be written</a:t>
            </a:r>
            <a:r>
              <a:rPr sz="2300" spc="-215" dirty="0">
                <a:latin typeface="Arial"/>
                <a:cs typeface="Arial"/>
              </a:rPr>
              <a:t> </a:t>
            </a:r>
            <a:r>
              <a:rPr sz="2300" dirty="0">
                <a:latin typeface="Arial"/>
                <a:cs typeface="Arial"/>
              </a:rPr>
              <a:t>as</a:t>
            </a:r>
            <a:endParaRPr sz="2300">
              <a:latin typeface="Arial"/>
              <a:cs typeface="Arial"/>
            </a:endParaRPr>
          </a:p>
        </p:txBody>
      </p:sp>
      <p:grpSp>
        <p:nvGrpSpPr>
          <p:cNvPr id="24" name="object 24"/>
          <p:cNvGrpSpPr/>
          <p:nvPr/>
        </p:nvGrpSpPr>
        <p:grpSpPr>
          <a:xfrm>
            <a:off x="3775138" y="1624012"/>
            <a:ext cx="1579880" cy="657225"/>
            <a:chOff x="3775138" y="1624012"/>
            <a:chExt cx="1579880" cy="657225"/>
          </a:xfrm>
        </p:grpSpPr>
        <p:sp>
          <p:nvSpPr>
            <p:cNvPr id="25" name="object 25"/>
            <p:cNvSpPr/>
            <p:nvPr/>
          </p:nvSpPr>
          <p:spPr>
            <a:xfrm>
              <a:off x="3779901" y="1628775"/>
              <a:ext cx="1570355" cy="647700"/>
            </a:xfrm>
            <a:custGeom>
              <a:avLst/>
              <a:gdLst/>
              <a:ahLst/>
              <a:cxnLst/>
              <a:rect l="l" t="t" r="r" b="b"/>
              <a:pathLst>
                <a:path w="1570354" h="647700">
                  <a:moveTo>
                    <a:pt x="1569974" y="0"/>
                  </a:moveTo>
                  <a:lnTo>
                    <a:pt x="0" y="0"/>
                  </a:lnTo>
                  <a:lnTo>
                    <a:pt x="0" y="647700"/>
                  </a:lnTo>
                  <a:lnTo>
                    <a:pt x="1569974" y="647700"/>
                  </a:lnTo>
                  <a:lnTo>
                    <a:pt x="1569974" y="0"/>
                  </a:lnTo>
                  <a:close/>
                </a:path>
              </a:pathLst>
            </a:custGeom>
            <a:solidFill>
              <a:srgbClr val="BADFE2">
                <a:alpha val="39999"/>
              </a:srgbClr>
            </a:solidFill>
          </p:spPr>
          <p:txBody>
            <a:bodyPr wrap="square" lIns="0" tIns="0" rIns="0" bIns="0" rtlCol="0"/>
            <a:lstStyle/>
            <a:p>
              <a:endParaRPr/>
            </a:p>
          </p:txBody>
        </p:sp>
        <p:sp>
          <p:nvSpPr>
            <p:cNvPr id="26" name="object 26"/>
            <p:cNvSpPr/>
            <p:nvPr/>
          </p:nvSpPr>
          <p:spPr>
            <a:xfrm>
              <a:off x="3779901" y="1628775"/>
              <a:ext cx="1570355" cy="647700"/>
            </a:xfrm>
            <a:custGeom>
              <a:avLst/>
              <a:gdLst/>
              <a:ahLst/>
              <a:cxnLst/>
              <a:rect l="l" t="t" r="r" b="b"/>
              <a:pathLst>
                <a:path w="1570354" h="647700">
                  <a:moveTo>
                    <a:pt x="0" y="647700"/>
                  </a:moveTo>
                  <a:lnTo>
                    <a:pt x="1569974" y="647700"/>
                  </a:lnTo>
                  <a:lnTo>
                    <a:pt x="1569974" y="0"/>
                  </a:lnTo>
                  <a:lnTo>
                    <a:pt x="0" y="0"/>
                  </a:lnTo>
                  <a:lnTo>
                    <a:pt x="0" y="647700"/>
                  </a:lnTo>
                  <a:close/>
                </a:path>
              </a:pathLst>
            </a:custGeom>
            <a:ln w="9525">
              <a:solidFill>
                <a:srgbClr val="000000"/>
              </a:solidFill>
            </a:ln>
          </p:spPr>
          <p:txBody>
            <a:bodyPr wrap="square" lIns="0" tIns="0" rIns="0" bIns="0" rtlCol="0"/>
            <a:lstStyle/>
            <a:p>
              <a:endParaRPr/>
            </a:p>
          </p:txBody>
        </p:sp>
      </p:grpSp>
      <p:sp>
        <p:nvSpPr>
          <p:cNvPr id="27" name="object 27"/>
          <p:cNvSpPr txBox="1"/>
          <p:nvPr/>
        </p:nvSpPr>
        <p:spPr>
          <a:xfrm>
            <a:off x="3779901" y="1628775"/>
            <a:ext cx="1570355" cy="647700"/>
          </a:xfrm>
          <a:prstGeom prst="rect">
            <a:avLst/>
          </a:prstGeom>
        </p:spPr>
        <p:txBody>
          <a:bodyPr vert="horz" wrap="square" lIns="0" tIns="57785" rIns="0" bIns="0" rtlCol="0">
            <a:spAutoFit/>
          </a:bodyPr>
          <a:lstStyle/>
          <a:p>
            <a:pPr marL="270510">
              <a:lnSpc>
                <a:spcPct val="100000"/>
              </a:lnSpc>
              <a:spcBef>
                <a:spcPts val="455"/>
              </a:spcBef>
            </a:pPr>
            <a:r>
              <a:rPr sz="2850" i="1" spc="245" dirty="0">
                <a:latin typeface="Times New Roman"/>
                <a:cs typeface="Times New Roman"/>
              </a:rPr>
              <a:t>E </a:t>
            </a:r>
            <a:r>
              <a:rPr sz="2850" spc="220" dirty="0">
                <a:latin typeface="Symbol"/>
                <a:cs typeface="Symbol"/>
              </a:rPr>
              <a:t></a:t>
            </a:r>
            <a:r>
              <a:rPr sz="2850" spc="-290" dirty="0">
                <a:latin typeface="Times New Roman"/>
                <a:cs typeface="Times New Roman"/>
              </a:rPr>
              <a:t> </a:t>
            </a:r>
            <a:r>
              <a:rPr sz="2850" i="1" spc="245" dirty="0">
                <a:latin typeface="Times New Roman"/>
                <a:cs typeface="Times New Roman"/>
              </a:rPr>
              <a:t>hf</a:t>
            </a:r>
            <a:endParaRPr sz="2850">
              <a:latin typeface="Times New Roman"/>
              <a:cs typeface="Times New Roman"/>
            </a:endParaRPr>
          </a:p>
        </p:txBody>
      </p:sp>
      <p:sp>
        <p:nvSpPr>
          <p:cNvPr id="28" name="object 28"/>
          <p:cNvSpPr txBox="1"/>
          <p:nvPr/>
        </p:nvSpPr>
        <p:spPr>
          <a:xfrm>
            <a:off x="675640" y="2109089"/>
            <a:ext cx="7632065" cy="1049655"/>
          </a:xfrm>
          <a:prstGeom prst="rect">
            <a:avLst/>
          </a:prstGeom>
        </p:spPr>
        <p:txBody>
          <a:bodyPr vert="horz" wrap="square" lIns="0" tIns="163830" rIns="0" bIns="0" rtlCol="0">
            <a:spAutoFit/>
          </a:bodyPr>
          <a:lstStyle/>
          <a:p>
            <a:pPr marL="2180590">
              <a:lnSpc>
                <a:spcPct val="100000"/>
              </a:lnSpc>
              <a:spcBef>
                <a:spcPts val="1290"/>
              </a:spcBef>
              <a:tabLst>
                <a:tab pos="5567045" algn="l"/>
              </a:tabLst>
            </a:pPr>
            <a:r>
              <a:rPr sz="3000" baseline="-2777" dirty="0">
                <a:latin typeface="Arial"/>
                <a:cs typeface="Arial"/>
              </a:rPr>
              <a:t>where </a:t>
            </a:r>
            <a:r>
              <a:rPr sz="2500" i="1" spc="-15" dirty="0">
                <a:latin typeface="Times New Roman"/>
                <a:cs typeface="Times New Roman"/>
              </a:rPr>
              <a:t>h </a:t>
            </a:r>
            <a:r>
              <a:rPr sz="2500" spc="-10" dirty="0">
                <a:latin typeface="Times New Roman"/>
                <a:cs typeface="Times New Roman"/>
              </a:rPr>
              <a:t>: </a:t>
            </a:r>
            <a:r>
              <a:rPr sz="2500" spc="-75" dirty="0">
                <a:latin typeface="Times New Roman"/>
                <a:cs typeface="Times New Roman"/>
              </a:rPr>
              <a:t>Planck'</a:t>
            </a:r>
            <a:r>
              <a:rPr sz="2500" spc="-280" dirty="0">
                <a:latin typeface="Times New Roman"/>
                <a:cs typeface="Times New Roman"/>
              </a:rPr>
              <a:t> </a:t>
            </a:r>
            <a:r>
              <a:rPr sz="2500" spc="-15" dirty="0">
                <a:latin typeface="Times New Roman"/>
                <a:cs typeface="Times New Roman"/>
              </a:rPr>
              <a:t>s</a:t>
            </a:r>
            <a:r>
              <a:rPr sz="2500" spc="-140" dirty="0">
                <a:latin typeface="Times New Roman"/>
                <a:cs typeface="Times New Roman"/>
              </a:rPr>
              <a:t> </a:t>
            </a:r>
            <a:r>
              <a:rPr sz="2500" spc="-70" dirty="0">
                <a:latin typeface="Times New Roman"/>
                <a:cs typeface="Times New Roman"/>
              </a:rPr>
              <a:t>constant	</a:t>
            </a:r>
            <a:r>
              <a:rPr sz="2500" spc="-15" dirty="0">
                <a:latin typeface="Symbol"/>
                <a:cs typeface="Symbol"/>
              </a:rPr>
              <a:t></a:t>
            </a:r>
            <a:r>
              <a:rPr sz="2500" spc="-15" dirty="0">
                <a:latin typeface="Times New Roman"/>
                <a:cs typeface="Times New Roman"/>
              </a:rPr>
              <a:t> </a:t>
            </a:r>
            <a:r>
              <a:rPr sz="2500" spc="30" dirty="0">
                <a:latin typeface="Times New Roman"/>
                <a:cs typeface="Times New Roman"/>
              </a:rPr>
              <a:t>6.63</a:t>
            </a:r>
            <a:r>
              <a:rPr sz="2500" spc="30" dirty="0">
                <a:latin typeface="Symbol"/>
                <a:cs typeface="Symbol"/>
              </a:rPr>
              <a:t></a:t>
            </a:r>
            <a:r>
              <a:rPr sz="2500" spc="30" dirty="0">
                <a:latin typeface="Times New Roman"/>
                <a:cs typeface="Times New Roman"/>
              </a:rPr>
              <a:t>10</a:t>
            </a:r>
            <a:r>
              <a:rPr sz="2175" spc="44" baseline="42145" dirty="0">
                <a:latin typeface="Symbol"/>
                <a:cs typeface="Symbol"/>
              </a:rPr>
              <a:t></a:t>
            </a:r>
            <a:r>
              <a:rPr sz="2175" spc="44" baseline="42145" dirty="0">
                <a:latin typeface="Times New Roman"/>
                <a:cs typeface="Times New Roman"/>
              </a:rPr>
              <a:t>34 </a:t>
            </a:r>
            <a:r>
              <a:rPr sz="2500" spc="-15" dirty="0">
                <a:latin typeface="Times New Roman"/>
                <a:cs typeface="Times New Roman"/>
              </a:rPr>
              <a:t>J</a:t>
            </a:r>
            <a:r>
              <a:rPr sz="2500" spc="-350" dirty="0">
                <a:latin typeface="Times New Roman"/>
                <a:cs typeface="Times New Roman"/>
              </a:rPr>
              <a:t> </a:t>
            </a:r>
            <a:r>
              <a:rPr sz="2500" spc="-15" dirty="0">
                <a:latin typeface="Times New Roman"/>
                <a:cs typeface="Times New Roman"/>
              </a:rPr>
              <a:t>s</a:t>
            </a:r>
            <a:endParaRPr sz="2500">
              <a:latin typeface="Times New Roman"/>
              <a:cs typeface="Times New Roman"/>
            </a:endParaRPr>
          </a:p>
          <a:p>
            <a:pPr marL="368300" indent="-342900">
              <a:lnSpc>
                <a:spcPct val="100000"/>
              </a:lnSpc>
              <a:spcBef>
                <a:spcPts val="1110"/>
              </a:spcBef>
              <a:buChar char="•"/>
              <a:tabLst>
                <a:tab pos="367665" algn="l"/>
                <a:tab pos="368300" algn="l"/>
                <a:tab pos="2943860" algn="l"/>
              </a:tabLst>
            </a:pPr>
            <a:r>
              <a:rPr sz="2300" dirty="0">
                <a:latin typeface="Arial"/>
                <a:cs typeface="Arial"/>
              </a:rPr>
              <a:t>Since the</a:t>
            </a:r>
            <a:r>
              <a:rPr sz="2300" spc="-35" dirty="0">
                <a:latin typeface="Arial"/>
                <a:cs typeface="Arial"/>
              </a:rPr>
              <a:t> </a:t>
            </a:r>
            <a:r>
              <a:rPr sz="2300" dirty="0">
                <a:latin typeface="Arial"/>
                <a:cs typeface="Arial"/>
              </a:rPr>
              <a:t>speed</a:t>
            </a:r>
            <a:r>
              <a:rPr sz="2300" spc="-30" dirty="0">
                <a:latin typeface="Arial"/>
                <a:cs typeface="Arial"/>
              </a:rPr>
              <a:t> </a:t>
            </a:r>
            <a:r>
              <a:rPr sz="2300" dirty="0">
                <a:latin typeface="Arial"/>
                <a:cs typeface="Arial"/>
              </a:rPr>
              <a:t>of	EM radiation in a vacuum</a:t>
            </a:r>
            <a:r>
              <a:rPr sz="2300" spc="-125" dirty="0">
                <a:latin typeface="Arial"/>
                <a:cs typeface="Arial"/>
              </a:rPr>
              <a:t> </a:t>
            </a:r>
            <a:r>
              <a:rPr sz="2300" dirty="0">
                <a:latin typeface="Arial"/>
                <a:cs typeface="Arial"/>
              </a:rPr>
              <a:t>is</a:t>
            </a:r>
            <a:endParaRPr sz="2300">
              <a:latin typeface="Arial"/>
              <a:cs typeface="Arial"/>
            </a:endParaRPr>
          </a:p>
        </p:txBody>
      </p:sp>
      <p:sp>
        <p:nvSpPr>
          <p:cNvPr id="29" name="object 29"/>
          <p:cNvSpPr/>
          <p:nvPr/>
        </p:nvSpPr>
        <p:spPr>
          <a:xfrm>
            <a:off x="6780276" y="1705355"/>
            <a:ext cx="868679" cy="420624"/>
          </a:xfrm>
          <a:prstGeom prst="rect">
            <a:avLst/>
          </a:prstGeom>
          <a:blipFill>
            <a:blip r:embed="rId18" cstate="print"/>
            <a:stretch>
              <a:fillRect/>
            </a:stretch>
          </a:blipFill>
        </p:spPr>
        <p:txBody>
          <a:bodyPr wrap="square" lIns="0" tIns="0" rIns="0" bIns="0" rtlCol="0"/>
          <a:lstStyle/>
          <a:p>
            <a:endParaRPr/>
          </a:p>
        </p:txBody>
      </p:sp>
      <p:sp>
        <p:nvSpPr>
          <p:cNvPr id="30" name="object 30"/>
          <p:cNvSpPr txBox="1"/>
          <p:nvPr/>
        </p:nvSpPr>
        <p:spPr>
          <a:xfrm>
            <a:off x="5351526" y="1768856"/>
            <a:ext cx="2125980" cy="330835"/>
          </a:xfrm>
          <a:prstGeom prst="rect">
            <a:avLst/>
          </a:prstGeom>
        </p:spPr>
        <p:txBody>
          <a:bodyPr vert="horz" wrap="square" lIns="0" tIns="13335" rIns="0" bIns="0" rtlCol="0">
            <a:spAutoFit/>
          </a:bodyPr>
          <a:lstStyle/>
          <a:p>
            <a:pPr marL="12700">
              <a:lnSpc>
                <a:spcPct val="100000"/>
              </a:lnSpc>
              <a:spcBef>
                <a:spcPts val="105"/>
              </a:spcBef>
              <a:tabLst>
                <a:tab pos="1588770" algn="l"/>
              </a:tabLst>
            </a:pPr>
            <a:r>
              <a:rPr sz="2000" b="1" u="dash" dirty="0">
                <a:uFill>
                  <a:solidFill>
                    <a:srgbClr val="000000"/>
                  </a:solidFill>
                </a:uFill>
                <a:latin typeface="Arial"/>
                <a:cs typeface="Arial"/>
              </a:rPr>
              <a:t> 	</a:t>
            </a:r>
            <a:r>
              <a:rPr sz="2000" b="1" dirty="0">
                <a:latin typeface="Arial"/>
                <a:cs typeface="Arial"/>
              </a:rPr>
              <a:t>(1.2)</a:t>
            </a:r>
            <a:endParaRPr sz="2000">
              <a:latin typeface="Arial"/>
              <a:cs typeface="Arial"/>
            </a:endParaRPr>
          </a:p>
        </p:txBody>
      </p:sp>
      <p:grpSp>
        <p:nvGrpSpPr>
          <p:cNvPr id="31" name="object 31"/>
          <p:cNvGrpSpPr/>
          <p:nvPr/>
        </p:nvGrpSpPr>
        <p:grpSpPr>
          <a:xfrm>
            <a:off x="3817937" y="3316287"/>
            <a:ext cx="1579880" cy="657225"/>
            <a:chOff x="3817937" y="3316287"/>
            <a:chExt cx="1579880" cy="657225"/>
          </a:xfrm>
        </p:grpSpPr>
        <p:sp>
          <p:nvSpPr>
            <p:cNvPr id="32" name="object 32"/>
            <p:cNvSpPr/>
            <p:nvPr/>
          </p:nvSpPr>
          <p:spPr>
            <a:xfrm>
              <a:off x="3822700" y="3321050"/>
              <a:ext cx="1570355" cy="647700"/>
            </a:xfrm>
            <a:custGeom>
              <a:avLst/>
              <a:gdLst/>
              <a:ahLst/>
              <a:cxnLst/>
              <a:rect l="l" t="t" r="r" b="b"/>
              <a:pathLst>
                <a:path w="1570354" h="647700">
                  <a:moveTo>
                    <a:pt x="1570101" y="0"/>
                  </a:moveTo>
                  <a:lnTo>
                    <a:pt x="0" y="0"/>
                  </a:lnTo>
                  <a:lnTo>
                    <a:pt x="0" y="647700"/>
                  </a:lnTo>
                  <a:lnTo>
                    <a:pt x="1570101" y="647700"/>
                  </a:lnTo>
                  <a:lnTo>
                    <a:pt x="1570101" y="0"/>
                  </a:lnTo>
                  <a:close/>
                </a:path>
              </a:pathLst>
            </a:custGeom>
            <a:solidFill>
              <a:srgbClr val="BADFE2">
                <a:alpha val="39999"/>
              </a:srgbClr>
            </a:solidFill>
          </p:spPr>
          <p:txBody>
            <a:bodyPr wrap="square" lIns="0" tIns="0" rIns="0" bIns="0" rtlCol="0"/>
            <a:lstStyle/>
            <a:p>
              <a:endParaRPr/>
            </a:p>
          </p:txBody>
        </p:sp>
        <p:sp>
          <p:nvSpPr>
            <p:cNvPr id="33" name="object 33"/>
            <p:cNvSpPr/>
            <p:nvPr/>
          </p:nvSpPr>
          <p:spPr>
            <a:xfrm>
              <a:off x="3822700" y="3321050"/>
              <a:ext cx="1570355" cy="647700"/>
            </a:xfrm>
            <a:custGeom>
              <a:avLst/>
              <a:gdLst/>
              <a:ahLst/>
              <a:cxnLst/>
              <a:rect l="l" t="t" r="r" b="b"/>
              <a:pathLst>
                <a:path w="1570354" h="647700">
                  <a:moveTo>
                    <a:pt x="0" y="647700"/>
                  </a:moveTo>
                  <a:lnTo>
                    <a:pt x="1570101" y="647700"/>
                  </a:lnTo>
                  <a:lnTo>
                    <a:pt x="1570101" y="0"/>
                  </a:lnTo>
                  <a:lnTo>
                    <a:pt x="0" y="0"/>
                  </a:lnTo>
                  <a:lnTo>
                    <a:pt x="0" y="647700"/>
                  </a:lnTo>
                  <a:close/>
                </a:path>
              </a:pathLst>
            </a:custGeom>
            <a:ln w="9525">
              <a:solidFill>
                <a:srgbClr val="000000"/>
              </a:solidFill>
            </a:ln>
          </p:spPr>
          <p:txBody>
            <a:bodyPr wrap="square" lIns="0" tIns="0" rIns="0" bIns="0" rtlCol="0"/>
            <a:lstStyle/>
            <a:p>
              <a:endParaRPr/>
            </a:p>
          </p:txBody>
        </p:sp>
      </p:grpSp>
      <p:sp>
        <p:nvSpPr>
          <p:cNvPr id="34" name="object 34"/>
          <p:cNvSpPr txBox="1"/>
          <p:nvPr/>
        </p:nvSpPr>
        <p:spPr>
          <a:xfrm>
            <a:off x="3822700" y="3321050"/>
            <a:ext cx="1570355" cy="647700"/>
          </a:xfrm>
          <a:prstGeom prst="rect">
            <a:avLst/>
          </a:prstGeom>
        </p:spPr>
        <p:txBody>
          <a:bodyPr vert="horz" wrap="square" lIns="0" tIns="32384" rIns="0" bIns="0" rtlCol="0">
            <a:spAutoFit/>
          </a:bodyPr>
          <a:lstStyle/>
          <a:p>
            <a:pPr marL="304165">
              <a:lnSpc>
                <a:spcPct val="100000"/>
              </a:lnSpc>
              <a:spcBef>
                <a:spcPts val="254"/>
              </a:spcBef>
            </a:pPr>
            <a:r>
              <a:rPr sz="2850" i="1" spc="180" dirty="0">
                <a:latin typeface="Times New Roman"/>
                <a:cs typeface="Times New Roman"/>
              </a:rPr>
              <a:t>c </a:t>
            </a:r>
            <a:r>
              <a:rPr sz="2850" spc="220" dirty="0">
                <a:latin typeface="Symbol"/>
                <a:cs typeface="Symbol"/>
              </a:rPr>
              <a:t></a:t>
            </a:r>
            <a:r>
              <a:rPr sz="2850" spc="-360" dirty="0">
                <a:latin typeface="Times New Roman"/>
                <a:cs typeface="Times New Roman"/>
              </a:rPr>
              <a:t> </a:t>
            </a:r>
            <a:r>
              <a:rPr sz="3050" i="1" spc="105" dirty="0">
                <a:latin typeface="Symbol"/>
                <a:cs typeface="Symbol"/>
              </a:rPr>
              <a:t></a:t>
            </a:r>
            <a:r>
              <a:rPr sz="2850" i="1" spc="105" dirty="0">
                <a:latin typeface="Times New Roman"/>
                <a:cs typeface="Times New Roman"/>
              </a:rPr>
              <a:t>f</a:t>
            </a:r>
            <a:endParaRPr sz="2850">
              <a:latin typeface="Times New Roman"/>
              <a:cs typeface="Times New Roman"/>
            </a:endParaRPr>
          </a:p>
        </p:txBody>
      </p:sp>
      <p:grpSp>
        <p:nvGrpSpPr>
          <p:cNvPr id="35" name="object 35"/>
          <p:cNvGrpSpPr/>
          <p:nvPr/>
        </p:nvGrpSpPr>
        <p:grpSpPr>
          <a:xfrm>
            <a:off x="3846512" y="4468812"/>
            <a:ext cx="1449705" cy="946150"/>
            <a:chOff x="3846512" y="4468812"/>
            <a:chExt cx="1449705" cy="946150"/>
          </a:xfrm>
        </p:grpSpPr>
        <p:sp>
          <p:nvSpPr>
            <p:cNvPr id="36" name="object 36"/>
            <p:cNvSpPr/>
            <p:nvPr/>
          </p:nvSpPr>
          <p:spPr>
            <a:xfrm>
              <a:off x="3851275" y="4473575"/>
              <a:ext cx="1440180" cy="936625"/>
            </a:xfrm>
            <a:custGeom>
              <a:avLst/>
              <a:gdLst/>
              <a:ahLst/>
              <a:cxnLst/>
              <a:rect l="l" t="t" r="r" b="b"/>
              <a:pathLst>
                <a:path w="1440179" h="936625">
                  <a:moveTo>
                    <a:pt x="1439926" y="0"/>
                  </a:moveTo>
                  <a:lnTo>
                    <a:pt x="0" y="0"/>
                  </a:lnTo>
                  <a:lnTo>
                    <a:pt x="0" y="936625"/>
                  </a:lnTo>
                  <a:lnTo>
                    <a:pt x="1439926" y="936625"/>
                  </a:lnTo>
                  <a:lnTo>
                    <a:pt x="1439926" y="0"/>
                  </a:lnTo>
                  <a:close/>
                </a:path>
              </a:pathLst>
            </a:custGeom>
            <a:solidFill>
              <a:srgbClr val="BADFE2">
                <a:alpha val="39999"/>
              </a:srgbClr>
            </a:solidFill>
          </p:spPr>
          <p:txBody>
            <a:bodyPr wrap="square" lIns="0" tIns="0" rIns="0" bIns="0" rtlCol="0"/>
            <a:lstStyle/>
            <a:p>
              <a:endParaRPr/>
            </a:p>
          </p:txBody>
        </p:sp>
        <p:sp>
          <p:nvSpPr>
            <p:cNvPr id="37" name="object 37"/>
            <p:cNvSpPr/>
            <p:nvPr/>
          </p:nvSpPr>
          <p:spPr>
            <a:xfrm>
              <a:off x="3851275" y="4473575"/>
              <a:ext cx="1440180" cy="936625"/>
            </a:xfrm>
            <a:custGeom>
              <a:avLst/>
              <a:gdLst/>
              <a:ahLst/>
              <a:cxnLst/>
              <a:rect l="l" t="t" r="r" b="b"/>
              <a:pathLst>
                <a:path w="1440179" h="936625">
                  <a:moveTo>
                    <a:pt x="0" y="936625"/>
                  </a:moveTo>
                  <a:lnTo>
                    <a:pt x="1439926" y="936625"/>
                  </a:lnTo>
                  <a:lnTo>
                    <a:pt x="1439926" y="0"/>
                  </a:lnTo>
                  <a:lnTo>
                    <a:pt x="0" y="0"/>
                  </a:lnTo>
                  <a:lnTo>
                    <a:pt x="0" y="936625"/>
                  </a:lnTo>
                  <a:close/>
                </a:path>
              </a:pathLst>
            </a:custGeom>
            <a:ln w="9525">
              <a:solidFill>
                <a:srgbClr val="000000"/>
              </a:solidFill>
            </a:ln>
          </p:spPr>
          <p:txBody>
            <a:bodyPr wrap="square" lIns="0" tIns="0" rIns="0" bIns="0" rtlCol="0"/>
            <a:lstStyle/>
            <a:p>
              <a:endParaRPr/>
            </a:p>
          </p:txBody>
        </p:sp>
        <p:sp>
          <p:nvSpPr>
            <p:cNvPr id="38" name="object 38"/>
            <p:cNvSpPr/>
            <p:nvPr/>
          </p:nvSpPr>
          <p:spPr>
            <a:xfrm>
              <a:off x="4679721" y="4968180"/>
              <a:ext cx="432434" cy="0"/>
            </a:xfrm>
            <a:custGeom>
              <a:avLst/>
              <a:gdLst/>
              <a:ahLst/>
              <a:cxnLst/>
              <a:rect l="l" t="t" r="r" b="b"/>
              <a:pathLst>
                <a:path w="432435">
                  <a:moveTo>
                    <a:pt x="0" y="0"/>
                  </a:moveTo>
                  <a:lnTo>
                    <a:pt x="432436" y="0"/>
                  </a:lnTo>
                </a:path>
              </a:pathLst>
            </a:custGeom>
            <a:ln w="16462">
              <a:solidFill>
                <a:srgbClr val="000000"/>
              </a:solidFill>
            </a:ln>
          </p:spPr>
          <p:txBody>
            <a:bodyPr wrap="square" lIns="0" tIns="0" rIns="0" bIns="0" rtlCol="0"/>
            <a:lstStyle/>
            <a:p>
              <a:endParaRPr/>
            </a:p>
          </p:txBody>
        </p:sp>
      </p:grpSp>
      <p:sp>
        <p:nvSpPr>
          <p:cNvPr id="39" name="object 39"/>
          <p:cNvSpPr txBox="1"/>
          <p:nvPr/>
        </p:nvSpPr>
        <p:spPr>
          <a:xfrm>
            <a:off x="4774621" y="4943942"/>
            <a:ext cx="232410" cy="482600"/>
          </a:xfrm>
          <a:prstGeom prst="rect">
            <a:avLst/>
          </a:prstGeom>
        </p:spPr>
        <p:txBody>
          <a:bodyPr vert="horz" wrap="square" lIns="0" tIns="12065" rIns="0" bIns="0" rtlCol="0">
            <a:spAutoFit/>
          </a:bodyPr>
          <a:lstStyle/>
          <a:p>
            <a:pPr>
              <a:lnSpc>
                <a:spcPct val="100000"/>
              </a:lnSpc>
              <a:spcBef>
                <a:spcPts val="95"/>
              </a:spcBef>
            </a:pPr>
            <a:r>
              <a:rPr sz="3000" i="1" spc="80" dirty="0">
                <a:latin typeface="Symbol"/>
                <a:cs typeface="Symbol"/>
              </a:rPr>
              <a:t></a:t>
            </a:r>
            <a:endParaRPr sz="3000">
              <a:latin typeface="Symbol"/>
              <a:cs typeface="Symbol"/>
            </a:endParaRPr>
          </a:p>
        </p:txBody>
      </p:sp>
      <p:sp>
        <p:nvSpPr>
          <p:cNvPr id="40" name="object 40"/>
          <p:cNvSpPr txBox="1"/>
          <p:nvPr/>
        </p:nvSpPr>
        <p:spPr>
          <a:xfrm>
            <a:off x="3989827" y="4462411"/>
            <a:ext cx="1168400" cy="453390"/>
          </a:xfrm>
          <a:prstGeom prst="rect">
            <a:avLst/>
          </a:prstGeom>
        </p:spPr>
        <p:txBody>
          <a:bodyPr vert="horz" wrap="square" lIns="0" tIns="13335" rIns="0" bIns="0" rtlCol="0">
            <a:spAutoFit/>
          </a:bodyPr>
          <a:lstStyle/>
          <a:p>
            <a:pPr marL="25400">
              <a:lnSpc>
                <a:spcPct val="100000"/>
              </a:lnSpc>
              <a:spcBef>
                <a:spcPts val="105"/>
              </a:spcBef>
            </a:pPr>
            <a:r>
              <a:rPr sz="4200" i="1" spc="315" baseline="-35714" dirty="0">
                <a:latin typeface="Times New Roman"/>
                <a:cs typeface="Times New Roman"/>
              </a:rPr>
              <a:t>E </a:t>
            </a:r>
            <a:r>
              <a:rPr sz="4200" spc="284" baseline="-35714" dirty="0">
                <a:latin typeface="Symbol"/>
                <a:cs typeface="Symbol"/>
              </a:rPr>
              <a:t></a:t>
            </a:r>
            <a:r>
              <a:rPr sz="4200" spc="195" baseline="-35714" dirty="0">
                <a:latin typeface="Times New Roman"/>
                <a:cs typeface="Times New Roman"/>
              </a:rPr>
              <a:t> </a:t>
            </a:r>
            <a:r>
              <a:rPr sz="2800" i="1" spc="285" dirty="0">
                <a:latin typeface="Times New Roman"/>
                <a:cs typeface="Times New Roman"/>
              </a:rPr>
              <a:t>hc</a:t>
            </a:r>
            <a:endParaRPr sz="2800">
              <a:latin typeface="Times New Roman"/>
              <a:cs typeface="Times New Roman"/>
            </a:endParaRPr>
          </a:p>
        </p:txBody>
      </p:sp>
      <p:sp>
        <p:nvSpPr>
          <p:cNvPr id="41" name="object 41"/>
          <p:cNvSpPr/>
          <p:nvPr/>
        </p:nvSpPr>
        <p:spPr>
          <a:xfrm>
            <a:off x="6708647" y="4695444"/>
            <a:ext cx="868679" cy="420624"/>
          </a:xfrm>
          <a:prstGeom prst="rect">
            <a:avLst/>
          </a:prstGeom>
          <a:blipFill>
            <a:blip r:embed="rId19" cstate="print"/>
            <a:stretch>
              <a:fillRect/>
            </a:stretch>
          </a:blipFill>
        </p:spPr>
        <p:txBody>
          <a:bodyPr wrap="square" lIns="0" tIns="0" rIns="0" bIns="0" rtlCol="0"/>
          <a:lstStyle/>
          <a:p>
            <a:endParaRPr/>
          </a:p>
        </p:txBody>
      </p:sp>
      <p:sp>
        <p:nvSpPr>
          <p:cNvPr id="42" name="object 42"/>
          <p:cNvSpPr txBox="1"/>
          <p:nvPr/>
        </p:nvSpPr>
        <p:spPr>
          <a:xfrm>
            <a:off x="5280025" y="4758690"/>
            <a:ext cx="2126615" cy="330835"/>
          </a:xfrm>
          <a:prstGeom prst="rect">
            <a:avLst/>
          </a:prstGeom>
        </p:spPr>
        <p:txBody>
          <a:bodyPr vert="horz" wrap="square" lIns="0" tIns="12700" rIns="0" bIns="0" rtlCol="0">
            <a:spAutoFit/>
          </a:bodyPr>
          <a:lstStyle/>
          <a:p>
            <a:pPr marL="12700">
              <a:lnSpc>
                <a:spcPct val="100000"/>
              </a:lnSpc>
              <a:spcBef>
                <a:spcPts val="100"/>
              </a:spcBef>
              <a:tabLst>
                <a:tab pos="1589405" algn="l"/>
              </a:tabLst>
            </a:pPr>
            <a:r>
              <a:rPr sz="2000" b="1" u="dash" dirty="0">
                <a:uFill>
                  <a:solidFill>
                    <a:srgbClr val="000000"/>
                  </a:solidFill>
                </a:uFill>
                <a:latin typeface="Arial"/>
                <a:cs typeface="Arial"/>
              </a:rPr>
              <a:t> 	</a:t>
            </a:r>
            <a:r>
              <a:rPr sz="2000" b="1" dirty="0">
                <a:latin typeface="Arial"/>
                <a:cs typeface="Arial"/>
              </a:rPr>
              <a:t>(1.3)</a:t>
            </a:r>
            <a:endParaRPr sz="2000">
              <a:latin typeface="Arial"/>
              <a:cs typeface="Arial"/>
            </a:endParaRPr>
          </a:p>
        </p:txBody>
      </p:sp>
      <p:sp>
        <p:nvSpPr>
          <p:cNvPr id="43" name="object 43"/>
          <p:cNvSpPr txBox="1"/>
          <p:nvPr/>
        </p:nvSpPr>
        <p:spPr>
          <a:xfrm>
            <a:off x="535940" y="5736132"/>
            <a:ext cx="8072120" cy="800100"/>
          </a:xfrm>
          <a:prstGeom prst="rect">
            <a:avLst/>
          </a:prstGeom>
        </p:spPr>
        <p:txBody>
          <a:bodyPr vert="horz" wrap="square" lIns="0" tIns="12700" rIns="0" bIns="0" rtlCol="0">
            <a:spAutoFit/>
          </a:bodyPr>
          <a:lstStyle/>
          <a:p>
            <a:pPr marL="508000" indent="-342900">
              <a:lnSpc>
                <a:spcPct val="100000"/>
              </a:lnSpc>
              <a:spcBef>
                <a:spcPts val="100"/>
              </a:spcBef>
              <a:buChar char="•"/>
              <a:tabLst>
                <a:tab pos="507365" algn="l"/>
                <a:tab pos="508000" algn="l"/>
                <a:tab pos="1381125" algn="l"/>
                <a:tab pos="1978660" algn="l"/>
                <a:tab pos="2853690" algn="l"/>
                <a:tab pos="3449320" algn="l"/>
                <a:tab pos="4872990" algn="l"/>
                <a:tab pos="5310505" algn="l"/>
                <a:tab pos="5908040" algn="l"/>
                <a:tab pos="6995159" algn="l"/>
                <a:tab pos="7417434" algn="l"/>
              </a:tabLst>
            </a:pPr>
            <a:r>
              <a:rPr sz="2300" spc="-5" dirty="0">
                <a:latin typeface="Arial"/>
                <a:cs typeface="Arial"/>
              </a:rPr>
              <a:t>From	eq.	(1.3),	</a:t>
            </a:r>
            <a:r>
              <a:rPr sz="2300" spc="-10" dirty="0">
                <a:latin typeface="Arial"/>
                <a:cs typeface="Arial"/>
              </a:rPr>
              <a:t>the	</a:t>
            </a:r>
            <a:r>
              <a:rPr sz="2300" b="1" spc="-5" dirty="0">
                <a:solidFill>
                  <a:srgbClr val="FF0000"/>
                </a:solidFill>
                <a:latin typeface="Arial"/>
                <a:cs typeface="Arial"/>
              </a:rPr>
              <a:t>quantum	</a:t>
            </a:r>
            <a:r>
              <a:rPr sz="2300" dirty="0">
                <a:latin typeface="Arial"/>
                <a:cs typeface="Arial"/>
              </a:rPr>
              <a:t>of	</a:t>
            </a:r>
            <a:r>
              <a:rPr sz="2300" spc="-5" dirty="0">
                <a:latin typeface="Arial"/>
                <a:cs typeface="Arial"/>
              </a:rPr>
              <a:t>the	</a:t>
            </a:r>
            <a:r>
              <a:rPr sz="2300" dirty="0">
                <a:latin typeface="Arial"/>
                <a:cs typeface="Arial"/>
              </a:rPr>
              <a:t>energy	</a:t>
            </a:r>
            <a:r>
              <a:rPr sz="2700" b="1" i="1" dirty="0">
                <a:solidFill>
                  <a:srgbClr val="FF0000"/>
                </a:solidFill>
                <a:latin typeface="Times New Roman"/>
                <a:cs typeface="Times New Roman"/>
              </a:rPr>
              <a:t>E	</a:t>
            </a:r>
            <a:r>
              <a:rPr sz="2300" spc="-10" dirty="0">
                <a:latin typeface="Arial"/>
                <a:cs typeface="Arial"/>
              </a:rPr>
              <a:t>for</a:t>
            </a:r>
            <a:endParaRPr sz="2300">
              <a:latin typeface="Arial"/>
              <a:cs typeface="Arial"/>
            </a:endParaRPr>
          </a:p>
          <a:p>
            <a:pPr marL="12700">
              <a:lnSpc>
                <a:spcPct val="100000"/>
              </a:lnSpc>
              <a:spcBef>
                <a:spcPts val="95"/>
              </a:spcBef>
              <a:tabLst>
                <a:tab pos="7860665" algn="l"/>
              </a:tabLst>
            </a:pPr>
            <a:r>
              <a:rPr sz="1400" spc="-10" dirty="0">
                <a:latin typeface="Arial"/>
                <a:cs typeface="Arial"/>
                <a:hlinkClick r:id="rId20"/>
              </a:rPr>
              <a:t>DR</a:t>
            </a:r>
            <a:r>
              <a:rPr sz="1400" dirty="0">
                <a:latin typeface="Arial"/>
                <a:cs typeface="Arial"/>
                <a:hlinkClick r:id="rId20"/>
              </a:rPr>
              <a:t>.</a:t>
            </a:r>
            <a:r>
              <a:rPr sz="1400" spc="-110" dirty="0">
                <a:latin typeface="Arial"/>
                <a:cs typeface="Arial"/>
                <a:hlinkClick r:id="rId20"/>
              </a:rPr>
              <a:t>A</a:t>
            </a:r>
            <a:r>
              <a:rPr sz="1400" spc="-200" dirty="0">
                <a:latin typeface="Arial"/>
                <a:cs typeface="Arial"/>
                <a:hlinkClick r:id="rId20"/>
              </a:rPr>
              <a:t>T</a:t>
            </a:r>
            <a:r>
              <a:rPr sz="3450" spc="-1027" baseline="1207" dirty="0">
                <a:latin typeface="Arial"/>
                <a:cs typeface="Arial"/>
                <a:hlinkClick r:id="rId20"/>
              </a:rPr>
              <a:t>r</a:t>
            </a:r>
            <a:r>
              <a:rPr sz="1400" spc="-254" dirty="0">
                <a:latin typeface="Arial"/>
                <a:cs typeface="Arial"/>
                <a:hlinkClick r:id="rId20"/>
              </a:rPr>
              <a:t>A</a:t>
            </a:r>
            <a:r>
              <a:rPr sz="3450" spc="-1545" baseline="1207" dirty="0">
                <a:latin typeface="Arial"/>
                <a:cs typeface="Arial"/>
                <a:hlinkClick r:id="rId20"/>
              </a:rPr>
              <a:t>a</a:t>
            </a:r>
            <a:r>
              <a:rPr sz="1400" spc="15" dirty="0">
                <a:latin typeface="Arial"/>
                <a:cs typeface="Arial"/>
                <a:hlinkClick r:id="rId20"/>
              </a:rPr>
              <a:t>R</a:t>
            </a:r>
            <a:r>
              <a:rPr sz="3450" spc="-1380" baseline="1207" dirty="0">
                <a:latin typeface="Arial"/>
                <a:cs typeface="Arial"/>
                <a:hlinkClick r:id="rId20"/>
              </a:rPr>
              <a:t>d</a:t>
            </a:r>
            <a:r>
              <a:rPr sz="1400" spc="-509" dirty="0">
                <a:latin typeface="Arial"/>
                <a:cs typeface="Arial"/>
                <a:hlinkClick r:id="rId20"/>
              </a:rPr>
              <a:t>@</a:t>
            </a:r>
            <a:r>
              <a:rPr sz="3450" spc="7" baseline="1207" dirty="0">
                <a:latin typeface="Arial"/>
                <a:cs typeface="Arial"/>
                <a:hlinkClick r:id="rId20"/>
              </a:rPr>
              <a:t>i</a:t>
            </a:r>
            <a:r>
              <a:rPr sz="3450" spc="-1357" baseline="1207" dirty="0">
                <a:latin typeface="Arial"/>
                <a:cs typeface="Arial"/>
                <a:hlinkClick r:id="rId20"/>
              </a:rPr>
              <a:t>a</a:t>
            </a:r>
            <a:r>
              <a:rPr sz="1400" spc="-114" dirty="0">
                <a:latin typeface="Arial"/>
                <a:cs typeface="Arial"/>
                <a:hlinkClick r:id="rId20"/>
              </a:rPr>
              <a:t>U</a:t>
            </a:r>
            <a:r>
              <a:rPr sz="3450" spc="-810" baseline="1207" dirty="0">
                <a:latin typeface="Arial"/>
                <a:cs typeface="Arial"/>
                <a:hlinkClick r:id="rId20"/>
              </a:rPr>
              <a:t>t</a:t>
            </a:r>
            <a:r>
              <a:rPr sz="1400" dirty="0">
                <a:latin typeface="Arial"/>
                <a:cs typeface="Arial"/>
                <a:hlinkClick r:id="rId20"/>
              </a:rPr>
              <a:t>i</a:t>
            </a:r>
            <a:r>
              <a:rPr sz="1400" spc="-635" dirty="0">
                <a:latin typeface="Arial"/>
                <a:cs typeface="Arial"/>
                <a:hlinkClick r:id="rId20"/>
              </a:rPr>
              <a:t>T</a:t>
            </a:r>
            <a:r>
              <a:rPr sz="3450" baseline="1207" dirty="0">
                <a:latin typeface="Arial"/>
                <a:cs typeface="Arial"/>
                <a:hlinkClick r:id="rId20"/>
              </a:rPr>
              <a:t>i</a:t>
            </a:r>
            <a:r>
              <a:rPr sz="3450" spc="-1754" baseline="1207" dirty="0">
                <a:latin typeface="Arial"/>
                <a:cs typeface="Arial"/>
                <a:hlinkClick r:id="rId20"/>
              </a:rPr>
              <a:t>o</a:t>
            </a:r>
            <a:r>
              <a:rPr sz="1400" spc="-10" dirty="0">
                <a:latin typeface="Arial"/>
                <a:cs typeface="Arial"/>
                <a:hlinkClick r:id="rId20"/>
              </a:rPr>
              <a:t>M</a:t>
            </a:r>
            <a:r>
              <a:rPr sz="1400" spc="-390" dirty="0">
                <a:latin typeface="Arial"/>
                <a:cs typeface="Arial"/>
                <a:hlinkClick r:id="rId20"/>
              </a:rPr>
              <a:t>.</a:t>
            </a:r>
            <a:r>
              <a:rPr sz="3450" spc="-1335" baseline="1207" dirty="0">
                <a:latin typeface="Arial"/>
                <a:cs typeface="Arial"/>
                <a:hlinkClick r:id="rId20"/>
              </a:rPr>
              <a:t>n</a:t>
            </a:r>
            <a:r>
              <a:rPr sz="1400" spc="-10" dirty="0">
                <a:latin typeface="Arial"/>
                <a:cs typeface="Arial"/>
                <a:hlinkClick r:id="rId20"/>
              </a:rPr>
              <a:t>N</a:t>
            </a:r>
            <a:r>
              <a:rPr sz="1400" dirty="0">
                <a:latin typeface="Arial"/>
                <a:cs typeface="Arial"/>
                <a:hlinkClick r:id="rId20"/>
              </a:rPr>
              <a:t>S</a:t>
            </a:r>
            <a:r>
              <a:rPr sz="1400" spc="-220" dirty="0">
                <a:latin typeface="Arial"/>
                <a:cs typeface="Arial"/>
                <a:hlinkClick r:id="rId20"/>
              </a:rPr>
              <a:t> </a:t>
            </a:r>
            <a:r>
              <a:rPr sz="3450" baseline="1207" dirty="0">
                <a:latin typeface="Arial"/>
                <a:cs typeface="Arial"/>
              </a:rPr>
              <a:t>is</a:t>
            </a:r>
            <a:r>
              <a:rPr sz="3450" spc="-22" baseline="1207" dirty="0">
                <a:latin typeface="Arial"/>
                <a:cs typeface="Arial"/>
              </a:rPr>
              <a:t> </a:t>
            </a:r>
            <a:r>
              <a:rPr sz="3450" b="1" baseline="1207" dirty="0">
                <a:solidFill>
                  <a:srgbClr val="FF0000"/>
                </a:solidFill>
                <a:latin typeface="Arial"/>
                <a:cs typeface="Arial"/>
              </a:rPr>
              <a:t>i</a:t>
            </a:r>
            <a:r>
              <a:rPr sz="3450" b="1" spc="-15" baseline="1207" dirty="0">
                <a:solidFill>
                  <a:srgbClr val="FF0000"/>
                </a:solidFill>
                <a:latin typeface="Arial"/>
                <a:cs typeface="Arial"/>
              </a:rPr>
              <a:t>n</a:t>
            </a:r>
            <a:r>
              <a:rPr sz="3450" b="1" baseline="1207" dirty="0">
                <a:solidFill>
                  <a:srgbClr val="FF0000"/>
                </a:solidFill>
                <a:latin typeface="Arial"/>
                <a:cs typeface="Arial"/>
              </a:rPr>
              <a:t>ve</a:t>
            </a:r>
            <a:r>
              <a:rPr sz="3450" b="1" spc="7" baseline="1207" dirty="0">
                <a:solidFill>
                  <a:srgbClr val="FF0000"/>
                </a:solidFill>
                <a:latin typeface="Arial"/>
                <a:cs typeface="Arial"/>
              </a:rPr>
              <a:t>r</a:t>
            </a:r>
            <a:r>
              <a:rPr sz="3450" b="1" baseline="1207" dirty="0">
                <a:solidFill>
                  <a:srgbClr val="FF0000"/>
                </a:solidFill>
                <a:latin typeface="Arial"/>
                <a:cs typeface="Arial"/>
              </a:rPr>
              <a:t>s</a:t>
            </a:r>
            <a:r>
              <a:rPr sz="3450" b="1" spc="-1275" baseline="1207" dirty="0">
                <a:solidFill>
                  <a:srgbClr val="FF0000"/>
                </a:solidFill>
                <a:latin typeface="Arial"/>
                <a:cs typeface="Arial"/>
              </a:rPr>
              <a:t>e</a:t>
            </a:r>
            <a:r>
              <a:rPr sz="1400" spc="-95" dirty="0">
                <a:latin typeface="Arial"/>
                <a:cs typeface="Arial"/>
              </a:rPr>
              <a:t>P</a:t>
            </a:r>
            <a:r>
              <a:rPr sz="3450" b="1" spc="-825" baseline="1207" dirty="0">
                <a:solidFill>
                  <a:srgbClr val="FF0000"/>
                </a:solidFill>
                <a:latin typeface="Arial"/>
                <a:cs typeface="Arial"/>
              </a:rPr>
              <a:t>l</a:t>
            </a:r>
            <a:r>
              <a:rPr sz="1400" spc="-465" dirty="0">
                <a:latin typeface="Arial"/>
                <a:cs typeface="Arial"/>
              </a:rPr>
              <a:t>H</a:t>
            </a:r>
            <a:r>
              <a:rPr sz="3450" b="1" spc="-1237" baseline="1207" dirty="0">
                <a:solidFill>
                  <a:srgbClr val="FF0000"/>
                </a:solidFill>
                <a:latin typeface="Arial"/>
                <a:cs typeface="Arial"/>
              </a:rPr>
              <a:t>y</a:t>
            </a:r>
            <a:r>
              <a:rPr sz="1400" spc="-15" dirty="0">
                <a:latin typeface="Arial"/>
                <a:cs typeface="Arial"/>
              </a:rPr>
              <a:t>Y</a:t>
            </a:r>
            <a:r>
              <a:rPr sz="1400" spc="-270" dirty="0">
                <a:latin typeface="Arial"/>
                <a:cs typeface="Arial"/>
              </a:rPr>
              <a:t>3</a:t>
            </a:r>
            <a:r>
              <a:rPr sz="3450" b="1" spc="-1710" baseline="1207" dirty="0">
                <a:solidFill>
                  <a:srgbClr val="FF0000"/>
                </a:solidFill>
                <a:latin typeface="Arial"/>
                <a:cs typeface="Arial"/>
              </a:rPr>
              <a:t>p</a:t>
            </a:r>
            <a:r>
              <a:rPr sz="1400" dirty="0">
                <a:latin typeface="Arial"/>
                <a:cs typeface="Arial"/>
              </a:rPr>
              <a:t>1</a:t>
            </a:r>
            <a:r>
              <a:rPr sz="1400" spc="-425" dirty="0">
                <a:latin typeface="Arial"/>
                <a:cs typeface="Arial"/>
              </a:rPr>
              <a:t>0</a:t>
            </a:r>
            <a:r>
              <a:rPr sz="3450" b="1" spc="-142" baseline="1207" dirty="0">
                <a:solidFill>
                  <a:srgbClr val="FF0000"/>
                </a:solidFill>
                <a:latin typeface="Arial"/>
                <a:cs typeface="Arial"/>
              </a:rPr>
              <a:t>r</a:t>
            </a:r>
            <a:r>
              <a:rPr sz="1400" spc="-380" dirty="0">
                <a:latin typeface="Arial"/>
                <a:cs typeface="Arial"/>
              </a:rPr>
              <a:t>-</a:t>
            </a:r>
            <a:r>
              <a:rPr sz="3450" b="1" spc="-989" baseline="1207" dirty="0">
                <a:solidFill>
                  <a:srgbClr val="FF0000"/>
                </a:solidFill>
                <a:latin typeface="Arial"/>
                <a:cs typeface="Arial"/>
              </a:rPr>
              <a:t>o</a:t>
            </a:r>
            <a:r>
              <a:rPr sz="1400" spc="-515" dirty="0">
                <a:latin typeface="Arial"/>
                <a:cs typeface="Arial"/>
              </a:rPr>
              <a:t>M</a:t>
            </a:r>
            <a:r>
              <a:rPr sz="3450" b="1" spc="-1357" baseline="1207" dirty="0">
                <a:solidFill>
                  <a:srgbClr val="FF0000"/>
                </a:solidFill>
                <a:latin typeface="Arial"/>
                <a:cs typeface="Arial"/>
              </a:rPr>
              <a:t>p</a:t>
            </a:r>
            <a:r>
              <a:rPr sz="1400" dirty="0">
                <a:latin typeface="Arial"/>
                <a:cs typeface="Arial"/>
              </a:rPr>
              <a:t>o</a:t>
            </a:r>
            <a:r>
              <a:rPr sz="1400" spc="-670" dirty="0">
                <a:latin typeface="Arial"/>
                <a:cs typeface="Arial"/>
              </a:rPr>
              <a:t>d</a:t>
            </a:r>
            <a:r>
              <a:rPr sz="3450" b="1" spc="-1117" baseline="1207" dirty="0">
                <a:solidFill>
                  <a:srgbClr val="FF0000"/>
                </a:solidFill>
                <a:latin typeface="Arial"/>
                <a:cs typeface="Arial"/>
              </a:rPr>
              <a:t>o</a:t>
            </a:r>
            <a:r>
              <a:rPr sz="1400" spc="-40" dirty="0">
                <a:latin typeface="Arial"/>
                <a:cs typeface="Arial"/>
              </a:rPr>
              <a:t>e</a:t>
            </a:r>
            <a:r>
              <a:rPr sz="3450" b="1" spc="-1289" baseline="1207" dirty="0">
                <a:solidFill>
                  <a:srgbClr val="FF0000"/>
                </a:solidFill>
                <a:latin typeface="Arial"/>
                <a:cs typeface="Arial"/>
              </a:rPr>
              <a:t>r</a:t>
            </a:r>
            <a:r>
              <a:rPr sz="1400" dirty="0">
                <a:latin typeface="Arial"/>
                <a:cs typeface="Arial"/>
              </a:rPr>
              <a:t>r</a:t>
            </a:r>
            <a:r>
              <a:rPr sz="1400" spc="-395" dirty="0">
                <a:latin typeface="Arial"/>
                <a:cs typeface="Arial"/>
              </a:rPr>
              <a:t>n</a:t>
            </a:r>
            <a:r>
              <a:rPr sz="3450" b="1" spc="-15" baseline="1207" dirty="0">
                <a:solidFill>
                  <a:srgbClr val="FF0000"/>
                </a:solidFill>
                <a:latin typeface="Arial"/>
                <a:cs typeface="Arial"/>
              </a:rPr>
              <a:t>t</a:t>
            </a:r>
            <a:r>
              <a:rPr sz="1400" spc="-935" dirty="0">
                <a:latin typeface="Arial"/>
                <a:cs typeface="Arial"/>
              </a:rPr>
              <a:t>P</a:t>
            </a:r>
            <a:r>
              <a:rPr sz="3450" b="1" baseline="1207" dirty="0">
                <a:solidFill>
                  <a:srgbClr val="FF0000"/>
                </a:solidFill>
                <a:latin typeface="Arial"/>
                <a:cs typeface="Arial"/>
              </a:rPr>
              <a:t>i</a:t>
            </a:r>
            <a:r>
              <a:rPr sz="3450" b="1" spc="-1679" baseline="1207" dirty="0">
                <a:solidFill>
                  <a:srgbClr val="FF0000"/>
                </a:solidFill>
                <a:latin typeface="Arial"/>
                <a:cs typeface="Arial"/>
              </a:rPr>
              <a:t>o</a:t>
            </a:r>
            <a:r>
              <a:rPr sz="1400" dirty="0">
                <a:latin typeface="Arial"/>
                <a:cs typeface="Arial"/>
              </a:rPr>
              <a:t>h</a:t>
            </a:r>
            <a:r>
              <a:rPr sz="1400" spc="-375" dirty="0">
                <a:latin typeface="Arial"/>
                <a:cs typeface="Arial"/>
              </a:rPr>
              <a:t>y</a:t>
            </a:r>
            <a:r>
              <a:rPr sz="3450" b="1" spc="-1582" baseline="1207" dirty="0">
                <a:solidFill>
                  <a:srgbClr val="FF0000"/>
                </a:solidFill>
                <a:latin typeface="Arial"/>
                <a:cs typeface="Arial"/>
              </a:rPr>
              <a:t>n</a:t>
            </a:r>
            <a:r>
              <a:rPr sz="1400" dirty="0">
                <a:latin typeface="Arial"/>
                <a:cs typeface="Arial"/>
              </a:rPr>
              <a:t>si</a:t>
            </a:r>
            <a:r>
              <a:rPr sz="1400" spc="-665" dirty="0">
                <a:latin typeface="Arial"/>
                <a:cs typeface="Arial"/>
              </a:rPr>
              <a:t>c</a:t>
            </a:r>
            <a:r>
              <a:rPr sz="3450" b="1" spc="-922" baseline="1207" dirty="0">
                <a:solidFill>
                  <a:srgbClr val="FF0000"/>
                </a:solidFill>
                <a:latin typeface="Arial"/>
                <a:cs typeface="Arial"/>
              </a:rPr>
              <a:t>a</a:t>
            </a:r>
            <a:r>
              <a:rPr sz="1400" spc="-90" dirty="0">
                <a:latin typeface="Arial"/>
                <a:cs typeface="Arial"/>
              </a:rPr>
              <a:t>s</a:t>
            </a:r>
            <a:r>
              <a:rPr sz="3450" b="1" baseline="1207" dirty="0">
                <a:solidFill>
                  <a:srgbClr val="FF0000"/>
                </a:solidFill>
                <a:latin typeface="Arial"/>
                <a:cs typeface="Arial"/>
              </a:rPr>
              <a:t>l</a:t>
            </a:r>
            <a:r>
              <a:rPr sz="3450" b="1" spc="-67" baseline="1207" dirty="0">
                <a:solidFill>
                  <a:srgbClr val="FF0000"/>
                </a:solidFill>
                <a:latin typeface="Arial"/>
                <a:cs typeface="Arial"/>
              </a:rPr>
              <a:t> </a:t>
            </a:r>
            <a:r>
              <a:rPr sz="3450" b="1" baseline="1207" dirty="0">
                <a:solidFill>
                  <a:srgbClr val="FF0000"/>
                </a:solidFill>
                <a:latin typeface="Arial"/>
                <a:cs typeface="Arial"/>
              </a:rPr>
              <a:t>to</a:t>
            </a:r>
            <a:r>
              <a:rPr sz="3450" b="1" spc="-30" baseline="1207" dirty="0">
                <a:solidFill>
                  <a:srgbClr val="FF0000"/>
                </a:solidFill>
                <a:latin typeface="Arial"/>
                <a:cs typeface="Arial"/>
              </a:rPr>
              <a:t> </a:t>
            </a:r>
            <a:r>
              <a:rPr sz="3450" b="1" baseline="1207" dirty="0">
                <a:solidFill>
                  <a:srgbClr val="FF0000"/>
                </a:solidFill>
                <a:latin typeface="Arial"/>
                <a:cs typeface="Arial"/>
              </a:rPr>
              <a:t>its</a:t>
            </a:r>
            <a:r>
              <a:rPr sz="3450" b="1" spc="-30" baseline="1207" dirty="0">
                <a:solidFill>
                  <a:srgbClr val="FF0000"/>
                </a:solidFill>
                <a:latin typeface="Arial"/>
                <a:cs typeface="Arial"/>
              </a:rPr>
              <a:t> </a:t>
            </a:r>
            <a:r>
              <a:rPr sz="3450" b="1" spc="60" baseline="1207" dirty="0">
                <a:solidFill>
                  <a:srgbClr val="FF0000"/>
                </a:solidFill>
                <a:latin typeface="Arial"/>
                <a:cs typeface="Arial"/>
              </a:rPr>
              <a:t>w</a:t>
            </a:r>
            <a:r>
              <a:rPr sz="3450" b="1" spc="-15" baseline="1207" dirty="0">
                <a:solidFill>
                  <a:srgbClr val="FF0000"/>
                </a:solidFill>
                <a:latin typeface="Arial"/>
                <a:cs typeface="Arial"/>
              </a:rPr>
              <a:t>a</a:t>
            </a:r>
            <a:r>
              <a:rPr sz="3450" b="1" baseline="1207" dirty="0">
                <a:solidFill>
                  <a:srgbClr val="FF0000"/>
                </a:solidFill>
                <a:latin typeface="Arial"/>
                <a:cs typeface="Arial"/>
              </a:rPr>
              <a:t>ve</a:t>
            </a:r>
            <a:r>
              <a:rPr sz="3450" b="1" spc="-22" baseline="1207" dirty="0">
                <a:solidFill>
                  <a:srgbClr val="FF0000"/>
                </a:solidFill>
                <a:latin typeface="Arial"/>
                <a:cs typeface="Arial"/>
              </a:rPr>
              <a:t>l</a:t>
            </a:r>
            <a:r>
              <a:rPr sz="3450" b="1" spc="-15" baseline="1207" dirty="0">
                <a:solidFill>
                  <a:srgbClr val="FF0000"/>
                </a:solidFill>
                <a:latin typeface="Arial"/>
                <a:cs typeface="Arial"/>
              </a:rPr>
              <a:t>e</a:t>
            </a:r>
            <a:r>
              <a:rPr sz="3450" b="1" baseline="1207" dirty="0">
                <a:solidFill>
                  <a:srgbClr val="FF0000"/>
                </a:solidFill>
                <a:latin typeface="Arial"/>
                <a:cs typeface="Arial"/>
              </a:rPr>
              <a:t>n</a:t>
            </a:r>
            <a:r>
              <a:rPr sz="3450" b="1" spc="-15" baseline="1207" dirty="0">
                <a:solidFill>
                  <a:srgbClr val="FF0000"/>
                </a:solidFill>
                <a:latin typeface="Arial"/>
                <a:cs typeface="Arial"/>
              </a:rPr>
              <a:t>g</a:t>
            </a:r>
            <a:r>
              <a:rPr sz="3450" b="1" spc="-22" baseline="1207" dirty="0">
                <a:solidFill>
                  <a:srgbClr val="FF0000"/>
                </a:solidFill>
                <a:latin typeface="Arial"/>
                <a:cs typeface="Arial"/>
              </a:rPr>
              <a:t>t</a:t>
            </a:r>
            <a:r>
              <a:rPr sz="3450" b="1" baseline="1207" dirty="0">
                <a:solidFill>
                  <a:srgbClr val="FF0000"/>
                </a:solidFill>
                <a:latin typeface="Arial"/>
                <a:cs typeface="Arial"/>
              </a:rPr>
              <a:t>h</a:t>
            </a:r>
            <a:r>
              <a:rPr sz="3450" baseline="1207" dirty="0">
                <a:latin typeface="Arial"/>
                <a:cs typeface="Arial"/>
              </a:rPr>
              <a:t>.	</a:t>
            </a:r>
            <a:r>
              <a:rPr sz="1400" spc="-5" dirty="0">
                <a:latin typeface="Arial"/>
                <a:cs typeface="Arial"/>
              </a:rPr>
              <a:t>25</a:t>
            </a:r>
            <a:endParaRPr sz="14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42288" y="1027175"/>
            <a:ext cx="2795270" cy="480059"/>
            <a:chOff x="1542288" y="1027175"/>
            <a:chExt cx="2795270" cy="480059"/>
          </a:xfrm>
        </p:grpSpPr>
        <p:sp>
          <p:nvSpPr>
            <p:cNvPr id="3" name="object 3"/>
            <p:cNvSpPr/>
            <p:nvPr/>
          </p:nvSpPr>
          <p:spPr>
            <a:xfrm>
              <a:off x="1542288" y="1027175"/>
              <a:ext cx="1527048" cy="48006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676144" y="1027175"/>
              <a:ext cx="489204" cy="48006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772155" y="1027175"/>
              <a:ext cx="911352" cy="48006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392423" y="1027175"/>
              <a:ext cx="944879" cy="480060"/>
            </a:xfrm>
            <a:prstGeom prst="rect">
              <a:avLst/>
            </a:prstGeom>
            <a:blipFill>
              <a:blip r:embed="rId5" cstate="print"/>
              <a:stretch>
                <a:fillRect/>
              </a:stretch>
            </a:blipFill>
          </p:spPr>
          <p:txBody>
            <a:bodyPr wrap="square" lIns="0" tIns="0" rIns="0" bIns="0" rtlCol="0"/>
            <a:lstStyle/>
            <a:p>
              <a:endParaRPr/>
            </a:p>
          </p:txBody>
        </p:sp>
      </p:grpSp>
      <p:grpSp>
        <p:nvGrpSpPr>
          <p:cNvPr id="7" name="object 7"/>
          <p:cNvGrpSpPr/>
          <p:nvPr/>
        </p:nvGrpSpPr>
        <p:grpSpPr>
          <a:xfrm>
            <a:off x="4625340" y="1027175"/>
            <a:ext cx="2364105" cy="480059"/>
            <a:chOff x="4625340" y="1027175"/>
            <a:chExt cx="2364105" cy="480059"/>
          </a:xfrm>
        </p:grpSpPr>
        <p:sp>
          <p:nvSpPr>
            <p:cNvPr id="8" name="object 8"/>
            <p:cNvSpPr/>
            <p:nvPr/>
          </p:nvSpPr>
          <p:spPr>
            <a:xfrm>
              <a:off x="4625340" y="1027175"/>
              <a:ext cx="928115" cy="480060"/>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5262372" y="1027175"/>
              <a:ext cx="669036" cy="480060"/>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5640324" y="1027175"/>
              <a:ext cx="1348740" cy="480060"/>
            </a:xfrm>
            <a:prstGeom prst="rect">
              <a:avLst/>
            </a:prstGeom>
            <a:blipFill>
              <a:blip r:embed="rId8" cstate="print"/>
              <a:stretch>
                <a:fillRect/>
              </a:stretch>
            </a:blipFill>
          </p:spPr>
          <p:txBody>
            <a:bodyPr wrap="square" lIns="0" tIns="0" rIns="0" bIns="0" rtlCol="0"/>
            <a:lstStyle/>
            <a:p>
              <a:endParaRPr/>
            </a:p>
          </p:txBody>
        </p:sp>
      </p:grpSp>
      <p:grpSp>
        <p:nvGrpSpPr>
          <p:cNvPr id="11" name="object 11"/>
          <p:cNvGrpSpPr/>
          <p:nvPr/>
        </p:nvGrpSpPr>
        <p:grpSpPr>
          <a:xfrm>
            <a:off x="2430779" y="1377696"/>
            <a:ext cx="6146800" cy="480059"/>
            <a:chOff x="2430779" y="1377696"/>
            <a:chExt cx="6146800" cy="480059"/>
          </a:xfrm>
        </p:grpSpPr>
        <p:sp>
          <p:nvSpPr>
            <p:cNvPr id="12" name="object 12"/>
            <p:cNvSpPr/>
            <p:nvPr/>
          </p:nvSpPr>
          <p:spPr>
            <a:xfrm>
              <a:off x="2430779" y="1377696"/>
              <a:ext cx="830580" cy="480060"/>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2982467" y="1377696"/>
              <a:ext cx="1315211" cy="480060"/>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4018787" y="1377696"/>
              <a:ext cx="1348739" cy="480060"/>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5088635" y="1377696"/>
              <a:ext cx="1335024" cy="480060"/>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6144767" y="1377696"/>
              <a:ext cx="729995" cy="480060"/>
            </a:xfrm>
            <a:prstGeom prst="rect">
              <a:avLst/>
            </a:prstGeom>
            <a:blipFill>
              <a:blip r:embed="rId12" cstate="print"/>
              <a:stretch>
                <a:fillRect/>
              </a:stretch>
            </a:blipFill>
          </p:spPr>
          <p:txBody>
            <a:bodyPr wrap="square" lIns="0" tIns="0" rIns="0" bIns="0" rtlCol="0"/>
            <a:lstStyle/>
            <a:p>
              <a:endParaRPr/>
            </a:p>
          </p:txBody>
        </p:sp>
        <p:sp>
          <p:nvSpPr>
            <p:cNvPr id="17" name="object 17"/>
            <p:cNvSpPr/>
            <p:nvPr/>
          </p:nvSpPr>
          <p:spPr>
            <a:xfrm>
              <a:off x="6595871" y="1377696"/>
              <a:ext cx="734568" cy="480060"/>
            </a:xfrm>
            <a:prstGeom prst="rect">
              <a:avLst/>
            </a:prstGeom>
            <a:blipFill>
              <a:blip r:embed="rId13" cstate="print"/>
              <a:stretch>
                <a:fillRect/>
              </a:stretch>
            </a:blipFill>
          </p:spPr>
          <p:txBody>
            <a:bodyPr wrap="square" lIns="0" tIns="0" rIns="0" bIns="0" rtlCol="0"/>
            <a:lstStyle/>
            <a:p>
              <a:endParaRPr/>
            </a:p>
          </p:txBody>
        </p:sp>
        <p:sp>
          <p:nvSpPr>
            <p:cNvPr id="18" name="object 18"/>
            <p:cNvSpPr/>
            <p:nvPr/>
          </p:nvSpPr>
          <p:spPr>
            <a:xfrm>
              <a:off x="7051547" y="1377696"/>
              <a:ext cx="1525524" cy="480060"/>
            </a:xfrm>
            <a:prstGeom prst="rect">
              <a:avLst/>
            </a:prstGeom>
            <a:blipFill>
              <a:blip r:embed="rId14" cstate="print"/>
              <a:stretch>
                <a:fillRect/>
              </a:stretch>
            </a:blipFill>
          </p:spPr>
          <p:txBody>
            <a:bodyPr wrap="square" lIns="0" tIns="0" rIns="0" bIns="0" rtlCol="0"/>
            <a:lstStyle/>
            <a:p>
              <a:endParaRPr/>
            </a:p>
          </p:txBody>
        </p:sp>
      </p:grpSp>
      <p:grpSp>
        <p:nvGrpSpPr>
          <p:cNvPr id="19" name="object 19"/>
          <p:cNvGrpSpPr/>
          <p:nvPr/>
        </p:nvGrpSpPr>
        <p:grpSpPr>
          <a:xfrm>
            <a:off x="937260" y="1728216"/>
            <a:ext cx="7640320" cy="830580"/>
            <a:chOff x="937260" y="1728216"/>
            <a:chExt cx="7640320" cy="830580"/>
          </a:xfrm>
        </p:grpSpPr>
        <p:sp>
          <p:nvSpPr>
            <p:cNvPr id="20" name="object 20"/>
            <p:cNvSpPr/>
            <p:nvPr/>
          </p:nvSpPr>
          <p:spPr>
            <a:xfrm>
              <a:off x="937260" y="1728216"/>
              <a:ext cx="652272" cy="480060"/>
            </a:xfrm>
            <a:prstGeom prst="rect">
              <a:avLst/>
            </a:prstGeom>
            <a:blipFill>
              <a:blip r:embed="rId15" cstate="print"/>
              <a:stretch>
                <a:fillRect/>
              </a:stretch>
            </a:blipFill>
          </p:spPr>
          <p:txBody>
            <a:bodyPr wrap="square" lIns="0" tIns="0" rIns="0" bIns="0" rtlCol="0"/>
            <a:lstStyle/>
            <a:p>
              <a:endParaRPr/>
            </a:p>
          </p:txBody>
        </p:sp>
        <p:sp>
          <p:nvSpPr>
            <p:cNvPr id="21" name="object 21"/>
            <p:cNvSpPr/>
            <p:nvPr/>
          </p:nvSpPr>
          <p:spPr>
            <a:xfrm>
              <a:off x="1446276" y="1728216"/>
              <a:ext cx="1170432" cy="480060"/>
            </a:xfrm>
            <a:prstGeom prst="rect">
              <a:avLst/>
            </a:prstGeom>
            <a:blipFill>
              <a:blip r:embed="rId16" cstate="print"/>
              <a:stretch>
                <a:fillRect/>
              </a:stretch>
            </a:blipFill>
          </p:spPr>
          <p:txBody>
            <a:bodyPr wrap="square" lIns="0" tIns="0" rIns="0" bIns="0" rtlCol="0"/>
            <a:lstStyle/>
            <a:p>
              <a:endParaRPr/>
            </a:p>
          </p:txBody>
        </p:sp>
        <p:sp>
          <p:nvSpPr>
            <p:cNvPr id="22" name="object 22"/>
            <p:cNvSpPr/>
            <p:nvPr/>
          </p:nvSpPr>
          <p:spPr>
            <a:xfrm>
              <a:off x="2473452" y="1728216"/>
              <a:ext cx="1996439" cy="480060"/>
            </a:xfrm>
            <a:prstGeom prst="rect">
              <a:avLst/>
            </a:prstGeom>
            <a:blipFill>
              <a:blip r:embed="rId17" cstate="print"/>
              <a:stretch>
                <a:fillRect/>
              </a:stretch>
            </a:blipFill>
          </p:spPr>
          <p:txBody>
            <a:bodyPr wrap="square" lIns="0" tIns="0" rIns="0" bIns="0" rtlCol="0"/>
            <a:lstStyle/>
            <a:p>
              <a:endParaRPr/>
            </a:p>
          </p:txBody>
        </p:sp>
        <p:sp>
          <p:nvSpPr>
            <p:cNvPr id="23" name="object 23"/>
            <p:cNvSpPr/>
            <p:nvPr/>
          </p:nvSpPr>
          <p:spPr>
            <a:xfrm>
              <a:off x="4326636" y="1728216"/>
              <a:ext cx="731520" cy="480060"/>
            </a:xfrm>
            <a:prstGeom prst="rect">
              <a:avLst/>
            </a:prstGeom>
            <a:blipFill>
              <a:blip r:embed="rId18" cstate="print"/>
              <a:stretch>
                <a:fillRect/>
              </a:stretch>
            </a:blipFill>
          </p:spPr>
          <p:txBody>
            <a:bodyPr wrap="square" lIns="0" tIns="0" rIns="0" bIns="0" rtlCol="0"/>
            <a:lstStyle/>
            <a:p>
              <a:endParaRPr/>
            </a:p>
          </p:txBody>
        </p:sp>
        <p:sp>
          <p:nvSpPr>
            <p:cNvPr id="24" name="object 24"/>
            <p:cNvSpPr/>
            <p:nvPr/>
          </p:nvSpPr>
          <p:spPr>
            <a:xfrm>
              <a:off x="4914900" y="1728216"/>
              <a:ext cx="556260" cy="480060"/>
            </a:xfrm>
            <a:prstGeom prst="rect">
              <a:avLst/>
            </a:prstGeom>
            <a:blipFill>
              <a:blip r:embed="rId19" cstate="print"/>
              <a:stretch>
                <a:fillRect/>
              </a:stretch>
            </a:blipFill>
          </p:spPr>
          <p:txBody>
            <a:bodyPr wrap="square" lIns="0" tIns="0" rIns="0" bIns="0" rtlCol="0"/>
            <a:lstStyle/>
            <a:p>
              <a:endParaRPr/>
            </a:p>
          </p:txBody>
        </p:sp>
        <p:sp>
          <p:nvSpPr>
            <p:cNvPr id="25" name="object 25"/>
            <p:cNvSpPr/>
            <p:nvPr/>
          </p:nvSpPr>
          <p:spPr>
            <a:xfrm>
              <a:off x="5329427" y="1728216"/>
              <a:ext cx="1607820" cy="480060"/>
            </a:xfrm>
            <a:prstGeom prst="rect">
              <a:avLst/>
            </a:prstGeom>
            <a:blipFill>
              <a:blip r:embed="rId20" cstate="print"/>
              <a:stretch>
                <a:fillRect/>
              </a:stretch>
            </a:blipFill>
          </p:spPr>
          <p:txBody>
            <a:bodyPr wrap="square" lIns="0" tIns="0" rIns="0" bIns="0" rtlCol="0"/>
            <a:lstStyle/>
            <a:p>
              <a:endParaRPr/>
            </a:p>
          </p:txBody>
        </p:sp>
        <p:sp>
          <p:nvSpPr>
            <p:cNvPr id="26" name="object 26"/>
            <p:cNvSpPr/>
            <p:nvPr/>
          </p:nvSpPr>
          <p:spPr>
            <a:xfrm>
              <a:off x="6792468" y="1728216"/>
              <a:ext cx="1784603" cy="480060"/>
            </a:xfrm>
            <a:prstGeom prst="rect">
              <a:avLst/>
            </a:prstGeom>
            <a:blipFill>
              <a:blip r:embed="rId21" cstate="print"/>
              <a:stretch>
                <a:fillRect/>
              </a:stretch>
            </a:blipFill>
          </p:spPr>
          <p:txBody>
            <a:bodyPr wrap="square" lIns="0" tIns="0" rIns="0" bIns="0" rtlCol="0"/>
            <a:lstStyle/>
            <a:p>
              <a:endParaRPr/>
            </a:p>
          </p:txBody>
        </p:sp>
        <p:sp>
          <p:nvSpPr>
            <p:cNvPr id="27" name="object 27"/>
            <p:cNvSpPr/>
            <p:nvPr/>
          </p:nvSpPr>
          <p:spPr>
            <a:xfrm>
              <a:off x="937260" y="2078736"/>
              <a:ext cx="1610867" cy="480060"/>
            </a:xfrm>
            <a:prstGeom prst="rect">
              <a:avLst/>
            </a:prstGeom>
            <a:blipFill>
              <a:blip r:embed="rId22" cstate="print"/>
              <a:stretch>
                <a:fillRect/>
              </a:stretch>
            </a:blipFill>
          </p:spPr>
          <p:txBody>
            <a:bodyPr wrap="square" lIns="0" tIns="0" rIns="0" bIns="0" rtlCol="0"/>
            <a:lstStyle/>
            <a:p>
              <a:endParaRPr/>
            </a:p>
          </p:txBody>
        </p:sp>
        <p:sp>
          <p:nvSpPr>
            <p:cNvPr id="28" name="object 28"/>
            <p:cNvSpPr/>
            <p:nvPr/>
          </p:nvSpPr>
          <p:spPr>
            <a:xfrm>
              <a:off x="2229612" y="2078736"/>
              <a:ext cx="669036" cy="480060"/>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2584704" y="2078736"/>
              <a:ext cx="556259" cy="480060"/>
            </a:xfrm>
            <a:prstGeom prst="rect">
              <a:avLst/>
            </a:prstGeom>
            <a:blipFill>
              <a:blip r:embed="rId23" cstate="print"/>
              <a:stretch>
                <a:fillRect/>
              </a:stretch>
            </a:blipFill>
          </p:spPr>
          <p:txBody>
            <a:bodyPr wrap="square" lIns="0" tIns="0" rIns="0" bIns="0" rtlCol="0"/>
            <a:lstStyle/>
            <a:p>
              <a:endParaRPr/>
            </a:p>
          </p:txBody>
        </p:sp>
        <p:sp>
          <p:nvSpPr>
            <p:cNvPr id="30" name="object 30"/>
            <p:cNvSpPr/>
            <p:nvPr/>
          </p:nvSpPr>
          <p:spPr>
            <a:xfrm>
              <a:off x="2828544" y="2078736"/>
              <a:ext cx="912876" cy="480060"/>
            </a:xfrm>
            <a:prstGeom prst="rect">
              <a:avLst/>
            </a:prstGeom>
            <a:blipFill>
              <a:blip r:embed="rId24" cstate="print"/>
              <a:stretch>
                <a:fillRect/>
              </a:stretch>
            </a:blipFill>
          </p:spPr>
          <p:txBody>
            <a:bodyPr wrap="square" lIns="0" tIns="0" rIns="0" bIns="0" rtlCol="0"/>
            <a:lstStyle/>
            <a:p>
              <a:endParaRPr/>
            </a:p>
          </p:txBody>
        </p:sp>
      </p:grpSp>
      <p:sp>
        <p:nvSpPr>
          <p:cNvPr id="31" name="object 31"/>
          <p:cNvSpPr/>
          <p:nvPr/>
        </p:nvSpPr>
        <p:spPr>
          <a:xfrm>
            <a:off x="3073907" y="3971544"/>
            <a:ext cx="1545336" cy="480059"/>
          </a:xfrm>
          <a:prstGeom prst="rect">
            <a:avLst/>
          </a:prstGeom>
          <a:blipFill>
            <a:blip r:embed="rId25" cstate="print"/>
            <a:stretch>
              <a:fillRect/>
            </a:stretch>
          </a:blipFill>
        </p:spPr>
        <p:txBody>
          <a:bodyPr wrap="square" lIns="0" tIns="0" rIns="0" bIns="0" rtlCol="0"/>
          <a:lstStyle/>
          <a:p>
            <a:endParaRPr/>
          </a:p>
        </p:txBody>
      </p:sp>
      <p:sp>
        <p:nvSpPr>
          <p:cNvPr id="32" name="object 32"/>
          <p:cNvSpPr txBox="1"/>
          <p:nvPr/>
        </p:nvSpPr>
        <p:spPr>
          <a:xfrm>
            <a:off x="764540" y="328676"/>
            <a:ext cx="7618095" cy="2200275"/>
          </a:xfrm>
          <a:prstGeom prst="rect">
            <a:avLst/>
          </a:prstGeom>
        </p:spPr>
        <p:txBody>
          <a:bodyPr vert="horz" wrap="square" lIns="0" tIns="12700" rIns="0" bIns="0" rtlCol="0">
            <a:spAutoFit/>
          </a:bodyPr>
          <a:lstStyle/>
          <a:p>
            <a:pPr marL="355600" indent="-343535">
              <a:lnSpc>
                <a:spcPct val="100000"/>
              </a:lnSpc>
              <a:spcBef>
                <a:spcPts val="100"/>
              </a:spcBef>
              <a:buChar char="•"/>
              <a:tabLst>
                <a:tab pos="355600" algn="l"/>
                <a:tab pos="356235" algn="l"/>
              </a:tabLst>
            </a:pPr>
            <a:r>
              <a:rPr sz="2300" spc="-5" dirty="0">
                <a:latin typeface="Arial"/>
                <a:cs typeface="Arial"/>
              </a:rPr>
              <a:t>It </a:t>
            </a:r>
            <a:r>
              <a:rPr sz="2300" dirty="0">
                <a:latin typeface="Arial"/>
                <a:cs typeface="Arial"/>
              </a:rPr>
              <a:t>is </a:t>
            </a:r>
            <a:r>
              <a:rPr sz="2300" spc="-5" dirty="0">
                <a:latin typeface="Arial"/>
                <a:cs typeface="Arial"/>
              </a:rPr>
              <a:t>convenient to express many quantum</a:t>
            </a:r>
            <a:r>
              <a:rPr sz="2300" spc="-340" dirty="0">
                <a:latin typeface="Arial"/>
                <a:cs typeface="Arial"/>
              </a:rPr>
              <a:t> </a:t>
            </a:r>
            <a:r>
              <a:rPr sz="2300" spc="-5" dirty="0">
                <a:latin typeface="Arial"/>
                <a:cs typeface="Arial"/>
              </a:rPr>
              <a:t>energies </a:t>
            </a:r>
            <a:r>
              <a:rPr sz="2300" spc="-10" dirty="0">
                <a:latin typeface="Arial"/>
                <a:cs typeface="Arial"/>
              </a:rPr>
              <a:t>in</a:t>
            </a:r>
            <a:endParaRPr sz="2300">
              <a:latin typeface="Arial"/>
              <a:cs typeface="Arial"/>
            </a:endParaRPr>
          </a:p>
          <a:p>
            <a:pPr marL="355600">
              <a:lnSpc>
                <a:spcPct val="100000"/>
              </a:lnSpc>
              <a:spcBef>
                <a:spcPts val="5"/>
              </a:spcBef>
            </a:pPr>
            <a:r>
              <a:rPr sz="2300" dirty="0">
                <a:latin typeface="Arial"/>
                <a:cs typeface="Arial"/>
              </a:rPr>
              <a:t>electron-volts.</a:t>
            </a:r>
            <a:endParaRPr sz="2300">
              <a:latin typeface="Arial"/>
              <a:cs typeface="Arial"/>
            </a:endParaRPr>
          </a:p>
          <a:p>
            <a:pPr marL="355600" marR="5080" indent="-343535" algn="just">
              <a:lnSpc>
                <a:spcPct val="100000"/>
              </a:lnSpc>
              <a:spcBef>
                <a:spcPts val="550"/>
              </a:spcBef>
              <a:buChar char="•"/>
              <a:tabLst>
                <a:tab pos="356235" algn="l"/>
              </a:tabLst>
            </a:pPr>
            <a:r>
              <a:rPr sz="2300" spc="-5" dirty="0">
                <a:latin typeface="Arial"/>
                <a:cs typeface="Arial"/>
              </a:rPr>
              <a:t>The </a:t>
            </a:r>
            <a:r>
              <a:rPr sz="2300" b="1" spc="-5" dirty="0">
                <a:solidFill>
                  <a:srgbClr val="FF0000"/>
                </a:solidFill>
                <a:latin typeface="Arial"/>
                <a:cs typeface="Arial"/>
              </a:rPr>
              <a:t>electron-volt (eV) </a:t>
            </a:r>
            <a:r>
              <a:rPr sz="2300" dirty="0">
                <a:latin typeface="Arial"/>
                <a:cs typeface="Arial"/>
              </a:rPr>
              <a:t>is a </a:t>
            </a:r>
            <a:r>
              <a:rPr sz="2300" b="1" spc="-5" dirty="0">
                <a:solidFill>
                  <a:srgbClr val="FF0000"/>
                </a:solidFill>
                <a:latin typeface="Arial"/>
                <a:cs typeface="Arial"/>
              </a:rPr>
              <a:t>unit of energy </a:t>
            </a:r>
            <a:r>
              <a:rPr sz="2300" spc="-5" dirty="0">
                <a:latin typeface="Arial"/>
                <a:cs typeface="Arial"/>
              </a:rPr>
              <a:t>that </a:t>
            </a:r>
            <a:r>
              <a:rPr sz="2300" dirty="0">
                <a:latin typeface="Arial"/>
                <a:cs typeface="Arial"/>
              </a:rPr>
              <a:t>can </a:t>
            </a:r>
            <a:r>
              <a:rPr sz="2300" spc="-10" dirty="0">
                <a:latin typeface="Arial"/>
                <a:cs typeface="Arial"/>
              </a:rPr>
              <a:t>be  </a:t>
            </a:r>
            <a:r>
              <a:rPr sz="2300" spc="-5" dirty="0">
                <a:latin typeface="Arial"/>
                <a:cs typeface="Arial"/>
              </a:rPr>
              <a:t>defined as </a:t>
            </a:r>
            <a:r>
              <a:rPr sz="2300" b="1" spc="-5" dirty="0">
                <a:solidFill>
                  <a:srgbClr val="0033CC"/>
                </a:solidFill>
                <a:latin typeface="Arial"/>
                <a:cs typeface="Arial"/>
              </a:rPr>
              <a:t>the kinetic energy </a:t>
            </a:r>
            <a:r>
              <a:rPr sz="2300" b="1" dirty="0">
                <a:solidFill>
                  <a:srgbClr val="0033CC"/>
                </a:solidFill>
                <a:latin typeface="Arial"/>
                <a:cs typeface="Arial"/>
              </a:rPr>
              <a:t>gained </a:t>
            </a:r>
            <a:r>
              <a:rPr sz="2300" b="1" spc="-5" dirty="0">
                <a:solidFill>
                  <a:srgbClr val="0033CC"/>
                </a:solidFill>
                <a:latin typeface="Arial"/>
                <a:cs typeface="Arial"/>
              </a:rPr>
              <a:t>by </a:t>
            </a:r>
            <a:r>
              <a:rPr sz="2300" b="1" dirty="0">
                <a:solidFill>
                  <a:srgbClr val="0033CC"/>
                </a:solidFill>
                <a:latin typeface="Arial"/>
                <a:cs typeface="Arial"/>
              </a:rPr>
              <a:t>an </a:t>
            </a:r>
            <a:r>
              <a:rPr sz="2300" b="1" spc="-5" dirty="0">
                <a:solidFill>
                  <a:srgbClr val="0033CC"/>
                </a:solidFill>
                <a:latin typeface="Arial"/>
                <a:cs typeface="Arial"/>
              </a:rPr>
              <a:t>electron  in being accelerated </a:t>
            </a:r>
            <a:r>
              <a:rPr sz="2300" b="1" dirty="0">
                <a:solidFill>
                  <a:srgbClr val="0033CC"/>
                </a:solidFill>
                <a:latin typeface="Arial"/>
                <a:cs typeface="Arial"/>
              </a:rPr>
              <a:t>by a </a:t>
            </a:r>
            <a:r>
              <a:rPr sz="2300" b="1" spc="-5" dirty="0">
                <a:solidFill>
                  <a:srgbClr val="0033CC"/>
                </a:solidFill>
                <a:latin typeface="Arial"/>
                <a:cs typeface="Arial"/>
              </a:rPr>
              <a:t>potential difference  </a:t>
            </a:r>
            <a:r>
              <a:rPr sz="2300" b="1" dirty="0">
                <a:solidFill>
                  <a:srgbClr val="0033CC"/>
                </a:solidFill>
                <a:latin typeface="Arial"/>
                <a:cs typeface="Arial"/>
              </a:rPr>
              <a:t>(voltage) of 1</a:t>
            </a:r>
            <a:r>
              <a:rPr sz="2300" b="1" spc="-75" dirty="0">
                <a:solidFill>
                  <a:srgbClr val="0033CC"/>
                </a:solidFill>
                <a:latin typeface="Arial"/>
                <a:cs typeface="Arial"/>
              </a:rPr>
              <a:t> </a:t>
            </a:r>
            <a:r>
              <a:rPr sz="2300" b="1" dirty="0">
                <a:solidFill>
                  <a:srgbClr val="0033CC"/>
                </a:solidFill>
                <a:latin typeface="Arial"/>
                <a:cs typeface="Arial"/>
              </a:rPr>
              <a:t>volt</a:t>
            </a:r>
            <a:r>
              <a:rPr sz="2300" dirty="0">
                <a:latin typeface="Arial"/>
                <a:cs typeface="Arial"/>
              </a:rPr>
              <a:t>.</a:t>
            </a:r>
            <a:endParaRPr sz="2300">
              <a:latin typeface="Arial"/>
              <a:cs typeface="Arial"/>
            </a:endParaRPr>
          </a:p>
        </p:txBody>
      </p:sp>
      <p:sp>
        <p:nvSpPr>
          <p:cNvPr id="33" name="object 33"/>
          <p:cNvSpPr txBox="1"/>
          <p:nvPr/>
        </p:nvSpPr>
        <p:spPr>
          <a:xfrm>
            <a:off x="1107744" y="2572638"/>
            <a:ext cx="2122170" cy="376555"/>
          </a:xfrm>
          <a:prstGeom prst="rect">
            <a:avLst/>
          </a:prstGeom>
        </p:spPr>
        <p:txBody>
          <a:bodyPr vert="horz" wrap="square" lIns="0" tIns="13335" rIns="0" bIns="0" rtlCol="0">
            <a:spAutoFit/>
          </a:bodyPr>
          <a:lstStyle/>
          <a:p>
            <a:pPr marL="12700">
              <a:lnSpc>
                <a:spcPct val="100000"/>
              </a:lnSpc>
              <a:spcBef>
                <a:spcPts val="105"/>
              </a:spcBef>
            </a:pPr>
            <a:r>
              <a:rPr sz="2300" dirty="0">
                <a:latin typeface="Arial"/>
                <a:cs typeface="Arial"/>
              </a:rPr>
              <a:t>Unit</a:t>
            </a:r>
            <a:r>
              <a:rPr sz="2300" spc="-85" dirty="0">
                <a:latin typeface="Arial"/>
                <a:cs typeface="Arial"/>
              </a:rPr>
              <a:t> </a:t>
            </a:r>
            <a:r>
              <a:rPr sz="2300" dirty="0">
                <a:latin typeface="Arial"/>
                <a:cs typeface="Arial"/>
              </a:rPr>
              <a:t>conversion:</a:t>
            </a:r>
            <a:endParaRPr sz="2300">
              <a:latin typeface="Arial"/>
              <a:cs typeface="Arial"/>
            </a:endParaRPr>
          </a:p>
        </p:txBody>
      </p:sp>
      <p:sp>
        <p:nvSpPr>
          <p:cNvPr id="34" name="object 34"/>
          <p:cNvSpPr txBox="1"/>
          <p:nvPr/>
        </p:nvSpPr>
        <p:spPr>
          <a:xfrm>
            <a:off x="3502290" y="2458732"/>
            <a:ext cx="3388360" cy="504190"/>
          </a:xfrm>
          <a:prstGeom prst="rect">
            <a:avLst/>
          </a:prstGeom>
        </p:spPr>
        <p:txBody>
          <a:bodyPr vert="horz" wrap="square" lIns="0" tIns="17780" rIns="0" bIns="0" rtlCol="0">
            <a:spAutoFit/>
          </a:bodyPr>
          <a:lstStyle/>
          <a:p>
            <a:pPr marL="38100">
              <a:lnSpc>
                <a:spcPct val="100000"/>
              </a:lnSpc>
              <a:spcBef>
                <a:spcPts val="140"/>
              </a:spcBef>
            </a:pPr>
            <a:r>
              <a:rPr sz="3100" spc="265" dirty="0">
                <a:latin typeface="Times New Roman"/>
                <a:cs typeface="Times New Roman"/>
              </a:rPr>
              <a:t>1eV </a:t>
            </a:r>
            <a:r>
              <a:rPr sz="3100" spc="190" dirty="0">
                <a:latin typeface="Symbol"/>
                <a:cs typeface="Symbol"/>
              </a:rPr>
              <a:t></a:t>
            </a:r>
            <a:r>
              <a:rPr sz="3100" spc="-450" dirty="0">
                <a:latin typeface="Times New Roman"/>
                <a:cs typeface="Times New Roman"/>
              </a:rPr>
              <a:t> </a:t>
            </a:r>
            <a:r>
              <a:rPr sz="3100" spc="175" dirty="0">
                <a:latin typeface="Times New Roman"/>
                <a:cs typeface="Times New Roman"/>
              </a:rPr>
              <a:t>1.60</a:t>
            </a:r>
            <a:r>
              <a:rPr sz="3100" spc="175" dirty="0">
                <a:latin typeface="Symbol"/>
                <a:cs typeface="Symbol"/>
              </a:rPr>
              <a:t></a:t>
            </a:r>
            <a:r>
              <a:rPr sz="3100" spc="175" dirty="0">
                <a:latin typeface="Times New Roman"/>
                <a:cs typeface="Times New Roman"/>
              </a:rPr>
              <a:t>10</a:t>
            </a:r>
            <a:r>
              <a:rPr sz="2700" spc="262" baseline="43209" dirty="0">
                <a:latin typeface="Symbol"/>
                <a:cs typeface="Symbol"/>
              </a:rPr>
              <a:t></a:t>
            </a:r>
            <a:r>
              <a:rPr sz="2700" spc="262" baseline="43209" dirty="0">
                <a:latin typeface="Times New Roman"/>
                <a:cs typeface="Times New Roman"/>
              </a:rPr>
              <a:t>19 </a:t>
            </a:r>
            <a:r>
              <a:rPr sz="3100" spc="135" dirty="0">
                <a:latin typeface="Times New Roman"/>
                <a:cs typeface="Times New Roman"/>
              </a:rPr>
              <a:t>J</a:t>
            </a:r>
            <a:endParaRPr sz="3100">
              <a:latin typeface="Times New Roman"/>
              <a:cs typeface="Times New Roman"/>
            </a:endParaRPr>
          </a:p>
        </p:txBody>
      </p:sp>
      <p:grpSp>
        <p:nvGrpSpPr>
          <p:cNvPr id="35" name="object 35"/>
          <p:cNvGrpSpPr/>
          <p:nvPr/>
        </p:nvGrpSpPr>
        <p:grpSpPr>
          <a:xfrm>
            <a:off x="922019" y="4456176"/>
            <a:ext cx="7238365" cy="2203450"/>
            <a:chOff x="922019" y="4456176"/>
            <a:chExt cx="7238365" cy="2203450"/>
          </a:xfrm>
        </p:grpSpPr>
        <p:sp>
          <p:nvSpPr>
            <p:cNvPr id="36" name="object 36"/>
            <p:cNvSpPr/>
            <p:nvPr/>
          </p:nvSpPr>
          <p:spPr>
            <a:xfrm>
              <a:off x="990599" y="4862449"/>
              <a:ext cx="7164705" cy="1792605"/>
            </a:xfrm>
            <a:custGeom>
              <a:avLst/>
              <a:gdLst/>
              <a:ahLst/>
              <a:cxnLst/>
              <a:rect l="l" t="t" r="r" b="b"/>
              <a:pathLst>
                <a:path w="7164705" h="1792604">
                  <a:moveTo>
                    <a:pt x="0" y="1792351"/>
                  </a:moveTo>
                  <a:lnTo>
                    <a:pt x="7164451" y="1792351"/>
                  </a:lnTo>
                  <a:lnTo>
                    <a:pt x="7164451" y="0"/>
                  </a:lnTo>
                  <a:lnTo>
                    <a:pt x="0" y="0"/>
                  </a:lnTo>
                  <a:lnTo>
                    <a:pt x="0" y="1792351"/>
                  </a:lnTo>
                  <a:close/>
                </a:path>
              </a:pathLst>
            </a:custGeom>
            <a:ln w="9524">
              <a:solidFill>
                <a:srgbClr val="000000"/>
              </a:solidFill>
            </a:ln>
          </p:spPr>
          <p:txBody>
            <a:bodyPr wrap="square" lIns="0" tIns="0" rIns="0" bIns="0" rtlCol="0"/>
            <a:lstStyle/>
            <a:p>
              <a:endParaRPr/>
            </a:p>
          </p:txBody>
        </p:sp>
        <p:sp>
          <p:nvSpPr>
            <p:cNvPr id="37" name="object 37"/>
            <p:cNvSpPr/>
            <p:nvPr/>
          </p:nvSpPr>
          <p:spPr>
            <a:xfrm>
              <a:off x="990599" y="4510024"/>
              <a:ext cx="1069975" cy="358775"/>
            </a:xfrm>
            <a:custGeom>
              <a:avLst/>
              <a:gdLst/>
              <a:ahLst/>
              <a:cxnLst/>
              <a:rect l="l" t="t" r="r" b="b"/>
              <a:pathLst>
                <a:path w="1069975" h="358775">
                  <a:moveTo>
                    <a:pt x="1069975" y="0"/>
                  </a:moveTo>
                  <a:lnTo>
                    <a:pt x="0" y="0"/>
                  </a:lnTo>
                  <a:lnTo>
                    <a:pt x="0" y="358775"/>
                  </a:lnTo>
                  <a:lnTo>
                    <a:pt x="1069975" y="358775"/>
                  </a:lnTo>
                  <a:lnTo>
                    <a:pt x="1069975" y="0"/>
                  </a:lnTo>
                  <a:close/>
                </a:path>
              </a:pathLst>
            </a:custGeom>
            <a:solidFill>
              <a:srgbClr val="DDDDDD"/>
            </a:solidFill>
          </p:spPr>
          <p:txBody>
            <a:bodyPr wrap="square" lIns="0" tIns="0" rIns="0" bIns="0" rtlCol="0"/>
            <a:lstStyle/>
            <a:p>
              <a:endParaRPr/>
            </a:p>
          </p:txBody>
        </p:sp>
        <p:sp>
          <p:nvSpPr>
            <p:cNvPr id="38" name="object 38"/>
            <p:cNvSpPr/>
            <p:nvPr/>
          </p:nvSpPr>
          <p:spPr>
            <a:xfrm>
              <a:off x="990599" y="4510024"/>
              <a:ext cx="1069975" cy="358775"/>
            </a:xfrm>
            <a:custGeom>
              <a:avLst/>
              <a:gdLst/>
              <a:ahLst/>
              <a:cxnLst/>
              <a:rect l="l" t="t" r="r" b="b"/>
              <a:pathLst>
                <a:path w="1069975" h="358775">
                  <a:moveTo>
                    <a:pt x="0" y="358775"/>
                  </a:moveTo>
                  <a:lnTo>
                    <a:pt x="1069975" y="358775"/>
                  </a:lnTo>
                  <a:lnTo>
                    <a:pt x="1069975" y="0"/>
                  </a:lnTo>
                  <a:lnTo>
                    <a:pt x="0" y="0"/>
                  </a:lnTo>
                  <a:lnTo>
                    <a:pt x="0" y="358775"/>
                  </a:lnTo>
                  <a:close/>
                </a:path>
              </a:pathLst>
            </a:custGeom>
            <a:ln w="9525">
              <a:solidFill>
                <a:srgbClr val="000000"/>
              </a:solidFill>
            </a:ln>
          </p:spPr>
          <p:txBody>
            <a:bodyPr wrap="square" lIns="0" tIns="0" rIns="0" bIns="0" rtlCol="0"/>
            <a:lstStyle/>
            <a:p>
              <a:endParaRPr/>
            </a:p>
          </p:txBody>
        </p:sp>
        <p:sp>
          <p:nvSpPr>
            <p:cNvPr id="39" name="object 39"/>
            <p:cNvSpPr/>
            <p:nvPr/>
          </p:nvSpPr>
          <p:spPr>
            <a:xfrm>
              <a:off x="922019" y="4456176"/>
              <a:ext cx="996695" cy="422148"/>
            </a:xfrm>
            <a:prstGeom prst="rect">
              <a:avLst/>
            </a:prstGeom>
            <a:blipFill>
              <a:blip r:embed="rId26" cstate="print"/>
              <a:stretch>
                <a:fillRect/>
              </a:stretch>
            </a:blipFill>
          </p:spPr>
          <p:txBody>
            <a:bodyPr wrap="square" lIns="0" tIns="0" rIns="0" bIns="0" rtlCol="0"/>
            <a:lstStyle/>
            <a:p>
              <a:endParaRPr/>
            </a:p>
          </p:txBody>
        </p:sp>
      </p:grpSp>
      <p:sp>
        <p:nvSpPr>
          <p:cNvPr id="40" name="object 40"/>
          <p:cNvSpPr txBox="1"/>
          <p:nvPr/>
        </p:nvSpPr>
        <p:spPr>
          <a:xfrm>
            <a:off x="764540" y="2993263"/>
            <a:ext cx="7618095" cy="1858645"/>
          </a:xfrm>
          <a:prstGeom prst="rect">
            <a:avLst/>
          </a:prstGeom>
        </p:spPr>
        <p:txBody>
          <a:bodyPr vert="horz" wrap="square" lIns="0" tIns="13335" rIns="0" bIns="0" rtlCol="0">
            <a:spAutoFit/>
          </a:bodyPr>
          <a:lstStyle/>
          <a:p>
            <a:pPr marL="355600" marR="5080" indent="-343535" algn="just">
              <a:lnSpc>
                <a:spcPct val="100000"/>
              </a:lnSpc>
              <a:spcBef>
                <a:spcPts val="105"/>
              </a:spcBef>
              <a:buChar char="•"/>
              <a:tabLst>
                <a:tab pos="356235" algn="l"/>
              </a:tabLst>
            </a:pPr>
            <a:r>
              <a:rPr sz="2300" spc="-5" dirty="0">
                <a:latin typeface="Arial"/>
                <a:cs typeface="Arial"/>
              </a:rPr>
              <a:t>In 1905, Albert Einstein extended Planck’s idea </a:t>
            </a:r>
            <a:r>
              <a:rPr sz="2300" spc="-10" dirty="0">
                <a:latin typeface="Arial"/>
                <a:cs typeface="Arial"/>
              </a:rPr>
              <a:t>by  </a:t>
            </a:r>
            <a:r>
              <a:rPr sz="2300" spc="-5" dirty="0">
                <a:latin typeface="Arial"/>
                <a:cs typeface="Arial"/>
              </a:rPr>
              <a:t>proposing that electromagnetic radiation </a:t>
            </a:r>
            <a:r>
              <a:rPr sz="2300" dirty="0">
                <a:latin typeface="Arial"/>
                <a:cs typeface="Arial"/>
              </a:rPr>
              <a:t>is </a:t>
            </a:r>
            <a:r>
              <a:rPr sz="2300" spc="-10" dirty="0">
                <a:latin typeface="Arial"/>
                <a:cs typeface="Arial"/>
              </a:rPr>
              <a:t>also  </a:t>
            </a:r>
            <a:r>
              <a:rPr sz="2300" spc="-5" dirty="0">
                <a:latin typeface="Arial"/>
                <a:cs typeface="Arial"/>
              </a:rPr>
              <a:t>quantised. It </a:t>
            </a:r>
            <a:r>
              <a:rPr sz="2300" dirty="0">
                <a:latin typeface="Arial"/>
                <a:cs typeface="Arial"/>
              </a:rPr>
              <a:t>consists </a:t>
            </a:r>
            <a:r>
              <a:rPr sz="2300" spc="-5" dirty="0">
                <a:latin typeface="Arial"/>
                <a:cs typeface="Arial"/>
              </a:rPr>
              <a:t>of particle like packets (bundles)  </a:t>
            </a:r>
            <a:r>
              <a:rPr sz="2300" dirty="0">
                <a:latin typeface="Arial"/>
                <a:cs typeface="Arial"/>
              </a:rPr>
              <a:t>of energy called </a:t>
            </a:r>
            <a:r>
              <a:rPr sz="2300" b="1" spc="-5" dirty="0">
                <a:solidFill>
                  <a:srgbClr val="FF0000"/>
                </a:solidFill>
                <a:latin typeface="Arial"/>
                <a:cs typeface="Arial"/>
              </a:rPr>
              <a:t>photons </a:t>
            </a:r>
            <a:r>
              <a:rPr sz="2300" dirty="0">
                <a:latin typeface="Arial"/>
                <a:cs typeface="Arial"/>
              </a:rPr>
              <a:t>of electromagnetic</a:t>
            </a:r>
            <a:r>
              <a:rPr sz="2300" spc="-210" dirty="0">
                <a:latin typeface="Arial"/>
                <a:cs typeface="Arial"/>
              </a:rPr>
              <a:t> </a:t>
            </a:r>
            <a:r>
              <a:rPr sz="2300" dirty="0">
                <a:latin typeface="Arial"/>
                <a:cs typeface="Arial"/>
              </a:rPr>
              <a:t>radiation.</a:t>
            </a:r>
            <a:endParaRPr sz="2300">
              <a:latin typeface="Arial"/>
              <a:cs typeface="Arial"/>
            </a:endParaRPr>
          </a:p>
          <a:p>
            <a:pPr marL="317500">
              <a:lnSpc>
                <a:spcPct val="100000"/>
              </a:lnSpc>
              <a:spcBef>
                <a:spcPts val="985"/>
              </a:spcBef>
            </a:pPr>
            <a:r>
              <a:rPr sz="2000" b="1" dirty="0">
                <a:solidFill>
                  <a:srgbClr val="FF0000"/>
                </a:solidFill>
                <a:latin typeface="Arial"/>
                <a:cs typeface="Arial"/>
              </a:rPr>
              <a:t>Note:</a:t>
            </a:r>
            <a:endParaRPr sz="2000">
              <a:latin typeface="Arial"/>
              <a:cs typeface="Arial"/>
            </a:endParaRPr>
          </a:p>
        </p:txBody>
      </p:sp>
      <p:sp>
        <p:nvSpPr>
          <p:cNvPr id="41" name="object 41"/>
          <p:cNvSpPr txBox="1"/>
          <p:nvPr/>
        </p:nvSpPr>
        <p:spPr>
          <a:xfrm>
            <a:off x="1274317" y="4885182"/>
            <a:ext cx="6894195" cy="772795"/>
          </a:xfrm>
          <a:prstGeom prst="rect">
            <a:avLst/>
          </a:prstGeom>
        </p:spPr>
        <p:txBody>
          <a:bodyPr vert="horz" wrap="square" lIns="0" tIns="79375" rIns="0" bIns="0" rtlCol="0">
            <a:spAutoFit/>
          </a:bodyPr>
          <a:lstStyle/>
          <a:p>
            <a:pPr marL="25400" marR="30480">
              <a:lnSpc>
                <a:spcPts val="2720"/>
              </a:lnSpc>
              <a:spcBef>
                <a:spcPts val="625"/>
              </a:spcBef>
            </a:pPr>
            <a:r>
              <a:rPr sz="2300" dirty="0">
                <a:latin typeface="Arial"/>
                <a:cs typeface="Arial"/>
              </a:rPr>
              <a:t>For EM radiation of </a:t>
            </a:r>
            <a:r>
              <a:rPr sz="2700" i="1" dirty="0">
                <a:latin typeface="Times New Roman"/>
                <a:cs typeface="Times New Roman"/>
              </a:rPr>
              <a:t>n </a:t>
            </a:r>
            <a:r>
              <a:rPr sz="2300" dirty="0">
                <a:latin typeface="Arial"/>
                <a:cs typeface="Arial"/>
              </a:rPr>
              <a:t>packets, the energy </a:t>
            </a:r>
            <a:r>
              <a:rPr sz="2700" i="1" spc="-5" dirty="0">
                <a:latin typeface="Times New Roman"/>
                <a:cs typeface="Times New Roman"/>
              </a:rPr>
              <a:t>E</a:t>
            </a:r>
            <a:r>
              <a:rPr sz="2700" i="1" spc="-7" baseline="-20061" dirty="0">
                <a:latin typeface="Times New Roman"/>
                <a:cs typeface="Times New Roman"/>
              </a:rPr>
              <a:t>n </a:t>
            </a:r>
            <a:r>
              <a:rPr sz="2300" dirty="0">
                <a:latin typeface="Arial"/>
                <a:cs typeface="Arial"/>
              </a:rPr>
              <a:t>is</a:t>
            </a:r>
            <a:r>
              <a:rPr sz="2300" spc="-55" dirty="0">
                <a:latin typeface="Arial"/>
                <a:cs typeface="Arial"/>
              </a:rPr>
              <a:t> </a:t>
            </a:r>
            <a:r>
              <a:rPr sz="2300" spc="-5" dirty="0">
                <a:latin typeface="Arial"/>
                <a:cs typeface="Arial"/>
              </a:rPr>
              <a:t>given  </a:t>
            </a:r>
            <a:r>
              <a:rPr sz="2300" dirty="0">
                <a:latin typeface="Arial"/>
                <a:cs typeface="Arial"/>
              </a:rPr>
              <a:t>by</a:t>
            </a:r>
            <a:endParaRPr sz="2300">
              <a:latin typeface="Arial"/>
              <a:cs typeface="Arial"/>
            </a:endParaRPr>
          </a:p>
        </p:txBody>
      </p:sp>
      <p:grpSp>
        <p:nvGrpSpPr>
          <p:cNvPr id="42" name="object 42"/>
          <p:cNvGrpSpPr/>
          <p:nvPr/>
        </p:nvGrpSpPr>
        <p:grpSpPr>
          <a:xfrm>
            <a:off x="3140138" y="5297487"/>
            <a:ext cx="1593850" cy="730250"/>
            <a:chOff x="3140138" y="5297487"/>
            <a:chExt cx="1593850" cy="730250"/>
          </a:xfrm>
        </p:grpSpPr>
        <p:sp>
          <p:nvSpPr>
            <p:cNvPr id="43" name="object 43"/>
            <p:cNvSpPr/>
            <p:nvPr/>
          </p:nvSpPr>
          <p:spPr>
            <a:xfrm>
              <a:off x="3144901" y="5302250"/>
              <a:ext cx="1584325" cy="720725"/>
            </a:xfrm>
            <a:custGeom>
              <a:avLst/>
              <a:gdLst/>
              <a:ahLst/>
              <a:cxnLst/>
              <a:rect l="l" t="t" r="r" b="b"/>
              <a:pathLst>
                <a:path w="1584325" h="720725">
                  <a:moveTo>
                    <a:pt x="1584325" y="0"/>
                  </a:moveTo>
                  <a:lnTo>
                    <a:pt x="0" y="0"/>
                  </a:lnTo>
                  <a:lnTo>
                    <a:pt x="0" y="720725"/>
                  </a:lnTo>
                  <a:lnTo>
                    <a:pt x="1584325" y="720725"/>
                  </a:lnTo>
                  <a:lnTo>
                    <a:pt x="1584325" y="0"/>
                  </a:lnTo>
                  <a:close/>
                </a:path>
              </a:pathLst>
            </a:custGeom>
            <a:solidFill>
              <a:srgbClr val="BADFE2">
                <a:alpha val="39999"/>
              </a:srgbClr>
            </a:solidFill>
          </p:spPr>
          <p:txBody>
            <a:bodyPr wrap="square" lIns="0" tIns="0" rIns="0" bIns="0" rtlCol="0"/>
            <a:lstStyle/>
            <a:p>
              <a:endParaRPr/>
            </a:p>
          </p:txBody>
        </p:sp>
        <p:sp>
          <p:nvSpPr>
            <p:cNvPr id="44" name="object 44"/>
            <p:cNvSpPr/>
            <p:nvPr/>
          </p:nvSpPr>
          <p:spPr>
            <a:xfrm>
              <a:off x="3144901" y="5302250"/>
              <a:ext cx="1584325" cy="720725"/>
            </a:xfrm>
            <a:custGeom>
              <a:avLst/>
              <a:gdLst/>
              <a:ahLst/>
              <a:cxnLst/>
              <a:rect l="l" t="t" r="r" b="b"/>
              <a:pathLst>
                <a:path w="1584325" h="720725">
                  <a:moveTo>
                    <a:pt x="0" y="720725"/>
                  </a:moveTo>
                  <a:lnTo>
                    <a:pt x="1584325" y="720725"/>
                  </a:lnTo>
                  <a:lnTo>
                    <a:pt x="1584325" y="0"/>
                  </a:lnTo>
                  <a:lnTo>
                    <a:pt x="0" y="0"/>
                  </a:lnTo>
                  <a:lnTo>
                    <a:pt x="0" y="720725"/>
                  </a:lnTo>
                  <a:close/>
                </a:path>
              </a:pathLst>
            </a:custGeom>
            <a:ln w="9525">
              <a:solidFill>
                <a:srgbClr val="000000"/>
              </a:solidFill>
            </a:ln>
          </p:spPr>
          <p:txBody>
            <a:bodyPr wrap="square" lIns="0" tIns="0" rIns="0" bIns="0" rtlCol="0"/>
            <a:lstStyle/>
            <a:p>
              <a:endParaRPr/>
            </a:p>
          </p:txBody>
        </p:sp>
      </p:grpSp>
      <p:sp>
        <p:nvSpPr>
          <p:cNvPr id="45" name="object 45"/>
          <p:cNvSpPr txBox="1"/>
          <p:nvPr/>
        </p:nvSpPr>
        <p:spPr>
          <a:xfrm>
            <a:off x="3281058" y="5391166"/>
            <a:ext cx="3124200" cy="464820"/>
          </a:xfrm>
          <a:prstGeom prst="rect">
            <a:avLst/>
          </a:prstGeom>
        </p:spPr>
        <p:txBody>
          <a:bodyPr vert="horz" wrap="square" lIns="0" tIns="16510" rIns="0" bIns="0" rtlCol="0">
            <a:spAutoFit/>
          </a:bodyPr>
          <a:lstStyle/>
          <a:p>
            <a:pPr>
              <a:lnSpc>
                <a:spcPct val="100000"/>
              </a:lnSpc>
              <a:spcBef>
                <a:spcPts val="130"/>
              </a:spcBef>
              <a:tabLst>
                <a:tab pos="511809" algn="l"/>
                <a:tab pos="1447800" algn="l"/>
                <a:tab pos="3024505" algn="l"/>
              </a:tabLst>
            </a:pPr>
            <a:r>
              <a:rPr sz="2850" i="1" spc="185" dirty="0">
                <a:latin typeface="Times New Roman"/>
                <a:cs typeface="Times New Roman"/>
              </a:rPr>
              <a:t>E	</a:t>
            </a:r>
            <a:r>
              <a:rPr sz="2850" spc="165" dirty="0">
                <a:latin typeface="Symbol"/>
                <a:cs typeface="Symbol"/>
              </a:rPr>
              <a:t></a:t>
            </a:r>
            <a:r>
              <a:rPr sz="2850" spc="-120" dirty="0">
                <a:latin typeface="Times New Roman"/>
                <a:cs typeface="Times New Roman"/>
              </a:rPr>
              <a:t> </a:t>
            </a:r>
            <a:r>
              <a:rPr sz="2850" i="1" spc="55" dirty="0">
                <a:latin typeface="Times New Roman"/>
                <a:cs typeface="Times New Roman"/>
              </a:rPr>
              <a:t>nhf	</a:t>
            </a:r>
            <a:r>
              <a:rPr sz="2850" i="1" spc="130" dirty="0">
                <a:latin typeface="Times New Roman"/>
                <a:cs typeface="Times New Roman"/>
              </a:rPr>
              <a:t> </a:t>
            </a:r>
            <a:r>
              <a:rPr sz="2850" i="1" spc="55" dirty="0">
                <a:latin typeface="Times New Roman"/>
                <a:cs typeface="Times New Roman"/>
              </a:rPr>
              <a:t>	</a:t>
            </a:r>
            <a:endParaRPr sz="2850">
              <a:latin typeface="Times New Roman"/>
              <a:cs typeface="Times New Roman"/>
            </a:endParaRPr>
          </a:p>
        </p:txBody>
      </p:sp>
      <p:grpSp>
        <p:nvGrpSpPr>
          <p:cNvPr id="46" name="object 46"/>
          <p:cNvGrpSpPr/>
          <p:nvPr/>
        </p:nvGrpSpPr>
        <p:grpSpPr>
          <a:xfrm>
            <a:off x="4729226" y="5364479"/>
            <a:ext cx="2286000" cy="421005"/>
            <a:chOff x="4729226" y="5364479"/>
            <a:chExt cx="2286000" cy="421005"/>
          </a:xfrm>
        </p:grpSpPr>
        <p:sp>
          <p:nvSpPr>
            <p:cNvPr id="47" name="object 47"/>
            <p:cNvSpPr/>
            <p:nvPr/>
          </p:nvSpPr>
          <p:spPr>
            <a:xfrm>
              <a:off x="4729226" y="5624512"/>
              <a:ext cx="1584325" cy="0"/>
            </a:xfrm>
            <a:custGeom>
              <a:avLst/>
              <a:gdLst/>
              <a:ahLst/>
              <a:cxnLst/>
              <a:rect l="l" t="t" r="r" b="b"/>
              <a:pathLst>
                <a:path w="1584325">
                  <a:moveTo>
                    <a:pt x="0" y="0"/>
                  </a:moveTo>
                  <a:lnTo>
                    <a:pt x="1584325" y="0"/>
                  </a:lnTo>
                </a:path>
              </a:pathLst>
            </a:custGeom>
            <a:ln w="9525">
              <a:solidFill>
                <a:srgbClr val="000000"/>
              </a:solidFill>
              <a:prstDash val="sysDot"/>
            </a:ln>
          </p:spPr>
          <p:txBody>
            <a:bodyPr wrap="square" lIns="0" tIns="0" rIns="0" bIns="0" rtlCol="0"/>
            <a:lstStyle/>
            <a:p>
              <a:endParaRPr/>
            </a:p>
          </p:txBody>
        </p:sp>
        <p:sp>
          <p:nvSpPr>
            <p:cNvPr id="48" name="object 48"/>
            <p:cNvSpPr/>
            <p:nvPr/>
          </p:nvSpPr>
          <p:spPr>
            <a:xfrm>
              <a:off x="6146292" y="5364479"/>
              <a:ext cx="868680" cy="420623"/>
            </a:xfrm>
            <a:prstGeom prst="rect">
              <a:avLst/>
            </a:prstGeom>
            <a:blipFill>
              <a:blip r:embed="rId27" cstate="print"/>
              <a:stretch>
                <a:fillRect/>
              </a:stretch>
            </a:blipFill>
          </p:spPr>
          <p:txBody>
            <a:bodyPr wrap="square" lIns="0" tIns="0" rIns="0" bIns="0" rtlCol="0"/>
            <a:lstStyle/>
            <a:p>
              <a:endParaRPr/>
            </a:p>
          </p:txBody>
        </p:sp>
      </p:grpSp>
      <p:sp>
        <p:nvSpPr>
          <p:cNvPr id="49" name="object 49"/>
          <p:cNvSpPr txBox="1"/>
          <p:nvPr/>
        </p:nvSpPr>
        <p:spPr>
          <a:xfrm>
            <a:off x="6306058" y="5428589"/>
            <a:ext cx="536575" cy="331470"/>
          </a:xfrm>
          <a:prstGeom prst="rect">
            <a:avLst/>
          </a:prstGeom>
        </p:spPr>
        <p:txBody>
          <a:bodyPr vert="horz" wrap="square" lIns="0" tIns="13335" rIns="0" bIns="0" rtlCol="0">
            <a:spAutoFit/>
          </a:bodyPr>
          <a:lstStyle/>
          <a:p>
            <a:pPr>
              <a:lnSpc>
                <a:spcPct val="100000"/>
              </a:lnSpc>
              <a:spcBef>
                <a:spcPts val="105"/>
              </a:spcBef>
            </a:pPr>
            <a:r>
              <a:rPr sz="2000" b="1" dirty="0">
                <a:latin typeface="Arial"/>
                <a:cs typeface="Arial"/>
              </a:rPr>
              <a:t>(1.4)</a:t>
            </a:r>
            <a:endParaRPr sz="2000">
              <a:latin typeface="Arial"/>
              <a:cs typeface="Arial"/>
            </a:endParaRPr>
          </a:p>
        </p:txBody>
      </p:sp>
      <p:sp>
        <p:nvSpPr>
          <p:cNvPr id="51" name="object 51"/>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52" name="object 52"/>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53" name="object 53"/>
          <p:cNvSpPr txBox="1"/>
          <p:nvPr/>
        </p:nvSpPr>
        <p:spPr>
          <a:xfrm>
            <a:off x="8358885" y="6290385"/>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latin typeface="Arial"/>
                <a:cs typeface="Arial"/>
              </a:rPr>
              <a:pPr marL="38100">
                <a:lnSpc>
                  <a:spcPts val="1650"/>
                </a:lnSpc>
              </a:pPr>
              <a:t>29</a:t>
            </a:fld>
            <a:endParaRPr sz="1400">
              <a:latin typeface="Arial"/>
              <a:cs typeface="Arial"/>
            </a:endParaRPr>
          </a:p>
        </p:txBody>
      </p:sp>
      <p:sp>
        <p:nvSpPr>
          <p:cNvPr id="50" name="object 50"/>
          <p:cNvSpPr txBox="1"/>
          <p:nvPr/>
        </p:nvSpPr>
        <p:spPr>
          <a:xfrm>
            <a:off x="2351785" y="5550403"/>
            <a:ext cx="3877310" cy="840105"/>
          </a:xfrm>
          <a:prstGeom prst="rect">
            <a:avLst/>
          </a:prstGeom>
        </p:spPr>
        <p:txBody>
          <a:bodyPr vert="horz" wrap="square" lIns="0" tIns="81280" rIns="0" bIns="0" rtlCol="0">
            <a:spAutoFit/>
          </a:bodyPr>
          <a:lstStyle/>
          <a:p>
            <a:pPr marL="1179830">
              <a:lnSpc>
                <a:spcPct val="100000"/>
              </a:lnSpc>
              <a:spcBef>
                <a:spcPts val="640"/>
              </a:spcBef>
            </a:pPr>
            <a:r>
              <a:rPr sz="1800" i="1" spc="100" dirty="0">
                <a:latin typeface="Times New Roman"/>
                <a:cs typeface="Times New Roman"/>
              </a:rPr>
              <a:t>n</a:t>
            </a:r>
            <a:endParaRPr sz="1800">
              <a:latin typeface="Times New Roman"/>
              <a:cs typeface="Times New Roman"/>
            </a:endParaRPr>
          </a:p>
          <a:p>
            <a:pPr>
              <a:lnSpc>
                <a:spcPct val="100000"/>
              </a:lnSpc>
              <a:spcBef>
                <a:spcPts val="710"/>
              </a:spcBef>
            </a:pPr>
            <a:r>
              <a:rPr sz="3000" baseline="1388" dirty="0">
                <a:latin typeface="Arial"/>
                <a:cs typeface="Arial"/>
              </a:rPr>
              <a:t>where </a:t>
            </a:r>
            <a:r>
              <a:rPr sz="2500" i="1" spc="95" dirty="0">
                <a:latin typeface="Times New Roman"/>
                <a:cs typeface="Times New Roman"/>
              </a:rPr>
              <a:t>n </a:t>
            </a:r>
            <a:r>
              <a:rPr sz="2500" spc="55" dirty="0">
                <a:latin typeface="Times New Roman"/>
                <a:cs typeface="Times New Roman"/>
              </a:rPr>
              <a:t>:</a:t>
            </a:r>
            <a:r>
              <a:rPr sz="2500" spc="-395" dirty="0">
                <a:latin typeface="Times New Roman"/>
                <a:cs typeface="Times New Roman"/>
              </a:rPr>
              <a:t> </a:t>
            </a:r>
            <a:r>
              <a:rPr sz="2500" spc="35" dirty="0">
                <a:latin typeface="Times New Roman"/>
                <a:cs typeface="Times New Roman"/>
              </a:rPr>
              <a:t>realnumber </a:t>
            </a:r>
            <a:r>
              <a:rPr sz="2500" spc="-5" dirty="0">
                <a:latin typeface="Symbol"/>
                <a:cs typeface="Symbol"/>
              </a:rPr>
              <a:t></a:t>
            </a:r>
            <a:r>
              <a:rPr sz="2500" spc="-5" dirty="0">
                <a:latin typeface="Times New Roman"/>
                <a:cs typeface="Times New Roman"/>
              </a:rPr>
              <a:t>1,2,3,...</a:t>
            </a:r>
            <a:endParaRPr sz="25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5376" y="482930"/>
            <a:ext cx="7950834" cy="697230"/>
          </a:xfrm>
          <a:prstGeom prst="rect">
            <a:avLst/>
          </a:prstGeom>
        </p:spPr>
        <p:txBody>
          <a:bodyPr vert="horz" wrap="square" lIns="0" tIns="13335" rIns="0" bIns="0" rtlCol="0">
            <a:spAutoFit/>
          </a:bodyPr>
          <a:lstStyle/>
          <a:p>
            <a:pPr marL="12700">
              <a:lnSpc>
                <a:spcPct val="100000"/>
              </a:lnSpc>
              <a:spcBef>
                <a:spcPts val="105"/>
              </a:spcBef>
            </a:pPr>
            <a:r>
              <a:rPr dirty="0"/>
              <a:t>Quantum Mechanics</a:t>
            </a:r>
            <a:r>
              <a:rPr spc="-75" dirty="0"/>
              <a:t> </a:t>
            </a:r>
            <a:r>
              <a:rPr dirty="0"/>
              <a:t>Revolution</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3</a:t>
            </a:fld>
            <a:endParaRPr dirty="0"/>
          </a:p>
        </p:txBody>
      </p:sp>
      <p:sp>
        <p:nvSpPr>
          <p:cNvPr id="3" name="object 3"/>
          <p:cNvSpPr txBox="1"/>
          <p:nvPr/>
        </p:nvSpPr>
        <p:spPr>
          <a:xfrm>
            <a:off x="444500" y="1486255"/>
            <a:ext cx="8258175" cy="2830195"/>
          </a:xfrm>
          <a:prstGeom prst="rect">
            <a:avLst/>
          </a:prstGeom>
        </p:spPr>
        <p:txBody>
          <a:bodyPr vert="horz" wrap="square" lIns="0" tIns="134620" rIns="0" bIns="0" rtlCol="0">
            <a:spAutoFit/>
          </a:bodyPr>
          <a:lstStyle/>
          <a:p>
            <a:pPr marL="12700">
              <a:lnSpc>
                <a:spcPct val="100000"/>
              </a:lnSpc>
              <a:spcBef>
                <a:spcPts val="1060"/>
              </a:spcBef>
            </a:pPr>
            <a:r>
              <a:rPr sz="2000" dirty="0">
                <a:latin typeface="Arial"/>
                <a:cs typeface="Arial"/>
              </a:rPr>
              <a:t>Between 1900 and 1930, another revolution took place </a:t>
            </a:r>
            <a:r>
              <a:rPr sz="2000" spc="-5" dirty="0">
                <a:latin typeface="Arial"/>
                <a:cs typeface="Arial"/>
              </a:rPr>
              <a:t>in</a:t>
            </a:r>
            <a:r>
              <a:rPr sz="2000" spc="-180" dirty="0">
                <a:latin typeface="Arial"/>
                <a:cs typeface="Arial"/>
              </a:rPr>
              <a:t> </a:t>
            </a:r>
            <a:r>
              <a:rPr sz="2000" dirty="0">
                <a:latin typeface="Arial"/>
                <a:cs typeface="Arial"/>
              </a:rPr>
              <a:t>physics.</a:t>
            </a:r>
            <a:endParaRPr sz="2000">
              <a:latin typeface="Arial"/>
              <a:cs typeface="Arial"/>
            </a:endParaRPr>
          </a:p>
          <a:p>
            <a:pPr marL="12700" marR="8255">
              <a:lnSpc>
                <a:spcPct val="120100"/>
              </a:lnSpc>
              <a:spcBef>
                <a:spcPts val="475"/>
              </a:spcBef>
            </a:pPr>
            <a:r>
              <a:rPr sz="2000" dirty="0">
                <a:latin typeface="Arial"/>
                <a:cs typeface="Arial"/>
              </a:rPr>
              <a:t>A new </a:t>
            </a:r>
            <a:r>
              <a:rPr sz="2000" spc="-5" dirty="0">
                <a:latin typeface="Arial"/>
                <a:cs typeface="Arial"/>
              </a:rPr>
              <a:t>theory </a:t>
            </a:r>
            <a:r>
              <a:rPr sz="2000" dirty="0">
                <a:latin typeface="Arial"/>
                <a:cs typeface="Arial"/>
              </a:rPr>
              <a:t>called </a:t>
            </a:r>
            <a:r>
              <a:rPr sz="2000" i="1" spc="-5" dirty="0">
                <a:latin typeface="Arial"/>
                <a:cs typeface="Arial"/>
              </a:rPr>
              <a:t>quantum mechanics </a:t>
            </a:r>
            <a:r>
              <a:rPr sz="2000" dirty="0">
                <a:latin typeface="Arial"/>
                <a:cs typeface="Arial"/>
              </a:rPr>
              <a:t>was successful </a:t>
            </a:r>
            <a:r>
              <a:rPr sz="2000" spc="-5" dirty="0">
                <a:latin typeface="Arial"/>
                <a:cs typeface="Arial"/>
              </a:rPr>
              <a:t>in explaining  </a:t>
            </a:r>
            <a:r>
              <a:rPr sz="2000" dirty="0">
                <a:latin typeface="Arial"/>
                <a:cs typeface="Arial"/>
              </a:rPr>
              <a:t>the behavior of particles of microscopic</a:t>
            </a:r>
            <a:r>
              <a:rPr sz="2000" spc="-150" dirty="0">
                <a:latin typeface="Arial"/>
                <a:cs typeface="Arial"/>
              </a:rPr>
              <a:t> </a:t>
            </a:r>
            <a:r>
              <a:rPr sz="2000" dirty="0">
                <a:latin typeface="Arial"/>
                <a:cs typeface="Arial"/>
              </a:rPr>
              <a:t>size.</a:t>
            </a:r>
            <a:endParaRPr sz="2000">
              <a:latin typeface="Arial"/>
              <a:cs typeface="Arial"/>
            </a:endParaRPr>
          </a:p>
          <a:p>
            <a:pPr marL="12700" marR="5715">
              <a:lnSpc>
                <a:spcPct val="120000"/>
              </a:lnSpc>
              <a:spcBef>
                <a:spcPts val="480"/>
              </a:spcBef>
              <a:tabLst>
                <a:tab pos="607060" algn="l"/>
                <a:tab pos="1170940" algn="l"/>
                <a:tab pos="2626360" algn="l"/>
                <a:tab pos="3388360" algn="l"/>
                <a:tab pos="4530090" algn="l"/>
                <a:tab pos="5391150" algn="l"/>
                <a:tab pos="5998210" algn="l"/>
                <a:tab pos="7339330" algn="l"/>
                <a:tab pos="7762875" algn="l"/>
              </a:tabLst>
            </a:pPr>
            <a:r>
              <a:rPr sz="2000" dirty="0">
                <a:latin typeface="Arial"/>
                <a:cs typeface="Arial"/>
              </a:rPr>
              <a:t>The	fi</a:t>
            </a:r>
            <a:r>
              <a:rPr sz="2000" spc="-15" dirty="0">
                <a:latin typeface="Arial"/>
                <a:cs typeface="Arial"/>
              </a:rPr>
              <a:t>r</a:t>
            </a:r>
            <a:r>
              <a:rPr sz="2000" dirty="0">
                <a:latin typeface="Arial"/>
                <a:cs typeface="Arial"/>
              </a:rPr>
              <a:t>st	e</a:t>
            </a:r>
            <a:r>
              <a:rPr sz="2000" spc="-20" dirty="0">
                <a:latin typeface="Arial"/>
                <a:cs typeface="Arial"/>
              </a:rPr>
              <a:t>x</a:t>
            </a:r>
            <a:r>
              <a:rPr sz="2000" dirty="0">
                <a:latin typeface="Arial"/>
                <a:cs typeface="Arial"/>
              </a:rPr>
              <a:t>planation	</a:t>
            </a:r>
            <a:r>
              <a:rPr sz="2000" spc="-10" dirty="0">
                <a:latin typeface="Arial"/>
                <a:cs typeface="Arial"/>
              </a:rPr>
              <a:t>u</a:t>
            </a:r>
            <a:r>
              <a:rPr sz="2000" dirty="0">
                <a:latin typeface="Arial"/>
                <a:cs typeface="Arial"/>
              </a:rPr>
              <a:t>s</a:t>
            </a:r>
            <a:r>
              <a:rPr sz="2000" spc="-10" dirty="0">
                <a:latin typeface="Arial"/>
                <a:cs typeface="Arial"/>
              </a:rPr>
              <a:t>i</a:t>
            </a:r>
            <a:r>
              <a:rPr sz="2000" dirty="0">
                <a:latin typeface="Arial"/>
                <a:cs typeface="Arial"/>
              </a:rPr>
              <a:t>ng	q</a:t>
            </a:r>
            <a:r>
              <a:rPr sz="2000" spc="-10" dirty="0">
                <a:latin typeface="Arial"/>
                <a:cs typeface="Arial"/>
              </a:rPr>
              <a:t>u</a:t>
            </a:r>
            <a:r>
              <a:rPr sz="2000" dirty="0">
                <a:latin typeface="Arial"/>
                <a:cs typeface="Arial"/>
              </a:rPr>
              <a:t>ant</a:t>
            </a:r>
            <a:r>
              <a:rPr sz="2000" spc="-15" dirty="0">
                <a:latin typeface="Arial"/>
                <a:cs typeface="Arial"/>
              </a:rPr>
              <a:t>u</a:t>
            </a:r>
            <a:r>
              <a:rPr sz="2000" dirty="0">
                <a:latin typeface="Arial"/>
                <a:cs typeface="Arial"/>
              </a:rPr>
              <a:t>m	the</a:t>
            </a:r>
            <a:r>
              <a:rPr sz="2000" spc="-15" dirty="0">
                <a:latin typeface="Arial"/>
                <a:cs typeface="Arial"/>
              </a:rPr>
              <a:t>o</a:t>
            </a:r>
            <a:r>
              <a:rPr sz="2000" dirty="0">
                <a:latin typeface="Arial"/>
                <a:cs typeface="Arial"/>
              </a:rPr>
              <a:t>ry	was	intr</a:t>
            </a:r>
            <a:r>
              <a:rPr sz="2000" spc="-10" dirty="0">
                <a:latin typeface="Arial"/>
                <a:cs typeface="Arial"/>
              </a:rPr>
              <a:t>o</a:t>
            </a:r>
            <a:r>
              <a:rPr sz="2000" dirty="0">
                <a:latin typeface="Arial"/>
                <a:cs typeface="Arial"/>
              </a:rPr>
              <a:t>duced	by	Max  Planck.</a:t>
            </a:r>
            <a:endParaRPr sz="2000">
              <a:latin typeface="Arial"/>
              <a:cs typeface="Arial"/>
            </a:endParaRPr>
          </a:p>
          <a:p>
            <a:pPr marL="464820" marR="5080" indent="-224154">
              <a:lnSpc>
                <a:spcPct val="120000"/>
              </a:lnSpc>
              <a:spcBef>
                <a:spcPts val="480"/>
              </a:spcBef>
              <a:tabLst>
                <a:tab pos="1358265" algn="l"/>
                <a:tab pos="2208530" algn="l"/>
                <a:tab pos="3582035" algn="l"/>
                <a:tab pos="4404995" algn="l"/>
                <a:tab pos="5610860" algn="l"/>
                <a:tab pos="6082030" algn="l"/>
                <a:tab pos="6931025" algn="l"/>
              </a:tabLst>
            </a:pPr>
            <a:r>
              <a:rPr sz="2000" dirty="0">
                <a:latin typeface="Arial"/>
                <a:cs typeface="Arial"/>
              </a:rPr>
              <a:t>–</a:t>
            </a:r>
            <a:r>
              <a:rPr sz="2000" spc="90" dirty="0">
                <a:latin typeface="Arial"/>
                <a:cs typeface="Arial"/>
              </a:rPr>
              <a:t> </a:t>
            </a:r>
            <a:r>
              <a:rPr sz="2000" dirty="0">
                <a:latin typeface="Arial"/>
                <a:cs typeface="Arial"/>
              </a:rPr>
              <a:t>Many	oth</a:t>
            </a:r>
            <a:r>
              <a:rPr sz="2000" spc="-15" dirty="0">
                <a:latin typeface="Arial"/>
                <a:cs typeface="Arial"/>
              </a:rPr>
              <a:t>e</a:t>
            </a:r>
            <a:r>
              <a:rPr sz="2000" dirty="0">
                <a:latin typeface="Arial"/>
                <a:cs typeface="Arial"/>
              </a:rPr>
              <a:t>r	ph</a:t>
            </a:r>
            <a:r>
              <a:rPr sz="2000" spc="-15" dirty="0">
                <a:latin typeface="Arial"/>
                <a:cs typeface="Arial"/>
              </a:rPr>
              <a:t>y</a:t>
            </a:r>
            <a:r>
              <a:rPr sz="2000" dirty="0">
                <a:latin typeface="Arial"/>
                <a:cs typeface="Arial"/>
              </a:rPr>
              <a:t>si</a:t>
            </a:r>
            <a:r>
              <a:rPr sz="2000" spc="10" dirty="0">
                <a:latin typeface="Arial"/>
                <a:cs typeface="Arial"/>
              </a:rPr>
              <a:t>c</a:t>
            </a:r>
            <a:r>
              <a:rPr sz="2000" dirty="0">
                <a:latin typeface="Arial"/>
                <a:cs typeface="Arial"/>
              </a:rPr>
              <a:t>is</a:t>
            </a:r>
            <a:r>
              <a:rPr sz="2000" spc="-15" dirty="0">
                <a:latin typeface="Arial"/>
                <a:cs typeface="Arial"/>
              </a:rPr>
              <a:t>t</a:t>
            </a:r>
            <a:r>
              <a:rPr sz="2000" dirty="0">
                <a:latin typeface="Arial"/>
                <a:cs typeface="Arial"/>
              </a:rPr>
              <a:t>s	were	invol</a:t>
            </a:r>
            <a:r>
              <a:rPr sz="2000" spc="-10" dirty="0">
                <a:latin typeface="Arial"/>
                <a:cs typeface="Arial"/>
              </a:rPr>
              <a:t>v</a:t>
            </a:r>
            <a:r>
              <a:rPr sz="2000" dirty="0">
                <a:latin typeface="Arial"/>
                <a:cs typeface="Arial"/>
              </a:rPr>
              <a:t>ed	</a:t>
            </a:r>
            <a:r>
              <a:rPr sz="2000" spc="-5" dirty="0">
                <a:latin typeface="Arial"/>
                <a:cs typeface="Arial"/>
              </a:rPr>
              <a:t>i</a:t>
            </a:r>
            <a:r>
              <a:rPr sz="2000" dirty="0">
                <a:latin typeface="Arial"/>
                <a:cs typeface="Arial"/>
              </a:rPr>
              <a:t>n	</a:t>
            </a:r>
            <a:r>
              <a:rPr sz="2000" spc="-10" dirty="0">
                <a:latin typeface="Arial"/>
                <a:cs typeface="Arial"/>
              </a:rPr>
              <a:t>o</a:t>
            </a:r>
            <a:r>
              <a:rPr sz="2000" dirty="0">
                <a:latin typeface="Arial"/>
                <a:cs typeface="Arial"/>
              </a:rPr>
              <a:t>th</a:t>
            </a:r>
            <a:r>
              <a:rPr sz="2000" spc="-15" dirty="0">
                <a:latin typeface="Arial"/>
                <a:cs typeface="Arial"/>
              </a:rPr>
              <a:t>e</a:t>
            </a:r>
            <a:r>
              <a:rPr sz="2000" dirty="0">
                <a:latin typeface="Arial"/>
                <a:cs typeface="Arial"/>
              </a:rPr>
              <a:t>r	s</a:t>
            </a:r>
            <a:r>
              <a:rPr sz="2000" spc="5" dirty="0">
                <a:latin typeface="Arial"/>
                <a:cs typeface="Arial"/>
              </a:rPr>
              <a:t>u</a:t>
            </a:r>
            <a:r>
              <a:rPr sz="2000" spc="-10" dirty="0">
                <a:latin typeface="Arial"/>
                <a:cs typeface="Arial"/>
              </a:rPr>
              <a:t>b</a:t>
            </a:r>
            <a:r>
              <a:rPr sz="2000" dirty="0">
                <a:latin typeface="Arial"/>
                <a:cs typeface="Arial"/>
              </a:rPr>
              <a:t>se</a:t>
            </a:r>
            <a:r>
              <a:rPr sz="2000" spc="-15" dirty="0">
                <a:latin typeface="Arial"/>
                <a:cs typeface="Arial"/>
              </a:rPr>
              <a:t>q</a:t>
            </a:r>
            <a:r>
              <a:rPr sz="2000" dirty="0">
                <a:latin typeface="Arial"/>
                <a:cs typeface="Arial"/>
              </a:rPr>
              <a:t>uent  developments</a:t>
            </a:r>
            <a:endParaRPr sz="20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271771" y="1202436"/>
            <a:ext cx="4380230" cy="518159"/>
            <a:chOff x="4271771" y="1202436"/>
            <a:chExt cx="4380230" cy="518159"/>
          </a:xfrm>
        </p:grpSpPr>
        <p:sp>
          <p:nvSpPr>
            <p:cNvPr id="4" name="object 4"/>
            <p:cNvSpPr/>
            <p:nvPr/>
          </p:nvSpPr>
          <p:spPr>
            <a:xfrm>
              <a:off x="4271771" y="1202436"/>
              <a:ext cx="556260" cy="51816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649723" y="1202436"/>
              <a:ext cx="1429512" cy="51816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897879" y="1202436"/>
              <a:ext cx="979931" cy="51816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6699503" y="1202436"/>
              <a:ext cx="993648" cy="51816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7514843" y="1202436"/>
              <a:ext cx="1136903" cy="518160"/>
            </a:xfrm>
            <a:prstGeom prst="rect">
              <a:avLst/>
            </a:prstGeom>
            <a:blipFill>
              <a:blip r:embed="rId7" cstate="print"/>
              <a:stretch>
                <a:fillRect/>
              </a:stretch>
            </a:blipFill>
          </p:spPr>
          <p:txBody>
            <a:bodyPr wrap="square" lIns="0" tIns="0" rIns="0" bIns="0" rtlCol="0"/>
            <a:lstStyle/>
            <a:p>
              <a:endParaRPr/>
            </a:p>
          </p:txBody>
        </p:sp>
      </p:grpSp>
      <p:grpSp>
        <p:nvGrpSpPr>
          <p:cNvPr id="9" name="object 9"/>
          <p:cNvGrpSpPr/>
          <p:nvPr/>
        </p:nvGrpSpPr>
        <p:grpSpPr>
          <a:xfrm>
            <a:off x="1011936" y="1623060"/>
            <a:ext cx="7640320" cy="3676015"/>
            <a:chOff x="1011936" y="1623060"/>
            <a:chExt cx="7640320" cy="3676015"/>
          </a:xfrm>
        </p:grpSpPr>
        <p:sp>
          <p:nvSpPr>
            <p:cNvPr id="10" name="object 10"/>
            <p:cNvSpPr/>
            <p:nvPr/>
          </p:nvSpPr>
          <p:spPr>
            <a:xfrm>
              <a:off x="1011936" y="1623060"/>
              <a:ext cx="1848612" cy="518160"/>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790443" y="1623060"/>
              <a:ext cx="669035" cy="518160"/>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3387852" y="1623060"/>
              <a:ext cx="556260" cy="51816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3872484" y="1623060"/>
              <a:ext cx="1624584" cy="518160"/>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5425439" y="1623060"/>
              <a:ext cx="669036" cy="51816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6022847" y="1623060"/>
              <a:ext cx="2628900" cy="518160"/>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1011936" y="2043684"/>
              <a:ext cx="1627632" cy="518160"/>
            </a:xfrm>
            <a:prstGeom prst="rect">
              <a:avLst/>
            </a:prstGeom>
            <a:blipFill>
              <a:blip r:embed="rId12" cstate="print"/>
              <a:stretch>
                <a:fillRect/>
              </a:stretch>
            </a:blipFill>
          </p:spPr>
          <p:txBody>
            <a:bodyPr wrap="square" lIns="0" tIns="0" rIns="0" bIns="0" rtlCol="0"/>
            <a:lstStyle/>
            <a:p>
              <a:endParaRPr/>
            </a:p>
          </p:txBody>
        </p:sp>
        <p:sp>
          <p:nvSpPr>
            <p:cNvPr id="17" name="object 17"/>
            <p:cNvSpPr/>
            <p:nvPr/>
          </p:nvSpPr>
          <p:spPr>
            <a:xfrm>
              <a:off x="2321052" y="2043684"/>
              <a:ext cx="1243584" cy="518160"/>
            </a:xfrm>
            <a:prstGeom prst="rect">
              <a:avLst/>
            </a:prstGeom>
            <a:blipFill>
              <a:blip r:embed="rId13" cstate="print"/>
              <a:stretch>
                <a:fillRect/>
              </a:stretch>
            </a:blipFill>
          </p:spPr>
          <p:txBody>
            <a:bodyPr wrap="square" lIns="0" tIns="0" rIns="0" bIns="0" rtlCol="0"/>
            <a:lstStyle/>
            <a:p>
              <a:endParaRPr/>
            </a:p>
          </p:txBody>
        </p:sp>
        <p:sp>
          <p:nvSpPr>
            <p:cNvPr id="18" name="object 18"/>
            <p:cNvSpPr/>
            <p:nvPr/>
          </p:nvSpPr>
          <p:spPr>
            <a:xfrm>
              <a:off x="3246119" y="2043684"/>
              <a:ext cx="734568" cy="518160"/>
            </a:xfrm>
            <a:prstGeom prst="rect">
              <a:avLst/>
            </a:prstGeom>
            <a:blipFill>
              <a:blip r:embed="rId14" cstate="print"/>
              <a:stretch>
                <a:fillRect/>
              </a:stretch>
            </a:blipFill>
          </p:spPr>
          <p:txBody>
            <a:bodyPr wrap="square" lIns="0" tIns="0" rIns="0" bIns="0" rtlCol="0"/>
            <a:lstStyle/>
            <a:p>
              <a:endParaRPr/>
            </a:p>
          </p:txBody>
        </p:sp>
        <p:sp>
          <p:nvSpPr>
            <p:cNvPr id="19" name="object 19"/>
            <p:cNvSpPr/>
            <p:nvPr/>
          </p:nvSpPr>
          <p:spPr>
            <a:xfrm>
              <a:off x="3666743" y="2043684"/>
              <a:ext cx="1348739" cy="518160"/>
            </a:xfrm>
            <a:prstGeom prst="rect">
              <a:avLst/>
            </a:prstGeom>
            <a:blipFill>
              <a:blip r:embed="rId15" cstate="print"/>
              <a:stretch>
                <a:fillRect/>
              </a:stretch>
            </a:blipFill>
          </p:spPr>
          <p:txBody>
            <a:bodyPr wrap="square" lIns="0" tIns="0" rIns="0" bIns="0" rtlCol="0"/>
            <a:lstStyle/>
            <a:p>
              <a:endParaRPr/>
            </a:p>
          </p:txBody>
        </p:sp>
        <p:sp>
          <p:nvSpPr>
            <p:cNvPr id="20" name="object 20"/>
            <p:cNvSpPr/>
            <p:nvPr/>
          </p:nvSpPr>
          <p:spPr>
            <a:xfrm>
              <a:off x="4703064" y="2043684"/>
              <a:ext cx="637032" cy="518160"/>
            </a:xfrm>
            <a:prstGeom prst="rect">
              <a:avLst/>
            </a:prstGeom>
            <a:blipFill>
              <a:blip r:embed="rId16" cstate="print"/>
              <a:stretch>
                <a:fillRect/>
              </a:stretch>
            </a:blipFill>
          </p:spPr>
          <p:txBody>
            <a:bodyPr wrap="square" lIns="0" tIns="0" rIns="0" bIns="0" rtlCol="0"/>
            <a:lstStyle/>
            <a:p>
              <a:endParaRPr/>
            </a:p>
          </p:txBody>
        </p:sp>
        <p:sp>
          <p:nvSpPr>
            <p:cNvPr id="21" name="object 21"/>
            <p:cNvSpPr/>
            <p:nvPr/>
          </p:nvSpPr>
          <p:spPr>
            <a:xfrm>
              <a:off x="5026151" y="2043684"/>
              <a:ext cx="2228088" cy="518160"/>
            </a:xfrm>
            <a:prstGeom prst="rect">
              <a:avLst/>
            </a:prstGeom>
            <a:blipFill>
              <a:blip r:embed="rId17" cstate="print"/>
              <a:stretch>
                <a:fillRect/>
              </a:stretch>
            </a:blipFill>
          </p:spPr>
          <p:txBody>
            <a:bodyPr wrap="square" lIns="0" tIns="0" rIns="0" bIns="0" rtlCol="0"/>
            <a:lstStyle/>
            <a:p>
              <a:endParaRPr/>
            </a:p>
          </p:txBody>
        </p:sp>
        <p:sp>
          <p:nvSpPr>
            <p:cNvPr id="22" name="object 22"/>
            <p:cNvSpPr/>
            <p:nvPr/>
          </p:nvSpPr>
          <p:spPr>
            <a:xfrm>
              <a:off x="6225539" y="2534412"/>
              <a:ext cx="926591" cy="518160"/>
            </a:xfrm>
            <a:prstGeom prst="rect">
              <a:avLst/>
            </a:prstGeom>
            <a:blipFill>
              <a:blip r:embed="rId18" cstate="print"/>
              <a:stretch>
                <a:fillRect/>
              </a:stretch>
            </a:blipFill>
          </p:spPr>
          <p:txBody>
            <a:bodyPr wrap="square" lIns="0" tIns="0" rIns="0" bIns="0" rtlCol="0"/>
            <a:lstStyle/>
            <a:p>
              <a:endParaRPr/>
            </a:p>
          </p:txBody>
        </p:sp>
        <p:sp>
          <p:nvSpPr>
            <p:cNvPr id="23" name="object 23"/>
            <p:cNvSpPr/>
            <p:nvPr/>
          </p:nvSpPr>
          <p:spPr>
            <a:xfrm>
              <a:off x="6893051" y="2534412"/>
              <a:ext cx="669035" cy="518160"/>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7303007" y="2534412"/>
              <a:ext cx="1348740" cy="518160"/>
            </a:xfrm>
            <a:prstGeom prst="rect">
              <a:avLst/>
            </a:prstGeom>
            <a:blipFill>
              <a:blip r:embed="rId19" cstate="print"/>
              <a:stretch>
                <a:fillRect/>
              </a:stretch>
            </a:blipFill>
          </p:spPr>
          <p:txBody>
            <a:bodyPr wrap="square" lIns="0" tIns="0" rIns="0" bIns="0" rtlCol="0"/>
            <a:lstStyle/>
            <a:p>
              <a:endParaRPr/>
            </a:p>
          </p:txBody>
        </p:sp>
        <p:sp>
          <p:nvSpPr>
            <p:cNvPr id="25" name="object 25"/>
            <p:cNvSpPr/>
            <p:nvPr/>
          </p:nvSpPr>
          <p:spPr>
            <a:xfrm>
              <a:off x="1011936" y="3009900"/>
              <a:ext cx="1156715" cy="536448"/>
            </a:xfrm>
            <a:prstGeom prst="rect">
              <a:avLst/>
            </a:prstGeom>
            <a:blipFill>
              <a:blip r:embed="rId20" cstate="print"/>
              <a:stretch>
                <a:fillRect/>
              </a:stretch>
            </a:blipFill>
          </p:spPr>
          <p:txBody>
            <a:bodyPr wrap="square" lIns="0" tIns="0" rIns="0" bIns="0" rtlCol="0"/>
            <a:lstStyle/>
            <a:p>
              <a:endParaRPr/>
            </a:p>
          </p:txBody>
        </p:sp>
        <p:sp>
          <p:nvSpPr>
            <p:cNvPr id="26" name="object 26"/>
            <p:cNvSpPr/>
            <p:nvPr/>
          </p:nvSpPr>
          <p:spPr>
            <a:xfrm>
              <a:off x="1851660" y="3009900"/>
              <a:ext cx="669036" cy="536448"/>
            </a:xfrm>
            <a:prstGeom prst="rect">
              <a:avLst/>
            </a:prstGeom>
            <a:blipFill>
              <a:blip r:embed="rId21" cstate="print"/>
              <a:stretch>
                <a:fillRect/>
              </a:stretch>
            </a:blipFill>
          </p:spPr>
          <p:txBody>
            <a:bodyPr wrap="square" lIns="0" tIns="0" rIns="0" bIns="0" rtlCol="0"/>
            <a:lstStyle/>
            <a:p>
              <a:endParaRPr/>
            </a:p>
          </p:txBody>
        </p:sp>
        <p:sp>
          <p:nvSpPr>
            <p:cNvPr id="27" name="object 27"/>
            <p:cNvSpPr/>
            <p:nvPr/>
          </p:nvSpPr>
          <p:spPr>
            <a:xfrm>
              <a:off x="2176272" y="2947416"/>
              <a:ext cx="762000" cy="601979"/>
            </a:xfrm>
            <a:prstGeom prst="rect">
              <a:avLst/>
            </a:prstGeom>
            <a:blipFill>
              <a:blip r:embed="rId22" cstate="print"/>
              <a:stretch>
                <a:fillRect/>
              </a:stretch>
            </a:blipFill>
          </p:spPr>
          <p:txBody>
            <a:bodyPr wrap="square" lIns="0" tIns="0" rIns="0" bIns="0" rtlCol="0"/>
            <a:lstStyle/>
            <a:p>
              <a:endParaRPr/>
            </a:p>
          </p:txBody>
        </p:sp>
        <p:sp>
          <p:nvSpPr>
            <p:cNvPr id="28" name="object 28"/>
            <p:cNvSpPr/>
            <p:nvPr/>
          </p:nvSpPr>
          <p:spPr>
            <a:xfrm>
              <a:off x="3822191" y="3518916"/>
              <a:ext cx="1235964" cy="518160"/>
            </a:xfrm>
            <a:prstGeom prst="rect">
              <a:avLst/>
            </a:prstGeom>
            <a:blipFill>
              <a:blip r:embed="rId23" cstate="print"/>
              <a:stretch>
                <a:fillRect/>
              </a:stretch>
            </a:blipFill>
          </p:spPr>
          <p:txBody>
            <a:bodyPr wrap="square" lIns="0" tIns="0" rIns="0" bIns="0" rtlCol="0"/>
            <a:lstStyle/>
            <a:p>
              <a:endParaRPr/>
            </a:p>
          </p:txBody>
        </p:sp>
        <p:sp>
          <p:nvSpPr>
            <p:cNvPr id="29" name="object 29"/>
            <p:cNvSpPr/>
            <p:nvPr/>
          </p:nvSpPr>
          <p:spPr>
            <a:xfrm>
              <a:off x="4759451" y="3518916"/>
              <a:ext cx="667512" cy="518160"/>
            </a:xfrm>
            <a:prstGeom prst="rect">
              <a:avLst/>
            </a:prstGeom>
            <a:blipFill>
              <a:blip r:embed="rId24" cstate="print"/>
              <a:stretch>
                <a:fillRect/>
              </a:stretch>
            </a:blipFill>
          </p:spPr>
          <p:txBody>
            <a:bodyPr wrap="square" lIns="0" tIns="0" rIns="0" bIns="0" rtlCol="0"/>
            <a:lstStyle/>
            <a:p>
              <a:endParaRPr/>
            </a:p>
          </p:txBody>
        </p:sp>
        <p:sp>
          <p:nvSpPr>
            <p:cNvPr id="30" name="object 30"/>
            <p:cNvSpPr/>
            <p:nvPr/>
          </p:nvSpPr>
          <p:spPr>
            <a:xfrm>
              <a:off x="5128259" y="3518916"/>
              <a:ext cx="1007363" cy="518160"/>
            </a:xfrm>
            <a:prstGeom prst="rect">
              <a:avLst/>
            </a:prstGeom>
            <a:blipFill>
              <a:blip r:embed="rId25" cstate="print"/>
              <a:stretch>
                <a:fillRect/>
              </a:stretch>
            </a:blipFill>
          </p:spPr>
          <p:txBody>
            <a:bodyPr wrap="square" lIns="0" tIns="0" rIns="0" bIns="0" rtlCol="0"/>
            <a:lstStyle/>
            <a:p>
              <a:endParaRPr/>
            </a:p>
          </p:txBody>
        </p:sp>
        <p:sp>
          <p:nvSpPr>
            <p:cNvPr id="31" name="object 31"/>
            <p:cNvSpPr/>
            <p:nvPr/>
          </p:nvSpPr>
          <p:spPr>
            <a:xfrm>
              <a:off x="3165347" y="3939539"/>
              <a:ext cx="1397508" cy="518160"/>
            </a:xfrm>
            <a:prstGeom prst="rect">
              <a:avLst/>
            </a:prstGeom>
            <a:blipFill>
              <a:blip r:embed="rId26" cstate="print"/>
              <a:stretch>
                <a:fillRect/>
              </a:stretch>
            </a:blipFill>
          </p:spPr>
          <p:txBody>
            <a:bodyPr wrap="square" lIns="0" tIns="0" rIns="0" bIns="0" rtlCol="0"/>
            <a:lstStyle/>
            <a:p>
              <a:endParaRPr/>
            </a:p>
          </p:txBody>
        </p:sp>
        <p:sp>
          <p:nvSpPr>
            <p:cNvPr id="32" name="object 32"/>
            <p:cNvSpPr/>
            <p:nvPr/>
          </p:nvSpPr>
          <p:spPr>
            <a:xfrm>
              <a:off x="4309871" y="3939539"/>
              <a:ext cx="830579" cy="518160"/>
            </a:xfrm>
            <a:prstGeom prst="rect">
              <a:avLst/>
            </a:prstGeom>
            <a:blipFill>
              <a:blip r:embed="rId27" cstate="print"/>
              <a:stretch>
                <a:fillRect/>
              </a:stretch>
            </a:blipFill>
          </p:spPr>
          <p:txBody>
            <a:bodyPr wrap="square" lIns="0" tIns="0" rIns="0" bIns="0" rtlCol="0"/>
            <a:lstStyle/>
            <a:p>
              <a:endParaRPr/>
            </a:p>
          </p:txBody>
        </p:sp>
        <p:sp>
          <p:nvSpPr>
            <p:cNvPr id="33" name="object 33"/>
            <p:cNvSpPr/>
            <p:nvPr/>
          </p:nvSpPr>
          <p:spPr>
            <a:xfrm>
              <a:off x="4887468" y="3939539"/>
              <a:ext cx="2221991" cy="518160"/>
            </a:xfrm>
            <a:prstGeom prst="rect">
              <a:avLst/>
            </a:prstGeom>
            <a:blipFill>
              <a:blip r:embed="rId28" cstate="print"/>
              <a:stretch>
                <a:fillRect/>
              </a:stretch>
            </a:blipFill>
          </p:spPr>
          <p:txBody>
            <a:bodyPr wrap="square" lIns="0" tIns="0" rIns="0" bIns="0" rtlCol="0"/>
            <a:lstStyle/>
            <a:p>
              <a:endParaRPr/>
            </a:p>
          </p:txBody>
        </p:sp>
        <p:sp>
          <p:nvSpPr>
            <p:cNvPr id="34" name="object 34"/>
            <p:cNvSpPr/>
            <p:nvPr/>
          </p:nvSpPr>
          <p:spPr>
            <a:xfrm>
              <a:off x="6856476" y="3939539"/>
              <a:ext cx="1170431" cy="518160"/>
            </a:xfrm>
            <a:prstGeom prst="rect">
              <a:avLst/>
            </a:prstGeom>
            <a:blipFill>
              <a:blip r:embed="rId29" cstate="print"/>
              <a:stretch>
                <a:fillRect/>
              </a:stretch>
            </a:blipFill>
          </p:spPr>
          <p:txBody>
            <a:bodyPr wrap="square" lIns="0" tIns="0" rIns="0" bIns="0" rtlCol="0"/>
            <a:lstStyle/>
            <a:p>
              <a:endParaRPr/>
            </a:p>
          </p:txBody>
        </p:sp>
        <p:sp>
          <p:nvSpPr>
            <p:cNvPr id="35" name="object 35"/>
            <p:cNvSpPr/>
            <p:nvPr/>
          </p:nvSpPr>
          <p:spPr>
            <a:xfrm>
              <a:off x="5215127" y="4360164"/>
              <a:ext cx="1007363" cy="518160"/>
            </a:xfrm>
            <a:prstGeom prst="rect">
              <a:avLst/>
            </a:prstGeom>
            <a:blipFill>
              <a:blip r:embed="rId25" cstate="print"/>
              <a:stretch>
                <a:fillRect/>
              </a:stretch>
            </a:blipFill>
          </p:spPr>
          <p:txBody>
            <a:bodyPr wrap="square" lIns="0" tIns="0" rIns="0" bIns="0" rtlCol="0"/>
            <a:lstStyle/>
            <a:p>
              <a:endParaRPr/>
            </a:p>
          </p:txBody>
        </p:sp>
        <p:sp>
          <p:nvSpPr>
            <p:cNvPr id="36" name="object 36"/>
            <p:cNvSpPr/>
            <p:nvPr/>
          </p:nvSpPr>
          <p:spPr>
            <a:xfrm>
              <a:off x="5980176" y="4360164"/>
              <a:ext cx="669035" cy="518160"/>
            </a:xfrm>
            <a:prstGeom prst="rect">
              <a:avLst/>
            </a:prstGeom>
            <a:blipFill>
              <a:blip r:embed="rId30" cstate="print"/>
              <a:stretch>
                <a:fillRect/>
              </a:stretch>
            </a:blipFill>
          </p:spPr>
          <p:txBody>
            <a:bodyPr wrap="square" lIns="0" tIns="0" rIns="0" bIns="0" rtlCol="0"/>
            <a:lstStyle/>
            <a:p>
              <a:endParaRPr/>
            </a:p>
          </p:txBody>
        </p:sp>
        <p:sp>
          <p:nvSpPr>
            <p:cNvPr id="37" name="object 37"/>
            <p:cNvSpPr/>
            <p:nvPr/>
          </p:nvSpPr>
          <p:spPr>
            <a:xfrm>
              <a:off x="6406895" y="4360164"/>
              <a:ext cx="1056131" cy="518160"/>
            </a:xfrm>
            <a:prstGeom prst="rect">
              <a:avLst/>
            </a:prstGeom>
            <a:blipFill>
              <a:blip r:embed="rId31" cstate="print"/>
              <a:stretch>
                <a:fillRect/>
              </a:stretch>
            </a:blipFill>
          </p:spPr>
          <p:txBody>
            <a:bodyPr wrap="square" lIns="0" tIns="0" rIns="0" bIns="0" rtlCol="0"/>
            <a:lstStyle/>
            <a:p>
              <a:endParaRPr/>
            </a:p>
          </p:txBody>
        </p:sp>
        <p:sp>
          <p:nvSpPr>
            <p:cNvPr id="38" name="object 38"/>
            <p:cNvSpPr/>
            <p:nvPr/>
          </p:nvSpPr>
          <p:spPr>
            <a:xfrm>
              <a:off x="7222236" y="4360164"/>
              <a:ext cx="1429512" cy="518160"/>
            </a:xfrm>
            <a:prstGeom prst="rect">
              <a:avLst/>
            </a:prstGeom>
            <a:blipFill>
              <a:blip r:embed="rId32" cstate="print"/>
              <a:stretch>
                <a:fillRect/>
              </a:stretch>
            </a:blipFill>
          </p:spPr>
          <p:txBody>
            <a:bodyPr wrap="square" lIns="0" tIns="0" rIns="0" bIns="0" rtlCol="0"/>
            <a:lstStyle/>
            <a:p>
              <a:endParaRPr/>
            </a:p>
          </p:txBody>
        </p:sp>
        <p:sp>
          <p:nvSpPr>
            <p:cNvPr id="39" name="object 39"/>
            <p:cNvSpPr/>
            <p:nvPr/>
          </p:nvSpPr>
          <p:spPr>
            <a:xfrm>
              <a:off x="1011936" y="4780788"/>
              <a:ext cx="1575815" cy="518159"/>
            </a:xfrm>
            <a:prstGeom prst="rect">
              <a:avLst/>
            </a:prstGeom>
            <a:blipFill>
              <a:blip r:embed="rId33" cstate="print"/>
              <a:stretch>
                <a:fillRect/>
              </a:stretch>
            </a:blipFill>
          </p:spPr>
          <p:txBody>
            <a:bodyPr wrap="square" lIns="0" tIns="0" rIns="0" bIns="0" rtlCol="0"/>
            <a:lstStyle/>
            <a:p>
              <a:endParaRPr/>
            </a:p>
          </p:txBody>
        </p:sp>
      </p:grpSp>
      <p:sp>
        <p:nvSpPr>
          <p:cNvPr id="40" name="object 40"/>
          <p:cNvSpPr txBox="1"/>
          <p:nvPr/>
        </p:nvSpPr>
        <p:spPr>
          <a:xfrm>
            <a:off x="839216" y="1275333"/>
            <a:ext cx="2890520" cy="376555"/>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 pos="1495425" algn="l"/>
                <a:tab pos="1920875" algn="l"/>
              </a:tabLst>
            </a:pPr>
            <a:r>
              <a:rPr sz="2300" dirty="0">
                <a:latin typeface="Arial"/>
                <a:cs typeface="Arial"/>
              </a:rPr>
              <a:t>Pho</a:t>
            </a:r>
            <a:r>
              <a:rPr sz="2300" spc="-15" dirty="0">
                <a:latin typeface="Arial"/>
                <a:cs typeface="Arial"/>
              </a:rPr>
              <a:t>t</a:t>
            </a:r>
            <a:r>
              <a:rPr sz="2300" spc="-10" dirty="0">
                <a:latin typeface="Arial"/>
                <a:cs typeface="Arial"/>
              </a:rPr>
              <a:t>o</a:t>
            </a:r>
            <a:r>
              <a:rPr sz="2300" dirty="0">
                <a:latin typeface="Arial"/>
                <a:cs typeface="Arial"/>
              </a:rPr>
              <a:t>n	is	de</a:t>
            </a:r>
            <a:r>
              <a:rPr sz="2300" spc="-15" dirty="0">
                <a:latin typeface="Arial"/>
                <a:cs typeface="Arial"/>
              </a:rPr>
              <a:t>f</a:t>
            </a:r>
            <a:r>
              <a:rPr sz="2300" dirty="0">
                <a:latin typeface="Arial"/>
                <a:cs typeface="Arial"/>
              </a:rPr>
              <a:t>in</a:t>
            </a:r>
            <a:r>
              <a:rPr sz="2300" spc="-15" dirty="0">
                <a:latin typeface="Arial"/>
                <a:cs typeface="Arial"/>
              </a:rPr>
              <a:t>e</a:t>
            </a:r>
            <a:r>
              <a:rPr sz="2300" dirty="0">
                <a:latin typeface="Arial"/>
                <a:cs typeface="Arial"/>
              </a:rPr>
              <a:t>d</a:t>
            </a:r>
            <a:endParaRPr sz="2300">
              <a:latin typeface="Arial"/>
              <a:cs typeface="Arial"/>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45" name="object 45"/>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46" name="object 46"/>
          <p:cNvSpPr txBox="1"/>
          <p:nvPr/>
        </p:nvSpPr>
        <p:spPr>
          <a:xfrm>
            <a:off x="8358885" y="6290385"/>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latin typeface="Arial"/>
                <a:cs typeface="Arial"/>
              </a:rPr>
              <a:pPr marL="38100">
                <a:lnSpc>
                  <a:spcPts val="1650"/>
                </a:lnSpc>
              </a:pPr>
              <a:t>30</a:t>
            </a:fld>
            <a:endParaRPr sz="1400">
              <a:latin typeface="Arial"/>
              <a:cs typeface="Arial"/>
            </a:endParaRPr>
          </a:p>
        </p:txBody>
      </p:sp>
      <p:sp>
        <p:nvSpPr>
          <p:cNvPr id="41" name="object 41"/>
          <p:cNvSpPr txBox="1"/>
          <p:nvPr/>
        </p:nvSpPr>
        <p:spPr>
          <a:xfrm>
            <a:off x="3919854" y="1275333"/>
            <a:ext cx="4536440" cy="376555"/>
          </a:xfrm>
          <a:prstGeom prst="rect">
            <a:avLst/>
          </a:prstGeom>
        </p:spPr>
        <p:txBody>
          <a:bodyPr vert="horz" wrap="square" lIns="0" tIns="13335" rIns="0" bIns="0" rtlCol="0">
            <a:spAutoFit/>
          </a:bodyPr>
          <a:lstStyle/>
          <a:p>
            <a:pPr marL="12700">
              <a:lnSpc>
                <a:spcPct val="100000"/>
              </a:lnSpc>
              <a:spcBef>
                <a:spcPts val="105"/>
              </a:spcBef>
              <a:tabLst>
                <a:tab pos="535305" algn="l"/>
                <a:tab pos="913130" algn="l"/>
                <a:tab pos="2161540" algn="l"/>
                <a:tab pos="2962910" algn="l"/>
                <a:tab pos="3778885" algn="l"/>
              </a:tabLst>
            </a:pPr>
            <a:r>
              <a:rPr sz="2300" spc="-10" dirty="0">
                <a:latin typeface="Arial"/>
                <a:cs typeface="Arial"/>
              </a:rPr>
              <a:t>a</a:t>
            </a:r>
            <a:r>
              <a:rPr sz="2300" dirty="0">
                <a:latin typeface="Arial"/>
                <a:cs typeface="Arial"/>
              </a:rPr>
              <a:t>s	</a:t>
            </a:r>
            <a:r>
              <a:rPr sz="2300" b="1" dirty="0">
                <a:solidFill>
                  <a:srgbClr val="0033CC"/>
                </a:solidFill>
                <a:latin typeface="Arial"/>
                <a:cs typeface="Arial"/>
              </a:rPr>
              <a:t>a	</a:t>
            </a:r>
            <a:r>
              <a:rPr sz="2300" b="1" spc="-20" dirty="0">
                <a:solidFill>
                  <a:srgbClr val="0033CC"/>
                </a:solidFill>
                <a:latin typeface="Arial"/>
                <a:cs typeface="Arial"/>
              </a:rPr>
              <a:t>p</a:t>
            </a:r>
            <a:r>
              <a:rPr sz="2300" b="1" dirty="0">
                <a:solidFill>
                  <a:srgbClr val="0033CC"/>
                </a:solidFill>
                <a:latin typeface="Arial"/>
                <a:cs typeface="Arial"/>
              </a:rPr>
              <a:t>art</a:t>
            </a:r>
            <a:r>
              <a:rPr sz="2300" b="1" spc="-20" dirty="0">
                <a:solidFill>
                  <a:srgbClr val="0033CC"/>
                </a:solidFill>
                <a:latin typeface="Arial"/>
                <a:cs typeface="Arial"/>
              </a:rPr>
              <a:t>i</a:t>
            </a:r>
            <a:r>
              <a:rPr sz="2300" b="1" spc="-10" dirty="0">
                <a:solidFill>
                  <a:srgbClr val="0033CC"/>
                </a:solidFill>
                <a:latin typeface="Arial"/>
                <a:cs typeface="Arial"/>
              </a:rPr>
              <a:t>c</a:t>
            </a:r>
            <a:r>
              <a:rPr sz="2300" b="1" dirty="0">
                <a:solidFill>
                  <a:srgbClr val="0033CC"/>
                </a:solidFill>
                <a:latin typeface="Arial"/>
                <a:cs typeface="Arial"/>
              </a:rPr>
              <a:t>le	</a:t>
            </a:r>
            <a:r>
              <a:rPr sz="2300" b="1" spc="30" dirty="0">
                <a:solidFill>
                  <a:srgbClr val="0033CC"/>
                </a:solidFill>
                <a:latin typeface="Arial"/>
                <a:cs typeface="Arial"/>
              </a:rPr>
              <a:t>w</a:t>
            </a:r>
            <a:r>
              <a:rPr sz="2300" b="1" spc="-20" dirty="0">
                <a:solidFill>
                  <a:srgbClr val="0033CC"/>
                </a:solidFill>
                <a:latin typeface="Arial"/>
                <a:cs typeface="Arial"/>
              </a:rPr>
              <a:t>i</a:t>
            </a:r>
            <a:r>
              <a:rPr sz="2300" b="1" dirty="0">
                <a:solidFill>
                  <a:srgbClr val="0033CC"/>
                </a:solidFill>
                <a:latin typeface="Arial"/>
                <a:cs typeface="Arial"/>
              </a:rPr>
              <a:t>th	</a:t>
            </a:r>
            <a:r>
              <a:rPr sz="2300" b="1" spc="-15" dirty="0">
                <a:solidFill>
                  <a:srgbClr val="0033CC"/>
                </a:solidFill>
                <a:latin typeface="Arial"/>
                <a:cs typeface="Arial"/>
              </a:rPr>
              <a:t>z</a:t>
            </a:r>
            <a:r>
              <a:rPr sz="2300" b="1" dirty="0">
                <a:solidFill>
                  <a:srgbClr val="0033CC"/>
                </a:solidFill>
                <a:latin typeface="Arial"/>
                <a:cs typeface="Arial"/>
              </a:rPr>
              <a:t>ero	</a:t>
            </a:r>
            <a:r>
              <a:rPr sz="2300" b="1" spc="-10" dirty="0">
                <a:solidFill>
                  <a:srgbClr val="0033CC"/>
                </a:solidFill>
                <a:latin typeface="Arial"/>
                <a:cs typeface="Arial"/>
              </a:rPr>
              <a:t>mass</a:t>
            </a:r>
            <a:endParaRPr sz="2300">
              <a:latin typeface="Arial"/>
              <a:cs typeface="Arial"/>
            </a:endParaRPr>
          </a:p>
        </p:txBody>
      </p:sp>
      <p:sp>
        <p:nvSpPr>
          <p:cNvPr id="42" name="object 42"/>
          <p:cNvSpPr txBox="1"/>
          <p:nvPr/>
        </p:nvSpPr>
        <p:spPr>
          <a:xfrm>
            <a:off x="839216" y="1626459"/>
            <a:ext cx="7618095" cy="4516120"/>
          </a:xfrm>
          <a:prstGeom prst="rect">
            <a:avLst/>
          </a:prstGeom>
        </p:spPr>
        <p:txBody>
          <a:bodyPr vert="horz" wrap="square" lIns="0" tIns="82550" rIns="0" bIns="0" rtlCol="0">
            <a:spAutoFit/>
          </a:bodyPr>
          <a:lstStyle/>
          <a:p>
            <a:pPr marL="355600" algn="just">
              <a:lnSpc>
                <a:spcPct val="100000"/>
              </a:lnSpc>
              <a:spcBef>
                <a:spcPts val="650"/>
              </a:spcBef>
            </a:pPr>
            <a:r>
              <a:rPr sz="2300" b="1" spc="-5" dirty="0">
                <a:solidFill>
                  <a:srgbClr val="0033CC"/>
                </a:solidFill>
                <a:latin typeface="Arial"/>
                <a:cs typeface="Arial"/>
              </a:rPr>
              <a:t>consisting of </a:t>
            </a:r>
            <a:r>
              <a:rPr sz="2300" b="1" dirty="0">
                <a:solidFill>
                  <a:srgbClr val="0033CC"/>
                </a:solidFill>
                <a:latin typeface="Arial"/>
                <a:cs typeface="Arial"/>
              </a:rPr>
              <a:t>a </a:t>
            </a:r>
            <a:r>
              <a:rPr sz="2300" b="1" spc="-5" dirty="0">
                <a:solidFill>
                  <a:srgbClr val="0033CC"/>
                </a:solidFill>
                <a:latin typeface="Arial"/>
                <a:cs typeface="Arial"/>
              </a:rPr>
              <a:t>quantum of</a:t>
            </a:r>
            <a:r>
              <a:rPr sz="2300" b="1" spc="565" dirty="0">
                <a:solidFill>
                  <a:srgbClr val="0033CC"/>
                </a:solidFill>
                <a:latin typeface="Arial"/>
                <a:cs typeface="Arial"/>
              </a:rPr>
              <a:t> </a:t>
            </a:r>
            <a:r>
              <a:rPr sz="2300" b="1" spc="-5" dirty="0">
                <a:solidFill>
                  <a:srgbClr val="0033CC"/>
                </a:solidFill>
                <a:latin typeface="Arial"/>
                <a:cs typeface="Arial"/>
              </a:rPr>
              <a:t>electromagnetic</a:t>
            </a:r>
            <a:endParaRPr sz="2300">
              <a:latin typeface="Arial"/>
              <a:cs typeface="Arial"/>
            </a:endParaRPr>
          </a:p>
          <a:p>
            <a:pPr marL="355600" algn="just">
              <a:lnSpc>
                <a:spcPct val="100000"/>
              </a:lnSpc>
              <a:spcBef>
                <a:spcPts val="555"/>
              </a:spcBef>
            </a:pPr>
            <a:r>
              <a:rPr sz="2300" b="1" dirty="0">
                <a:solidFill>
                  <a:srgbClr val="0033CC"/>
                </a:solidFill>
                <a:latin typeface="Arial"/>
                <a:cs typeface="Arial"/>
              </a:rPr>
              <a:t>radiation </a:t>
            </a:r>
            <a:r>
              <a:rPr sz="2300" b="1" spc="5" dirty="0">
                <a:solidFill>
                  <a:srgbClr val="0033CC"/>
                </a:solidFill>
                <a:latin typeface="Arial"/>
                <a:cs typeface="Arial"/>
              </a:rPr>
              <a:t>where </a:t>
            </a:r>
            <a:r>
              <a:rPr sz="2300" b="1" dirty="0">
                <a:solidFill>
                  <a:srgbClr val="0033CC"/>
                </a:solidFill>
                <a:latin typeface="Arial"/>
                <a:cs typeface="Arial"/>
              </a:rPr>
              <a:t>its energy is</a:t>
            </a:r>
            <a:r>
              <a:rPr sz="2300" b="1" spc="-200" dirty="0">
                <a:solidFill>
                  <a:srgbClr val="0033CC"/>
                </a:solidFill>
                <a:latin typeface="Arial"/>
                <a:cs typeface="Arial"/>
              </a:rPr>
              <a:t> </a:t>
            </a:r>
            <a:r>
              <a:rPr sz="2300" b="1" dirty="0">
                <a:solidFill>
                  <a:srgbClr val="0033CC"/>
                </a:solidFill>
                <a:latin typeface="Arial"/>
                <a:cs typeface="Arial"/>
              </a:rPr>
              <a:t>concentrated</a:t>
            </a:r>
            <a:r>
              <a:rPr sz="2300" dirty="0">
                <a:latin typeface="Arial"/>
                <a:cs typeface="Arial"/>
              </a:rPr>
              <a:t>.</a:t>
            </a:r>
            <a:endParaRPr sz="2300">
              <a:latin typeface="Arial"/>
              <a:cs typeface="Arial"/>
            </a:endParaRPr>
          </a:p>
          <a:p>
            <a:pPr marL="355600" marR="5080" indent="-342900" algn="just">
              <a:lnSpc>
                <a:spcPct val="121200"/>
              </a:lnSpc>
              <a:spcBef>
                <a:spcPts val="520"/>
              </a:spcBef>
              <a:buChar char="•"/>
              <a:tabLst>
                <a:tab pos="355600" algn="l"/>
              </a:tabLst>
            </a:pPr>
            <a:r>
              <a:rPr sz="2300" dirty="0">
                <a:latin typeface="Arial"/>
                <a:cs typeface="Arial"/>
              </a:rPr>
              <a:t>A </a:t>
            </a:r>
            <a:r>
              <a:rPr sz="2300" spc="-5" dirty="0">
                <a:latin typeface="Arial"/>
                <a:cs typeface="Arial"/>
              </a:rPr>
              <a:t>photon may also be </a:t>
            </a:r>
            <a:r>
              <a:rPr sz="2300" spc="-10" dirty="0">
                <a:latin typeface="Arial"/>
                <a:cs typeface="Arial"/>
              </a:rPr>
              <a:t>regarded </a:t>
            </a:r>
            <a:r>
              <a:rPr sz="2300" dirty="0">
                <a:latin typeface="Arial"/>
                <a:cs typeface="Arial"/>
              </a:rPr>
              <a:t>as a </a:t>
            </a:r>
            <a:r>
              <a:rPr sz="2300" b="1" spc="-5" dirty="0">
                <a:solidFill>
                  <a:srgbClr val="FF0000"/>
                </a:solidFill>
                <a:latin typeface="Arial"/>
                <a:cs typeface="Arial"/>
              </a:rPr>
              <a:t>unit of energy  </a:t>
            </a:r>
            <a:r>
              <a:rPr sz="2300" b="1" dirty="0">
                <a:solidFill>
                  <a:srgbClr val="FF0000"/>
                </a:solidFill>
                <a:latin typeface="Arial"/>
                <a:cs typeface="Arial"/>
              </a:rPr>
              <a:t>equal to</a:t>
            </a:r>
            <a:r>
              <a:rPr sz="2300" b="1" spc="-70" dirty="0">
                <a:solidFill>
                  <a:srgbClr val="FF0000"/>
                </a:solidFill>
                <a:latin typeface="Arial"/>
                <a:cs typeface="Arial"/>
              </a:rPr>
              <a:t> </a:t>
            </a:r>
            <a:r>
              <a:rPr sz="2700" b="1" i="1" spc="-5" dirty="0">
                <a:solidFill>
                  <a:srgbClr val="FF0000"/>
                </a:solidFill>
                <a:latin typeface="Times New Roman"/>
                <a:cs typeface="Times New Roman"/>
              </a:rPr>
              <a:t>hf</a:t>
            </a:r>
            <a:r>
              <a:rPr sz="2300" spc="-5" dirty="0">
                <a:latin typeface="Arial"/>
                <a:cs typeface="Arial"/>
              </a:rPr>
              <a:t>.</a:t>
            </a:r>
            <a:endParaRPr sz="2300">
              <a:latin typeface="Arial"/>
              <a:cs typeface="Arial"/>
            </a:endParaRPr>
          </a:p>
          <a:p>
            <a:pPr marL="355600" marR="5080" indent="-342900" algn="just">
              <a:lnSpc>
                <a:spcPct val="120000"/>
              </a:lnSpc>
              <a:spcBef>
                <a:spcPts val="615"/>
              </a:spcBef>
              <a:buChar char="•"/>
              <a:tabLst>
                <a:tab pos="355600" algn="l"/>
              </a:tabLst>
            </a:pPr>
            <a:r>
              <a:rPr sz="2300" spc="-5" dirty="0">
                <a:latin typeface="Arial"/>
                <a:cs typeface="Arial"/>
              </a:rPr>
              <a:t>Photons </a:t>
            </a:r>
            <a:r>
              <a:rPr sz="2300" spc="-10" dirty="0">
                <a:latin typeface="Arial"/>
                <a:cs typeface="Arial"/>
              </a:rPr>
              <a:t>travel </a:t>
            </a:r>
            <a:r>
              <a:rPr sz="2300" dirty="0">
                <a:latin typeface="Arial"/>
                <a:cs typeface="Arial"/>
              </a:rPr>
              <a:t>at </a:t>
            </a:r>
            <a:r>
              <a:rPr sz="2300" spc="-5" dirty="0">
                <a:latin typeface="Arial"/>
                <a:cs typeface="Arial"/>
              </a:rPr>
              <a:t>the </a:t>
            </a:r>
            <a:r>
              <a:rPr sz="2300" b="1" spc="-5" dirty="0">
                <a:solidFill>
                  <a:srgbClr val="FF0000"/>
                </a:solidFill>
                <a:latin typeface="Arial"/>
                <a:cs typeface="Arial"/>
              </a:rPr>
              <a:t>speed </a:t>
            </a:r>
            <a:r>
              <a:rPr sz="2300" b="1" spc="-10" dirty="0">
                <a:solidFill>
                  <a:srgbClr val="FF0000"/>
                </a:solidFill>
                <a:latin typeface="Arial"/>
                <a:cs typeface="Arial"/>
              </a:rPr>
              <a:t>of </a:t>
            </a:r>
            <a:r>
              <a:rPr sz="2300" b="1" spc="-5" dirty="0">
                <a:solidFill>
                  <a:srgbClr val="FF0000"/>
                </a:solidFill>
                <a:latin typeface="Arial"/>
                <a:cs typeface="Arial"/>
              </a:rPr>
              <a:t>light </a:t>
            </a:r>
            <a:r>
              <a:rPr sz="2300" spc="-5" dirty="0">
                <a:latin typeface="Arial"/>
                <a:cs typeface="Arial"/>
              </a:rPr>
              <a:t>in </a:t>
            </a:r>
            <a:r>
              <a:rPr sz="2300" dirty="0">
                <a:latin typeface="Arial"/>
                <a:cs typeface="Arial"/>
              </a:rPr>
              <a:t>a </a:t>
            </a:r>
            <a:r>
              <a:rPr sz="2300" spc="-5" dirty="0">
                <a:latin typeface="Arial"/>
                <a:cs typeface="Arial"/>
              </a:rPr>
              <a:t>vacuum. </a:t>
            </a:r>
            <a:r>
              <a:rPr sz="2300" spc="-10" dirty="0">
                <a:latin typeface="Arial"/>
                <a:cs typeface="Arial"/>
              </a:rPr>
              <a:t>They  </a:t>
            </a:r>
            <a:r>
              <a:rPr sz="2300" spc="-5" dirty="0">
                <a:latin typeface="Arial"/>
                <a:cs typeface="Arial"/>
              </a:rPr>
              <a:t>are required to </a:t>
            </a:r>
            <a:r>
              <a:rPr sz="2300" b="1" spc="-5" dirty="0">
                <a:solidFill>
                  <a:srgbClr val="FF0000"/>
                </a:solidFill>
                <a:latin typeface="Arial"/>
                <a:cs typeface="Arial"/>
              </a:rPr>
              <a:t>explain the photoelectric effect </a:t>
            </a:r>
            <a:r>
              <a:rPr sz="2300" spc="-10" dirty="0">
                <a:latin typeface="Arial"/>
                <a:cs typeface="Arial"/>
              </a:rPr>
              <a:t>and  </a:t>
            </a:r>
            <a:r>
              <a:rPr sz="2300" spc="-5" dirty="0">
                <a:latin typeface="Arial"/>
                <a:cs typeface="Arial"/>
              </a:rPr>
              <a:t>other phenomena that require </a:t>
            </a:r>
            <a:r>
              <a:rPr sz="2300" b="1" spc="-5" dirty="0">
                <a:solidFill>
                  <a:srgbClr val="FF0000"/>
                </a:solidFill>
                <a:latin typeface="Arial"/>
                <a:cs typeface="Arial"/>
              </a:rPr>
              <a:t>light </a:t>
            </a:r>
            <a:r>
              <a:rPr sz="2300" b="1" dirty="0">
                <a:solidFill>
                  <a:srgbClr val="FF0000"/>
                </a:solidFill>
                <a:latin typeface="Arial"/>
                <a:cs typeface="Arial"/>
              </a:rPr>
              <a:t>to </a:t>
            </a:r>
            <a:r>
              <a:rPr sz="2300" b="1" spc="-5" dirty="0">
                <a:solidFill>
                  <a:srgbClr val="FF0000"/>
                </a:solidFill>
                <a:latin typeface="Arial"/>
                <a:cs typeface="Arial"/>
              </a:rPr>
              <a:t>have particle  property</a:t>
            </a:r>
            <a:r>
              <a:rPr sz="2300" spc="-5" dirty="0">
                <a:latin typeface="Arial"/>
                <a:cs typeface="Arial"/>
              </a:rPr>
              <a:t>.</a:t>
            </a:r>
            <a:endParaRPr sz="2300">
              <a:latin typeface="Arial"/>
              <a:cs typeface="Arial"/>
            </a:endParaRPr>
          </a:p>
          <a:p>
            <a:pPr marL="355600" indent="-342900" algn="just">
              <a:lnSpc>
                <a:spcPct val="100000"/>
              </a:lnSpc>
              <a:spcBef>
                <a:spcPts val="1105"/>
              </a:spcBef>
              <a:buChar char="•"/>
              <a:tabLst>
                <a:tab pos="355600" algn="l"/>
              </a:tabLst>
            </a:pPr>
            <a:r>
              <a:rPr sz="2300" spc="-5" dirty="0">
                <a:latin typeface="Arial"/>
                <a:cs typeface="Arial"/>
              </a:rPr>
              <a:t>Table</a:t>
            </a:r>
            <a:r>
              <a:rPr sz="2300" spc="459" dirty="0">
                <a:latin typeface="Arial"/>
                <a:cs typeface="Arial"/>
              </a:rPr>
              <a:t> </a:t>
            </a:r>
            <a:r>
              <a:rPr sz="2300" spc="-5" dirty="0">
                <a:latin typeface="Arial"/>
                <a:cs typeface="Arial"/>
              </a:rPr>
              <a:t>shows</a:t>
            </a:r>
            <a:r>
              <a:rPr sz="2300" spc="459" dirty="0">
                <a:latin typeface="Arial"/>
                <a:cs typeface="Arial"/>
              </a:rPr>
              <a:t> </a:t>
            </a:r>
            <a:r>
              <a:rPr sz="2300" spc="-5" dirty="0">
                <a:latin typeface="Arial"/>
                <a:cs typeface="Arial"/>
              </a:rPr>
              <a:t>the</a:t>
            </a:r>
            <a:r>
              <a:rPr sz="2300" spc="455" dirty="0">
                <a:latin typeface="Arial"/>
                <a:cs typeface="Arial"/>
              </a:rPr>
              <a:t> </a:t>
            </a:r>
            <a:r>
              <a:rPr sz="2300" spc="-5" dirty="0">
                <a:latin typeface="Arial"/>
                <a:cs typeface="Arial"/>
              </a:rPr>
              <a:t>differences</a:t>
            </a:r>
            <a:r>
              <a:rPr sz="2300" spc="450" dirty="0">
                <a:latin typeface="Arial"/>
                <a:cs typeface="Arial"/>
              </a:rPr>
              <a:t> </a:t>
            </a:r>
            <a:r>
              <a:rPr sz="2300" spc="-5" dirty="0">
                <a:latin typeface="Arial"/>
                <a:cs typeface="Arial"/>
              </a:rPr>
              <a:t>between</a:t>
            </a:r>
            <a:r>
              <a:rPr sz="2300" spc="455" dirty="0">
                <a:latin typeface="Arial"/>
                <a:cs typeface="Arial"/>
              </a:rPr>
              <a:t> </a:t>
            </a:r>
            <a:r>
              <a:rPr sz="2300" spc="-5" dirty="0">
                <a:latin typeface="Arial"/>
                <a:cs typeface="Arial"/>
              </a:rPr>
              <a:t>the</a:t>
            </a:r>
            <a:r>
              <a:rPr sz="2300" spc="455" dirty="0">
                <a:latin typeface="Arial"/>
                <a:cs typeface="Arial"/>
              </a:rPr>
              <a:t> </a:t>
            </a:r>
            <a:r>
              <a:rPr sz="2300" spc="-5" dirty="0">
                <a:latin typeface="Arial"/>
                <a:cs typeface="Arial"/>
              </a:rPr>
              <a:t>photon</a:t>
            </a:r>
            <a:r>
              <a:rPr sz="2300" spc="455" dirty="0">
                <a:latin typeface="Arial"/>
                <a:cs typeface="Arial"/>
              </a:rPr>
              <a:t> </a:t>
            </a:r>
            <a:r>
              <a:rPr sz="2300" spc="-15" dirty="0">
                <a:latin typeface="Arial"/>
                <a:cs typeface="Arial"/>
              </a:rPr>
              <a:t>and</a:t>
            </a:r>
            <a:endParaRPr sz="2300">
              <a:latin typeface="Arial"/>
              <a:cs typeface="Arial"/>
            </a:endParaRPr>
          </a:p>
          <a:p>
            <a:pPr marL="355600" algn="just">
              <a:lnSpc>
                <a:spcPct val="100000"/>
              </a:lnSpc>
              <a:spcBef>
                <a:spcPts val="555"/>
              </a:spcBef>
            </a:pPr>
            <a:r>
              <a:rPr sz="2300" spc="-5" dirty="0">
                <a:latin typeface="Arial"/>
                <a:cs typeface="Arial"/>
              </a:rPr>
              <a:t>electromagnetic</a:t>
            </a:r>
            <a:r>
              <a:rPr sz="2300" spc="-50" dirty="0">
                <a:latin typeface="Arial"/>
                <a:cs typeface="Arial"/>
              </a:rPr>
              <a:t> </a:t>
            </a:r>
            <a:r>
              <a:rPr sz="2300" spc="-5" dirty="0">
                <a:latin typeface="Arial"/>
                <a:cs typeface="Arial"/>
              </a:rPr>
              <a:t>wave.</a:t>
            </a:r>
            <a:endParaRPr sz="2300">
              <a:latin typeface="Arial"/>
              <a:cs typeface="Arial"/>
            </a:endParaRPr>
          </a:p>
        </p:txBody>
      </p:sp>
      <p:sp>
        <p:nvSpPr>
          <p:cNvPr id="43" name="object 43"/>
          <p:cNvSpPr txBox="1">
            <a:spLocks noGrp="1"/>
          </p:cNvSpPr>
          <p:nvPr>
            <p:ph type="title"/>
          </p:nvPr>
        </p:nvSpPr>
        <p:spPr>
          <a:xfrm>
            <a:off x="3816858" y="497586"/>
            <a:ext cx="1511935" cy="589280"/>
          </a:xfrm>
          <a:prstGeom prst="rect">
            <a:avLst/>
          </a:prstGeom>
        </p:spPr>
        <p:txBody>
          <a:bodyPr vert="horz" wrap="square" lIns="0" tIns="12065" rIns="0" bIns="0" rtlCol="0">
            <a:spAutoFit/>
          </a:bodyPr>
          <a:lstStyle/>
          <a:p>
            <a:pPr marL="12700">
              <a:lnSpc>
                <a:spcPct val="100000"/>
              </a:lnSpc>
              <a:spcBef>
                <a:spcPts val="95"/>
              </a:spcBef>
            </a:pPr>
            <a:r>
              <a:rPr sz="3700" spc="-5" dirty="0"/>
              <a:t>Ph</a:t>
            </a:r>
            <a:r>
              <a:rPr sz="3700" spc="-20" dirty="0"/>
              <a:t>o</a:t>
            </a:r>
            <a:r>
              <a:rPr sz="3700" spc="-5" dirty="0"/>
              <a:t>ton</a:t>
            </a:r>
            <a:endParaRPr sz="37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3451" y="4759071"/>
            <a:ext cx="2305050" cy="1505203"/>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926012" y="4375213"/>
            <a:ext cx="1330325" cy="1304925"/>
            <a:chOff x="4926012" y="4375213"/>
            <a:chExt cx="1330325" cy="1304925"/>
          </a:xfrm>
        </p:grpSpPr>
        <p:sp>
          <p:nvSpPr>
            <p:cNvPr id="4" name="object 4"/>
            <p:cNvSpPr/>
            <p:nvPr/>
          </p:nvSpPr>
          <p:spPr>
            <a:xfrm>
              <a:off x="5073650" y="4379976"/>
              <a:ext cx="857250" cy="288925"/>
            </a:xfrm>
            <a:custGeom>
              <a:avLst/>
              <a:gdLst/>
              <a:ahLst/>
              <a:cxnLst/>
              <a:rect l="l" t="t" r="r" b="b"/>
              <a:pathLst>
                <a:path w="857250" h="288925">
                  <a:moveTo>
                    <a:pt x="428625" y="0"/>
                  </a:moveTo>
                  <a:lnTo>
                    <a:pt x="359098" y="1889"/>
                  </a:lnTo>
                  <a:lnTo>
                    <a:pt x="293144" y="7360"/>
                  </a:lnTo>
                  <a:lnTo>
                    <a:pt x="231644" y="16116"/>
                  </a:lnTo>
                  <a:lnTo>
                    <a:pt x="175482" y="27858"/>
                  </a:lnTo>
                  <a:lnTo>
                    <a:pt x="125539" y="42291"/>
                  </a:lnTo>
                  <a:lnTo>
                    <a:pt x="82698" y="59115"/>
                  </a:lnTo>
                  <a:lnTo>
                    <a:pt x="47841" y="78036"/>
                  </a:lnTo>
                  <a:lnTo>
                    <a:pt x="5609" y="120975"/>
                  </a:lnTo>
                  <a:lnTo>
                    <a:pt x="0" y="144399"/>
                  </a:lnTo>
                  <a:lnTo>
                    <a:pt x="5609" y="167826"/>
                  </a:lnTo>
                  <a:lnTo>
                    <a:pt x="47841" y="210789"/>
                  </a:lnTo>
                  <a:lnTo>
                    <a:pt x="82698" y="229726"/>
                  </a:lnTo>
                  <a:lnTo>
                    <a:pt x="125539" y="246570"/>
                  </a:lnTo>
                  <a:lnTo>
                    <a:pt x="175482" y="261021"/>
                  </a:lnTo>
                  <a:lnTo>
                    <a:pt x="231644" y="272781"/>
                  </a:lnTo>
                  <a:lnTo>
                    <a:pt x="293144" y="281550"/>
                  </a:lnTo>
                  <a:lnTo>
                    <a:pt x="359098" y="287031"/>
                  </a:lnTo>
                  <a:lnTo>
                    <a:pt x="428625" y="288925"/>
                  </a:lnTo>
                  <a:lnTo>
                    <a:pt x="498151" y="287031"/>
                  </a:lnTo>
                  <a:lnTo>
                    <a:pt x="564105" y="281550"/>
                  </a:lnTo>
                  <a:lnTo>
                    <a:pt x="625605" y="272781"/>
                  </a:lnTo>
                  <a:lnTo>
                    <a:pt x="681767" y="261021"/>
                  </a:lnTo>
                  <a:lnTo>
                    <a:pt x="731710" y="246570"/>
                  </a:lnTo>
                  <a:lnTo>
                    <a:pt x="774551" y="229726"/>
                  </a:lnTo>
                  <a:lnTo>
                    <a:pt x="809408" y="210789"/>
                  </a:lnTo>
                  <a:lnTo>
                    <a:pt x="851640" y="167826"/>
                  </a:lnTo>
                  <a:lnTo>
                    <a:pt x="857250" y="144399"/>
                  </a:lnTo>
                  <a:lnTo>
                    <a:pt x="851640" y="120975"/>
                  </a:lnTo>
                  <a:lnTo>
                    <a:pt x="809408" y="78036"/>
                  </a:lnTo>
                  <a:lnTo>
                    <a:pt x="774551" y="59115"/>
                  </a:lnTo>
                  <a:lnTo>
                    <a:pt x="731710" y="42291"/>
                  </a:lnTo>
                  <a:lnTo>
                    <a:pt x="681767" y="27858"/>
                  </a:lnTo>
                  <a:lnTo>
                    <a:pt x="625605" y="16116"/>
                  </a:lnTo>
                  <a:lnTo>
                    <a:pt x="564105" y="7360"/>
                  </a:lnTo>
                  <a:lnTo>
                    <a:pt x="498151" y="1889"/>
                  </a:lnTo>
                  <a:lnTo>
                    <a:pt x="428625" y="0"/>
                  </a:lnTo>
                  <a:close/>
                </a:path>
              </a:pathLst>
            </a:custGeom>
            <a:solidFill>
              <a:srgbClr val="FFFF99"/>
            </a:solidFill>
          </p:spPr>
          <p:txBody>
            <a:bodyPr wrap="square" lIns="0" tIns="0" rIns="0" bIns="0" rtlCol="0"/>
            <a:lstStyle/>
            <a:p>
              <a:endParaRPr/>
            </a:p>
          </p:txBody>
        </p:sp>
        <p:sp>
          <p:nvSpPr>
            <p:cNvPr id="5" name="object 5"/>
            <p:cNvSpPr/>
            <p:nvPr/>
          </p:nvSpPr>
          <p:spPr>
            <a:xfrm>
              <a:off x="5073650" y="4379976"/>
              <a:ext cx="857250" cy="288925"/>
            </a:xfrm>
            <a:custGeom>
              <a:avLst/>
              <a:gdLst/>
              <a:ahLst/>
              <a:cxnLst/>
              <a:rect l="l" t="t" r="r" b="b"/>
              <a:pathLst>
                <a:path w="857250" h="288925">
                  <a:moveTo>
                    <a:pt x="0" y="144399"/>
                  </a:moveTo>
                  <a:lnTo>
                    <a:pt x="21851" y="98755"/>
                  </a:lnTo>
                  <a:lnTo>
                    <a:pt x="82698" y="59115"/>
                  </a:lnTo>
                  <a:lnTo>
                    <a:pt x="125539" y="42290"/>
                  </a:lnTo>
                  <a:lnTo>
                    <a:pt x="175482" y="27858"/>
                  </a:lnTo>
                  <a:lnTo>
                    <a:pt x="231644" y="16116"/>
                  </a:lnTo>
                  <a:lnTo>
                    <a:pt x="293144" y="7360"/>
                  </a:lnTo>
                  <a:lnTo>
                    <a:pt x="359098" y="1889"/>
                  </a:lnTo>
                  <a:lnTo>
                    <a:pt x="428625" y="0"/>
                  </a:lnTo>
                  <a:lnTo>
                    <a:pt x="498151" y="1889"/>
                  </a:lnTo>
                  <a:lnTo>
                    <a:pt x="564105" y="7360"/>
                  </a:lnTo>
                  <a:lnTo>
                    <a:pt x="625605" y="16116"/>
                  </a:lnTo>
                  <a:lnTo>
                    <a:pt x="681767" y="27858"/>
                  </a:lnTo>
                  <a:lnTo>
                    <a:pt x="731710" y="42291"/>
                  </a:lnTo>
                  <a:lnTo>
                    <a:pt x="774551" y="59115"/>
                  </a:lnTo>
                  <a:lnTo>
                    <a:pt x="809408" y="78036"/>
                  </a:lnTo>
                  <a:lnTo>
                    <a:pt x="851640" y="120975"/>
                  </a:lnTo>
                  <a:lnTo>
                    <a:pt x="857250" y="144399"/>
                  </a:lnTo>
                  <a:lnTo>
                    <a:pt x="851640" y="167826"/>
                  </a:lnTo>
                  <a:lnTo>
                    <a:pt x="835398" y="190056"/>
                  </a:lnTo>
                  <a:lnTo>
                    <a:pt x="774551" y="229726"/>
                  </a:lnTo>
                  <a:lnTo>
                    <a:pt x="731710" y="246570"/>
                  </a:lnTo>
                  <a:lnTo>
                    <a:pt x="681767" y="261021"/>
                  </a:lnTo>
                  <a:lnTo>
                    <a:pt x="625605" y="272781"/>
                  </a:lnTo>
                  <a:lnTo>
                    <a:pt x="564105" y="281550"/>
                  </a:lnTo>
                  <a:lnTo>
                    <a:pt x="498151" y="287031"/>
                  </a:lnTo>
                  <a:lnTo>
                    <a:pt x="428625" y="288925"/>
                  </a:lnTo>
                  <a:lnTo>
                    <a:pt x="359098" y="287031"/>
                  </a:lnTo>
                  <a:lnTo>
                    <a:pt x="293144" y="281550"/>
                  </a:lnTo>
                  <a:lnTo>
                    <a:pt x="231644" y="272781"/>
                  </a:lnTo>
                  <a:lnTo>
                    <a:pt x="175482" y="261021"/>
                  </a:lnTo>
                  <a:lnTo>
                    <a:pt x="125539" y="246570"/>
                  </a:lnTo>
                  <a:lnTo>
                    <a:pt x="82698" y="229726"/>
                  </a:lnTo>
                  <a:lnTo>
                    <a:pt x="47841" y="210789"/>
                  </a:lnTo>
                  <a:lnTo>
                    <a:pt x="5609" y="167826"/>
                  </a:lnTo>
                  <a:lnTo>
                    <a:pt x="0" y="144399"/>
                  </a:lnTo>
                  <a:close/>
                </a:path>
              </a:pathLst>
            </a:custGeom>
            <a:ln w="9525">
              <a:solidFill>
                <a:srgbClr val="000000"/>
              </a:solidFill>
            </a:ln>
          </p:spPr>
          <p:txBody>
            <a:bodyPr wrap="square" lIns="0" tIns="0" rIns="0" bIns="0" rtlCol="0"/>
            <a:lstStyle/>
            <a:p>
              <a:endParaRPr/>
            </a:p>
          </p:txBody>
        </p:sp>
        <p:sp>
          <p:nvSpPr>
            <p:cNvPr id="6" name="object 6"/>
            <p:cNvSpPr/>
            <p:nvPr/>
          </p:nvSpPr>
          <p:spPr>
            <a:xfrm>
              <a:off x="5492750" y="4452874"/>
              <a:ext cx="420750" cy="14287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894324" y="4492625"/>
              <a:ext cx="288925" cy="76200"/>
            </a:xfrm>
            <a:custGeom>
              <a:avLst/>
              <a:gdLst/>
              <a:ahLst/>
              <a:cxnLst/>
              <a:rect l="l" t="t" r="r" b="b"/>
              <a:pathLst>
                <a:path w="288925" h="76200">
                  <a:moveTo>
                    <a:pt x="212725" y="0"/>
                  </a:moveTo>
                  <a:lnTo>
                    <a:pt x="212725" y="76200"/>
                  </a:lnTo>
                  <a:lnTo>
                    <a:pt x="263525" y="50800"/>
                  </a:lnTo>
                  <a:lnTo>
                    <a:pt x="225425" y="50800"/>
                  </a:lnTo>
                  <a:lnTo>
                    <a:pt x="225425" y="25400"/>
                  </a:lnTo>
                  <a:lnTo>
                    <a:pt x="263525" y="25400"/>
                  </a:lnTo>
                  <a:lnTo>
                    <a:pt x="212725" y="0"/>
                  </a:lnTo>
                  <a:close/>
                </a:path>
                <a:path w="288925" h="76200">
                  <a:moveTo>
                    <a:pt x="212725" y="25400"/>
                  </a:moveTo>
                  <a:lnTo>
                    <a:pt x="0" y="25400"/>
                  </a:lnTo>
                  <a:lnTo>
                    <a:pt x="0" y="50800"/>
                  </a:lnTo>
                  <a:lnTo>
                    <a:pt x="212725" y="50800"/>
                  </a:lnTo>
                  <a:lnTo>
                    <a:pt x="212725" y="25400"/>
                  </a:lnTo>
                  <a:close/>
                </a:path>
                <a:path w="288925" h="76200">
                  <a:moveTo>
                    <a:pt x="263525" y="25400"/>
                  </a:moveTo>
                  <a:lnTo>
                    <a:pt x="225425" y="25400"/>
                  </a:lnTo>
                  <a:lnTo>
                    <a:pt x="225425" y="50800"/>
                  </a:lnTo>
                  <a:lnTo>
                    <a:pt x="263525" y="50800"/>
                  </a:lnTo>
                  <a:lnTo>
                    <a:pt x="288925" y="38100"/>
                  </a:lnTo>
                  <a:lnTo>
                    <a:pt x="263525" y="25400"/>
                  </a:lnTo>
                  <a:close/>
                </a:path>
              </a:pathLst>
            </a:custGeom>
            <a:solidFill>
              <a:srgbClr val="000000"/>
            </a:solidFill>
          </p:spPr>
          <p:txBody>
            <a:bodyPr wrap="square" lIns="0" tIns="0" rIns="0" bIns="0" rtlCol="0"/>
            <a:lstStyle/>
            <a:p>
              <a:endParaRPr/>
            </a:p>
          </p:txBody>
        </p:sp>
        <p:sp>
          <p:nvSpPr>
            <p:cNvPr id="8" name="object 8"/>
            <p:cNvSpPr/>
            <p:nvPr/>
          </p:nvSpPr>
          <p:spPr>
            <a:xfrm>
              <a:off x="5100701" y="4446524"/>
              <a:ext cx="420624" cy="14287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5132450" y="4810125"/>
              <a:ext cx="857250" cy="288925"/>
            </a:xfrm>
            <a:custGeom>
              <a:avLst/>
              <a:gdLst/>
              <a:ahLst/>
              <a:cxnLst/>
              <a:rect l="l" t="t" r="r" b="b"/>
              <a:pathLst>
                <a:path w="857250" h="288925">
                  <a:moveTo>
                    <a:pt x="428625" y="0"/>
                  </a:moveTo>
                  <a:lnTo>
                    <a:pt x="359098" y="1889"/>
                  </a:lnTo>
                  <a:lnTo>
                    <a:pt x="293144" y="7360"/>
                  </a:lnTo>
                  <a:lnTo>
                    <a:pt x="231644" y="16116"/>
                  </a:lnTo>
                  <a:lnTo>
                    <a:pt x="175482" y="27858"/>
                  </a:lnTo>
                  <a:lnTo>
                    <a:pt x="125539" y="42291"/>
                  </a:lnTo>
                  <a:lnTo>
                    <a:pt x="82698" y="59115"/>
                  </a:lnTo>
                  <a:lnTo>
                    <a:pt x="47841" y="78036"/>
                  </a:lnTo>
                  <a:lnTo>
                    <a:pt x="5609" y="120975"/>
                  </a:lnTo>
                  <a:lnTo>
                    <a:pt x="0" y="144399"/>
                  </a:lnTo>
                  <a:lnTo>
                    <a:pt x="21851" y="190169"/>
                  </a:lnTo>
                  <a:lnTo>
                    <a:pt x="82698" y="229809"/>
                  </a:lnTo>
                  <a:lnTo>
                    <a:pt x="125539" y="246634"/>
                  </a:lnTo>
                  <a:lnTo>
                    <a:pt x="175482" y="261066"/>
                  </a:lnTo>
                  <a:lnTo>
                    <a:pt x="231644" y="272808"/>
                  </a:lnTo>
                  <a:lnTo>
                    <a:pt x="293144" y="281564"/>
                  </a:lnTo>
                  <a:lnTo>
                    <a:pt x="359098" y="287035"/>
                  </a:lnTo>
                  <a:lnTo>
                    <a:pt x="428625" y="288925"/>
                  </a:lnTo>
                  <a:lnTo>
                    <a:pt x="498120" y="287035"/>
                  </a:lnTo>
                  <a:lnTo>
                    <a:pt x="564056" y="281564"/>
                  </a:lnTo>
                  <a:lnTo>
                    <a:pt x="625549" y="272808"/>
                  </a:lnTo>
                  <a:lnTo>
                    <a:pt x="681712" y="261066"/>
                  </a:lnTo>
                  <a:lnTo>
                    <a:pt x="731662" y="246634"/>
                  </a:lnTo>
                  <a:lnTo>
                    <a:pt x="774515" y="229809"/>
                  </a:lnTo>
                  <a:lnTo>
                    <a:pt x="809384" y="210888"/>
                  </a:lnTo>
                  <a:lnTo>
                    <a:pt x="851636" y="167949"/>
                  </a:lnTo>
                  <a:lnTo>
                    <a:pt x="857250" y="144525"/>
                  </a:lnTo>
                  <a:lnTo>
                    <a:pt x="835386" y="98755"/>
                  </a:lnTo>
                  <a:lnTo>
                    <a:pt x="774515" y="59115"/>
                  </a:lnTo>
                  <a:lnTo>
                    <a:pt x="731662" y="42291"/>
                  </a:lnTo>
                  <a:lnTo>
                    <a:pt x="681712" y="27858"/>
                  </a:lnTo>
                  <a:lnTo>
                    <a:pt x="625549" y="16116"/>
                  </a:lnTo>
                  <a:lnTo>
                    <a:pt x="564056" y="7360"/>
                  </a:lnTo>
                  <a:lnTo>
                    <a:pt x="498120" y="1889"/>
                  </a:lnTo>
                  <a:lnTo>
                    <a:pt x="428625" y="0"/>
                  </a:lnTo>
                  <a:close/>
                </a:path>
              </a:pathLst>
            </a:custGeom>
            <a:solidFill>
              <a:srgbClr val="FFFF99"/>
            </a:solidFill>
          </p:spPr>
          <p:txBody>
            <a:bodyPr wrap="square" lIns="0" tIns="0" rIns="0" bIns="0" rtlCol="0"/>
            <a:lstStyle/>
            <a:p>
              <a:endParaRPr/>
            </a:p>
          </p:txBody>
        </p:sp>
        <p:sp>
          <p:nvSpPr>
            <p:cNvPr id="10" name="object 10"/>
            <p:cNvSpPr/>
            <p:nvPr/>
          </p:nvSpPr>
          <p:spPr>
            <a:xfrm>
              <a:off x="5132450" y="4810125"/>
              <a:ext cx="857250" cy="288925"/>
            </a:xfrm>
            <a:custGeom>
              <a:avLst/>
              <a:gdLst/>
              <a:ahLst/>
              <a:cxnLst/>
              <a:rect l="l" t="t" r="r" b="b"/>
              <a:pathLst>
                <a:path w="857250" h="288925">
                  <a:moveTo>
                    <a:pt x="0" y="144399"/>
                  </a:moveTo>
                  <a:lnTo>
                    <a:pt x="21851" y="98755"/>
                  </a:lnTo>
                  <a:lnTo>
                    <a:pt x="82698" y="59115"/>
                  </a:lnTo>
                  <a:lnTo>
                    <a:pt x="125539" y="42290"/>
                  </a:lnTo>
                  <a:lnTo>
                    <a:pt x="175482" y="27858"/>
                  </a:lnTo>
                  <a:lnTo>
                    <a:pt x="231644" y="16116"/>
                  </a:lnTo>
                  <a:lnTo>
                    <a:pt x="293144" y="7360"/>
                  </a:lnTo>
                  <a:lnTo>
                    <a:pt x="359098" y="1889"/>
                  </a:lnTo>
                  <a:lnTo>
                    <a:pt x="428625" y="0"/>
                  </a:lnTo>
                  <a:lnTo>
                    <a:pt x="498120" y="1889"/>
                  </a:lnTo>
                  <a:lnTo>
                    <a:pt x="564056" y="7360"/>
                  </a:lnTo>
                  <a:lnTo>
                    <a:pt x="625549" y="16116"/>
                  </a:lnTo>
                  <a:lnTo>
                    <a:pt x="681712" y="27858"/>
                  </a:lnTo>
                  <a:lnTo>
                    <a:pt x="731662" y="42291"/>
                  </a:lnTo>
                  <a:lnTo>
                    <a:pt x="774515" y="59115"/>
                  </a:lnTo>
                  <a:lnTo>
                    <a:pt x="809384" y="78036"/>
                  </a:lnTo>
                  <a:lnTo>
                    <a:pt x="851636" y="120975"/>
                  </a:lnTo>
                  <a:lnTo>
                    <a:pt x="857250" y="144399"/>
                  </a:lnTo>
                  <a:lnTo>
                    <a:pt x="851636" y="167949"/>
                  </a:lnTo>
                  <a:lnTo>
                    <a:pt x="835386" y="190169"/>
                  </a:lnTo>
                  <a:lnTo>
                    <a:pt x="774515" y="229809"/>
                  </a:lnTo>
                  <a:lnTo>
                    <a:pt x="731662" y="246634"/>
                  </a:lnTo>
                  <a:lnTo>
                    <a:pt x="681712" y="261066"/>
                  </a:lnTo>
                  <a:lnTo>
                    <a:pt x="625549" y="272808"/>
                  </a:lnTo>
                  <a:lnTo>
                    <a:pt x="564056" y="281564"/>
                  </a:lnTo>
                  <a:lnTo>
                    <a:pt x="498120" y="287035"/>
                  </a:lnTo>
                  <a:lnTo>
                    <a:pt x="428625" y="288925"/>
                  </a:lnTo>
                  <a:lnTo>
                    <a:pt x="359098" y="287035"/>
                  </a:lnTo>
                  <a:lnTo>
                    <a:pt x="293144" y="281564"/>
                  </a:lnTo>
                  <a:lnTo>
                    <a:pt x="231644" y="272808"/>
                  </a:lnTo>
                  <a:lnTo>
                    <a:pt x="175482" y="261066"/>
                  </a:lnTo>
                  <a:lnTo>
                    <a:pt x="125539" y="246633"/>
                  </a:lnTo>
                  <a:lnTo>
                    <a:pt x="82698" y="229809"/>
                  </a:lnTo>
                  <a:lnTo>
                    <a:pt x="47841" y="210888"/>
                  </a:lnTo>
                  <a:lnTo>
                    <a:pt x="5609" y="167949"/>
                  </a:lnTo>
                  <a:lnTo>
                    <a:pt x="0" y="144525"/>
                  </a:lnTo>
                  <a:close/>
                </a:path>
              </a:pathLst>
            </a:custGeom>
            <a:ln w="9525">
              <a:solidFill>
                <a:srgbClr val="000000"/>
              </a:solidFill>
            </a:ln>
          </p:spPr>
          <p:txBody>
            <a:bodyPr wrap="square" lIns="0" tIns="0" rIns="0" bIns="0" rtlCol="0"/>
            <a:lstStyle/>
            <a:p>
              <a:endParaRPr/>
            </a:p>
          </p:txBody>
        </p:sp>
        <p:sp>
          <p:nvSpPr>
            <p:cNvPr id="11" name="object 11"/>
            <p:cNvSpPr/>
            <p:nvPr/>
          </p:nvSpPr>
          <p:spPr>
            <a:xfrm>
              <a:off x="5551551" y="4883150"/>
              <a:ext cx="420624" cy="142875"/>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5953125" y="4922774"/>
              <a:ext cx="288925" cy="76200"/>
            </a:xfrm>
            <a:custGeom>
              <a:avLst/>
              <a:gdLst/>
              <a:ahLst/>
              <a:cxnLst/>
              <a:rect l="l" t="t" r="r" b="b"/>
              <a:pathLst>
                <a:path w="288925" h="76200">
                  <a:moveTo>
                    <a:pt x="212725" y="0"/>
                  </a:moveTo>
                  <a:lnTo>
                    <a:pt x="212725" y="76200"/>
                  </a:lnTo>
                  <a:lnTo>
                    <a:pt x="263525" y="50800"/>
                  </a:lnTo>
                  <a:lnTo>
                    <a:pt x="225425" y="50800"/>
                  </a:lnTo>
                  <a:lnTo>
                    <a:pt x="225425" y="25400"/>
                  </a:lnTo>
                  <a:lnTo>
                    <a:pt x="263525" y="25400"/>
                  </a:lnTo>
                  <a:lnTo>
                    <a:pt x="212725" y="0"/>
                  </a:lnTo>
                  <a:close/>
                </a:path>
                <a:path w="288925" h="76200">
                  <a:moveTo>
                    <a:pt x="212725" y="25400"/>
                  </a:moveTo>
                  <a:lnTo>
                    <a:pt x="0" y="25400"/>
                  </a:lnTo>
                  <a:lnTo>
                    <a:pt x="0" y="50800"/>
                  </a:lnTo>
                  <a:lnTo>
                    <a:pt x="212725" y="50800"/>
                  </a:lnTo>
                  <a:lnTo>
                    <a:pt x="212725" y="25400"/>
                  </a:lnTo>
                  <a:close/>
                </a:path>
                <a:path w="288925" h="76200">
                  <a:moveTo>
                    <a:pt x="263525" y="25400"/>
                  </a:moveTo>
                  <a:lnTo>
                    <a:pt x="225425" y="25400"/>
                  </a:lnTo>
                  <a:lnTo>
                    <a:pt x="225425" y="50800"/>
                  </a:lnTo>
                  <a:lnTo>
                    <a:pt x="263525" y="50800"/>
                  </a:lnTo>
                  <a:lnTo>
                    <a:pt x="288925" y="38100"/>
                  </a:lnTo>
                  <a:lnTo>
                    <a:pt x="263525" y="25400"/>
                  </a:lnTo>
                  <a:close/>
                </a:path>
              </a:pathLst>
            </a:custGeom>
            <a:solidFill>
              <a:srgbClr val="000000"/>
            </a:solidFill>
          </p:spPr>
          <p:txBody>
            <a:bodyPr wrap="square" lIns="0" tIns="0" rIns="0" bIns="0" rtlCol="0"/>
            <a:lstStyle/>
            <a:p>
              <a:endParaRPr/>
            </a:p>
          </p:txBody>
        </p:sp>
        <p:sp>
          <p:nvSpPr>
            <p:cNvPr id="13" name="object 13"/>
            <p:cNvSpPr/>
            <p:nvPr/>
          </p:nvSpPr>
          <p:spPr>
            <a:xfrm>
              <a:off x="5159375" y="4876800"/>
              <a:ext cx="420750" cy="142875"/>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5146675" y="5270500"/>
              <a:ext cx="857250" cy="288925"/>
            </a:xfrm>
            <a:custGeom>
              <a:avLst/>
              <a:gdLst/>
              <a:ahLst/>
              <a:cxnLst/>
              <a:rect l="l" t="t" r="r" b="b"/>
              <a:pathLst>
                <a:path w="857250" h="288925">
                  <a:moveTo>
                    <a:pt x="428625" y="0"/>
                  </a:moveTo>
                  <a:lnTo>
                    <a:pt x="359098" y="1889"/>
                  </a:lnTo>
                  <a:lnTo>
                    <a:pt x="293144" y="7361"/>
                  </a:lnTo>
                  <a:lnTo>
                    <a:pt x="231644" y="16119"/>
                  </a:lnTo>
                  <a:lnTo>
                    <a:pt x="175482" y="27866"/>
                  </a:lnTo>
                  <a:lnTo>
                    <a:pt x="125539" y="42306"/>
                  </a:lnTo>
                  <a:lnTo>
                    <a:pt x="82698" y="59143"/>
                  </a:lnTo>
                  <a:lnTo>
                    <a:pt x="47841" y="78079"/>
                  </a:lnTo>
                  <a:lnTo>
                    <a:pt x="5609" y="121067"/>
                  </a:lnTo>
                  <a:lnTo>
                    <a:pt x="0" y="144525"/>
                  </a:lnTo>
                  <a:lnTo>
                    <a:pt x="5609" y="167949"/>
                  </a:lnTo>
                  <a:lnTo>
                    <a:pt x="47841" y="210888"/>
                  </a:lnTo>
                  <a:lnTo>
                    <a:pt x="82698" y="229809"/>
                  </a:lnTo>
                  <a:lnTo>
                    <a:pt x="125539" y="246634"/>
                  </a:lnTo>
                  <a:lnTo>
                    <a:pt x="175482" y="261066"/>
                  </a:lnTo>
                  <a:lnTo>
                    <a:pt x="231644" y="272808"/>
                  </a:lnTo>
                  <a:lnTo>
                    <a:pt x="293144" y="281564"/>
                  </a:lnTo>
                  <a:lnTo>
                    <a:pt x="359098" y="287035"/>
                  </a:lnTo>
                  <a:lnTo>
                    <a:pt x="428625" y="288925"/>
                  </a:lnTo>
                  <a:lnTo>
                    <a:pt x="498151" y="287035"/>
                  </a:lnTo>
                  <a:lnTo>
                    <a:pt x="564105" y="281564"/>
                  </a:lnTo>
                  <a:lnTo>
                    <a:pt x="625605" y="272808"/>
                  </a:lnTo>
                  <a:lnTo>
                    <a:pt x="681767" y="261066"/>
                  </a:lnTo>
                  <a:lnTo>
                    <a:pt x="731710" y="246634"/>
                  </a:lnTo>
                  <a:lnTo>
                    <a:pt x="774551" y="229809"/>
                  </a:lnTo>
                  <a:lnTo>
                    <a:pt x="809408" y="210888"/>
                  </a:lnTo>
                  <a:lnTo>
                    <a:pt x="851640" y="167949"/>
                  </a:lnTo>
                  <a:lnTo>
                    <a:pt x="857250" y="144525"/>
                  </a:lnTo>
                  <a:lnTo>
                    <a:pt x="851640" y="121067"/>
                  </a:lnTo>
                  <a:lnTo>
                    <a:pt x="809408" y="78079"/>
                  </a:lnTo>
                  <a:lnTo>
                    <a:pt x="774551" y="59143"/>
                  </a:lnTo>
                  <a:lnTo>
                    <a:pt x="731710" y="42306"/>
                  </a:lnTo>
                  <a:lnTo>
                    <a:pt x="681767" y="27866"/>
                  </a:lnTo>
                  <a:lnTo>
                    <a:pt x="625605" y="16119"/>
                  </a:lnTo>
                  <a:lnTo>
                    <a:pt x="564105" y="7361"/>
                  </a:lnTo>
                  <a:lnTo>
                    <a:pt x="498151" y="1889"/>
                  </a:lnTo>
                  <a:lnTo>
                    <a:pt x="428625" y="0"/>
                  </a:lnTo>
                  <a:close/>
                </a:path>
              </a:pathLst>
            </a:custGeom>
            <a:solidFill>
              <a:srgbClr val="FFFF99"/>
            </a:solidFill>
          </p:spPr>
          <p:txBody>
            <a:bodyPr wrap="square" lIns="0" tIns="0" rIns="0" bIns="0" rtlCol="0"/>
            <a:lstStyle/>
            <a:p>
              <a:endParaRPr/>
            </a:p>
          </p:txBody>
        </p:sp>
        <p:sp>
          <p:nvSpPr>
            <p:cNvPr id="15" name="object 15"/>
            <p:cNvSpPr/>
            <p:nvPr/>
          </p:nvSpPr>
          <p:spPr>
            <a:xfrm>
              <a:off x="5146675" y="5270500"/>
              <a:ext cx="857250" cy="288925"/>
            </a:xfrm>
            <a:custGeom>
              <a:avLst/>
              <a:gdLst/>
              <a:ahLst/>
              <a:cxnLst/>
              <a:rect l="l" t="t" r="r" b="b"/>
              <a:pathLst>
                <a:path w="857250" h="288925">
                  <a:moveTo>
                    <a:pt x="0" y="144525"/>
                  </a:moveTo>
                  <a:lnTo>
                    <a:pt x="21851" y="98820"/>
                  </a:lnTo>
                  <a:lnTo>
                    <a:pt x="82698" y="59143"/>
                  </a:lnTo>
                  <a:lnTo>
                    <a:pt x="125539" y="42306"/>
                  </a:lnTo>
                  <a:lnTo>
                    <a:pt x="175482" y="27866"/>
                  </a:lnTo>
                  <a:lnTo>
                    <a:pt x="231644" y="16119"/>
                  </a:lnTo>
                  <a:lnTo>
                    <a:pt x="293144" y="7361"/>
                  </a:lnTo>
                  <a:lnTo>
                    <a:pt x="359098" y="1889"/>
                  </a:lnTo>
                  <a:lnTo>
                    <a:pt x="428625" y="0"/>
                  </a:lnTo>
                  <a:lnTo>
                    <a:pt x="498151" y="1889"/>
                  </a:lnTo>
                  <a:lnTo>
                    <a:pt x="564105" y="7361"/>
                  </a:lnTo>
                  <a:lnTo>
                    <a:pt x="625605" y="16119"/>
                  </a:lnTo>
                  <a:lnTo>
                    <a:pt x="681767" y="27866"/>
                  </a:lnTo>
                  <a:lnTo>
                    <a:pt x="731710" y="42306"/>
                  </a:lnTo>
                  <a:lnTo>
                    <a:pt x="774551" y="59143"/>
                  </a:lnTo>
                  <a:lnTo>
                    <a:pt x="809408" y="78079"/>
                  </a:lnTo>
                  <a:lnTo>
                    <a:pt x="851640" y="121067"/>
                  </a:lnTo>
                  <a:lnTo>
                    <a:pt x="857250" y="144525"/>
                  </a:lnTo>
                  <a:lnTo>
                    <a:pt x="851640" y="167949"/>
                  </a:lnTo>
                  <a:lnTo>
                    <a:pt x="835398" y="190169"/>
                  </a:lnTo>
                  <a:lnTo>
                    <a:pt x="774551" y="229809"/>
                  </a:lnTo>
                  <a:lnTo>
                    <a:pt x="731710" y="246634"/>
                  </a:lnTo>
                  <a:lnTo>
                    <a:pt x="681767" y="261066"/>
                  </a:lnTo>
                  <a:lnTo>
                    <a:pt x="625605" y="272808"/>
                  </a:lnTo>
                  <a:lnTo>
                    <a:pt x="564105" y="281564"/>
                  </a:lnTo>
                  <a:lnTo>
                    <a:pt x="498151" y="287035"/>
                  </a:lnTo>
                  <a:lnTo>
                    <a:pt x="428625" y="288925"/>
                  </a:lnTo>
                  <a:lnTo>
                    <a:pt x="359098" y="287035"/>
                  </a:lnTo>
                  <a:lnTo>
                    <a:pt x="293144" y="281564"/>
                  </a:lnTo>
                  <a:lnTo>
                    <a:pt x="231644" y="272808"/>
                  </a:lnTo>
                  <a:lnTo>
                    <a:pt x="175482" y="261066"/>
                  </a:lnTo>
                  <a:lnTo>
                    <a:pt x="125539" y="246634"/>
                  </a:lnTo>
                  <a:lnTo>
                    <a:pt x="82698" y="229809"/>
                  </a:lnTo>
                  <a:lnTo>
                    <a:pt x="47841" y="210888"/>
                  </a:lnTo>
                  <a:lnTo>
                    <a:pt x="5609" y="167949"/>
                  </a:lnTo>
                  <a:lnTo>
                    <a:pt x="0" y="144525"/>
                  </a:lnTo>
                  <a:close/>
                </a:path>
              </a:pathLst>
            </a:custGeom>
            <a:ln w="9525">
              <a:solidFill>
                <a:srgbClr val="000000"/>
              </a:solidFill>
            </a:ln>
          </p:spPr>
          <p:txBody>
            <a:bodyPr wrap="square" lIns="0" tIns="0" rIns="0" bIns="0" rtlCol="0"/>
            <a:lstStyle/>
            <a:p>
              <a:endParaRPr/>
            </a:p>
          </p:txBody>
        </p:sp>
        <p:sp>
          <p:nvSpPr>
            <p:cNvPr id="16" name="object 16"/>
            <p:cNvSpPr/>
            <p:nvPr/>
          </p:nvSpPr>
          <p:spPr>
            <a:xfrm>
              <a:off x="5565775" y="5343525"/>
              <a:ext cx="420750" cy="142875"/>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5967349" y="5383149"/>
              <a:ext cx="288925" cy="76200"/>
            </a:xfrm>
            <a:custGeom>
              <a:avLst/>
              <a:gdLst/>
              <a:ahLst/>
              <a:cxnLst/>
              <a:rect l="l" t="t" r="r" b="b"/>
              <a:pathLst>
                <a:path w="288925" h="76200">
                  <a:moveTo>
                    <a:pt x="212725" y="0"/>
                  </a:moveTo>
                  <a:lnTo>
                    <a:pt x="212725" y="76200"/>
                  </a:lnTo>
                  <a:lnTo>
                    <a:pt x="263525" y="50800"/>
                  </a:lnTo>
                  <a:lnTo>
                    <a:pt x="225425" y="50800"/>
                  </a:lnTo>
                  <a:lnTo>
                    <a:pt x="225425" y="25400"/>
                  </a:lnTo>
                  <a:lnTo>
                    <a:pt x="263525" y="25400"/>
                  </a:lnTo>
                  <a:lnTo>
                    <a:pt x="212725" y="0"/>
                  </a:lnTo>
                  <a:close/>
                </a:path>
                <a:path w="288925" h="76200">
                  <a:moveTo>
                    <a:pt x="212725" y="25400"/>
                  </a:moveTo>
                  <a:lnTo>
                    <a:pt x="0" y="25400"/>
                  </a:lnTo>
                  <a:lnTo>
                    <a:pt x="0" y="50800"/>
                  </a:lnTo>
                  <a:lnTo>
                    <a:pt x="212725" y="50800"/>
                  </a:lnTo>
                  <a:lnTo>
                    <a:pt x="212725" y="25400"/>
                  </a:lnTo>
                  <a:close/>
                </a:path>
                <a:path w="288925" h="76200">
                  <a:moveTo>
                    <a:pt x="263525" y="25400"/>
                  </a:moveTo>
                  <a:lnTo>
                    <a:pt x="225425" y="25400"/>
                  </a:lnTo>
                  <a:lnTo>
                    <a:pt x="225425" y="50800"/>
                  </a:lnTo>
                  <a:lnTo>
                    <a:pt x="263525" y="50800"/>
                  </a:lnTo>
                  <a:lnTo>
                    <a:pt x="288925" y="38100"/>
                  </a:lnTo>
                  <a:lnTo>
                    <a:pt x="263525" y="25400"/>
                  </a:lnTo>
                  <a:close/>
                </a:path>
              </a:pathLst>
            </a:custGeom>
            <a:solidFill>
              <a:srgbClr val="000000"/>
            </a:solidFill>
          </p:spPr>
          <p:txBody>
            <a:bodyPr wrap="square" lIns="0" tIns="0" rIns="0" bIns="0" rtlCol="0"/>
            <a:lstStyle/>
            <a:p>
              <a:endParaRPr/>
            </a:p>
          </p:txBody>
        </p:sp>
        <p:sp>
          <p:nvSpPr>
            <p:cNvPr id="18" name="object 18"/>
            <p:cNvSpPr/>
            <p:nvPr/>
          </p:nvSpPr>
          <p:spPr>
            <a:xfrm>
              <a:off x="5173725" y="5337175"/>
              <a:ext cx="420624" cy="142875"/>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4930775" y="4595749"/>
              <a:ext cx="287655" cy="1080135"/>
            </a:xfrm>
            <a:custGeom>
              <a:avLst/>
              <a:gdLst/>
              <a:ahLst/>
              <a:cxnLst/>
              <a:rect l="l" t="t" r="r" b="b"/>
              <a:pathLst>
                <a:path w="287654" h="1080135">
                  <a:moveTo>
                    <a:pt x="215900" y="0"/>
                  </a:moveTo>
                  <a:lnTo>
                    <a:pt x="0" y="1079563"/>
                  </a:lnTo>
                </a:path>
                <a:path w="287654" h="1080135">
                  <a:moveTo>
                    <a:pt x="287274" y="935101"/>
                  </a:moveTo>
                  <a:lnTo>
                    <a:pt x="0" y="1079563"/>
                  </a:lnTo>
                </a:path>
              </a:pathLst>
            </a:custGeom>
            <a:ln w="9525">
              <a:solidFill>
                <a:srgbClr val="000000"/>
              </a:solidFill>
            </a:ln>
          </p:spPr>
          <p:txBody>
            <a:bodyPr wrap="square" lIns="0" tIns="0" rIns="0" bIns="0" rtlCol="0"/>
            <a:lstStyle/>
            <a:p>
              <a:endParaRPr/>
            </a:p>
          </p:txBody>
        </p:sp>
      </p:grpSp>
      <p:grpSp>
        <p:nvGrpSpPr>
          <p:cNvPr id="20" name="object 20"/>
          <p:cNvGrpSpPr/>
          <p:nvPr/>
        </p:nvGrpSpPr>
        <p:grpSpPr>
          <a:xfrm>
            <a:off x="6335712" y="4375213"/>
            <a:ext cx="1114425" cy="298450"/>
            <a:chOff x="6335712" y="4375213"/>
            <a:chExt cx="1114425" cy="298450"/>
          </a:xfrm>
        </p:grpSpPr>
        <p:sp>
          <p:nvSpPr>
            <p:cNvPr id="21" name="object 21"/>
            <p:cNvSpPr/>
            <p:nvPr/>
          </p:nvSpPr>
          <p:spPr>
            <a:xfrm>
              <a:off x="6340475" y="4379976"/>
              <a:ext cx="857250" cy="288925"/>
            </a:xfrm>
            <a:custGeom>
              <a:avLst/>
              <a:gdLst/>
              <a:ahLst/>
              <a:cxnLst/>
              <a:rect l="l" t="t" r="r" b="b"/>
              <a:pathLst>
                <a:path w="857250" h="288925">
                  <a:moveTo>
                    <a:pt x="428625" y="0"/>
                  </a:moveTo>
                  <a:lnTo>
                    <a:pt x="359098" y="1889"/>
                  </a:lnTo>
                  <a:lnTo>
                    <a:pt x="293144" y="7360"/>
                  </a:lnTo>
                  <a:lnTo>
                    <a:pt x="231644" y="16116"/>
                  </a:lnTo>
                  <a:lnTo>
                    <a:pt x="175482" y="27858"/>
                  </a:lnTo>
                  <a:lnTo>
                    <a:pt x="125539" y="42291"/>
                  </a:lnTo>
                  <a:lnTo>
                    <a:pt x="82698" y="59115"/>
                  </a:lnTo>
                  <a:lnTo>
                    <a:pt x="47841" y="78036"/>
                  </a:lnTo>
                  <a:lnTo>
                    <a:pt x="5609" y="120975"/>
                  </a:lnTo>
                  <a:lnTo>
                    <a:pt x="0" y="144399"/>
                  </a:lnTo>
                  <a:lnTo>
                    <a:pt x="5609" y="167826"/>
                  </a:lnTo>
                  <a:lnTo>
                    <a:pt x="47841" y="210789"/>
                  </a:lnTo>
                  <a:lnTo>
                    <a:pt x="82698" y="229726"/>
                  </a:lnTo>
                  <a:lnTo>
                    <a:pt x="125539" y="246570"/>
                  </a:lnTo>
                  <a:lnTo>
                    <a:pt x="175482" y="261021"/>
                  </a:lnTo>
                  <a:lnTo>
                    <a:pt x="231644" y="272781"/>
                  </a:lnTo>
                  <a:lnTo>
                    <a:pt x="293144" y="281550"/>
                  </a:lnTo>
                  <a:lnTo>
                    <a:pt x="359098" y="287031"/>
                  </a:lnTo>
                  <a:lnTo>
                    <a:pt x="428625" y="288925"/>
                  </a:lnTo>
                  <a:lnTo>
                    <a:pt x="498151" y="287031"/>
                  </a:lnTo>
                  <a:lnTo>
                    <a:pt x="564105" y="281550"/>
                  </a:lnTo>
                  <a:lnTo>
                    <a:pt x="625605" y="272781"/>
                  </a:lnTo>
                  <a:lnTo>
                    <a:pt x="681767" y="261021"/>
                  </a:lnTo>
                  <a:lnTo>
                    <a:pt x="731710" y="246570"/>
                  </a:lnTo>
                  <a:lnTo>
                    <a:pt x="774551" y="229726"/>
                  </a:lnTo>
                  <a:lnTo>
                    <a:pt x="809408" y="210789"/>
                  </a:lnTo>
                  <a:lnTo>
                    <a:pt x="851640" y="167826"/>
                  </a:lnTo>
                  <a:lnTo>
                    <a:pt x="857250" y="144399"/>
                  </a:lnTo>
                  <a:lnTo>
                    <a:pt x="851640" y="120975"/>
                  </a:lnTo>
                  <a:lnTo>
                    <a:pt x="809408" y="78036"/>
                  </a:lnTo>
                  <a:lnTo>
                    <a:pt x="774551" y="59115"/>
                  </a:lnTo>
                  <a:lnTo>
                    <a:pt x="731710" y="42291"/>
                  </a:lnTo>
                  <a:lnTo>
                    <a:pt x="681767" y="27858"/>
                  </a:lnTo>
                  <a:lnTo>
                    <a:pt x="625605" y="16116"/>
                  </a:lnTo>
                  <a:lnTo>
                    <a:pt x="564105" y="7360"/>
                  </a:lnTo>
                  <a:lnTo>
                    <a:pt x="498151" y="1889"/>
                  </a:lnTo>
                  <a:lnTo>
                    <a:pt x="428625" y="0"/>
                  </a:lnTo>
                  <a:close/>
                </a:path>
              </a:pathLst>
            </a:custGeom>
            <a:solidFill>
              <a:srgbClr val="FFFF99"/>
            </a:solidFill>
          </p:spPr>
          <p:txBody>
            <a:bodyPr wrap="square" lIns="0" tIns="0" rIns="0" bIns="0" rtlCol="0"/>
            <a:lstStyle/>
            <a:p>
              <a:endParaRPr/>
            </a:p>
          </p:txBody>
        </p:sp>
        <p:sp>
          <p:nvSpPr>
            <p:cNvPr id="22" name="object 22"/>
            <p:cNvSpPr/>
            <p:nvPr/>
          </p:nvSpPr>
          <p:spPr>
            <a:xfrm>
              <a:off x="6340475" y="4379976"/>
              <a:ext cx="857250" cy="288925"/>
            </a:xfrm>
            <a:custGeom>
              <a:avLst/>
              <a:gdLst/>
              <a:ahLst/>
              <a:cxnLst/>
              <a:rect l="l" t="t" r="r" b="b"/>
              <a:pathLst>
                <a:path w="857250" h="288925">
                  <a:moveTo>
                    <a:pt x="0" y="144399"/>
                  </a:moveTo>
                  <a:lnTo>
                    <a:pt x="21851" y="98755"/>
                  </a:lnTo>
                  <a:lnTo>
                    <a:pt x="82698" y="59115"/>
                  </a:lnTo>
                  <a:lnTo>
                    <a:pt x="125539" y="42290"/>
                  </a:lnTo>
                  <a:lnTo>
                    <a:pt x="175482" y="27858"/>
                  </a:lnTo>
                  <a:lnTo>
                    <a:pt x="231644" y="16116"/>
                  </a:lnTo>
                  <a:lnTo>
                    <a:pt x="293144" y="7360"/>
                  </a:lnTo>
                  <a:lnTo>
                    <a:pt x="359098" y="1889"/>
                  </a:lnTo>
                  <a:lnTo>
                    <a:pt x="428625" y="0"/>
                  </a:lnTo>
                  <a:lnTo>
                    <a:pt x="498151" y="1889"/>
                  </a:lnTo>
                  <a:lnTo>
                    <a:pt x="564105" y="7360"/>
                  </a:lnTo>
                  <a:lnTo>
                    <a:pt x="625605" y="16116"/>
                  </a:lnTo>
                  <a:lnTo>
                    <a:pt x="681767" y="27858"/>
                  </a:lnTo>
                  <a:lnTo>
                    <a:pt x="731710" y="42291"/>
                  </a:lnTo>
                  <a:lnTo>
                    <a:pt x="774551" y="59115"/>
                  </a:lnTo>
                  <a:lnTo>
                    <a:pt x="809408" y="78036"/>
                  </a:lnTo>
                  <a:lnTo>
                    <a:pt x="851640" y="120975"/>
                  </a:lnTo>
                  <a:lnTo>
                    <a:pt x="857250" y="144399"/>
                  </a:lnTo>
                  <a:lnTo>
                    <a:pt x="851640" y="167826"/>
                  </a:lnTo>
                  <a:lnTo>
                    <a:pt x="835398" y="190056"/>
                  </a:lnTo>
                  <a:lnTo>
                    <a:pt x="774551" y="229726"/>
                  </a:lnTo>
                  <a:lnTo>
                    <a:pt x="731710" y="246570"/>
                  </a:lnTo>
                  <a:lnTo>
                    <a:pt x="681767" y="261021"/>
                  </a:lnTo>
                  <a:lnTo>
                    <a:pt x="625605" y="272781"/>
                  </a:lnTo>
                  <a:lnTo>
                    <a:pt x="564105" y="281550"/>
                  </a:lnTo>
                  <a:lnTo>
                    <a:pt x="498151" y="287031"/>
                  </a:lnTo>
                  <a:lnTo>
                    <a:pt x="428625" y="288925"/>
                  </a:lnTo>
                  <a:lnTo>
                    <a:pt x="359098" y="287031"/>
                  </a:lnTo>
                  <a:lnTo>
                    <a:pt x="293144" y="281550"/>
                  </a:lnTo>
                  <a:lnTo>
                    <a:pt x="231644" y="272781"/>
                  </a:lnTo>
                  <a:lnTo>
                    <a:pt x="175482" y="261021"/>
                  </a:lnTo>
                  <a:lnTo>
                    <a:pt x="125539" y="246570"/>
                  </a:lnTo>
                  <a:lnTo>
                    <a:pt x="82698" y="229726"/>
                  </a:lnTo>
                  <a:lnTo>
                    <a:pt x="47841" y="210789"/>
                  </a:lnTo>
                  <a:lnTo>
                    <a:pt x="5609" y="167826"/>
                  </a:lnTo>
                  <a:lnTo>
                    <a:pt x="0" y="144399"/>
                  </a:lnTo>
                  <a:close/>
                </a:path>
              </a:pathLst>
            </a:custGeom>
            <a:ln w="9525">
              <a:solidFill>
                <a:srgbClr val="000000"/>
              </a:solidFill>
            </a:ln>
          </p:spPr>
          <p:txBody>
            <a:bodyPr wrap="square" lIns="0" tIns="0" rIns="0" bIns="0" rtlCol="0"/>
            <a:lstStyle/>
            <a:p>
              <a:endParaRPr/>
            </a:p>
          </p:txBody>
        </p:sp>
        <p:sp>
          <p:nvSpPr>
            <p:cNvPr id="23" name="object 23"/>
            <p:cNvSpPr/>
            <p:nvPr/>
          </p:nvSpPr>
          <p:spPr>
            <a:xfrm>
              <a:off x="6759575" y="4452874"/>
              <a:ext cx="420750" cy="142875"/>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7161149" y="4492625"/>
              <a:ext cx="288925" cy="76200"/>
            </a:xfrm>
            <a:custGeom>
              <a:avLst/>
              <a:gdLst/>
              <a:ahLst/>
              <a:cxnLst/>
              <a:rect l="l" t="t" r="r" b="b"/>
              <a:pathLst>
                <a:path w="288925" h="76200">
                  <a:moveTo>
                    <a:pt x="212725" y="0"/>
                  </a:moveTo>
                  <a:lnTo>
                    <a:pt x="212725" y="76200"/>
                  </a:lnTo>
                  <a:lnTo>
                    <a:pt x="263525" y="50800"/>
                  </a:lnTo>
                  <a:lnTo>
                    <a:pt x="225425" y="50800"/>
                  </a:lnTo>
                  <a:lnTo>
                    <a:pt x="225425" y="25400"/>
                  </a:lnTo>
                  <a:lnTo>
                    <a:pt x="263525" y="25400"/>
                  </a:lnTo>
                  <a:lnTo>
                    <a:pt x="212725" y="0"/>
                  </a:lnTo>
                  <a:close/>
                </a:path>
                <a:path w="288925" h="76200">
                  <a:moveTo>
                    <a:pt x="212725" y="25400"/>
                  </a:moveTo>
                  <a:lnTo>
                    <a:pt x="0" y="25400"/>
                  </a:lnTo>
                  <a:lnTo>
                    <a:pt x="0" y="50800"/>
                  </a:lnTo>
                  <a:lnTo>
                    <a:pt x="212725" y="50800"/>
                  </a:lnTo>
                  <a:lnTo>
                    <a:pt x="212725" y="25400"/>
                  </a:lnTo>
                  <a:close/>
                </a:path>
                <a:path w="288925" h="76200">
                  <a:moveTo>
                    <a:pt x="263525" y="25400"/>
                  </a:moveTo>
                  <a:lnTo>
                    <a:pt x="225425" y="25400"/>
                  </a:lnTo>
                  <a:lnTo>
                    <a:pt x="225425" y="50800"/>
                  </a:lnTo>
                  <a:lnTo>
                    <a:pt x="263525" y="50800"/>
                  </a:lnTo>
                  <a:lnTo>
                    <a:pt x="288925" y="38100"/>
                  </a:lnTo>
                  <a:lnTo>
                    <a:pt x="263525" y="25400"/>
                  </a:lnTo>
                  <a:close/>
                </a:path>
              </a:pathLst>
            </a:custGeom>
            <a:solidFill>
              <a:srgbClr val="000000"/>
            </a:solidFill>
          </p:spPr>
          <p:txBody>
            <a:bodyPr wrap="square" lIns="0" tIns="0" rIns="0" bIns="0" rtlCol="0"/>
            <a:lstStyle/>
            <a:p>
              <a:endParaRPr/>
            </a:p>
          </p:txBody>
        </p:sp>
        <p:sp>
          <p:nvSpPr>
            <p:cNvPr id="25" name="object 25"/>
            <p:cNvSpPr/>
            <p:nvPr/>
          </p:nvSpPr>
          <p:spPr>
            <a:xfrm>
              <a:off x="6367526" y="4446524"/>
              <a:ext cx="420624" cy="142875"/>
            </a:xfrm>
            <a:prstGeom prst="rect">
              <a:avLst/>
            </a:prstGeom>
            <a:blipFill>
              <a:blip r:embed="rId4" cstate="print"/>
              <a:stretch>
                <a:fillRect/>
              </a:stretch>
            </a:blipFill>
          </p:spPr>
          <p:txBody>
            <a:bodyPr wrap="square" lIns="0" tIns="0" rIns="0" bIns="0" rtlCol="0"/>
            <a:lstStyle/>
            <a:p>
              <a:endParaRPr/>
            </a:p>
          </p:txBody>
        </p:sp>
      </p:grpSp>
      <p:grpSp>
        <p:nvGrpSpPr>
          <p:cNvPr id="26" name="object 26"/>
          <p:cNvGrpSpPr/>
          <p:nvPr/>
        </p:nvGrpSpPr>
        <p:grpSpPr>
          <a:xfrm>
            <a:off x="6365938" y="4805362"/>
            <a:ext cx="1114425" cy="298450"/>
            <a:chOff x="6365938" y="4805362"/>
            <a:chExt cx="1114425" cy="298450"/>
          </a:xfrm>
        </p:grpSpPr>
        <p:sp>
          <p:nvSpPr>
            <p:cNvPr id="27" name="object 27"/>
            <p:cNvSpPr/>
            <p:nvPr/>
          </p:nvSpPr>
          <p:spPr>
            <a:xfrm>
              <a:off x="6370701" y="4810125"/>
              <a:ext cx="857250" cy="288925"/>
            </a:xfrm>
            <a:custGeom>
              <a:avLst/>
              <a:gdLst/>
              <a:ahLst/>
              <a:cxnLst/>
              <a:rect l="l" t="t" r="r" b="b"/>
              <a:pathLst>
                <a:path w="857250" h="288925">
                  <a:moveTo>
                    <a:pt x="428625" y="0"/>
                  </a:moveTo>
                  <a:lnTo>
                    <a:pt x="359098" y="1889"/>
                  </a:lnTo>
                  <a:lnTo>
                    <a:pt x="293144" y="7360"/>
                  </a:lnTo>
                  <a:lnTo>
                    <a:pt x="231644" y="16116"/>
                  </a:lnTo>
                  <a:lnTo>
                    <a:pt x="175482" y="27858"/>
                  </a:lnTo>
                  <a:lnTo>
                    <a:pt x="125539" y="42291"/>
                  </a:lnTo>
                  <a:lnTo>
                    <a:pt x="82698" y="59115"/>
                  </a:lnTo>
                  <a:lnTo>
                    <a:pt x="47841" y="78036"/>
                  </a:lnTo>
                  <a:lnTo>
                    <a:pt x="5609" y="120975"/>
                  </a:lnTo>
                  <a:lnTo>
                    <a:pt x="0" y="144399"/>
                  </a:lnTo>
                  <a:lnTo>
                    <a:pt x="21851" y="190169"/>
                  </a:lnTo>
                  <a:lnTo>
                    <a:pt x="82698" y="229809"/>
                  </a:lnTo>
                  <a:lnTo>
                    <a:pt x="125539" y="246634"/>
                  </a:lnTo>
                  <a:lnTo>
                    <a:pt x="175482" y="261066"/>
                  </a:lnTo>
                  <a:lnTo>
                    <a:pt x="231644" y="272808"/>
                  </a:lnTo>
                  <a:lnTo>
                    <a:pt x="293144" y="281564"/>
                  </a:lnTo>
                  <a:lnTo>
                    <a:pt x="359098" y="287035"/>
                  </a:lnTo>
                  <a:lnTo>
                    <a:pt x="428625" y="288925"/>
                  </a:lnTo>
                  <a:lnTo>
                    <a:pt x="498120" y="287035"/>
                  </a:lnTo>
                  <a:lnTo>
                    <a:pt x="564056" y="281564"/>
                  </a:lnTo>
                  <a:lnTo>
                    <a:pt x="625549" y="272808"/>
                  </a:lnTo>
                  <a:lnTo>
                    <a:pt x="681712" y="261066"/>
                  </a:lnTo>
                  <a:lnTo>
                    <a:pt x="731662" y="246634"/>
                  </a:lnTo>
                  <a:lnTo>
                    <a:pt x="774515" y="229809"/>
                  </a:lnTo>
                  <a:lnTo>
                    <a:pt x="809384" y="210888"/>
                  </a:lnTo>
                  <a:lnTo>
                    <a:pt x="851636" y="167949"/>
                  </a:lnTo>
                  <a:lnTo>
                    <a:pt x="857250" y="144525"/>
                  </a:lnTo>
                  <a:lnTo>
                    <a:pt x="835386" y="98755"/>
                  </a:lnTo>
                  <a:lnTo>
                    <a:pt x="774515" y="59115"/>
                  </a:lnTo>
                  <a:lnTo>
                    <a:pt x="731662" y="42291"/>
                  </a:lnTo>
                  <a:lnTo>
                    <a:pt x="681712" y="27858"/>
                  </a:lnTo>
                  <a:lnTo>
                    <a:pt x="625549" y="16116"/>
                  </a:lnTo>
                  <a:lnTo>
                    <a:pt x="564056" y="7360"/>
                  </a:lnTo>
                  <a:lnTo>
                    <a:pt x="498120" y="1889"/>
                  </a:lnTo>
                  <a:lnTo>
                    <a:pt x="428625" y="0"/>
                  </a:lnTo>
                  <a:close/>
                </a:path>
              </a:pathLst>
            </a:custGeom>
            <a:solidFill>
              <a:srgbClr val="FFFF99"/>
            </a:solidFill>
          </p:spPr>
          <p:txBody>
            <a:bodyPr wrap="square" lIns="0" tIns="0" rIns="0" bIns="0" rtlCol="0"/>
            <a:lstStyle/>
            <a:p>
              <a:endParaRPr/>
            </a:p>
          </p:txBody>
        </p:sp>
        <p:sp>
          <p:nvSpPr>
            <p:cNvPr id="28" name="object 28"/>
            <p:cNvSpPr/>
            <p:nvPr/>
          </p:nvSpPr>
          <p:spPr>
            <a:xfrm>
              <a:off x="6370701" y="4810125"/>
              <a:ext cx="857250" cy="288925"/>
            </a:xfrm>
            <a:custGeom>
              <a:avLst/>
              <a:gdLst/>
              <a:ahLst/>
              <a:cxnLst/>
              <a:rect l="l" t="t" r="r" b="b"/>
              <a:pathLst>
                <a:path w="857250" h="288925">
                  <a:moveTo>
                    <a:pt x="0" y="144399"/>
                  </a:moveTo>
                  <a:lnTo>
                    <a:pt x="21851" y="98755"/>
                  </a:lnTo>
                  <a:lnTo>
                    <a:pt x="82698" y="59115"/>
                  </a:lnTo>
                  <a:lnTo>
                    <a:pt x="125539" y="42290"/>
                  </a:lnTo>
                  <a:lnTo>
                    <a:pt x="175482" y="27858"/>
                  </a:lnTo>
                  <a:lnTo>
                    <a:pt x="231644" y="16116"/>
                  </a:lnTo>
                  <a:lnTo>
                    <a:pt x="293144" y="7360"/>
                  </a:lnTo>
                  <a:lnTo>
                    <a:pt x="359098" y="1889"/>
                  </a:lnTo>
                  <a:lnTo>
                    <a:pt x="428625" y="0"/>
                  </a:lnTo>
                  <a:lnTo>
                    <a:pt x="498120" y="1889"/>
                  </a:lnTo>
                  <a:lnTo>
                    <a:pt x="564056" y="7360"/>
                  </a:lnTo>
                  <a:lnTo>
                    <a:pt x="625549" y="16116"/>
                  </a:lnTo>
                  <a:lnTo>
                    <a:pt x="681712" y="27858"/>
                  </a:lnTo>
                  <a:lnTo>
                    <a:pt x="731662" y="42291"/>
                  </a:lnTo>
                  <a:lnTo>
                    <a:pt x="774515" y="59115"/>
                  </a:lnTo>
                  <a:lnTo>
                    <a:pt x="809384" y="78036"/>
                  </a:lnTo>
                  <a:lnTo>
                    <a:pt x="851636" y="120975"/>
                  </a:lnTo>
                  <a:lnTo>
                    <a:pt x="857250" y="144399"/>
                  </a:lnTo>
                  <a:lnTo>
                    <a:pt x="851636" y="167949"/>
                  </a:lnTo>
                  <a:lnTo>
                    <a:pt x="835386" y="190169"/>
                  </a:lnTo>
                  <a:lnTo>
                    <a:pt x="774515" y="229809"/>
                  </a:lnTo>
                  <a:lnTo>
                    <a:pt x="731662" y="246634"/>
                  </a:lnTo>
                  <a:lnTo>
                    <a:pt x="681712" y="261066"/>
                  </a:lnTo>
                  <a:lnTo>
                    <a:pt x="625549" y="272808"/>
                  </a:lnTo>
                  <a:lnTo>
                    <a:pt x="564056" y="281564"/>
                  </a:lnTo>
                  <a:lnTo>
                    <a:pt x="498120" y="287035"/>
                  </a:lnTo>
                  <a:lnTo>
                    <a:pt x="428625" y="288925"/>
                  </a:lnTo>
                  <a:lnTo>
                    <a:pt x="359098" y="287035"/>
                  </a:lnTo>
                  <a:lnTo>
                    <a:pt x="293144" y="281564"/>
                  </a:lnTo>
                  <a:lnTo>
                    <a:pt x="231644" y="272808"/>
                  </a:lnTo>
                  <a:lnTo>
                    <a:pt x="175482" y="261066"/>
                  </a:lnTo>
                  <a:lnTo>
                    <a:pt x="125539" y="246633"/>
                  </a:lnTo>
                  <a:lnTo>
                    <a:pt x="82698" y="229809"/>
                  </a:lnTo>
                  <a:lnTo>
                    <a:pt x="47841" y="210888"/>
                  </a:lnTo>
                  <a:lnTo>
                    <a:pt x="5609" y="167949"/>
                  </a:lnTo>
                  <a:lnTo>
                    <a:pt x="0" y="144525"/>
                  </a:lnTo>
                  <a:close/>
                </a:path>
              </a:pathLst>
            </a:custGeom>
            <a:ln w="9525">
              <a:solidFill>
                <a:srgbClr val="000000"/>
              </a:solidFill>
            </a:ln>
          </p:spPr>
          <p:txBody>
            <a:bodyPr wrap="square" lIns="0" tIns="0" rIns="0" bIns="0" rtlCol="0"/>
            <a:lstStyle/>
            <a:p>
              <a:endParaRPr/>
            </a:p>
          </p:txBody>
        </p:sp>
        <p:sp>
          <p:nvSpPr>
            <p:cNvPr id="29" name="object 29"/>
            <p:cNvSpPr/>
            <p:nvPr/>
          </p:nvSpPr>
          <p:spPr>
            <a:xfrm>
              <a:off x="6789801" y="4883150"/>
              <a:ext cx="420624" cy="142875"/>
            </a:xfrm>
            <a:prstGeom prst="rect">
              <a:avLst/>
            </a:prstGeom>
            <a:blipFill>
              <a:blip r:embed="rId5" cstate="print"/>
              <a:stretch>
                <a:fillRect/>
              </a:stretch>
            </a:blipFill>
          </p:spPr>
          <p:txBody>
            <a:bodyPr wrap="square" lIns="0" tIns="0" rIns="0" bIns="0" rtlCol="0"/>
            <a:lstStyle/>
            <a:p>
              <a:endParaRPr/>
            </a:p>
          </p:txBody>
        </p:sp>
        <p:sp>
          <p:nvSpPr>
            <p:cNvPr id="30" name="object 30"/>
            <p:cNvSpPr/>
            <p:nvPr/>
          </p:nvSpPr>
          <p:spPr>
            <a:xfrm>
              <a:off x="7191375" y="4922773"/>
              <a:ext cx="288925" cy="76200"/>
            </a:xfrm>
            <a:custGeom>
              <a:avLst/>
              <a:gdLst/>
              <a:ahLst/>
              <a:cxnLst/>
              <a:rect l="l" t="t" r="r" b="b"/>
              <a:pathLst>
                <a:path w="288925" h="76200">
                  <a:moveTo>
                    <a:pt x="212725" y="0"/>
                  </a:moveTo>
                  <a:lnTo>
                    <a:pt x="212725" y="76200"/>
                  </a:lnTo>
                  <a:lnTo>
                    <a:pt x="263525" y="50800"/>
                  </a:lnTo>
                  <a:lnTo>
                    <a:pt x="225425" y="50800"/>
                  </a:lnTo>
                  <a:lnTo>
                    <a:pt x="225425" y="25400"/>
                  </a:lnTo>
                  <a:lnTo>
                    <a:pt x="263525" y="25400"/>
                  </a:lnTo>
                  <a:lnTo>
                    <a:pt x="212725" y="0"/>
                  </a:lnTo>
                  <a:close/>
                </a:path>
                <a:path w="288925" h="76200">
                  <a:moveTo>
                    <a:pt x="212725" y="25400"/>
                  </a:moveTo>
                  <a:lnTo>
                    <a:pt x="0" y="25400"/>
                  </a:lnTo>
                  <a:lnTo>
                    <a:pt x="0" y="50800"/>
                  </a:lnTo>
                  <a:lnTo>
                    <a:pt x="212725" y="50800"/>
                  </a:lnTo>
                  <a:lnTo>
                    <a:pt x="212725" y="25400"/>
                  </a:lnTo>
                  <a:close/>
                </a:path>
                <a:path w="288925" h="76200">
                  <a:moveTo>
                    <a:pt x="263525" y="25400"/>
                  </a:moveTo>
                  <a:lnTo>
                    <a:pt x="225425" y="25400"/>
                  </a:lnTo>
                  <a:lnTo>
                    <a:pt x="225425" y="50800"/>
                  </a:lnTo>
                  <a:lnTo>
                    <a:pt x="263525" y="50800"/>
                  </a:lnTo>
                  <a:lnTo>
                    <a:pt x="288925" y="38100"/>
                  </a:lnTo>
                  <a:lnTo>
                    <a:pt x="263525" y="25400"/>
                  </a:lnTo>
                  <a:close/>
                </a:path>
              </a:pathLst>
            </a:custGeom>
            <a:solidFill>
              <a:srgbClr val="000000"/>
            </a:solidFill>
          </p:spPr>
          <p:txBody>
            <a:bodyPr wrap="square" lIns="0" tIns="0" rIns="0" bIns="0" rtlCol="0"/>
            <a:lstStyle/>
            <a:p>
              <a:endParaRPr/>
            </a:p>
          </p:txBody>
        </p:sp>
        <p:sp>
          <p:nvSpPr>
            <p:cNvPr id="31" name="object 31"/>
            <p:cNvSpPr/>
            <p:nvPr/>
          </p:nvSpPr>
          <p:spPr>
            <a:xfrm>
              <a:off x="6397625" y="4876800"/>
              <a:ext cx="420750" cy="142875"/>
            </a:xfrm>
            <a:prstGeom prst="rect">
              <a:avLst/>
            </a:prstGeom>
            <a:blipFill>
              <a:blip r:embed="rId6" cstate="print"/>
              <a:stretch>
                <a:fillRect/>
              </a:stretch>
            </a:blipFill>
          </p:spPr>
          <p:txBody>
            <a:bodyPr wrap="square" lIns="0" tIns="0" rIns="0" bIns="0" rtlCol="0"/>
            <a:lstStyle/>
            <a:p>
              <a:endParaRPr/>
            </a:p>
          </p:txBody>
        </p:sp>
      </p:grpSp>
      <p:grpSp>
        <p:nvGrpSpPr>
          <p:cNvPr id="32" name="object 32"/>
          <p:cNvGrpSpPr/>
          <p:nvPr/>
        </p:nvGrpSpPr>
        <p:grpSpPr>
          <a:xfrm>
            <a:off x="6423088" y="5237162"/>
            <a:ext cx="1114425" cy="298450"/>
            <a:chOff x="6423088" y="5237162"/>
            <a:chExt cx="1114425" cy="298450"/>
          </a:xfrm>
        </p:grpSpPr>
        <p:sp>
          <p:nvSpPr>
            <p:cNvPr id="33" name="object 33"/>
            <p:cNvSpPr/>
            <p:nvPr/>
          </p:nvSpPr>
          <p:spPr>
            <a:xfrm>
              <a:off x="6427851" y="5241925"/>
              <a:ext cx="857250" cy="288925"/>
            </a:xfrm>
            <a:custGeom>
              <a:avLst/>
              <a:gdLst/>
              <a:ahLst/>
              <a:cxnLst/>
              <a:rect l="l" t="t" r="r" b="b"/>
              <a:pathLst>
                <a:path w="857250" h="288925">
                  <a:moveTo>
                    <a:pt x="428625" y="0"/>
                  </a:moveTo>
                  <a:lnTo>
                    <a:pt x="359098" y="1889"/>
                  </a:lnTo>
                  <a:lnTo>
                    <a:pt x="293144" y="7361"/>
                  </a:lnTo>
                  <a:lnTo>
                    <a:pt x="231644" y="16119"/>
                  </a:lnTo>
                  <a:lnTo>
                    <a:pt x="175482" y="27866"/>
                  </a:lnTo>
                  <a:lnTo>
                    <a:pt x="125539" y="42306"/>
                  </a:lnTo>
                  <a:lnTo>
                    <a:pt x="82698" y="59143"/>
                  </a:lnTo>
                  <a:lnTo>
                    <a:pt x="47841" y="78079"/>
                  </a:lnTo>
                  <a:lnTo>
                    <a:pt x="5609" y="121067"/>
                  </a:lnTo>
                  <a:lnTo>
                    <a:pt x="0" y="144525"/>
                  </a:lnTo>
                  <a:lnTo>
                    <a:pt x="5609" y="167949"/>
                  </a:lnTo>
                  <a:lnTo>
                    <a:pt x="47841" y="210888"/>
                  </a:lnTo>
                  <a:lnTo>
                    <a:pt x="82698" y="229809"/>
                  </a:lnTo>
                  <a:lnTo>
                    <a:pt x="125539" y="246634"/>
                  </a:lnTo>
                  <a:lnTo>
                    <a:pt x="175482" y="261066"/>
                  </a:lnTo>
                  <a:lnTo>
                    <a:pt x="231644" y="272808"/>
                  </a:lnTo>
                  <a:lnTo>
                    <a:pt x="293144" y="281564"/>
                  </a:lnTo>
                  <a:lnTo>
                    <a:pt x="359098" y="287035"/>
                  </a:lnTo>
                  <a:lnTo>
                    <a:pt x="428625" y="288925"/>
                  </a:lnTo>
                  <a:lnTo>
                    <a:pt x="498120" y="287035"/>
                  </a:lnTo>
                  <a:lnTo>
                    <a:pt x="564056" y="281564"/>
                  </a:lnTo>
                  <a:lnTo>
                    <a:pt x="625549" y="272808"/>
                  </a:lnTo>
                  <a:lnTo>
                    <a:pt x="681712" y="261066"/>
                  </a:lnTo>
                  <a:lnTo>
                    <a:pt x="731662" y="246634"/>
                  </a:lnTo>
                  <a:lnTo>
                    <a:pt x="774515" y="229809"/>
                  </a:lnTo>
                  <a:lnTo>
                    <a:pt x="809384" y="210888"/>
                  </a:lnTo>
                  <a:lnTo>
                    <a:pt x="851636" y="167949"/>
                  </a:lnTo>
                  <a:lnTo>
                    <a:pt x="857250" y="144525"/>
                  </a:lnTo>
                  <a:lnTo>
                    <a:pt x="851636" y="121067"/>
                  </a:lnTo>
                  <a:lnTo>
                    <a:pt x="809384" y="78079"/>
                  </a:lnTo>
                  <a:lnTo>
                    <a:pt x="774515" y="59143"/>
                  </a:lnTo>
                  <a:lnTo>
                    <a:pt x="731662" y="42306"/>
                  </a:lnTo>
                  <a:lnTo>
                    <a:pt x="681712" y="27866"/>
                  </a:lnTo>
                  <a:lnTo>
                    <a:pt x="625549" y="16119"/>
                  </a:lnTo>
                  <a:lnTo>
                    <a:pt x="564056" y="7361"/>
                  </a:lnTo>
                  <a:lnTo>
                    <a:pt x="498120" y="1889"/>
                  </a:lnTo>
                  <a:lnTo>
                    <a:pt x="428625" y="0"/>
                  </a:lnTo>
                  <a:close/>
                </a:path>
              </a:pathLst>
            </a:custGeom>
            <a:solidFill>
              <a:srgbClr val="FFFF99"/>
            </a:solidFill>
          </p:spPr>
          <p:txBody>
            <a:bodyPr wrap="square" lIns="0" tIns="0" rIns="0" bIns="0" rtlCol="0"/>
            <a:lstStyle/>
            <a:p>
              <a:endParaRPr/>
            </a:p>
          </p:txBody>
        </p:sp>
        <p:sp>
          <p:nvSpPr>
            <p:cNvPr id="34" name="object 34"/>
            <p:cNvSpPr/>
            <p:nvPr/>
          </p:nvSpPr>
          <p:spPr>
            <a:xfrm>
              <a:off x="6427851" y="5241925"/>
              <a:ext cx="857250" cy="288925"/>
            </a:xfrm>
            <a:custGeom>
              <a:avLst/>
              <a:gdLst/>
              <a:ahLst/>
              <a:cxnLst/>
              <a:rect l="l" t="t" r="r" b="b"/>
              <a:pathLst>
                <a:path w="857250" h="288925">
                  <a:moveTo>
                    <a:pt x="0" y="144525"/>
                  </a:moveTo>
                  <a:lnTo>
                    <a:pt x="21851" y="98820"/>
                  </a:lnTo>
                  <a:lnTo>
                    <a:pt x="82698" y="59143"/>
                  </a:lnTo>
                  <a:lnTo>
                    <a:pt x="125539" y="42306"/>
                  </a:lnTo>
                  <a:lnTo>
                    <a:pt x="175482" y="27866"/>
                  </a:lnTo>
                  <a:lnTo>
                    <a:pt x="231644" y="16119"/>
                  </a:lnTo>
                  <a:lnTo>
                    <a:pt x="293144" y="7361"/>
                  </a:lnTo>
                  <a:lnTo>
                    <a:pt x="359098" y="1889"/>
                  </a:lnTo>
                  <a:lnTo>
                    <a:pt x="428625" y="0"/>
                  </a:lnTo>
                  <a:lnTo>
                    <a:pt x="498120" y="1889"/>
                  </a:lnTo>
                  <a:lnTo>
                    <a:pt x="564056" y="7361"/>
                  </a:lnTo>
                  <a:lnTo>
                    <a:pt x="625549" y="16119"/>
                  </a:lnTo>
                  <a:lnTo>
                    <a:pt x="681712" y="27866"/>
                  </a:lnTo>
                  <a:lnTo>
                    <a:pt x="731662" y="42306"/>
                  </a:lnTo>
                  <a:lnTo>
                    <a:pt x="774515" y="59143"/>
                  </a:lnTo>
                  <a:lnTo>
                    <a:pt x="809384" y="78079"/>
                  </a:lnTo>
                  <a:lnTo>
                    <a:pt x="851636" y="121067"/>
                  </a:lnTo>
                  <a:lnTo>
                    <a:pt x="857250" y="144525"/>
                  </a:lnTo>
                  <a:lnTo>
                    <a:pt x="851636" y="167949"/>
                  </a:lnTo>
                  <a:lnTo>
                    <a:pt x="835386" y="190169"/>
                  </a:lnTo>
                  <a:lnTo>
                    <a:pt x="774515" y="229809"/>
                  </a:lnTo>
                  <a:lnTo>
                    <a:pt x="731662" y="246634"/>
                  </a:lnTo>
                  <a:lnTo>
                    <a:pt x="681712" y="261066"/>
                  </a:lnTo>
                  <a:lnTo>
                    <a:pt x="625549" y="272808"/>
                  </a:lnTo>
                  <a:lnTo>
                    <a:pt x="564056" y="281564"/>
                  </a:lnTo>
                  <a:lnTo>
                    <a:pt x="498120" y="287035"/>
                  </a:lnTo>
                  <a:lnTo>
                    <a:pt x="428625" y="288925"/>
                  </a:lnTo>
                  <a:lnTo>
                    <a:pt x="359098" y="287035"/>
                  </a:lnTo>
                  <a:lnTo>
                    <a:pt x="293144" y="281564"/>
                  </a:lnTo>
                  <a:lnTo>
                    <a:pt x="231644" y="272808"/>
                  </a:lnTo>
                  <a:lnTo>
                    <a:pt x="175482" y="261066"/>
                  </a:lnTo>
                  <a:lnTo>
                    <a:pt x="125539" y="246634"/>
                  </a:lnTo>
                  <a:lnTo>
                    <a:pt x="82698" y="229809"/>
                  </a:lnTo>
                  <a:lnTo>
                    <a:pt x="47841" y="210888"/>
                  </a:lnTo>
                  <a:lnTo>
                    <a:pt x="5609" y="167949"/>
                  </a:lnTo>
                  <a:lnTo>
                    <a:pt x="0" y="144525"/>
                  </a:lnTo>
                  <a:close/>
                </a:path>
              </a:pathLst>
            </a:custGeom>
            <a:ln w="9525">
              <a:solidFill>
                <a:srgbClr val="000000"/>
              </a:solidFill>
            </a:ln>
          </p:spPr>
          <p:txBody>
            <a:bodyPr wrap="square" lIns="0" tIns="0" rIns="0" bIns="0" rtlCol="0"/>
            <a:lstStyle/>
            <a:p>
              <a:endParaRPr/>
            </a:p>
          </p:txBody>
        </p:sp>
        <p:sp>
          <p:nvSpPr>
            <p:cNvPr id="35" name="object 35"/>
            <p:cNvSpPr/>
            <p:nvPr/>
          </p:nvSpPr>
          <p:spPr>
            <a:xfrm>
              <a:off x="6846951" y="5314950"/>
              <a:ext cx="420624" cy="142875"/>
            </a:xfrm>
            <a:prstGeom prst="rect">
              <a:avLst/>
            </a:prstGeom>
            <a:blipFill>
              <a:blip r:embed="rId5" cstate="print"/>
              <a:stretch>
                <a:fillRect/>
              </a:stretch>
            </a:blipFill>
          </p:spPr>
          <p:txBody>
            <a:bodyPr wrap="square" lIns="0" tIns="0" rIns="0" bIns="0" rtlCol="0"/>
            <a:lstStyle/>
            <a:p>
              <a:endParaRPr/>
            </a:p>
          </p:txBody>
        </p:sp>
        <p:sp>
          <p:nvSpPr>
            <p:cNvPr id="36" name="object 36"/>
            <p:cNvSpPr/>
            <p:nvPr/>
          </p:nvSpPr>
          <p:spPr>
            <a:xfrm>
              <a:off x="7248525" y="5354573"/>
              <a:ext cx="288925" cy="76200"/>
            </a:xfrm>
            <a:custGeom>
              <a:avLst/>
              <a:gdLst/>
              <a:ahLst/>
              <a:cxnLst/>
              <a:rect l="l" t="t" r="r" b="b"/>
              <a:pathLst>
                <a:path w="288925" h="76200">
                  <a:moveTo>
                    <a:pt x="212725" y="0"/>
                  </a:moveTo>
                  <a:lnTo>
                    <a:pt x="212725" y="76200"/>
                  </a:lnTo>
                  <a:lnTo>
                    <a:pt x="263525" y="50800"/>
                  </a:lnTo>
                  <a:lnTo>
                    <a:pt x="225425" y="50800"/>
                  </a:lnTo>
                  <a:lnTo>
                    <a:pt x="225425" y="25400"/>
                  </a:lnTo>
                  <a:lnTo>
                    <a:pt x="263525" y="25400"/>
                  </a:lnTo>
                  <a:lnTo>
                    <a:pt x="212725" y="0"/>
                  </a:lnTo>
                  <a:close/>
                </a:path>
                <a:path w="288925" h="76200">
                  <a:moveTo>
                    <a:pt x="212725" y="25400"/>
                  </a:moveTo>
                  <a:lnTo>
                    <a:pt x="0" y="25400"/>
                  </a:lnTo>
                  <a:lnTo>
                    <a:pt x="0" y="50800"/>
                  </a:lnTo>
                  <a:lnTo>
                    <a:pt x="212725" y="50800"/>
                  </a:lnTo>
                  <a:lnTo>
                    <a:pt x="212725" y="25400"/>
                  </a:lnTo>
                  <a:close/>
                </a:path>
                <a:path w="288925" h="76200">
                  <a:moveTo>
                    <a:pt x="263525" y="25400"/>
                  </a:moveTo>
                  <a:lnTo>
                    <a:pt x="225425" y="25400"/>
                  </a:lnTo>
                  <a:lnTo>
                    <a:pt x="225425" y="50800"/>
                  </a:lnTo>
                  <a:lnTo>
                    <a:pt x="263525" y="50800"/>
                  </a:lnTo>
                  <a:lnTo>
                    <a:pt x="288925" y="38100"/>
                  </a:lnTo>
                  <a:lnTo>
                    <a:pt x="263525" y="25400"/>
                  </a:lnTo>
                  <a:close/>
                </a:path>
              </a:pathLst>
            </a:custGeom>
            <a:solidFill>
              <a:srgbClr val="000000"/>
            </a:solidFill>
          </p:spPr>
          <p:txBody>
            <a:bodyPr wrap="square" lIns="0" tIns="0" rIns="0" bIns="0" rtlCol="0"/>
            <a:lstStyle/>
            <a:p>
              <a:endParaRPr/>
            </a:p>
          </p:txBody>
        </p:sp>
        <p:sp>
          <p:nvSpPr>
            <p:cNvPr id="37" name="object 37"/>
            <p:cNvSpPr/>
            <p:nvPr/>
          </p:nvSpPr>
          <p:spPr>
            <a:xfrm>
              <a:off x="6454775" y="5308600"/>
              <a:ext cx="420750" cy="142875"/>
            </a:xfrm>
            <a:prstGeom prst="rect">
              <a:avLst/>
            </a:prstGeom>
            <a:blipFill>
              <a:blip r:embed="rId6" cstate="print"/>
              <a:stretch>
                <a:fillRect/>
              </a:stretch>
            </a:blipFill>
          </p:spPr>
          <p:txBody>
            <a:bodyPr wrap="square" lIns="0" tIns="0" rIns="0" bIns="0" rtlCol="0"/>
            <a:lstStyle/>
            <a:p>
              <a:endParaRPr/>
            </a:p>
          </p:txBody>
        </p:sp>
      </p:grpSp>
      <p:graphicFrame>
        <p:nvGraphicFramePr>
          <p:cNvPr id="38" name="object 38"/>
          <p:cNvGraphicFramePr>
            <a:graphicFrameLocks noGrp="1"/>
          </p:cNvGraphicFramePr>
          <p:nvPr/>
        </p:nvGraphicFramePr>
        <p:xfrm>
          <a:off x="825500" y="798512"/>
          <a:ext cx="7313295" cy="5499100"/>
        </p:xfrm>
        <a:graphic>
          <a:graphicData uri="http://schemas.openxmlformats.org/drawingml/2006/table">
            <a:tbl>
              <a:tblPr firstRow="1" bandRow="1">
                <a:tableStyleId>{2D5ABB26-0587-4C30-8999-92F81FD0307C}</a:tableStyleId>
              </a:tblPr>
              <a:tblGrid>
                <a:gridCol w="3657600">
                  <a:extLst>
                    <a:ext uri="{9D8B030D-6E8A-4147-A177-3AD203B41FA5}">
                      <a16:colId xmlns:a16="http://schemas.microsoft.com/office/drawing/2014/main" val="20000"/>
                    </a:ext>
                  </a:extLst>
                </a:gridCol>
                <a:gridCol w="3655695">
                  <a:extLst>
                    <a:ext uri="{9D8B030D-6E8A-4147-A177-3AD203B41FA5}">
                      <a16:colId xmlns:a16="http://schemas.microsoft.com/office/drawing/2014/main" val="20001"/>
                    </a:ext>
                  </a:extLst>
                </a:gridCol>
              </a:tblGrid>
              <a:tr h="457200">
                <a:tc>
                  <a:txBody>
                    <a:bodyPr/>
                    <a:lstStyle/>
                    <a:p>
                      <a:pPr marL="1166495">
                        <a:lnSpc>
                          <a:spcPct val="100000"/>
                        </a:lnSpc>
                        <a:spcBef>
                          <a:spcPts val="300"/>
                        </a:spcBef>
                      </a:pPr>
                      <a:r>
                        <a:rPr sz="2400" b="1" dirty="0">
                          <a:latin typeface="Arial"/>
                          <a:cs typeface="Arial"/>
                        </a:rPr>
                        <a:t>EM</a:t>
                      </a:r>
                      <a:r>
                        <a:rPr sz="2400" b="1" spc="-30" dirty="0">
                          <a:latin typeface="Arial"/>
                          <a:cs typeface="Arial"/>
                        </a:rPr>
                        <a:t> </a:t>
                      </a:r>
                      <a:r>
                        <a:rPr sz="2400" b="1" spc="-25" dirty="0">
                          <a:latin typeface="Arial"/>
                          <a:cs typeface="Arial"/>
                        </a:rPr>
                        <a:t>Wave</a:t>
                      </a:r>
                      <a:endParaRPr sz="2400">
                        <a:latin typeface="Arial"/>
                        <a:cs typeface="Arial"/>
                      </a:endParaRPr>
                    </a:p>
                  </a:txBody>
                  <a:tcPr marL="0" marR="0" marT="3810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DDDDDD"/>
                    </a:solidFill>
                  </a:tcPr>
                </a:tc>
                <a:tc>
                  <a:txBody>
                    <a:bodyPr/>
                    <a:lstStyle/>
                    <a:p>
                      <a:pPr marL="635" algn="ctr">
                        <a:lnSpc>
                          <a:spcPct val="100000"/>
                        </a:lnSpc>
                        <a:spcBef>
                          <a:spcPts val="300"/>
                        </a:spcBef>
                      </a:pPr>
                      <a:r>
                        <a:rPr sz="2400" b="1" spc="-5" dirty="0">
                          <a:latin typeface="Arial"/>
                          <a:cs typeface="Arial"/>
                        </a:rPr>
                        <a:t>Photon</a:t>
                      </a:r>
                      <a:endParaRPr sz="2400">
                        <a:latin typeface="Arial"/>
                        <a:cs typeface="Arial"/>
                      </a:endParaRPr>
                    </a:p>
                  </a:txBody>
                  <a:tcPr marL="0" marR="0" marT="3810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DDDDDD"/>
                    </a:solidFill>
                  </a:tcPr>
                </a:tc>
                <a:extLst>
                  <a:ext uri="{0D108BD9-81ED-4DB2-BD59-A6C34878D82A}">
                    <a16:rowId xmlns:a16="http://schemas.microsoft.com/office/drawing/2014/main" val="10000"/>
                  </a:ext>
                </a:extLst>
              </a:tr>
              <a:tr h="2305050">
                <a:tc>
                  <a:txBody>
                    <a:bodyPr/>
                    <a:lstStyle/>
                    <a:p>
                      <a:pPr marL="625475" marR="154305" indent="-477520" algn="just">
                        <a:lnSpc>
                          <a:spcPct val="89900"/>
                        </a:lnSpc>
                        <a:spcBef>
                          <a:spcPts val="880"/>
                        </a:spcBef>
                        <a:buChar char="•"/>
                        <a:tabLst>
                          <a:tab pos="626110" algn="l"/>
                        </a:tabLst>
                      </a:pPr>
                      <a:r>
                        <a:rPr sz="1800" spc="-5" dirty="0">
                          <a:latin typeface="Arial"/>
                          <a:cs typeface="Arial"/>
                        </a:rPr>
                        <a:t>Energy of </a:t>
                      </a:r>
                      <a:r>
                        <a:rPr sz="1800" dirty="0">
                          <a:latin typeface="Arial"/>
                          <a:cs typeface="Arial"/>
                        </a:rPr>
                        <a:t>the </a:t>
                      </a:r>
                      <a:r>
                        <a:rPr sz="1800" spc="-5" dirty="0">
                          <a:latin typeface="Arial"/>
                          <a:cs typeface="Arial"/>
                        </a:rPr>
                        <a:t>EM </a:t>
                      </a:r>
                      <a:r>
                        <a:rPr sz="1800" spc="-10" dirty="0">
                          <a:latin typeface="Arial"/>
                          <a:cs typeface="Arial"/>
                        </a:rPr>
                        <a:t>wave  </a:t>
                      </a:r>
                      <a:r>
                        <a:rPr sz="1800" spc="-5" dirty="0">
                          <a:latin typeface="Arial"/>
                          <a:cs typeface="Arial"/>
                        </a:rPr>
                        <a:t>depends on </a:t>
                      </a:r>
                      <a:r>
                        <a:rPr sz="1800" dirty="0">
                          <a:latin typeface="Arial"/>
                          <a:cs typeface="Arial"/>
                        </a:rPr>
                        <a:t>the </a:t>
                      </a:r>
                      <a:r>
                        <a:rPr sz="1800" spc="-5" dirty="0">
                          <a:latin typeface="Arial"/>
                          <a:cs typeface="Arial"/>
                        </a:rPr>
                        <a:t>intensity of  </a:t>
                      </a:r>
                      <a:r>
                        <a:rPr sz="1800" dirty="0">
                          <a:latin typeface="Arial"/>
                          <a:cs typeface="Arial"/>
                        </a:rPr>
                        <a:t>the </a:t>
                      </a:r>
                      <a:r>
                        <a:rPr sz="1800" spc="-10" dirty="0">
                          <a:latin typeface="Arial"/>
                          <a:cs typeface="Arial"/>
                        </a:rPr>
                        <a:t>wave. </a:t>
                      </a:r>
                      <a:r>
                        <a:rPr sz="1800" dirty="0">
                          <a:latin typeface="Arial"/>
                          <a:cs typeface="Arial"/>
                        </a:rPr>
                        <a:t>Intensity </a:t>
                      </a:r>
                      <a:r>
                        <a:rPr sz="1800" spc="-5" dirty="0">
                          <a:latin typeface="Arial"/>
                          <a:cs typeface="Arial"/>
                        </a:rPr>
                        <a:t>of </a:t>
                      </a:r>
                      <a:r>
                        <a:rPr sz="1800" dirty="0">
                          <a:latin typeface="Arial"/>
                          <a:cs typeface="Arial"/>
                        </a:rPr>
                        <a:t>the  </a:t>
                      </a:r>
                      <a:r>
                        <a:rPr sz="1800" spc="-5" dirty="0">
                          <a:latin typeface="Arial"/>
                          <a:cs typeface="Arial"/>
                        </a:rPr>
                        <a:t>wave </a:t>
                      </a:r>
                      <a:r>
                        <a:rPr sz="1800" i="1" dirty="0">
                          <a:latin typeface="Times New Roman"/>
                          <a:cs typeface="Times New Roman"/>
                        </a:rPr>
                        <a:t>I </a:t>
                      </a:r>
                      <a:r>
                        <a:rPr sz="1800" spc="-5" dirty="0">
                          <a:latin typeface="Arial"/>
                          <a:cs typeface="Arial"/>
                        </a:rPr>
                        <a:t>is proportional </a:t>
                      </a:r>
                      <a:r>
                        <a:rPr sz="1800" dirty="0">
                          <a:latin typeface="Arial"/>
                          <a:cs typeface="Arial"/>
                        </a:rPr>
                        <a:t>to the  </a:t>
                      </a:r>
                      <a:r>
                        <a:rPr sz="1800" spc="-5" dirty="0">
                          <a:latin typeface="Arial"/>
                          <a:cs typeface="Arial"/>
                        </a:rPr>
                        <a:t>squared of </a:t>
                      </a:r>
                      <a:r>
                        <a:rPr sz="1800" dirty="0">
                          <a:latin typeface="Arial"/>
                          <a:cs typeface="Arial"/>
                        </a:rPr>
                        <a:t>its </a:t>
                      </a:r>
                      <a:r>
                        <a:rPr sz="1800" spc="-5" dirty="0">
                          <a:latin typeface="Arial"/>
                          <a:cs typeface="Arial"/>
                        </a:rPr>
                        <a:t>amplitude </a:t>
                      </a:r>
                      <a:r>
                        <a:rPr sz="1800" i="1" dirty="0">
                          <a:latin typeface="Times New Roman"/>
                          <a:cs typeface="Times New Roman"/>
                        </a:rPr>
                        <a:t>A</a:t>
                      </a:r>
                      <a:r>
                        <a:rPr sz="1800" baseline="25462" dirty="0">
                          <a:latin typeface="Times New Roman"/>
                          <a:cs typeface="Times New Roman"/>
                        </a:rPr>
                        <a:t>2 </a:t>
                      </a:r>
                      <a:r>
                        <a:rPr sz="1200" dirty="0">
                          <a:latin typeface="Times New Roman"/>
                          <a:cs typeface="Times New Roman"/>
                        </a:rPr>
                        <a:t> </a:t>
                      </a:r>
                      <a:r>
                        <a:rPr sz="1800" spc="-15" dirty="0">
                          <a:latin typeface="Arial"/>
                          <a:cs typeface="Arial"/>
                        </a:rPr>
                        <a:t>where</a:t>
                      </a:r>
                      <a:endParaRPr sz="1800">
                        <a:latin typeface="Arial"/>
                        <a:cs typeface="Arial"/>
                      </a:endParaRPr>
                    </a:p>
                    <a:p>
                      <a:pPr marL="277495" algn="ctr">
                        <a:lnSpc>
                          <a:spcPct val="100000"/>
                        </a:lnSpc>
                        <a:spcBef>
                          <a:spcPts val="535"/>
                        </a:spcBef>
                      </a:pPr>
                      <a:r>
                        <a:rPr sz="3150" i="1" spc="110" dirty="0">
                          <a:latin typeface="Times New Roman"/>
                          <a:cs typeface="Times New Roman"/>
                        </a:rPr>
                        <a:t>I </a:t>
                      </a:r>
                      <a:r>
                        <a:rPr sz="3150" spc="245" dirty="0">
                          <a:latin typeface="Symbol"/>
                          <a:cs typeface="Symbol"/>
                        </a:rPr>
                        <a:t></a:t>
                      </a:r>
                      <a:r>
                        <a:rPr sz="3150" spc="300" dirty="0">
                          <a:latin typeface="Times New Roman"/>
                          <a:cs typeface="Times New Roman"/>
                        </a:rPr>
                        <a:t> </a:t>
                      </a:r>
                      <a:r>
                        <a:rPr sz="3150" i="1" spc="160" dirty="0">
                          <a:latin typeface="Times New Roman"/>
                          <a:cs typeface="Times New Roman"/>
                        </a:rPr>
                        <a:t>A</a:t>
                      </a:r>
                      <a:r>
                        <a:rPr sz="2775" spc="240" baseline="42042" dirty="0">
                          <a:latin typeface="Times New Roman"/>
                          <a:cs typeface="Times New Roman"/>
                        </a:rPr>
                        <a:t>2</a:t>
                      </a:r>
                      <a:endParaRPr sz="2775" baseline="42042">
                        <a:latin typeface="Times New Roman"/>
                        <a:cs typeface="Times New Roman"/>
                      </a:endParaRPr>
                    </a:p>
                  </a:txBody>
                  <a:tcPr marL="0" marR="0" marT="11176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7380" marR="137160" indent="-477520" algn="just">
                        <a:lnSpc>
                          <a:spcPct val="90000"/>
                        </a:lnSpc>
                        <a:spcBef>
                          <a:spcPts val="875"/>
                        </a:spcBef>
                        <a:buChar char="•"/>
                        <a:tabLst>
                          <a:tab pos="628015" algn="l"/>
                        </a:tabLst>
                      </a:pPr>
                      <a:r>
                        <a:rPr sz="1800" spc="-5" dirty="0">
                          <a:latin typeface="Arial"/>
                          <a:cs typeface="Arial"/>
                        </a:rPr>
                        <a:t>Energy of a photon </a:t>
                      </a:r>
                      <a:r>
                        <a:rPr sz="1800" spc="-10" dirty="0">
                          <a:latin typeface="Arial"/>
                          <a:cs typeface="Arial"/>
                        </a:rPr>
                        <a:t>is  </a:t>
                      </a:r>
                      <a:r>
                        <a:rPr sz="1800" spc="-5" dirty="0">
                          <a:latin typeface="Arial"/>
                          <a:cs typeface="Arial"/>
                        </a:rPr>
                        <a:t>proportional </a:t>
                      </a:r>
                      <a:r>
                        <a:rPr sz="1800" dirty="0">
                          <a:latin typeface="Arial"/>
                          <a:cs typeface="Arial"/>
                        </a:rPr>
                        <a:t>to the  </a:t>
                      </a:r>
                      <a:r>
                        <a:rPr sz="1800" spc="-5" dirty="0">
                          <a:latin typeface="Arial"/>
                          <a:cs typeface="Arial"/>
                        </a:rPr>
                        <a:t>frequency of </a:t>
                      </a:r>
                      <a:r>
                        <a:rPr sz="1800" dirty="0">
                          <a:latin typeface="Arial"/>
                          <a:cs typeface="Arial"/>
                        </a:rPr>
                        <a:t>the </a:t>
                      </a:r>
                      <a:r>
                        <a:rPr sz="1800" spc="-5" dirty="0">
                          <a:latin typeface="Arial"/>
                          <a:cs typeface="Arial"/>
                        </a:rPr>
                        <a:t>EM </a:t>
                      </a:r>
                      <a:r>
                        <a:rPr sz="1800" spc="-10" dirty="0">
                          <a:latin typeface="Arial"/>
                          <a:cs typeface="Arial"/>
                        </a:rPr>
                        <a:t>wave  </a:t>
                      </a:r>
                      <a:r>
                        <a:rPr sz="1800" spc="-15" dirty="0">
                          <a:latin typeface="Arial"/>
                          <a:cs typeface="Arial"/>
                        </a:rPr>
                        <a:t>where</a:t>
                      </a:r>
                      <a:endParaRPr sz="1800">
                        <a:latin typeface="Arial"/>
                        <a:cs typeface="Arial"/>
                      </a:endParaRPr>
                    </a:p>
                    <a:p>
                      <a:pPr>
                        <a:lnSpc>
                          <a:spcPct val="100000"/>
                        </a:lnSpc>
                        <a:spcBef>
                          <a:spcPts val="25"/>
                        </a:spcBef>
                      </a:pPr>
                      <a:endParaRPr sz="2350">
                        <a:latin typeface="Times New Roman"/>
                        <a:cs typeface="Times New Roman"/>
                      </a:endParaRPr>
                    </a:p>
                    <a:p>
                      <a:pPr marL="1177290">
                        <a:lnSpc>
                          <a:spcPct val="100000"/>
                        </a:lnSpc>
                        <a:tabLst>
                          <a:tab pos="2039620" algn="l"/>
                        </a:tabLst>
                      </a:pPr>
                      <a:r>
                        <a:rPr sz="3100" i="1" spc="229" dirty="0">
                          <a:latin typeface="Times New Roman"/>
                          <a:cs typeface="Times New Roman"/>
                        </a:rPr>
                        <a:t>E</a:t>
                      </a:r>
                      <a:r>
                        <a:rPr sz="3100" i="1" spc="35" dirty="0">
                          <a:latin typeface="Times New Roman"/>
                          <a:cs typeface="Times New Roman"/>
                        </a:rPr>
                        <a:t> </a:t>
                      </a:r>
                      <a:r>
                        <a:rPr sz="3100" spc="270" dirty="0">
                          <a:latin typeface="Symbol"/>
                          <a:cs typeface="Symbol"/>
                        </a:rPr>
                        <a:t></a:t>
                      </a:r>
                      <a:r>
                        <a:rPr sz="3100" spc="270" dirty="0">
                          <a:latin typeface="Times New Roman"/>
                          <a:cs typeface="Times New Roman"/>
                        </a:rPr>
                        <a:t>	</a:t>
                      </a:r>
                      <a:r>
                        <a:rPr sz="3100" i="1" spc="105" dirty="0">
                          <a:latin typeface="Times New Roman"/>
                          <a:cs typeface="Times New Roman"/>
                        </a:rPr>
                        <a:t>f</a:t>
                      </a:r>
                      <a:endParaRPr sz="3100">
                        <a:latin typeface="Times New Roman"/>
                        <a:cs typeface="Times New Roman"/>
                      </a:endParaRPr>
                    </a:p>
                  </a:txBody>
                  <a:tcPr marL="0" marR="0" marT="11112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36850">
                <a:tc>
                  <a:txBody>
                    <a:bodyPr/>
                    <a:lstStyle/>
                    <a:p>
                      <a:pPr marL="623570" marR="167640" indent="-477520" algn="just">
                        <a:lnSpc>
                          <a:spcPts val="1939"/>
                        </a:lnSpc>
                        <a:spcBef>
                          <a:spcPts val="900"/>
                        </a:spcBef>
                        <a:buChar char="•"/>
                        <a:tabLst>
                          <a:tab pos="624205" algn="l"/>
                        </a:tabLst>
                      </a:pPr>
                      <a:r>
                        <a:rPr sz="1800" dirty="0">
                          <a:latin typeface="Arial"/>
                          <a:cs typeface="Arial"/>
                        </a:rPr>
                        <a:t>Its </a:t>
                      </a:r>
                      <a:r>
                        <a:rPr sz="1800" spc="-5" dirty="0">
                          <a:latin typeface="Arial"/>
                          <a:cs typeface="Arial"/>
                        </a:rPr>
                        <a:t>energy is continuously  and spread out through </a:t>
                      </a:r>
                      <a:r>
                        <a:rPr sz="1800" dirty="0">
                          <a:latin typeface="Arial"/>
                          <a:cs typeface="Arial"/>
                        </a:rPr>
                        <a:t>the  </a:t>
                      </a:r>
                      <a:r>
                        <a:rPr sz="1800" spc="-5" dirty="0">
                          <a:latin typeface="Arial"/>
                          <a:cs typeface="Arial"/>
                        </a:rPr>
                        <a:t>medium as shown </a:t>
                      </a:r>
                      <a:r>
                        <a:rPr sz="1800" dirty="0">
                          <a:latin typeface="Arial"/>
                          <a:cs typeface="Arial"/>
                        </a:rPr>
                        <a:t>in </a:t>
                      </a:r>
                      <a:r>
                        <a:rPr sz="1800" spc="-5" dirty="0">
                          <a:latin typeface="Arial"/>
                          <a:cs typeface="Arial"/>
                        </a:rPr>
                        <a:t>Figure  9.2a.</a:t>
                      </a:r>
                      <a:endParaRPr sz="1800">
                        <a:latin typeface="Arial"/>
                        <a:cs typeface="Arial"/>
                      </a:endParaRPr>
                    </a:p>
                  </a:txBody>
                  <a:tcPr marL="0" marR="0" marT="11430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613410" marR="140335" indent="-477520">
                        <a:lnSpc>
                          <a:spcPts val="1930"/>
                        </a:lnSpc>
                        <a:spcBef>
                          <a:spcPts val="905"/>
                        </a:spcBef>
                        <a:buChar char="•"/>
                        <a:tabLst>
                          <a:tab pos="613410" algn="l"/>
                          <a:tab pos="614045" algn="l"/>
                          <a:tab pos="1043305" algn="l"/>
                          <a:tab pos="1927225" algn="l"/>
                          <a:tab pos="2280920" algn="l"/>
                          <a:tab pos="3267075" algn="l"/>
                        </a:tabLst>
                      </a:pPr>
                      <a:r>
                        <a:rPr sz="1800" dirty="0">
                          <a:latin typeface="Arial"/>
                          <a:cs typeface="Arial"/>
                        </a:rPr>
                        <a:t>Its	e</a:t>
                      </a:r>
                      <a:r>
                        <a:rPr sz="1800" spc="-10" dirty="0">
                          <a:latin typeface="Arial"/>
                          <a:cs typeface="Arial"/>
                        </a:rPr>
                        <a:t>n</a:t>
                      </a:r>
                      <a:r>
                        <a:rPr sz="1800" dirty="0">
                          <a:latin typeface="Arial"/>
                          <a:cs typeface="Arial"/>
                        </a:rPr>
                        <a:t>ergy	</a:t>
                      </a:r>
                      <a:r>
                        <a:rPr sz="1800" spc="-5" dirty="0">
                          <a:latin typeface="Arial"/>
                          <a:cs typeface="Arial"/>
                        </a:rPr>
                        <a:t>i</a:t>
                      </a:r>
                      <a:r>
                        <a:rPr sz="1800" dirty="0">
                          <a:latin typeface="Arial"/>
                          <a:cs typeface="Arial"/>
                        </a:rPr>
                        <a:t>s	d</a:t>
                      </a:r>
                      <a:r>
                        <a:rPr sz="1800" spc="-10" dirty="0">
                          <a:latin typeface="Arial"/>
                          <a:cs typeface="Arial"/>
                        </a:rPr>
                        <a:t>i</a:t>
                      </a:r>
                      <a:r>
                        <a:rPr sz="1800" dirty="0">
                          <a:latin typeface="Arial"/>
                          <a:cs typeface="Arial"/>
                        </a:rPr>
                        <a:t>screte	</a:t>
                      </a:r>
                      <a:r>
                        <a:rPr sz="1800" spc="-5" dirty="0">
                          <a:latin typeface="Arial"/>
                          <a:cs typeface="Arial"/>
                        </a:rPr>
                        <a:t>as  </a:t>
                      </a:r>
                      <a:r>
                        <a:rPr sz="1800" spc="-15" dirty="0">
                          <a:latin typeface="Arial"/>
                          <a:cs typeface="Arial"/>
                        </a:rPr>
                        <a:t>shown </a:t>
                      </a:r>
                      <a:r>
                        <a:rPr sz="1800" spc="-5" dirty="0">
                          <a:latin typeface="Arial"/>
                          <a:cs typeface="Arial"/>
                        </a:rPr>
                        <a:t>in Figure</a:t>
                      </a:r>
                      <a:r>
                        <a:rPr sz="1800" spc="45" dirty="0">
                          <a:latin typeface="Arial"/>
                          <a:cs typeface="Arial"/>
                        </a:rPr>
                        <a:t> </a:t>
                      </a:r>
                      <a:r>
                        <a:rPr sz="1800" spc="-5" dirty="0">
                          <a:latin typeface="Arial"/>
                          <a:cs typeface="Arial"/>
                        </a:rPr>
                        <a:t>9.2b.</a:t>
                      </a:r>
                      <a:endParaRPr sz="1800">
                        <a:latin typeface="Arial"/>
                        <a:cs typeface="Arial"/>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30"/>
                        </a:spcBef>
                      </a:pPr>
                      <a:endParaRPr sz="2000">
                        <a:latin typeface="Times New Roman"/>
                        <a:cs typeface="Times New Roman"/>
                      </a:endParaRPr>
                    </a:p>
                    <a:p>
                      <a:pPr marL="193675">
                        <a:lnSpc>
                          <a:spcPct val="100000"/>
                        </a:lnSpc>
                      </a:pPr>
                      <a:r>
                        <a:rPr sz="1800" spc="-5" dirty="0">
                          <a:latin typeface="Arial"/>
                          <a:cs typeface="Arial"/>
                        </a:rPr>
                        <a:t>Photon</a:t>
                      </a:r>
                      <a:endParaRPr sz="1800">
                        <a:latin typeface="Arial"/>
                        <a:cs typeface="Arial"/>
                      </a:endParaRPr>
                    </a:p>
                  </a:txBody>
                  <a:tcPr marL="0" marR="0" marT="11493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sp>
        <p:nvSpPr>
          <p:cNvPr id="39" name="object 3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40" name="object 40"/>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41" name="object 41"/>
          <p:cNvSpPr txBox="1"/>
          <p:nvPr/>
        </p:nvSpPr>
        <p:spPr>
          <a:xfrm>
            <a:off x="8358885" y="6290385"/>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latin typeface="Arial"/>
                <a:cs typeface="Arial"/>
              </a:rPr>
              <a:pPr marL="38100">
                <a:lnSpc>
                  <a:spcPts val="1650"/>
                </a:lnSpc>
              </a:pPr>
              <a:t>31</a:t>
            </a:fld>
            <a:endParaRPr sz="14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688340" y="1798447"/>
            <a:ext cx="7655559" cy="2073910"/>
          </a:xfrm>
          <a:prstGeom prst="rect">
            <a:avLst/>
          </a:prstGeom>
        </p:spPr>
        <p:txBody>
          <a:bodyPr vert="horz" wrap="square" lIns="0" tIns="122555" rIns="0" bIns="0" rtlCol="0">
            <a:spAutoFit/>
          </a:bodyPr>
          <a:lstStyle/>
          <a:p>
            <a:pPr marL="12700">
              <a:lnSpc>
                <a:spcPct val="100000"/>
              </a:lnSpc>
              <a:spcBef>
                <a:spcPts val="965"/>
              </a:spcBef>
            </a:pPr>
            <a:r>
              <a:rPr sz="2400" dirty="0">
                <a:latin typeface="Arial"/>
                <a:cs typeface="Arial"/>
              </a:rPr>
              <a:t>A </a:t>
            </a:r>
            <a:r>
              <a:rPr sz="2400" spc="-5" dirty="0">
                <a:latin typeface="Arial"/>
                <a:cs typeface="Arial"/>
              </a:rPr>
              <a:t>photon of </a:t>
            </a:r>
            <a:r>
              <a:rPr sz="2400" dirty="0">
                <a:latin typeface="Arial"/>
                <a:cs typeface="Arial"/>
              </a:rPr>
              <a:t>the </a:t>
            </a:r>
            <a:r>
              <a:rPr sz="2400" spc="-5" dirty="0">
                <a:latin typeface="Arial"/>
                <a:cs typeface="Arial"/>
              </a:rPr>
              <a:t>green light has a wavelength of 740</a:t>
            </a:r>
            <a:r>
              <a:rPr sz="2400" spc="640" dirty="0">
                <a:latin typeface="Arial"/>
                <a:cs typeface="Arial"/>
              </a:rPr>
              <a:t> </a:t>
            </a:r>
            <a:r>
              <a:rPr sz="2400" spc="-5" dirty="0">
                <a:latin typeface="Arial"/>
                <a:cs typeface="Arial"/>
              </a:rPr>
              <a:t>nm.</a:t>
            </a:r>
            <a:endParaRPr sz="2400">
              <a:latin typeface="Arial"/>
              <a:cs typeface="Arial"/>
            </a:endParaRPr>
          </a:p>
          <a:p>
            <a:pPr marL="622300">
              <a:lnSpc>
                <a:spcPct val="100000"/>
              </a:lnSpc>
              <a:spcBef>
                <a:spcPts val="860"/>
              </a:spcBef>
            </a:pPr>
            <a:r>
              <a:rPr sz="2400" spc="-5" dirty="0">
                <a:latin typeface="Arial"/>
                <a:cs typeface="Arial"/>
              </a:rPr>
              <a:t>Calculate</a:t>
            </a:r>
            <a:endParaRPr sz="2400">
              <a:latin typeface="Arial"/>
              <a:cs typeface="Arial"/>
            </a:endParaRPr>
          </a:p>
          <a:p>
            <a:pPr marL="622300" indent="-610235">
              <a:lnSpc>
                <a:spcPct val="100000"/>
              </a:lnSpc>
              <a:spcBef>
                <a:spcPts val="1445"/>
              </a:spcBef>
              <a:buAutoNum type="alphaLcPeriod"/>
              <a:tabLst>
                <a:tab pos="622300" algn="l"/>
                <a:tab pos="622935" algn="l"/>
              </a:tabLst>
            </a:pPr>
            <a:r>
              <a:rPr sz="2400" dirty="0">
                <a:latin typeface="Arial"/>
                <a:cs typeface="Arial"/>
              </a:rPr>
              <a:t>the </a:t>
            </a:r>
            <a:r>
              <a:rPr sz="2400" spc="-15" dirty="0">
                <a:latin typeface="Arial"/>
                <a:cs typeface="Arial"/>
              </a:rPr>
              <a:t>photon’s</a:t>
            </a:r>
            <a:r>
              <a:rPr sz="2400" spc="-5" dirty="0">
                <a:latin typeface="Arial"/>
                <a:cs typeface="Arial"/>
              </a:rPr>
              <a:t> </a:t>
            </a:r>
            <a:r>
              <a:rPr sz="2400" spc="-20" dirty="0">
                <a:latin typeface="Arial"/>
                <a:cs typeface="Arial"/>
              </a:rPr>
              <a:t>frequency,</a:t>
            </a:r>
            <a:endParaRPr sz="2400">
              <a:latin typeface="Arial"/>
              <a:cs typeface="Arial"/>
            </a:endParaRPr>
          </a:p>
          <a:p>
            <a:pPr marL="622300" indent="-610235">
              <a:lnSpc>
                <a:spcPct val="100000"/>
              </a:lnSpc>
              <a:spcBef>
                <a:spcPts val="1440"/>
              </a:spcBef>
              <a:buAutoNum type="alphaLcPeriod"/>
              <a:tabLst>
                <a:tab pos="622300" algn="l"/>
                <a:tab pos="622935" algn="l"/>
              </a:tabLst>
            </a:pPr>
            <a:r>
              <a:rPr sz="2400" spc="-5" dirty="0">
                <a:latin typeface="Arial"/>
                <a:cs typeface="Arial"/>
              </a:rPr>
              <a:t>the </a:t>
            </a:r>
            <a:r>
              <a:rPr sz="2400" spc="-10" dirty="0">
                <a:latin typeface="Arial"/>
                <a:cs typeface="Arial"/>
              </a:rPr>
              <a:t>photon’s </a:t>
            </a:r>
            <a:r>
              <a:rPr sz="2400" spc="-5" dirty="0">
                <a:latin typeface="Arial"/>
                <a:cs typeface="Arial"/>
              </a:rPr>
              <a:t>energy in joule and</a:t>
            </a:r>
            <a:r>
              <a:rPr sz="2400" spc="80" dirty="0">
                <a:latin typeface="Arial"/>
                <a:cs typeface="Arial"/>
              </a:rPr>
              <a:t> </a:t>
            </a:r>
            <a:r>
              <a:rPr sz="2400" spc="-5" dirty="0">
                <a:latin typeface="Arial"/>
                <a:cs typeface="Arial"/>
              </a:rPr>
              <a:t>electron-volt.</a:t>
            </a:r>
            <a:endParaRPr sz="2400">
              <a:latin typeface="Arial"/>
              <a:cs typeface="Arial"/>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12" name="object 12"/>
          <p:cNvSpPr txBox="1"/>
          <p:nvPr/>
        </p:nvSpPr>
        <p:spPr>
          <a:xfrm>
            <a:off x="8358885" y="6290385"/>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latin typeface="Arial"/>
                <a:cs typeface="Arial"/>
              </a:rPr>
              <a:pPr marL="38100">
                <a:lnSpc>
                  <a:spcPts val="1650"/>
                </a:lnSpc>
              </a:pPr>
              <a:t>32</a:t>
            </a:fld>
            <a:endParaRPr sz="1400">
              <a:latin typeface="Arial"/>
              <a:cs typeface="Arial"/>
            </a:endParaRPr>
          </a:p>
        </p:txBody>
      </p:sp>
      <p:sp>
        <p:nvSpPr>
          <p:cNvPr id="4" name="object 4"/>
          <p:cNvSpPr txBox="1"/>
          <p:nvPr/>
        </p:nvSpPr>
        <p:spPr>
          <a:xfrm>
            <a:off x="1260094" y="3920142"/>
            <a:ext cx="1978660" cy="977265"/>
          </a:xfrm>
          <a:prstGeom prst="rect">
            <a:avLst/>
          </a:prstGeom>
        </p:spPr>
        <p:txBody>
          <a:bodyPr vert="horz" wrap="square" lIns="0" tIns="121920" rIns="0" bIns="0" rtlCol="0">
            <a:spAutoFit/>
          </a:bodyPr>
          <a:lstStyle/>
          <a:p>
            <a:pPr marL="50800">
              <a:lnSpc>
                <a:spcPct val="100000"/>
              </a:lnSpc>
              <a:spcBef>
                <a:spcPts val="960"/>
              </a:spcBef>
              <a:tabLst>
                <a:tab pos="1268095" algn="l"/>
              </a:tabLst>
            </a:pPr>
            <a:r>
              <a:rPr sz="2400" spc="-5" dirty="0">
                <a:latin typeface="Arial"/>
                <a:cs typeface="Arial"/>
              </a:rPr>
              <a:t>(Given	</a:t>
            </a:r>
            <a:r>
              <a:rPr sz="2400" dirty="0">
                <a:latin typeface="Arial"/>
                <a:cs typeface="Arial"/>
              </a:rPr>
              <a:t>the</a:t>
            </a:r>
            <a:endParaRPr sz="2400">
              <a:latin typeface="Arial"/>
              <a:cs typeface="Arial"/>
            </a:endParaRPr>
          </a:p>
          <a:p>
            <a:pPr marL="50800">
              <a:lnSpc>
                <a:spcPct val="100000"/>
              </a:lnSpc>
              <a:spcBef>
                <a:spcPts val="869"/>
              </a:spcBef>
              <a:tabLst>
                <a:tab pos="525780" algn="l"/>
              </a:tabLst>
            </a:pPr>
            <a:r>
              <a:rPr sz="2400" i="1" dirty="0">
                <a:latin typeface="Times New Roman"/>
                <a:cs typeface="Times New Roman"/>
              </a:rPr>
              <a:t>c	</a:t>
            </a:r>
            <a:r>
              <a:rPr sz="2400" spc="-5" dirty="0">
                <a:latin typeface="Arial"/>
                <a:cs typeface="Arial"/>
              </a:rPr>
              <a:t>=3.00</a:t>
            </a:r>
            <a:r>
              <a:rPr sz="2400" spc="-5" dirty="0">
                <a:latin typeface="Symbol"/>
                <a:cs typeface="Symbol"/>
              </a:rPr>
              <a:t></a:t>
            </a:r>
            <a:r>
              <a:rPr sz="2400" spc="-5" dirty="0">
                <a:latin typeface="Arial"/>
                <a:cs typeface="Arial"/>
              </a:rPr>
              <a:t>10</a:t>
            </a:r>
            <a:r>
              <a:rPr sz="2400" spc="-7" baseline="24305" dirty="0">
                <a:latin typeface="Arial"/>
                <a:cs typeface="Arial"/>
              </a:rPr>
              <a:t>8</a:t>
            </a:r>
            <a:endParaRPr sz="2400" baseline="24305">
              <a:latin typeface="Arial"/>
              <a:cs typeface="Arial"/>
            </a:endParaRPr>
          </a:p>
        </p:txBody>
      </p:sp>
      <p:sp>
        <p:nvSpPr>
          <p:cNvPr id="5" name="object 5"/>
          <p:cNvSpPr txBox="1"/>
          <p:nvPr/>
        </p:nvSpPr>
        <p:spPr>
          <a:xfrm>
            <a:off x="3234563" y="4011491"/>
            <a:ext cx="1482090" cy="794385"/>
          </a:xfrm>
          <a:prstGeom prst="rect">
            <a:avLst/>
          </a:prstGeom>
        </p:spPr>
        <p:txBody>
          <a:bodyPr vert="horz" wrap="square" lIns="0" tIns="12065" rIns="0" bIns="0" rtlCol="0">
            <a:spAutoFit/>
          </a:bodyPr>
          <a:lstStyle/>
          <a:p>
            <a:pPr marL="280035" marR="30480" indent="-242570">
              <a:lnSpc>
                <a:spcPct val="105100"/>
              </a:lnSpc>
              <a:spcBef>
                <a:spcPts val="95"/>
              </a:spcBef>
              <a:tabLst>
                <a:tab pos="874394" algn="l"/>
                <a:tab pos="1189990" algn="l"/>
              </a:tabLst>
            </a:pPr>
            <a:r>
              <a:rPr sz="2400" spc="-5" dirty="0">
                <a:latin typeface="Arial"/>
                <a:cs typeface="Arial"/>
              </a:rPr>
              <a:t>speed		of  </a:t>
            </a:r>
            <a:r>
              <a:rPr sz="3600" baseline="-16203" dirty="0">
                <a:latin typeface="Arial"/>
                <a:cs typeface="Arial"/>
              </a:rPr>
              <a:t>m	</a:t>
            </a:r>
            <a:r>
              <a:rPr sz="3600" spc="-7" baseline="-16203" dirty="0">
                <a:latin typeface="Arial"/>
                <a:cs typeface="Arial"/>
              </a:rPr>
              <a:t>s</a:t>
            </a:r>
            <a:r>
              <a:rPr sz="1600" spc="-5" dirty="0">
                <a:latin typeface="Symbol"/>
                <a:cs typeface="Symbol"/>
              </a:rPr>
              <a:t></a:t>
            </a:r>
            <a:r>
              <a:rPr sz="1600" spc="-5" dirty="0">
                <a:latin typeface="Arial"/>
                <a:cs typeface="Arial"/>
              </a:rPr>
              <a:t>1</a:t>
            </a:r>
            <a:endParaRPr sz="1600">
              <a:latin typeface="Arial"/>
              <a:cs typeface="Arial"/>
            </a:endParaRPr>
          </a:p>
        </p:txBody>
      </p:sp>
      <p:sp>
        <p:nvSpPr>
          <p:cNvPr id="6" name="object 6"/>
          <p:cNvSpPr txBox="1"/>
          <p:nvPr/>
        </p:nvSpPr>
        <p:spPr>
          <a:xfrm>
            <a:off x="4761103" y="3920142"/>
            <a:ext cx="2109470" cy="977265"/>
          </a:xfrm>
          <a:prstGeom prst="rect">
            <a:avLst/>
          </a:prstGeom>
        </p:spPr>
        <p:txBody>
          <a:bodyPr vert="horz" wrap="square" lIns="0" tIns="12065" rIns="0" bIns="0" rtlCol="0">
            <a:spAutoFit/>
          </a:bodyPr>
          <a:lstStyle/>
          <a:p>
            <a:pPr marL="12700" marR="5080" indent="225425">
              <a:lnSpc>
                <a:spcPct val="130100"/>
              </a:lnSpc>
              <a:spcBef>
                <a:spcPts val="95"/>
              </a:spcBef>
              <a:tabLst>
                <a:tab pos="861694" algn="l"/>
                <a:tab pos="1115695" algn="l"/>
                <a:tab pos="1671955" algn="l"/>
              </a:tabLst>
            </a:pPr>
            <a:r>
              <a:rPr sz="2400" spc="-5" dirty="0">
                <a:latin typeface="Arial"/>
                <a:cs typeface="Arial"/>
              </a:rPr>
              <a:t>l</a:t>
            </a:r>
            <a:r>
              <a:rPr sz="2400" spc="-15" dirty="0">
                <a:latin typeface="Arial"/>
                <a:cs typeface="Arial"/>
              </a:rPr>
              <a:t>i</a:t>
            </a:r>
            <a:r>
              <a:rPr sz="2400" spc="-5" dirty="0">
                <a:latin typeface="Arial"/>
                <a:cs typeface="Arial"/>
              </a:rPr>
              <a:t>ght</a:t>
            </a:r>
            <a:r>
              <a:rPr sz="2400" dirty="0">
                <a:latin typeface="Arial"/>
                <a:cs typeface="Arial"/>
              </a:rPr>
              <a:t>		</a:t>
            </a:r>
            <a:r>
              <a:rPr sz="2400" spc="-10" dirty="0">
                <a:latin typeface="Arial"/>
                <a:cs typeface="Arial"/>
              </a:rPr>
              <a:t>i</a:t>
            </a:r>
            <a:r>
              <a:rPr sz="2400" spc="-5" dirty="0">
                <a:latin typeface="Arial"/>
                <a:cs typeface="Arial"/>
              </a:rPr>
              <a:t>n</a:t>
            </a:r>
            <a:r>
              <a:rPr sz="2400" dirty="0">
                <a:latin typeface="Arial"/>
                <a:cs typeface="Arial"/>
              </a:rPr>
              <a:t>	the  and	</a:t>
            </a:r>
            <a:r>
              <a:rPr sz="2400" spc="-10" dirty="0">
                <a:latin typeface="Arial"/>
                <a:cs typeface="Arial"/>
              </a:rPr>
              <a:t>Planck’s</a:t>
            </a:r>
            <a:endParaRPr sz="2400">
              <a:latin typeface="Arial"/>
              <a:cs typeface="Arial"/>
            </a:endParaRPr>
          </a:p>
        </p:txBody>
      </p:sp>
      <p:sp>
        <p:nvSpPr>
          <p:cNvPr id="7" name="object 7"/>
          <p:cNvSpPr txBox="1"/>
          <p:nvPr/>
        </p:nvSpPr>
        <p:spPr>
          <a:xfrm>
            <a:off x="7080884" y="3920142"/>
            <a:ext cx="1262380" cy="977265"/>
          </a:xfrm>
          <a:prstGeom prst="rect">
            <a:avLst/>
          </a:prstGeom>
        </p:spPr>
        <p:txBody>
          <a:bodyPr vert="horz" wrap="square" lIns="0" tIns="12065" rIns="0" bIns="0" rtlCol="0">
            <a:spAutoFit/>
          </a:bodyPr>
          <a:lstStyle/>
          <a:p>
            <a:pPr marL="12700" marR="5080" indent="83820">
              <a:lnSpc>
                <a:spcPct val="130100"/>
              </a:lnSpc>
              <a:spcBef>
                <a:spcPts val="95"/>
              </a:spcBef>
            </a:pPr>
            <a:r>
              <a:rPr sz="2400" spc="-5" dirty="0">
                <a:latin typeface="Arial"/>
                <a:cs typeface="Arial"/>
              </a:rPr>
              <a:t>vacu</a:t>
            </a:r>
            <a:r>
              <a:rPr sz="2400" spc="-15" dirty="0">
                <a:latin typeface="Arial"/>
                <a:cs typeface="Arial"/>
              </a:rPr>
              <a:t>u</a:t>
            </a:r>
            <a:r>
              <a:rPr sz="2400" dirty="0">
                <a:latin typeface="Arial"/>
                <a:cs typeface="Arial"/>
              </a:rPr>
              <a:t>m,  co</a:t>
            </a:r>
            <a:r>
              <a:rPr sz="2400" spc="-10" dirty="0">
                <a:latin typeface="Arial"/>
                <a:cs typeface="Arial"/>
              </a:rPr>
              <a:t>n</a:t>
            </a:r>
            <a:r>
              <a:rPr sz="2400" dirty="0">
                <a:latin typeface="Arial"/>
                <a:cs typeface="Arial"/>
              </a:rPr>
              <a:t>stant,</a:t>
            </a:r>
            <a:endParaRPr sz="2400">
              <a:latin typeface="Arial"/>
              <a:cs typeface="Arial"/>
            </a:endParaRPr>
          </a:p>
        </p:txBody>
      </p:sp>
      <p:sp>
        <p:nvSpPr>
          <p:cNvPr id="8" name="object 8"/>
          <p:cNvSpPr txBox="1"/>
          <p:nvPr/>
        </p:nvSpPr>
        <p:spPr>
          <a:xfrm>
            <a:off x="1272794" y="4981194"/>
            <a:ext cx="2501265" cy="391160"/>
          </a:xfrm>
          <a:prstGeom prst="rect">
            <a:avLst/>
          </a:prstGeom>
        </p:spPr>
        <p:txBody>
          <a:bodyPr vert="horz" wrap="square" lIns="0" tIns="12700" rIns="0" bIns="0" rtlCol="0">
            <a:spAutoFit/>
          </a:bodyPr>
          <a:lstStyle/>
          <a:p>
            <a:pPr marL="38100">
              <a:lnSpc>
                <a:spcPct val="100000"/>
              </a:lnSpc>
              <a:spcBef>
                <a:spcPts val="100"/>
              </a:spcBef>
            </a:pPr>
            <a:r>
              <a:rPr sz="2400" i="1" dirty="0">
                <a:latin typeface="Times New Roman"/>
                <a:cs typeface="Times New Roman"/>
              </a:rPr>
              <a:t>h </a:t>
            </a:r>
            <a:r>
              <a:rPr sz="2400" spc="-5" dirty="0">
                <a:latin typeface="Arial"/>
                <a:cs typeface="Arial"/>
              </a:rPr>
              <a:t>=6.63</a:t>
            </a:r>
            <a:r>
              <a:rPr sz="2400" spc="-5" dirty="0">
                <a:latin typeface="Symbol"/>
                <a:cs typeface="Symbol"/>
              </a:rPr>
              <a:t></a:t>
            </a:r>
            <a:r>
              <a:rPr sz="2400" spc="-5" dirty="0">
                <a:latin typeface="Arial"/>
                <a:cs typeface="Arial"/>
              </a:rPr>
              <a:t>10</a:t>
            </a:r>
            <a:r>
              <a:rPr sz="2400" spc="-7" baseline="24305" dirty="0">
                <a:latin typeface="Symbol"/>
                <a:cs typeface="Symbol"/>
              </a:rPr>
              <a:t></a:t>
            </a:r>
            <a:r>
              <a:rPr sz="2400" spc="-7" baseline="24305" dirty="0">
                <a:latin typeface="Arial"/>
                <a:cs typeface="Arial"/>
              </a:rPr>
              <a:t>34 </a:t>
            </a:r>
            <a:r>
              <a:rPr sz="2400" dirty="0">
                <a:latin typeface="Arial"/>
                <a:cs typeface="Arial"/>
              </a:rPr>
              <a:t>J</a:t>
            </a:r>
            <a:r>
              <a:rPr sz="2400" spc="-240" dirty="0">
                <a:latin typeface="Arial"/>
                <a:cs typeface="Arial"/>
              </a:rPr>
              <a:t> </a:t>
            </a:r>
            <a:r>
              <a:rPr sz="2400" dirty="0">
                <a:latin typeface="Arial"/>
                <a:cs typeface="Arial"/>
              </a:rPr>
              <a:t>s)</a:t>
            </a:r>
            <a:endParaRPr sz="2400">
              <a:latin typeface="Arial"/>
              <a:cs typeface="Arial"/>
            </a:endParaRPr>
          </a:p>
        </p:txBody>
      </p:sp>
      <p:sp>
        <p:nvSpPr>
          <p:cNvPr id="9" name="object 9"/>
          <p:cNvSpPr txBox="1">
            <a:spLocks noGrp="1"/>
          </p:cNvSpPr>
          <p:nvPr>
            <p:ph type="title"/>
          </p:nvPr>
        </p:nvSpPr>
        <p:spPr>
          <a:xfrm>
            <a:off x="3704082" y="508457"/>
            <a:ext cx="2506980" cy="589280"/>
          </a:xfrm>
          <a:prstGeom prst="rect">
            <a:avLst/>
          </a:prstGeom>
        </p:spPr>
        <p:txBody>
          <a:bodyPr vert="horz" wrap="square" lIns="0" tIns="12065" rIns="0" bIns="0" rtlCol="0">
            <a:spAutoFit/>
          </a:bodyPr>
          <a:lstStyle/>
          <a:p>
            <a:pPr marL="12700">
              <a:lnSpc>
                <a:spcPct val="100000"/>
              </a:lnSpc>
              <a:spcBef>
                <a:spcPts val="95"/>
              </a:spcBef>
            </a:pPr>
            <a:r>
              <a:rPr sz="3700" spc="-5" dirty="0"/>
              <a:t>Example 1</a:t>
            </a:r>
            <a:r>
              <a:rPr sz="3700" spc="-60" dirty="0"/>
              <a:t> </a:t>
            </a:r>
            <a:r>
              <a:rPr sz="3700" dirty="0"/>
              <a:t>:</a:t>
            </a:r>
            <a:endParaRPr sz="37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41019" y="390143"/>
            <a:ext cx="1513840" cy="421005"/>
            <a:chOff x="541019" y="390143"/>
            <a:chExt cx="1513840" cy="421005"/>
          </a:xfrm>
        </p:grpSpPr>
        <p:sp>
          <p:nvSpPr>
            <p:cNvPr id="3" name="object 3"/>
            <p:cNvSpPr/>
            <p:nvPr/>
          </p:nvSpPr>
          <p:spPr>
            <a:xfrm>
              <a:off x="541019" y="390143"/>
              <a:ext cx="1360932" cy="4206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24583" y="390143"/>
              <a:ext cx="429767" cy="420624"/>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p:nvPr/>
        </p:nvSpPr>
        <p:spPr>
          <a:xfrm>
            <a:off x="688340" y="3379089"/>
            <a:ext cx="693864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b. </a:t>
            </a:r>
            <a:r>
              <a:rPr sz="2000" spc="-5" dirty="0">
                <a:latin typeface="Arial"/>
                <a:cs typeface="Arial"/>
              </a:rPr>
              <a:t>By </a:t>
            </a:r>
            <a:r>
              <a:rPr sz="2000" dirty="0">
                <a:latin typeface="Arial"/>
                <a:cs typeface="Arial"/>
              </a:rPr>
              <a:t>applying the </a:t>
            </a:r>
            <a:r>
              <a:rPr sz="2000" spc="-5" dirty="0">
                <a:latin typeface="Arial"/>
                <a:cs typeface="Arial"/>
              </a:rPr>
              <a:t>Planck’s </a:t>
            </a:r>
            <a:r>
              <a:rPr sz="2000" dirty="0">
                <a:latin typeface="Arial"/>
                <a:cs typeface="Arial"/>
              </a:rPr>
              <a:t>quantum </a:t>
            </a:r>
            <a:r>
              <a:rPr sz="2000" spc="-20" dirty="0">
                <a:latin typeface="Arial"/>
                <a:cs typeface="Arial"/>
              </a:rPr>
              <a:t>theory, </a:t>
            </a:r>
            <a:r>
              <a:rPr sz="2000" dirty="0">
                <a:latin typeface="Arial"/>
                <a:cs typeface="Arial"/>
              </a:rPr>
              <a:t>thus the</a:t>
            </a:r>
            <a:r>
              <a:rPr sz="2000" spc="-140" dirty="0">
                <a:latin typeface="Arial"/>
                <a:cs typeface="Arial"/>
              </a:rPr>
              <a:t> </a:t>
            </a:r>
            <a:r>
              <a:rPr sz="2000" spc="-10" dirty="0">
                <a:latin typeface="Arial"/>
                <a:cs typeface="Arial"/>
              </a:rPr>
              <a:t>photon’s</a:t>
            </a:r>
            <a:endParaRPr sz="2000">
              <a:latin typeface="Arial"/>
              <a:cs typeface="Arial"/>
            </a:endParaRPr>
          </a:p>
        </p:txBody>
      </p:sp>
      <p:sp>
        <p:nvSpPr>
          <p:cNvPr id="6" name="object 6"/>
          <p:cNvSpPr txBox="1"/>
          <p:nvPr/>
        </p:nvSpPr>
        <p:spPr>
          <a:xfrm>
            <a:off x="650240" y="452450"/>
            <a:ext cx="4820285" cy="1428750"/>
          </a:xfrm>
          <a:prstGeom prst="rect">
            <a:avLst/>
          </a:prstGeom>
        </p:spPr>
        <p:txBody>
          <a:bodyPr vert="horz" wrap="square" lIns="0" tIns="13335" rIns="0" bIns="0" rtlCol="0">
            <a:spAutoFit/>
          </a:bodyPr>
          <a:lstStyle/>
          <a:p>
            <a:pPr marL="50800">
              <a:lnSpc>
                <a:spcPct val="100000"/>
              </a:lnSpc>
              <a:spcBef>
                <a:spcPts val="105"/>
              </a:spcBef>
            </a:pPr>
            <a:r>
              <a:rPr sz="2000" b="1" dirty="0">
                <a:solidFill>
                  <a:srgbClr val="99CC00"/>
                </a:solidFill>
                <a:latin typeface="Arial"/>
                <a:cs typeface="Arial"/>
              </a:rPr>
              <a:t>Solution</a:t>
            </a:r>
            <a:r>
              <a:rPr sz="2000" b="1" spc="-40" dirty="0">
                <a:solidFill>
                  <a:srgbClr val="99CC00"/>
                </a:solidFill>
                <a:latin typeface="Arial"/>
                <a:cs typeface="Arial"/>
              </a:rPr>
              <a:t> </a:t>
            </a:r>
            <a:r>
              <a:rPr sz="2000" b="1" dirty="0">
                <a:solidFill>
                  <a:srgbClr val="99CC00"/>
                </a:solidFill>
                <a:latin typeface="Arial"/>
                <a:cs typeface="Arial"/>
              </a:rPr>
              <a:t>:</a:t>
            </a:r>
            <a:endParaRPr sz="2000">
              <a:latin typeface="Arial"/>
              <a:cs typeface="Arial"/>
            </a:endParaRPr>
          </a:p>
          <a:p>
            <a:pPr>
              <a:lnSpc>
                <a:spcPct val="100000"/>
              </a:lnSpc>
              <a:spcBef>
                <a:spcPts val="55"/>
              </a:spcBef>
            </a:pPr>
            <a:endParaRPr sz="1750">
              <a:latin typeface="Arial"/>
              <a:cs typeface="Arial"/>
            </a:endParaRPr>
          </a:p>
          <a:p>
            <a:pPr marL="2216150">
              <a:lnSpc>
                <a:spcPct val="100000"/>
              </a:lnSpc>
            </a:pPr>
            <a:r>
              <a:rPr sz="2700" i="1" spc="-100" dirty="0">
                <a:latin typeface="Symbol"/>
                <a:cs typeface="Symbol"/>
              </a:rPr>
              <a:t></a:t>
            </a:r>
            <a:r>
              <a:rPr sz="2700" i="1" spc="-100" dirty="0">
                <a:latin typeface="Times New Roman"/>
                <a:cs typeface="Times New Roman"/>
              </a:rPr>
              <a:t> </a:t>
            </a:r>
            <a:r>
              <a:rPr sz="2550" spc="-15" dirty="0">
                <a:latin typeface="Symbol"/>
                <a:cs typeface="Symbol"/>
              </a:rPr>
              <a:t></a:t>
            </a:r>
            <a:r>
              <a:rPr sz="2550" spc="-15" dirty="0">
                <a:latin typeface="Times New Roman"/>
                <a:cs typeface="Times New Roman"/>
              </a:rPr>
              <a:t> </a:t>
            </a:r>
            <a:r>
              <a:rPr sz="2550" spc="-75" dirty="0">
                <a:latin typeface="Times New Roman"/>
                <a:cs typeface="Times New Roman"/>
              </a:rPr>
              <a:t>740 </a:t>
            </a:r>
            <a:r>
              <a:rPr sz="2550" spc="5" dirty="0">
                <a:latin typeface="Symbol"/>
                <a:cs typeface="Symbol"/>
              </a:rPr>
              <a:t></a:t>
            </a:r>
            <a:r>
              <a:rPr sz="2550" spc="5" dirty="0">
                <a:latin typeface="Times New Roman"/>
                <a:cs typeface="Times New Roman"/>
              </a:rPr>
              <a:t>10</a:t>
            </a:r>
            <a:r>
              <a:rPr sz="2400" spc="7" baseline="39930" dirty="0">
                <a:latin typeface="Symbol"/>
                <a:cs typeface="Symbol"/>
              </a:rPr>
              <a:t></a:t>
            </a:r>
            <a:r>
              <a:rPr sz="2400" spc="7" baseline="39930" dirty="0">
                <a:latin typeface="Times New Roman"/>
                <a:cs typeface="Times New Roman"/>
              </a:rPr>
              <a:t>9</a:t>
            </a:r>
            <a:r>
              <a:rPr sz="2400" spc="22" baseline="39930" dirty="0">
                <a:latin typeface="Times New Roman"/>
                <a:cs typeface="Times New Roman"/>
              </a:rPr>
              <a:t> </a:t>
            </a:r>
            <a:r>
              <a:rPr sz="2550" spc="-25" dirty="0">
                <a:latin typeface="Times New Roman"/>
                <a:cs typeface="Times New Roman"/>
              </a:rPr>
              <a:t>m</a:t>
            </a:r>
            <a:endParaRPr sz="2550">
              <a:latin typeface="Times New Roman"/>
              <a:cs typeface="Times New Roman"/>
            </a:endParaRPr>
          </a:p>
          <a:p>
            <a:pPr marL="50800">
              <a:lnSpc>
                <a:spcPct val="100000"/>
              </a:lnSpc>
              <a:spcBef>
                <a:spcPts val="935"/>
              </a:spcBef>
            </a:pPr>
            <a:r>
              <a:rPr sz="2000" dirty="0">
                <a:latin typeface="Arial"/>
                <a:cs typeface="Arial"/>
              </a:rPr>
              <a:t>a. The frequency of the photon </a:t>
            </a:r>
            <a:r>
              <a:rPr sz="2000" spc="-5" dirty="0">
                <a:latin typeface="Arial"/>
                <a:cs typeface="Arial"/>
              </a:rPr>
              <a:t>is </a:t>
            </a:r>
            <a:r>
              <a:rPr sz="2000" dirty="0">
                <a:latin typeface="Arial"/>
                <a:cs typeface="Arial"/>
              </a:rPr>
              <a:t>given</a:t>
            </a:r>
            <a:r>
              <a:rPr sz="2000" spc="-215" dirty="0">
                <a:latin typeface="Arial"/>
                <a:cs typeface="Arial"/>
              </a:rPr>
              <a:t> </a:t>
            </a:r>
            <a:r>
              <a:rPr sz="2000" dirty="0">
                <a:latin typeface="Arial"/>
                <a:cs typeface="Arial"/>
              </a:rPr>
              <a:t>by</a:t>
            </a:r>
            <a:endParaRPr sz="2000">
              <a:latin typeface="Arial"/>
              <a:cs typeface="Arial"/>
            </a:endParaRPr>
          </a:p>
        </p:txBody>
      </p:sp>
      <p:sp>
        <p:nvSpPr>
          <p:cNvPr id="7" name="object 7"/>
          <p:cNvSpPr txBox="1"/>
          <p:nvPr/>
        </p:nvSpPr>
        <p:spPr>
          <a:xfrm>
            <a:off x="2089367" y="2187434"/>
            <a:ext cx="804545" cy="470534"/>
          </a:xfrm>
          <a:prstGeom prst="rect">
            <a:avLst/>
          </a:prstGeom>
        </p:spPr>
        <p:txBody>
          <a:bodyPr vert="horz" wrap="square" lIns="0" tIns="14604" rIns="0" bIns="0" rtlCol="0">
            <a:spAutoFit/>
          </a:bodyPr>
          <a:lstStyle/>
          <a:p>
            <a:pPr marL="12700">
              <a:lnSpc>
                <a:spcPct val="100000"/>
              </a:lnSpc>
              <a:spcBef>
                <a:spcPts val="114"/>
              </a:spcBef>
            </a:pPr>
            <a:r>
              <a:rPr sz="2750" i="1" spc="10" dirty="0">
                <a:latin typeface="Times New Roman"/>
                <a:cs typeface="Times New Roman"/>
              </a:rPr>
              <a:t>c </a:t>
            </a:r>
            <a:r>
              <a:rPr sz="2750" spc="10" dirty="0">
                <a:latin typeface="Symbol"/>
                <a:cs typeface="Symbol"/>
              </a:rPr>
              <a:t></a:t>
            </a:r>
            <a:r>
              <a:rPr sz="2750" spc="-380" dirty="0">
                <a:latin typeface="Times New Roman"/>
                <a:cs typeface="Times New Roman"/>
              </a:rPr>
              <a:t> </a:t>
            </a:r>
            <a:r>
              <a:rPr sz="2900" i="1" spc="-40" dirty="0">
                <a:latin typeface="Symbol"/>
                <a:cs typeface="Symbol"/>
              </a:rPr>
              <a:t></a:t>
            </a:r>
            <a:r>
              <a:rPr sz="2750" i="1" spc="-40" dirty="0">
                <a:latin typeface="Times New Roman"/>
                <a:cs typeface="Times New Roman"/>
              </a:rPr>
              <a:t>f</a:t>
            </a:r>
            <a:endParaRPr sz="2750">
              <a:latin typeface="Times New Roman"/>
              <a:cs typeface="Times New Roman"/>
            </a:endParaRPr>
          </a:p>
        </p:txBody>
      </p:sp>
      <p:sp>
        <p:nvSpPr>
          <p:cNvPr id="8" name="object 8"/>
          <p:cNvSpPr txBox="1"/>
          <p:nvPr/>
        </p:nvSpPr>
        <p:spPr>
          <a:xfrm>
            <a:off x="3587106" y="2019917"/>
            <a:ext cx="3451860" cy="1054100"/>
          </a:xfrm>
          <a:prstGeom prst="rect">
            <a:avLst/>
          </a:prstGeom>
        </p:spPr>
        <p:txBody>
          <a:bodyPr vert="horz" wrap="square" lIns="0" tIns="13970" rIns="0" bIns="0" rtlCol="0">
            <a:spAutoFit/>
          </a:bodyPr>
          <a:lstStyle/>
          <a:p>
            <a:pPr marL="38100">
              <a:lnSpc>
                <a:spcPts val="5180"/>
              </a:lnSpc>
              <a:spcBef>
                <a:spcPts val="110"/>
              </a:spcBef>
            </a:pPr>
            <a:r>
              <a:rPr sz="2600" spc="-30" dirty="0">
                <a:latin typeface="Times New Roman"/>
                <a:cs typeface="Times New Roman"/>
              </a:rPr>
              <a:t>3.00 </a:t>
            </a:r>
            <a:r>
              <a:rPr sz="2600" spc="15" dirty="0">
                <a:latin typeface="Symbol"/>
                <a:cs typeface="Symbol"/>
              </a:rPr>
              <a:t></a:t>
            </a:r>
            <a:r>
              <a:rPr sz="2600" spc="15" dirty="0">
                <a:latin typeface="Times New Roman"/>
                <a:cs typeface="Times New Roman"/>
              </a:rPr>
              <a:t>10</a:t>
            </a:r>
            <a:r>
              <a:rPr sz="2475" spc="22" baseline="40404" dirty="0">
                <a:latin typeface="Times New Roman"/>
                <a:cs typeface="Times New Roman"/>
              </a:rPr>
              <a:t>8 </a:t>
            </a:r>
            <a:r>
              <a:rPr sz="2600" spc="20" dirty="0">
                <a:latin typeface="Symbol"/>
                <a:cs typeface="Symbol"/>
              </a:rPr>
              <a:t></a:t>
            </a:r>
            <a:r>
              <a:rPr sz="2600" spc="20" dirty="0">
                <a:latin typeface="Times New Roman"/>
                <a:cs typeface="Times New Roman"/>
              </a:rPr>
              <a:t> </a:t>
            </a:r>
            <a:r>
              <a:rPr sz="4500" spc="-265" dirty="0">
                <a:latin typeface="Symbol"/>
                <a:cs typeface="Symbol"/>
              </a:rPr>
              <a:t></a:t>
            </a:r>
            <a:r>
              <a:rPr sz="2600" spc="-265" dirty="0">
                <a:latin typeface="Times New Roman"/>
                <a:cs typeface="Times New Roman"/>
              </a:rPr>
              <a:t>740 </a:t>
            </a:r>
            <a:r>
              <a:rPr sz="2600" spc="20" dirty="0">
                <a:latin typeface="Symbol"/>
                <a:cs typeface="Symbol"/>
              </a:rPr>
              <a:t></a:t>
            </a:r>
            <a:r>
              <a:rPr sz="2600" spc="20" dirty="0">
                <a:latin typeface="Times New Roman"/>
                <a:cs typeface="Times New Roman"/>
              </a:rPr>
              <a:t>10</a:t>
            </a:r>
            <a:r>
              <a:rPr sz="2475" spc="30" baseline="40404" dirty="0">
                <a:latin typeface="Symbol"/>
                <a:cs typeface="Symbol"/>
              </a:rPr>
              <a:t></a:t>
            </a:r>
            <a:r>
              <a:rPr sz="2475" spc="30" baseline="40404" dirty="0">
                <a:latin typeface="Times New Roman"/>
                <a:cs typeface="Times New Roman"/>
              </a:rPr>
              <a:t>9</a:t>
            </a:r>
            <a:r>
              <a:rPr sz="2475" spc="-442" baseline="40404" dirty="0">
                <a:latin typeface="Times New Roman"/>
                <a:cs typeface="Times New Roman"/>
              </a:rPr>
              <a:t> </a:t>
            </a:r>
            <a:r>
              <a:rPr sz="4500" spc="-225" dirty="0">
                <a:latin typeface="Symbol"/>
                <a:cs typeface="Symbol"/>
              </a:rPr>
              <a:t></a:t>
            </a:r>
            <a:r>
              <a:rPr sz="2600" i="1" spc="-225" dirty="0">
                <a:latin typeface="Times New Roman"/>
                <a:cs typeface="Times New Roman"/>
              </a:rPr>
              <a:t>f</a:t>
            </a:r>
            <a:endParaRPr sz="2600">
              <a:latin typeface="Times New Roman"/>
              <a:cs typeface="Times New Roman"/>
            </a:endParaRPr>
          </a:p>
          <a:p>
            <a:pPr marL="1125855">
              <a:lnSpc>
                <a:spcPts val="2900"/>
              </a:lnSpc>
              <a:tabLst>
                <a:tab pos="1360805" algn="l"/>
              </a:tabLst>
            </a:pPr>
            <a:r>
              <a:rPr sz="2600" i="1" spc="5" dirty="0">
                <a:solidFill>
                  <a:srgbClr val="0033CC"/>
                </a:solidFill>
                <a:latin typeface="Times New Roman"/>
                <a:cs typeface="Times New Roman"/>
              </a:rPr>
              <a:t>f	</a:t>
            </a:r>
            <a:r>
              <a:rPr sz="2600" spc="10" dirty="0">
                <a:solidFill>
                  <a:srgbClr val="0033CC"/>
                </a:solidFill>
                <a:latin typeface="Symbol"/>
                <a:cs typeface="Symbol"/>
              </a:rPr>
              <a:t></a:t>
            </a:r>
            <a:r>
              <a:rPr sz="2600" spc="10" dirty="0">
                <a:solidFill>
                  <a:srgbClr val="0033CC"/>
                </a:solidFill>
                <a:latin typeface="Times New Roman"/>
                <a:cs typeface="Times New Roman"/>
              </a:rPr>
              <a:t> </a:t>
            </a:r>
            <a:r>
              <a:rPr sz="2600" spc="-35" dirty="0">
                <a:solidFill>
                  <a:srgbClr val="0033CC"/>
                </a:solidFill>
                <a:latin typeface="Times New Roman"/>
                <a:cs typeface="Times New Roman"/>
              </a:rPr>
              <a:t>4.05</a:t>
            </a:r>
            <a:r>
              <a:rPr sz="2600" spc="-275" dirty="0">
                <a:solidFill>
                  <a:srgbClr val="0033CC"/>
                </a:solidFill>
                <a:latin typeface="Times New Roman"/>
                <a:cs typeface="Times New Roman"/>
              </a:rPr>
              <a:t> </a:t>
            </a:r>
            <a:r>
              <a:rPr sz="2600" dirty="0">
                <a:solidFill>
                  <a:srgbClr val="0033CC"/>
                </a:solidFill>
                <a:latin typeface="Symbol"/>
                <a:cs typeface="Symbol"/>
              </a:rPr>
              <a:t></a:t>
            </a:r>
            <a:r>
              <a:rPr sz="2600" dirty="0">
                <a:solidFill>
                  <a:srgbClr val="0033CC"/>
                </a:solidFill>
                <a:latin typeface="Times New Roman"/>
                <a:cs typeface="Times New Roman"/>
              </a:rPr>
              <a:t>10</a:t>
            </a:r>
            <a:r>
              <a:rPr sz="2475" baseline="40404" dirty="0">
                <a:solidFill>
                  <a:srgbClr val="0033CC"/>
                </a:solidFill>
                <a:latin typeface="Times New Roman"/>
                <a:cs typeface="Times New Roman"/>
              </a:rPr>
              <a:t>14 </a:t>
            </a:r>
            <a:r>
              <a:rPr sz="2600" spc="15" dirty="0">
                <a:solidFill>
                  <a:srgbClr val="0033CC"/>
                </a:solidFill>
                <a:latin typeface="Times New Roman"/>
                <a:cs typeface="Times New Roman"/>
              </a:rPr>
              <a:t>Hz</a:t>
            </a:r>
            <a:endParaRPr sz="2600">
              <a:latin typeface="Times New Roman"/>
              <a:cs typeface="Times New Roman"/>
            </a:endParaRPr>
          </a:p>
        </p:txBody>
      </p:sp>
      <p:grpSp>
        <p:nvGrpSpPr>
          <p:cNvPr id="9" name="object 9"/>
          <p:cNvGrpSpPr/>
          <p:nvPr/>
        </p:nvGrpSpPr>
        <p:grpSpPr>
          <a:xfrm>
            <a:off x="2938462" y="2333688"/>
            <a:ext cx="584200" cy="298450"/>
            <a:chOff x="2938462" y="2333688"/>
            <a:chExt cx="584200" cy="298450"/>
          </a:xfrm>
        </p:grpSpPr>
        <p:sp>
          <p:nvSpPr>
            <p:cNvPr id="10" name="object 10"/>
            <p:cNvSpPr/>
            <p:nvPr/>
          </p:nvSpPr>
          <p:spPr>
            <a:xfrm>
              <a:off x="2943225" y="2338451"/>
              <a:ext cx="574675" cy="288925"/>
            </a:xfrm>
            <a:custGeom>
              <a:avLst/>
              <a:gdLst/>
              <a:ahLst/>
              <a:cxnLst/>
              <a:rect l="l" t="t" r="r" b="b"/>
              <a:pathLst>
                <a:path w="574675" h="288925">
                  <a:moveTo>
                    <a:pt x="431038" y="0"/>
                  </a:moveTo>
                  <a:lnTo>
                    <a:pt x="431038" y="72136"/>
                  </a:lnTo>
                  <a:lnTo>
                    <a:pt x="0" y="72136"/>
                  </a:lnTo>
                  <a:lnTo>
                    <a:pt x="71881" y="144399"/>
                  </a:lnTo>
                  <a:lnTo>
                    <a:pt x="0" y="216662"/>
                  </a:lnTo>
                  <a:lnTo>
                    <a:pt x="431038" y="216662"/>
                  </a:lnTo>
                  <a:lnTo>
                    <a:pt x="431038" y="288925"/>
                  </a:lnTo>
                  <a:lnTo>
                    <a:pt x="574675" y="144399"/>
                  </a:lnTo>
                  <a:lnTo>
                    <a:pt x="431038" y="0"/>
                  </a:lnTo>
                  <a:close/>
                </a:path>
              </a:pathLst>
            </a:custGeom>
            <a:solidFill>
              <a:srgbClr val="BADFE2"/>
            </a:solidFill>
          </p:spPr>
          <p:txBody>
            <a:bodyPr wrap="square" lIns="0" tIns="0" rIns="0" bIns="0" rtlCol="0"/>
            <a:lstStyle/>
            <a:p>
              <a:endParaRPr/>
            </a:p>
          </p:txBody>
        </p:sp>
        <p:sp>
          <p:nvSpPr>
            <p:cNvPr id="11" name="object 11"/>
            <p:cNvSpPr/>
            <p:nvPr/>
          </p:nvSpPr>
          <p:spPr>
            <a:xfrm>
              <a:off x="2943225" y="2338451"/>
              <a:ext cx="574675" cy="288925"/>
            </a:xfrm>
            <a:custGeom>
              <a:avLst/>
              <a:gdLst/>
              <a:ahLst/>
              <a:cxnLst/>
              <a:rect l="l" t="t" r="r" b="b"/>
              <a:pathLst>
                <a:path w="574675" h="288925">
                  <a:moveTo>
                    <a:pt x="0" y="72136"/>
                  </a:moveTo>
                  <a:lnTo>
                    <a:pt x="431038" y="72136"/>
                  </a:lnTo>
                  <a:lnTo>
                    <a:pt x="431038" y="0"/>
                  </a:lnTo>
                  <a:lnTo>
                    <a:pt x="574675" y="144399"/>
                  </a:lnTo>
                  <a:lnTo>
                    <a:pt x="431038" y="288925"/>
                  </a:lnTo>
                  <a:lnTo>
                    <a:pt x="431038" y="216662"/>
                  </a:lnTo>
                  <a:lnTo>
                    <a:pt x="0" y="216662"/>
                  </a:lnTo>
                  <a:lnTo>
                    <a:pt x="71881" y="144399"/>
                  </a:lnTo>
                  <a:lnTo>
                    <a:pt x="0" y="72136"/>
                  </a:lnTo>
                  <a:close/>
                </a:path>
              </a:pathLst>
            </a:custGeom>
            <a:ln w="9525">
              <a:solidFill>
                <a:srgbClr val="000000"/>
              </a:solidFill>
            </a:ln>
          </p:spPr>
          <p:txBody>
            <a:bodyPr wrap="square" lIns="0" tIns="0" rIns="0" bIns="0" rtlCol="0"/>
            <a:lstStyle/>
            <a:p>
              <a:endParaRPr/>
            </a:p>
          </p:txBody>
        </p:sp>
      </p:grpSp>
      <p:sp>
        <p:nvSpPr>
          <p:cNvPr id="12" name="object 12"/>
          <p:cNvSpPr txBox="1"/>
          <p:nvPr/>
        </p:nvSpPr>
        <p:spPr>
          <a:xfrm>
            <a:off x="965708" y="3673168"/>
            <a:ext cx="1953895" cy="923925"/>
          </a:xfrm>
          <a:prstGeom prst="rect">
            <a:avLst/>
          </a:prstGeom>
        </p:spPr>
        <p:txBody>
          <a:bodyPr vert="horz" wrap="square" lIns="0" tIns="85090" rIns="0" bIns="0" rtlCol="0">
            <a:spAutoFit/>
          </a:bodyPr>
          <a:lstStyle/>
          <a:p>
            <a:pPr marL="12700">
              <a:lnSpc>
                <a:spcPct val="100000"/>
              </a:lnSpc>
              <a:spcBef>
                <a:spcPts val="670"/>
              </a:spcBef>
            </a:pPr>
            <a:r>
              <a:rPr sz="2000" dirty="0">
                <a:latin typeface="Arial"/>
                <a:cs typeface="Arial"/>
              </a:rPr>
              <a:t>energy </a:t>
            </a:r>
            <a:r>
              <a:rPr sz="2000" spc="-5" dirty="0">
                <a:latin typeface="Arial"/>
                <a:cs typeface="Arial"/>
              </a:rPr>
              <a:t>in </a:t>
            </a:r>
            <a:r>
              <a:rPr sz="2000" dirty="0">
                <a:latin typeface="Arial"/>
                <a:cs typeface="Arial"/>
              </a:rPr>
              <a:t>joule</a:t>
            </a:r>
            <a:r>
              <a:rPr sz="2000" spc="-90" dirty="0">
                <a:latin typeface="Arial"/>
                <a:cs typeface="Arial"/>
              </a:rPr>
              <a:t> </a:t>
            </a:r>
            <a:r>
              <a:rPr sz="2000" spc="-5" dirty="0">
                <a:latin typeface="Arial"/>
                <a:cs typeface="Arial"/>
              </a:rPr>
              <a:t>is</a:t>
            </a:r>
            <a:endParaRPr sz="2000">
              <a:latin typeface="Arial"/>
              <a:cs typeface="Arial"/>
            </a:endParaRPr>
          </a:p>
          <a:p>
            <a:pPr marL="1082040">
              <a:lnSpc>
                <a:spcPct val="100000"/>
              </a:lnSpc>
              <a:spcBef>
                <a:spcPts val="795"/>
              </a:spcBef>
            </a:pPr>
            <a:r>
              <a:rPr sz="2750" i="1" spc="15" dirty="0">
                <a:latin typeface="Times New Roman"/>
                <a:cs typeface="Times New Roman"/>
              </a:rPr>
              <a:t>E </a:t>
            </a:r>
            <a:r>
              <a:rPr sz="2750" spc="15" dirty="0">
                <a:latin typeface="Symbol"/>
                <a:cs typeface="Symbol"/>
              </a:rPr>
              <a:t></a:t>
            </a:r>
            <a:r>
              <a:rPr sz="2750" spc="-285" dirty="0">
                <a:latin typeface="Times New Roman"/>
                <a:cs typeface="Times New Roman"/>
              </a:rPr>
              <a:t> </a:t>
            </a:r>
            <a:r>
              <a:rPr sz="2750" i="1" spc="90" dirty="0">
                <a:latin typeface="Times New Roman"/>
                <a:cs typeface="Times New Roman"/>
              </a:rPr>
              <a:t>hf</a:t>
            </a:r>
            <a:endParaRPr sz="2750">
              <a:latin typeface="Times New Roman"/>
              <a:cs typeface="Times New Roman"/>
            </a:endParaRPr>
          </a:p>
        </p:txBody>
      </p:sp>
      <p:sp>
        <p:nvSpPr>
          <p:cNvPr id="13" name="object 13"/>
          <p:cNvSpPr txBox="1"/>
          <p:nvPr/>
        </p:nvSpPr>
        <p:spPr>
          <a:xfrm>
            <a:off x="3562229" y="3963017"/>
            <a:ext cx="3787140" cy="713105"/>
          </a:xfrm>
          <a:prstGeom prst="rect">
            <a:avLst/>
          </a:prstGeom>
        </p:spPr>
        <p:txBody>
          <a:bodyPr vert="horz" wrap="square" lIns="0" tIns="13970" rIns="0" bIns="0" rtlCol="0">
            <a:spAutoFit/>
          </a:bodyPr>
          <a:lstStyle/>
          <a:p>
            <a:pPr marL="38100">
              <a:lnSpc>
                <a:spcPct val="100000"/>
              </a:lnSpc>
              <a:spcBef>
                <a:spcPts val="110"/>
              </a:spcBef>
            </a:pPr>
            <a:r>
              <a:rPr sz="2600" i="1" spc="20" dirty="0">
                <a:latin typeface="Times New Roman"/>
                <a:cs typeface="Times New Roman"/>
              </a:rPr>
              <a:t>E</a:t>
            </a:r>
            <a:r>
              <a:rPr sz="2600" i="1" spc="-20" dirty="0">
                <a:latin typeface="Times New Roman"/>
                <a:cs typeface="Times New Roman"/>
              </a:rPr>
              <a:t> </a:t>
            </a:r>
            <a:r>
              <a:rPr sz="2600" spc="15" dirty="0">
                <a:latin typeface="Symbol"/>
                <a:cs typeface="Symbol"/>
              </a:rPr>
              <a:t></a:t>
            </a:r>
            <a:r>
              <a:rPr sz="2600" spc="-165" dirty="0">
                <a:latin typeface="Times New Roman"/>
                <a:cs typeface="Times New Roman"/>
              </a:rPr>
              <a:t> </a:t>
            </a:r>
            <a:r>
              <a:rPr sz="4500" spc="-900" dirty="0">
                <a:latin typeface="Symbol"/>
                <a:cs typeface="Symbol"/>
              </a:rPr>
              <a:t></a:t>
            </a:r>
            <a:r>
              <a:rPr sz="2600" spc="-30" dirty="0">
                <a:latin typeface="Times New Roman"/>
                <a:cs typeface="Times New Roman"/>
              </a:rPr>
              <a:t>6</a:t>
            </a:r>
            <a:r>
              <a:rPr sz="2600" spc="-25" dirty="0">
                <a:latin typeface="Times New Roman"/>
                <a:cs typeface="Times New Roman"/>
              </a:rPr>
              <a:t>.</a:t>
            </a:r>
            <a:r>
              <a:rPr sz="2600" spc="-95" dirty="0">
                <a:latin typeface="Times New Roman"/>
                <a:cs typeface="Times New Roman"/>
              </a:rPr>
              <a:t>6</a:t>
            </a:r>
            <a:r>
              <a:rPr sz="2600" spc="235" dirty="0">
                <a:latin typeface="Times New Roman"/>
                <a:cs typeface="Times New Roman"/>
              </a:rPr>
              <a:t>3</a:t>
            </a:r>
            <a:r>
              <a:rPr sz="2600" spc="80" dirty="0">
                <a:latin typeface="Symbol"/>
                <a:cs typeface="Symbol"/>
              </a:rPr>
              <a:t></a:t>
            </a:r>
            <a:r>
              <a:rPr sz="2600" spc="-95" dirty="0">
                <a:latin typeface="Times New Roman"/>
                <a:cs typeface="Times New Roman"/>
              </a:rPr>
              <a:t>1</a:t>
            </a:r>
            <a:r>
              <a:rPr sz="2600" spc="140" dirty="0">
                <a:latin typeface="Times New Roman"/>
                <a:cs typeface="Times New Roman"/>
              </a:rPr>
              <a:t>0</a:t>
            </a:r>
            <a:r>
              <a:rPr sz="2475" spc="-52" baseline="40404" dirty="0">
                <a:latin typeface="Symbol"/>
                <a:cs typeface="Symbol"/>
              </a:rPr>
              <a:t></a:t>
            </a:r>
            <a:r>
              <a:rPr sz="2475" spc="52" baseline="40404" dirty="0">
                <a:latin typeface="Times New Roman"/>
                <a:cs typeface="Times New Roman"/>
              </a:rPr>
              <a:t>3</a:t>
            </a:r>
            <a:r>
              <a:rPr sz="2475" spc="15" baseline="40404" dirty="0">
                <a:latin typeface="Times New Roman"/>
                <a:cs typeface="Times New Roman"/>
              </a:rPr>
              <a:t>4</a:t>
            </a:r>
            <a:r>
              <a:rPr sz="2475" spc="-172" baseline="40404" dirty="0">
                <a:latin typeface="Times New Roman"/>
                <a:cs typeface="Times New Roman"/>
              </a:rPr>
              <a:t> </a:t>
            </a:r>
            <a:r>
              <a:rPr sz="4500" spc="-955" dirty="0">
                <a:latin typeface="Symbol"/>
                <a:cs typeface="Symbol"/>
              </a:rPr>
              <a:t></a:t>
            </a:r>
            <a:r>
              <a:rPr sz="4500" spc="-855" dirty="0">
                <a:latin typeface="Symbol"/>
                <a:cs typeface="Symbol"/>
              </a:rPr>
              <a:t></a:t>
            </a:r>
            <a:r>
              <a:rPr sz="2600" spc="-30" dirty="0">
                <a:latin typeface="Times New Roman"/>
                <a:cs typeface="Times New Roman"/>
              </a:rPr>
              <a:t>4</a:t>
            </a:r>
            <a:r>
              <a:rPr sz="2600" spc="-25" dirty="0">
                <a:latin typeface="Times New Roman"/>
                <a:cs typeface="Times New Roman"/>
              </a:rPr>
              <a:t>.</a:t>
            </a:r>
            <a:r>
              <a:rPr sz="2600" spc="-95" dirty="0">
                <a:latin typeface="Times New Roman"/>
                <a:cs typeface="Times New Roman"/>
              </a:rPr>
              <a:t>0</a:t>
            </a:r>
            <a:r>
              <a:rPr sz="2600" spc="15" dirty="0">
                <a:latin typeface="Times New Roman"/>
                <a:cs typeface="Times New Roman"/>
              </a:rPr>
              <a:t>5</a:t>
            </a:r>
            <a:r>
              <a:rPr sz="2600" spc="-385" dirty="0">
                <a:latin typeface="Times New Roman"/>
                <a:cs typeface="Times New Roman"/>
              </a:rPr>
              <a:t> </a:t>
            </a:r>
            <a:r>
              <a:rPr sz="2600" spc="80" dirty="0">
                <a:latin typeface="Symbol"/>
                <a:cs typeface="Symbol"/>
              </a:rPr>
              <a:t></a:t>
            </a:r>
            <a:r>
              <a:rPr sz="2600" spc="-95" dirty="0">
                <a:latin typeface="Times New Roman"/>
                <a:cs typeface="Times New Roman"/>
              </a:rPr>
              <a:t>1</a:t>
            </a:r>
            <a:r>
              <a:rPr sz="2600" spc="-40" dirty="0">
                <a:latin typeface="Times New Roman"/>
                <a:cs typeface="Times New Roman"/>
              </a:rPr>
              <a:t>0</a:t>
            </a:r>
            <a:r>
              <a:rPr sz="2475" spc="52" baseline="40404" dirty="0">
                <a:latin typeface="Times New Roman"/>
                <a:cs typeface="Times New Roman"/>
              </a:rPr>
              <a:t>1</a:t>
            </a:r>
            <a:r>
              <a:rPr sz="2475" spc="15" baseline="40404" dirty="0">
                <a:latin typeface="Times New Roman"/>
                <a:cs typeface="Times New Roman"/>
              </a:rPr>
              <a:t>4</a:t>
            </a:r>
            <a:r>
              <a:rPr sz="2475" spc="-187" baseline="40404" dirty="0">
                <a:latin typeface="Times New Roman"/>
                <a:cs typeface="Times New Roman"/>
              </a:rPr>
              <a:t> </a:t>
            </a:r>
            <a:r>
              <a:rPr sz="4500" spc="-635" dirty="0">
                <a:latin typeface="Symbol"/>
                <a:cs typeface="Symbol"/>
              </a:rPr>
              <a:t></a:t>
            </a:r>
            <a:endParaRPr sz="4500">
              <a:latin typeface="Symbol"/>
              <a:cs typeface="Symbol"/>
            </a:endParaRPr>
          </a:p>
        </p:txBody>
      </p:sp>
      <p:sp>
        <p:nvSpPr>
          <p:cNvPr id="14" name="object 14"/>
          <p:cNvSpPr txBox="1"/>
          <p:nvPr/>
        </p:nvSpPr>
        <p:spPr>
          <a:xfrm>
            <a:off x="675640" y="4610534"/>
            <a:ext cx="5206365" cy="929005"/>
          </a:xfrm>
          <a:prstGeom prst="rect">
            <a:avLst/>
          </a:prstGeom>
        </p:spPr>
        <p:txBody>
          <a:bodyPr vert="horz" wrap="square" lIns="0" tIns="13335" rIns="0" bIns="0" rtlCol="0">
            <a:spAutoFit/>
          </a:bodyPr>
          <a:lstStyle/>
          <a:p>
            <a:pPr marL="2938780">
              <a:lnSpc>
                <a:spcPct val="100000"/>
              </a:lnSpc>
              <a:spcBef>
                <a:spcPts val="105"/>
              </a:spcBef>
            </a:pPr>
            <a:r>
              <a:rPr sz="2650" i="1" spc="-30" dirty="0">
                <a:solidFill>
                  <a:srgbClr val="0033CC"/>
                </a:solidFill>
                <a:latin typeface="Times New Roman"/>
                <a:cs typeface="Times New Roman"/>
              </a:rPr>
              <a:t>E </a:t>
            </a:r>
            <a:r>
              <a:rPr sz="2650" spc="-30" dirty="0">
                <a:solidFill>
                  <a:srgbClr val="0033CC"/>
                </a:solidFill>
                <a:latin typeface="Symbol"/>
                <a:cs typeface="Symbol"/>
              </a:rPr>
              <a:t></a:t>
            </a:r>
            <a:r>
              <a:rPr sz="2650" spc="-30" dirty="0">
                <a:solidFill>
                  <a:srgbClr val="0033CC"/>
                </a:solidFill>
                <a:latin typeface="Times New Roman"/>
                <a:cs typeface="Times New Roman"/>
              </a:rPr>
              <a:t> </a:t>
            </a:r>
            <a:r>
              <a:rPr sz="2650" spc="-60" dirty="0">
                <a:solidFill>
                  <a:srgbClr val="0033CC"/>
                </a:solidFill>
                <a:latin typeface="Times New Roman"/>
                <a:cs typeface="Times New Roman"/>
              </a:rPr>
              <a:t>2.69 </a:t>
            </a:r>
            <a:r>
              <a:rPr sz="2650" spc="15" dirty="0">
                <a:solidFill>
                  <a:srgbClr val="0033CC"/>
                </a:solidFill>
                <a:latin typeface="Symbol"/>
                <a:cs typeface="Symbol"/>
              </a:rPr>
              <a:t></a:t>
            </a:r>
            <a:r>
              <a:rPr sz="2650" spc="15" dirty="0">
                <a:solidFill>
                  <a:srgbClr val="0033CC"/>
                </a:solidFill>
                <a:latin typeface="Times New Roman"/>
                <a:cs typeface="Times New Roman"/>
              </a:rPr>
              <a:t>10</a:t>
            </a:r>
            <a:r>
              <a:rPr sz="2475" spc="22" baseline="40404" dirty="0">
                <a:solidFill>
                  <a:srgbClr val="0033CC"/>
                </a:solidFill>
                <a:latin typeface="Symbol"/>
                <a:cs typeface="Symbol"/>
              </a:rPr>
              <a:t></a:t>
            </a:r>
            <a:r>
              <a:rPr sz="2475" spc="22" baseline="40404" dirty="0">
                <a:solidFill>
                  <a:srgbClr val="0033CC"/>
                </a:solidFill>
                <a:latin typeface="Times New Roman"/>
                <a:cs typeface="Times New Roman"/>
              </a:rPr>
              <a:t>19</a:t>
            </a:r>
            <a:r>
              <a:rPr sz="2475" spc="-179" baseline="40404" dirty="0">
                <a:solidFill>
                  <a:srgbClr val="0033CC"/>
                </a:solidFill>
                <a:latin typeface="Times New Roman"/>
                <a:cs typeface="Times New Roman"/>
              </a:rPr>
              <a:t> </a:t>
            </a:r>
            <a:r>
              <a:rPr sz="2650" spc="-20" dirty="0">
                <a:solidFill>
                  <a:srgbClr val="0033CC"/>
                </a:solidFill>
                <a:latin typeface="Times New Roman"/>
                <a:cs typeface="Times New Roman"/>
              </a:rPr>
              <a:t>J</a:t>
            </a:r>
            <a:endParaRPr sz="2650">
              <a:latin typeface="Times New Roman"/>
              <a:cs typeface="Times New Roman"/>
            </a:endParaRPr>
          </a:p>
          <a:p>
            <a:pPr marL="25400">
              <a:lnSpc>
                <a:spcPct val="100000"/>
              </a:lnSpc>
              <a:spcBef>
                <a:spcPts val="1525"/>
              </a:spcBef>
            </a:pPr>
            <a:r>
              <a:rPr sz="2000" dirty="0">
                <a:latin typeface="Arial"/>
                <a:cs typeface="Arial"/>
              </a:rPr>
              <a:t>and </a:t>
            </a:r>
            <a:r>
              <a:rPr sz="2000" spc="-5" dirty="0">
                <a:latin typeface="Arial"/>
                <a:cs typeface="Arial"/>
              </a:rPr>
              <a:t>its </a:t>
            </a:r>
            <a:r>
              <a:rPr sz="2000" dirty="0">
                <a:latin typeface="Arial"/>
                <a:cs typeface="Arial"/>
              </a:rPr>
              <a:t>energy </a:t>
            </a:r>
            <a:r>
              <a:rPr sz="2000" spc="-5" dirty="0">
                <a:latin typeface="Arial"/>
                <a:cs typeface="Arial"/>
              </a:rPr>
              <a:t>in </a:t>
            </a:r>
            <a:r>
              <a:rPr sz="2000" dirty="0">
                <a:latin typeface="Arial"/>
                <a:cs typeface="Arial"/>
              </a:rPr>
              <a:t>electron-volt</a:t>
            </a:r>
            <a:r>
              <a:rPr sz="2000" spc="-110" dirty="0">
                <a:latin typeface="Arial"/>
                <a:cs typeface="Arial"/>
              </a:rPr>
              <a:t> </a:t>
            </a:r>
            <a:r>
              <a:rPr sz="2000" spc="-5" dirty="0">
                <a:latin typeface="Arial"/>
                <a:cs typeface="Arial"/>
              </a:rPr>
              <a:t>is</a:t>
            </a:r>
            <a:endParaRPr sz="2000">
              <a:latin typeface="Arial"/>
              <a:cs typeface="Arial"/>
            </a:endParaRPr>
          </a:p>
        </p:txBody>
      </p:sp>
      <p:grpSp>
        <p:nvGrpSpPr>
          <p:cNvPr id="15" name="object 15"/>
          <p:cNvGrpSpPr/>
          <p:nvPr/>
        </p:nvGrpSpPr>
        <p:grpSpPr>
          <a:xfrm>
            <a:off x="2927413" y="4276661"/>
            <a:ext cx="584200" cy="298450"/>
            <a:chOff x="2927413" y="4276661"/>
            <a:chExt cx="584200" cy="298450"/>
          </a:xfrm>
        </p:grpSpPr>
        <p:sp>
          <p:nvSpPr>
            <p:cNvPr id="16" name="object 16"/>
            <p:cNvSpPr/>
            <p:nvPr/>
          </p:nvSpPr>
          <p:spPr>
            <a:xfrm>
              <a:off x="2932176" y="4281423"/>
              <a:ext cx="574675" cy="288925"/>
            </a:xfrm>
            <a:custGeom>
              <a:avLst/>
              <a:gdLst/>
              <a:ahLst/>
              <a:cxnLst/>
              <a:rect l="l" t="t" r="r" b="b"/>
              <a:pathLst>
                <a:path w="574675" h="288925">
                  <a:moveTo>
                    <a:pt x="430911" y="0"/>
                  </a:moveTo>
                  <a:lnTo>
                    <a:pt x="430911" y="72262"/>
                  </a:lnTo>
                  <a:lnTo>
                    <a:pt x="0" y="72262"/>
                  </a:lnTo>
                  <a:lnTo>
                    <a:pt x="71755" y="144525"/>
                  </a:lnTo>
                  <a:lnTo>
                    <a:pt x="0" y="216788"/>
                  </a:lnTo>
                  <a:lnTo>
                    <a:pt x="430911" y="216788"/>
                  </a:lnTo>
                  <a:lnTo>
                    <a:pt x="430911" y="288925"/>
                  </a:lnTo>
                  <a:lnTo>
                    <a:pt x="574675" y="144525"/>
                  </a:lnTo>
                  <a:lnTo>
                    <a:pt x="430911" y="0"/>
                  </a:lnTo>
                  <a:close/>
                </a:path>
              </a:pathLst>
            </a:custGeom>
            <a:solidFill>
              <a:srgbClr val="BADFE2"/>
            </a:solidFill>
          </p:spPr>
          <p:txBody>
            <a:bodyPr wrap="square" lIns="0" tIns="0" rIns="0" bIns="0" rtlCol="0"/>
            <a:lstStyle/>
            <a:p>
              <a:endParaRPr/>
            </a:p>
          </p:txBody>
        </p:sp>
        <p:sp>
          <p:nvSpPr>
            <p:cNvPr id="17" name="object 17"/>
            <p:cNvSpPr/>
            <p:nvPr/>
          </p:nvSpPr>
          <p:spPr>
            <a:xfrm>
              <a:off x="2932176" y="4281423"/>
              <a:ext cx="574675" cy="288925"/>
            </a:xfrm>
            <a:custGeom>
              <a:avLst/>
              <a:gdLst/>
              <a:ahLst/>
              <a:cxnLst/>
              <a:rect l="l" t="t" r="r" b="b"/>
              <a:pathLst>
                <a:path w="574675" h="288925">
                  <a:moveTo>
                    <a:pt x="0" y="72262"/>
                  </a:moveTo>
                  <a:lnTo>
                    <a:pt x="430911" y="72262"/>
                  </a:lnTo>
                  <a:lnTo>
                    <a:pt x="430911" y="0"/>
                  </a:lnTo>
                  <a:lnTo>
                    <a:pt x="574675" y="144525"/>
                  </a:lnTo>
                  <a:lnTo>
                    <a:pt x="430911" y="288925"/>
                  </a:lnTo>
                  <a:lnTo>
                    <a:pt x="430911" y="216788"/>
                  </a:lnTo>
                  <a:lnTo>
                    <a:pt x="0" y="216788"/>
                  </a:lnTo>
                  <a:lnTo>
                    <a:pt x="71755" y="144525"/>
                  </a:lnTo>
                  <a:lnTo>
                    <a:pt x="0" y="72262"/>
                  </a:lnTo>
                  <a:close/>
                </a:path>
              </a:pathLst>
            </a:custGeom>
            <a:ln w="9525">
              <a:solidFill>
                <a:srgbClr val="000000"/>
              </a:solidFill>
            </a:ln>
          </p:spPr>
          <p:txBody>
            <a:bodyPr wrap="square" lIns="0" tIns="0" rIns="0" bIns="0" rtlCol="0"/>
            <a:lstStyle/>
            <a:p>
              <a:endParaRPr/>
            </a:p>
          </p:txBody>
        </p:sp>
      </p:grpSp>
      <p:sp>
        <p:nvSpPr>
          <p:cNvPr id="18" name="object 18"/>
          <p:cNvSpPr/>
          <p:nvPr/>
        </p:nvSpPr>
        <p:spPr>
          <a:xfrm>
            <a:off x="3042376" y="6058549"/>
            <a:ext cx="1530350" cy="0"/>
          </a:xfrm>
          <a:custGeom>
            <a:avLst/>
            <a:gdLst/>
            <a:ahLst/>
            <a:cxnLst/>
            <a:rect l="l" t="t" r="r" b="b"/>
            <a:pathLst>
              <a:path w="1530350">
                <a:moveTo>
                  <a:pt x="0" y="0"/>
                </a:moveTo>
                <a:lnTo>
                  <a:pt x="1529944" y="0"/>
                </a:lnTo>
              </a:path>
            </a:pathLst>
          </a:custGeom>
          <a:ln w="14465">
            <a:solidFill>
              <a:srgbClr val="000000"/>
            </a:solidFill>
          </a:ln>
        </p:spPr>
        <p:txBody>
          <a:bodyPr wrap="square" lIns="0" tIns="0" rIns="0" bIns="0" rtlCol="0"/>
          <a:lstStyle/>
          <a:p>
            <a:endParaRPr/>
          </a:p>
        </p:txBody>
      </p:sp>
      <p:sp>
        <p:nvSpPr>
          <p:cNvPr id="19" name="object 19"/>
          <p:cNvSpPr txBox="1"/>
          <p:nvPr/>
        </p:nvSpPr>
        <p:spPr>
          <a:xfrm>
            <a:off x="3029038" y="5591619"/>
            <a:ext cx="1543685" cy="419734"/>
          </a:xfrm>
          <a:prstGeom prst="rect">
            <a:avLst/>
          </a:prstGeom>
        </p:spPr>
        <p:txBody>
          <a:bodyPr vert="horz" wrap="square" lIns="0" tIns="17145" rIns="0" bIns="0" rtlCol="0">
            <a:spAutoFit/>
          </a:bodyPr>
          <a:lstStyle/>
          <a:p>
            <a:pPr marL="38100">
              <a:lnSpc>
                <a:spcPct val="100000"/>
              </a:lnSpc>
              <a:spcBef>
                <a:spcPts val="135"/>
              </a:spcBef>
            </a:pPr>
            <a:r>
              <a:rPr sz="2550" spc="-10" dirty="0">
                <a:latin typeface="Times New Roman"/>
                <a:cs typeface="Times New Roman"/>
              </a:rPr>
              <a:t>2.69</a:t>
            </a:r>
            <a:r>
              <a:rPr sz="2550" spc="-365" dirty="0">
                <a:latin typeface="Times New Roman"/>
                <a:cs typeface="Times New Roman"/>
              </a:rPr>
              <a:t> </a:t>
            </a:r>
            <a:r>
              <a:rPr sz="2550" spc="45" dirty="0">
                <a:latin typeface="Symbol"/>
                <a:cs typeface="Symbol"/>
              </a:rPr>
              <a:t></a:t>
            </a:r>
            <a:r>
              <a:rPr sz="2550" spc="45" dirty="0">
                <a:latin typeface="Times New Roman"/>
                <a:cs typeface="Times New Roman"/>
              </a:rPr>
              <a:t>10</a:t>
            </a:r>
            <a:r>
              <a:rPr sz="2475" spc="67" baseline="38720" dirty="0">
                <a:latin typeface="Symbol"/>
                <a:cs typeface="Symbol"/>
              </a:rPr>
              <a:t></a:t>
            </a:r>
            <a:r>
              <a:rPr sz="2475" spc="67" baseline="38720" dirty="0">
                <a:latin typeface="Times New Roman"/>
                <a:cs typeface="Times New Roman"/>
              </a:rPr>
              <a:t>19</a:t>
            </a:r>
            <a:endParaRPr sz="2475" baseline="38720">
              <a:latin typeface="Times New Roman"/>
              <a:cs typeface="Times New Roman"/>
            </a:endParaRPr>
          </a:p>
        </p:txBody>
      </p:sp>
      <p:sp>
        <p:nvSpPr>
          <p:cNvPr id="20" name="object 20"/>
          <p:cNvSpPr txBox="1"/>
          <p:nvPr/>
        </p:nvSpPr>
        <p:spPr>
          <a:xfrm>
            <a:off x="2463684" y="5799183"/>
            <a:ext cx="2085975" cy="689610"/>
          </a:xfrm>
          <a:prstGeom prst="rect">
            <a:avLst/>
          </a:prstGeom>
        </p:spPr>
        <p:txBody>
          <a:bodyPr vert="horz" wrap="square" lIns="0" tIns="17145" rIns="0" bIns="0" rtlCol="0">
            <a:spAutoFit/>
          </a:bodyPr>
          <a:lstStyle/>
          <a:p>
            <a:pPr marL="38100">
              <a:lnSpc>
                <a:spcPts val="2590"/>
              </a:lnSpc>
              <a:spcBef>
                <a:spcPts val="135"/>
              </a:spcBef>
            </a:pPr>
            <a:r>
              <a:rPr sz="2550" i="1" spc="30" dirty="0">
                <a:latin typeface="Times New Roman"/>
                <a:cs typeface="Times New Roman"/>
              </a:rPr>
              <a:t>E</a:t>
            </a:r>
            <a:r>
              <a:rPr sz="2550" i="1" spc="20" dirty="0">
                <a:latin typeface="Times New Roman"/>
                <a:cs typeface="Times New Roman"/>
              </a:rPr>
              <a:t> </a:t>
            </a:r>
            <a:r>
              <a:rPr sz="2550" spc="25" dirty="0">
                <a:latin typeface="Symbol"/>
                <a:cs typeface="Symbol"/>
              </a:rPr>
              <a:t></a:t>
            </a:r>
            <a:endParaRPr sz="2550">
              <a:latin typeface="Symbol"/>
              <a:cs typeface="Symbol"/>
            </a:endParaRPr>
          </a:p>
          <a:p>
            <a:pPr marL="590550">
              <a:lnSpc>
                <a:spcPts val="2590"/>
              </a:lnSpc>
            </a:pPr>
            <a:r>
              <a:rPr sz="2550" spc="-15" dirty="0">
                <a:latin typeface="Times New Roman"/>
                <a:cs typeface="Times New Roman"/>
              </a:rPr>
              <a:t>1.60</a:t>
            </a:r>
            <a:r>
              <a:rPr sz="2550" spc="-360" dirty="0">
                <a:latin typeface="Times New Roman"/>
                <a:cs typeface="Times New Roman"/>
              </a:rPr>
              <a:t> </a:t>
            </a:r>
            <a:r>
              <a:rPr sz="2550" spc="30" dirty="0">
                <a:latin typeface="Symbol"/>
                <a:cs typeface="Symbol"/>
              </a:rPr>
              <a:t></a:t>
            </a:r>
            <a:r>
              <a:rPr sz="2550" spc="30" dirty="0">
                <a:latin typeface="Times New Roman"/>
                <a:cs typeface="Times New Roman"/>
              </a:rPr>
              <a:t>10</a:t>
            </a:r>
            <a:r>
              <a:rPr sz="2475" spc="44" baseline="38720" dirty="0">
                <a:latin typeface="Symbol"/>
                <a:cs typeface="Symbol"/>
              </a:rPr>
              <a:t></a:t>
            </a:r>
            <a:r>
              <a:rPr sz="2475" spc="44" baseline="38720" dirty="0">
                <a:latin typeface="Times New Roman"/>
                <a:cs typeface="Times New Roman"/>
              </a:rPr>
              <a:t>19</a:t>
            </a:r>
            <a:endParaRPr sz="2475" baseline="38720">
              <a:latin typeface="Times New Roman"/>
              <a:cs typeface="Times New Roman"/>
            </a:endParaRPr>
          </a:p>
        </p:txBody>
      </p:sp>
      <p:grpSp>
        <p:nvGrpSpPr>
          <p:cNvPr id="21" name="object 21"/>
          <p:cNvGrpSpPr/>
          <p:nvPr/>
        </p:nvGrpSpPr>
        <p:grpSpPr>
          <a:xfrm>
            <a:off x="4621212" y="5915025"/>
            <a:ext cx="584200" cy="298450"/>
            <a:chOff x="4621212" y="5915025"/>
            <a:chExt cx="584200" cy="298450"/>
          </a:xfrm>
        </p:grpSpPr>
        <p:sp>
          <p:nvSpPr>
            <p:cNvPr id="22" name="object 22"/>
            <p:cNvSpPr/>
            <p:nvPr/>
          </p:nvSpPr>
          <p:spPr>
            <a:xfrm>
              <a:off x="4625975" y="5919787"/>
              <a:ext cx="574675" cy="288925"/>
            </a:xfrm>
            <a:custGeom>
              <a:avLst/>
              <a:gdLst/>
              <a:ahLst/>
              <a:cxnLst/>
              <a:rect l="l" t="t" r="r" b="b"/>
              <a:pathLst>
                <a:path w="574675" h="288925">
                  <a:moveTo>
                    <a:pt x="431038" y="0"/>
                  </a:moveTo>
                  <a:lnTo>
                    <a:pt x="431038" y="72224"/>
                  </a:lnTo>
                  <a:lnTo>
                    <a:pt x="0" y="72224"/>
                  </a:lnTo>
                  <a:lnTo>
                    <a:pt x="71882" y="144462"/>
                  </a:lnTo>
                  <a:lnTo>
                    <a:pt x="0" y="216700"/>
                  </a:lnTo>
                  <a:lnTo>
                    <a:pt x="431038" y="216700"/>
                  </a:lnTo>
                  <a:lnTo>
                    <a:pt x="431038" y="288925"/>
                  </a:lnTo>
                  <a:lnTo>
                    <a:pt x="574675" y="144462"/>
                  </a:lnTo>
                  <a:lnTo>
                    <a:pt x="431038" y="0"/>
                  </a:lnTo>
                  <a:close/>
                </a:path>
              </a:pathLst>
            </a:custGeom>
            <a:solidFill>
              <a:srgbClr val="BADFE2"/>
            </a:solidFill>
          </p:spPr>
          <p:txBody>
            <a:bodyPr wrap="square" lIns="0" tIns="0" rIns="0" bIns="0" rtlCol="0"/>
            <a:lstStyle/>
            <a:p>
              <a:endParaRPr/>
            </a:p>
          </p:txBody>
        </p:sp>
        <p:sp>
          <p:nvSpPr>
            <p:cNvPr id="23" name="object 23"/>
            <p:cNvSpPr/>
            <p:nvPr/>
          </p:nvSpPr>
          <p:spPr>
            <a:xfrm>
              <a:off x="4625975" y="5919787"/>
              <a:ext cx="574675" cy="288925"/>
            </a:xfrm>
            <a:custGeom>
              <a:avLst/>
              <a:gdLst/>
              <a:ahLst/>
              <a:cxnLst/>
              <a:rect l="l" t="t" r="r" b="b"/>
              <a:pathLst>
                <a:path w="574675" h="288925">
                  <a:moveTo>
                    <a:pt x="0" y="72224"/>
                  </a:moveTo>
                  <a:lnTo>
                    <a:pt x="431038" y="72224"/>
                  </a:lnTo>
                  <a:lnTo>
                    <a:pt x="431038" y="0"/>
                  </a:lnTo>
                  <a:lnTo>
                    <a:pt x="574675" y="144462"/>
                  </a:lnTo>
                  <a:lnTo>
                    <a:pt x="431038" y="288925"/>
                  </a:lnTo>
                  <a:lnTo>
                    <a:pt x="431038" y="216700"/>
                  </a:lnTo>
                  <a:lnTo>
                    <a:pt x="0" y="216700"/>
                  </a:lnTo>
                  <a:lnTo>
                    <a:pt x="71882" y="144462"/>
                  </a:lnTo>
                  <a:lnTo>
                    <a:pt x="0" y="72224"/>
                  </a:lnTo>
                  <a:close/>
                </a:path>
              </a:pathLst>
            </a:custGeom>
            <a:ln w="9525">
              <a:solidFill>
                <a:srgbClr val="000000"/>
              </a:solidFill>
            </a:ln>
          </p:spPr>
          <p:txBody>
            <a:bodyPr wrap="square" lIns="0" tIns="0" rIns="0" bIns="0" rtlCol="0"/>
            <a:lstStyle/>
            <a:p>
              <a:endParaRPr/>
            </a:p>
          </p:txBody>
        </p:sp>
      </p:grpSp>
      <p:sp>
        <p:nvSpPr>
          <p:cNvPr id="24" name="object 24"/>
          <p:cNvSpPr txBox="1"/>
          <p:nvPr/>
        </p:nvSpPr>
        <p:spPr>
          <a:xfrm>
            <a:off x="5297748" y="5810742"/>
            <a:ext cx="1516380" cy="435609"/>
          </a:xfrm>
          <a:prstGeom prst="rect">
            <a:avLst/>
          </a:prstGeom>
        </p:spPr>
        <p:txBody>
          <a:bodyPr vert="horz" wrap="square" lIns="0" tIns="17145" rIns="0" bIns="0" rtlCol="0">
            <a:spAutoFit/>
          </a:bodyPr>
          <a:lstStyle/>
          <a:p>
            <a:pPr marL="12700">
              <a:lnSpc>
                <a:spcPct val="100000"/>
              </a:lnSpc>
              <a:spcBef>
                <a:spcPts val="135"/>
              </a:spcBef>
            </a:pPr>
            <a:r>
              <a:rPr sz="2650" i="1" spc="-5" dirty="0">
                <a:solidFill>
                  <a:srgbClr val="0033CC"/>
                </a:solidFill>
                <a:latin typeface="Times New Roman"/>
                <a:cs typeface="Times New Roman"/>
              </a:rPr>
              <a:t>E</a:t>
            </a:r>
            <a:r>
              <a:rPr sz="2650" i="1" spc="-60" dirty="0">
                <a:solidFill>
                  <a:srgbClr val="0033CC"/>
                </a:solidFill>
                <a:latin typeface="Times New Roman"/>
                <a:cs typeface="Times New Roman"/>
              </a:rPr>
              <a:t> </a:t>
            </a:r>
            <a:r>
              <a:rPr sz="2650" spc="-5" dirty="0">
                <a:solidFill>
                  <a:srgbClr val="0033CC"/>
                </a:solidFill>
                <a:latin typeface="Symbol"/>
                <a:cs typeface="Symbol"/>
              </a:rPr>
              <a:t></a:t>
            </a:r>
            <a:r>
              <a:rPr sz="2650" spc="-434" dirty="0">
                <a:solidFill>
                  <a:srgbClr val="0033CC"/>
                </a:solidFill>
                <a:latin typeface="Times New Roman"/>
                <a:cs typeface="Times New Roman"/>
              </a:rPr>
              <a:t> </a:t>
            </a:r>
            <a:r>
              <a:rPr sz="2650" spc="-45" dirty="0">
                <a:solidFill>
                  <a:srgbClr val="0033CC"/>
                </a:solidFill>
                <a:latin typeface="Times New Roman"/>
                <a:cs typeface="Times New Roman"/>
              </a:rPr>
              <a:t>1.66</a:t>
            </a:r>
            <a:r>
              <a:rPr sz="2650" spc="-245" dirty="0">
                <a:solidFill>
                  <a:srgbClr val="0033CC"/>
                </a:solidFill>
                <a:latin typeface="Times New Roman"/>
                <a:cs typeface="Times New Roman"/>
              </a:rPr>
              <a:t> </a:t>
            </a:r>
            <a:r>
              <a:rPr sz="2650" spc="-125" dirty="0">
                <a:solidFill>
                  <a:srgbClr val="0033CC"/>
                </a:solidFill>
                <a:latin typeface="Times New Roman"/>
                <a:cs typeface="Times New Roman"/>
              </a:rPr>
              <a:t>eV</a:t>
            </a:r>
            <a:endParaRPr sz="2650">
              <a:latin typeface="Times New Roman"/>
              <a:cs typeface="Times New Roman"/>
            </a:endParaRPr>
          </a:p>
        </p:txBody>
      </p:sp>
      <p:sp>
        <p:nvSpPr>
          <p:cNvPr id="25" name="object 25"/>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26" name="object 26"/>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27" name="object 27"/>
          <p:cNvSpPr txBox="1"/>
          <p:nvPr/>
        </p:nvSpPr>
        <p:spPr>
          <a:xfrm>
            <a:off x="8358885" y="6290385"/>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latin typeface="Arial"/>
                <a:cs typeface="Arial"/>
              </a:rPr>
              <a:pPr marL="38100">
                <a:lnSpc>
                  <a:spcPts val="1650"/>
                </a:lnSpc>
              </a:pPr>
              <a:t>33</a:t>
            </a:fld>
            <a:endParaRPr sz="14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904239" y="1742947"/>
            <a:ext cx="7682230" cy="2613025"/>
          </a:xfrm>
          <a:prstGeom prst="rect">
            <a:avLst/>
          </a:prstGeom>
        </p:spPr>
        <p:txBody>
          <a:bodyPr vert="horz" wrap="square" lIns="0" tIns="12700" rIns="0" bIns="0" rtlCol="0">
            <a:spAutoFit/>
          </a:bodyPr>
          <a:lstStyle/>
          <a:p>
            <a:pPr marL="25400">
              <a:lnSpc>
                <a:spcPct val="100000"/>
              </a:lnSpc>
              <a:spcBef>
                <a:spcPts val="100"/>
              </a:spcBef>
              <a:tabLst>
                <a:tab pos="673100" algn="l"/>
                <a:tab pos="1031240" algn="l"/>
                <a:tab pos="2237105" algn="l"/>
                <a:tab pos="3597910" algn="l"/>
                <a:tab pos="4043045" algn="l"/>
                <a:tab pos="5775960" algn="l"/>
                <a:tab pos="7400925" algn="l"/>
              </a:tabLst>
            </a:pPr>
            <a:r>
              <a:rPr sz="2400" dirty="0">
                <a:latin typeface="Arial"/>
                <a:cs typeface="Arial"/>
              </a:rPr>
              <a:t>For	</a:t>
            </a:r>
            <a:r>
              <a:rPr sz="2400" spc="-5" dirty="0">
                <a:latin typeface="Arial"/>
                <a:cs typeface="Arial"/>
              </a:rPr>
              <a:t>a	gamma	</a:t>
            </a:r>
            <a:r>
              <a:rPr sz="2400" dirty="0">
                <a:latin typeface="Arial"/>
                <a:cs typeface="Arial"/>
              </a:rPr>
              <a:t>radiation	of	wavelength	</a:t>
            </a:r>
            <a:r>
              <a:rPr sz="2400" spc="-5" dirty="0">
                <a:latin typeface="Arial"/>
                <a:cs typeface="Arial"/>
              </a:rPr>
              <a:t>4.62</a:t>
            </a:r>
            <a:r>
              <a:rPr sz="2400" spc="-5" dirty="0">
                <a:latin typeface="Symbol"/>
                <a:cs typeface="Symbol"/>
              </a:rPr>
              <a:t></a:t>
            </a:r>
            <a:r>
              <a:rPr sz="2400" spc="-5" dirty="0">
                <a:latin typeface="Arial"/>
                <a:cs typeface="Arial"/>
              </a:rPr>
              <a:t>10</a:t>
            </a:r>
            <a:r>
              <a:rPr sz="2400" spc="-7" baseline="24305" dirty="0">
                <a:latin typeface="Symbol"/>
                <a:cs typeface="Symbol"/>
              </a:rPr>
              <a:t></a:t>
            </a:r>
            <a:r>
              <a:rPr sz="2400" spc="-7" baseline="24305" dirty="0">
                <a:latin typeface="Arial"/>
                <a:cs typeface="Arial"/>
              </a:rPr>
              <a:t>12	</a:t>
            </a:r>
            <a:r>
              <a:rPr sz="2400" dirty="0">
                <a:latin typeface="Arial"/>
                <a:cs typeface="Arial"/>
              </a:rPr>
              <a:t>m</a:t>
            </a:r>
            <a:endParaRPr sz="2400">
              <a:latin typeface="Arial"/>
              <a:cs typeface="Arial"/>
            </a:endParaRPr>
          </a:p>
          <a:p>
            <a:pPr marL="25400" marR="19050">
              <a:lnSpc>
                <a:spcPts val="4610"/>
              </a:lnSpc>
              <a:spcBef>
                <a:spcPts val="440"/>
              </a:spcBef>
            </a:pPr>
            <a:r>
              <a:rPr sz="2400" dirty="0">
                <a:latin typeface="Arial"/>
                <a:cs typeface="Arial"/>
              </a:rPr>
              <a:t>propagates </a:t>
            </a:r>
            <a:r>
              <a:rPr sz="2400" spc="-5" dirty="0">
                <a:latin typeface="Arial"/>
                <a:cs typeface="Arial"/>
              </a:rPr>
              <a:t>in </a:t>
            </a:r>
            <a:r>
              <a:rPr sz="2400" dirty="0">
                <a:latin typeface="Arial"/>
                <a:cs typeface="Arial"/>
              </a:rPr>
              <a:t>the </a:t>
            </a:r>
            <a:r>
              <a:rPr sz="2400" spc="-35" dirty="0">
                <a:latin typeface="Arial"/>
                <a:cs typeface="Arial"/>
              </a:rPr>
              <a:t>air, </a:t>
            </a:r>
            <a:r>
              <a:rPr sz="2400" dirty="0">
                <a:latin typeface="Arial"/>
                <a:cs typeface="Arial"/>
              </a:rPr>
              <a:t>calculate </a:t>
            </a:r>
            <a:r>
              <a:rPr sz="2400" spc="-5" dirty="0">
                <a:latin typeface="Arial"/>
                <a:cs typeface="Arial"/>
              </a:rPr>
              <a:t>the </a:t>
            </a:r>
            <a:r>
              <a:rPr sz="2400" dirty="0">
                <a:latin typeface="Arial"/>
                <a:cs typeface="Arial"/>
              </a:rPr>
              <a:t>energy of </a:t>
            </a:r>
            <a:r>
              <a:rPr sz="2400" spc="-5" dirty="0">
                <a:latin typeface="Arial"/>
                <a:cs typeface="Arial"/>
              </a:rPr>
              <a:t>a photon  </a:t>
            </a:r>
            <a:r>
              <a:rPr sz="2400" dirty="0">
                <a:latin typeface="Arial"/>
                <a:cs typeface="Arial"/>
              </a:rPr>
              <a:t>for </a:t>
            </a:r>
            <a:r>
              <a:rPr sz="2400" spc="-5" dirty="0">
                <a:latin typeface="Arial"/>
                <a:cs typeface="Arial"/>
              </a:rPr>
              <a:t>gamma radiation in</a:t>
            </a:r>
            <a:r>
              <a:rPr sz="2400" spc="20" dirty="0">
                <a:latin typeface="Arial"/>
                <a:cs typeface="Arial"/>
              </a:rPr>
              <a:t> </a:t>
            </a:r>
            <a:r>
              <a:rPr sz="2400" spc="-5" dirty="0">
                <a:latin typeface="Arial"/>
                <a:cs typeface="Arial"/>
              </a:rPr>
              <a:t>electron-volt.</a:t>
            </a:r>
            <a:endParaRPr sz="2400">
              <a:latin typeface="Arial"/>
              <a:cs typeface="Arial"/>
            </a:endParaRPr>
          </a:p>
          <a:p>
            <a:pPr marL="25400" marR="17780">
              <a:lnSpc>
                <a:spcPct val="160000"/>
              </a:lnSpc>
              <a:spcBef>
                <a:spcPts val="150"/>
              </a:spcBef>
            </a:pPr>
            <a:r>
              <a:rPr sz="2000" dirty="0">
                <a:latin typeface="Arial"/>
                <a:cs typeface="Arial"/>
              </a:rPr>
              <a:t>(Given </a:t>
            </a:r>
            <a:r>
              <a:rPr sz="2000" spc="-5" dirty="0">
                <a:latin typeface="Arial"/>
                <a:cs typeface="Arial"/>
              </a:rPr>
              <a:t>the </a:t>
            </a:r>
            <a:r>
              <a:rPr sz="2000" dirty="0">
                <a:latin typeface="Arial"/>
                <a:cs typeface="Arial"/>
              </a:rPr>
              <a:t>speed of light </a:t>
            </a:r>
            <a:r>
              <a:rPr sz="2000" spc="-5" dirty="0">
                <a:latin typeface="Arial"/>
                <a:cs typeface="Arial"/>
              </a:rPr>
              <a:t>in the vacuum, </a:t>
            </a:r>
            <a:r>
              <a:rPr sz="2000" i="1" dirty="0">
                <a:latin typeface="Times New Roman"/>
                <a:cs typeface="Times New Roman"/>
              </a:rPr>
              <a:t>c </a:t>
            </a:r>
            <a:r>
              <a:rPr sz="2000" spc="-5" dirty="0">
                <a:latin typeface="Arial"/>
                <a:cs typeface="Arial"/>
              </a:rPr>
              <a:t>=3.00</a:t>
            </a:r>
            <a:r>
              <a:rPr sz="2000" spc="-5" dirty="0">
                <a:latin typeface="Symbol"/>
                <a:cs typeface="Symbol"/>
              </a:rPr>
              <a:t></a:t>
            </a:r>
            <a:r>
              <a:rPr sz="2000" spc="-5" dirty="0">
                <a:latin typeface="Arial"/>
                <a:cs typeface="Arial"/>
              </a:rPr>
              <a:t>10</a:t>
            </a:r>
            <a:r>
              <a:rPr sz="1950" spc="-7" baseline="25641" dirty="0">
                <a:latin typeface="Arial"/>
                <a:cs typeface="Arial"/>
              </a:rPr>
              <a:t>8 </a:t>
            </a:r>
            <a:r>
              <a:rPr sz="2000" dirty="0">
                <a:latin typeface="Arial"/>
                <a:cs typeface="Arial"/>
              </a:rPr>
              <a:t>m </a:t>
            </a:r>
            <a:r>
              <a:rPr sz="2000" spc="10" dirty="0">
                <a:latin typeface="Arial"/>
                <a:cs typeface="Arial"/>
              </a:rPr>
              <a:t>s</a:t>
            </a:r>
            <a:r>
              <a:rPr sz="1950" spc="15" baseline="25641" dirty="0">
                <a:latin typeface="Symbol"/>
                <a:cs typeface="Symbol"/>
              </a:rPr>
              <a:t></a:t>
            </a:r>
            <a:r>
              <a:rPr sz="1950" spc="15" baseline="25641" dirty="0">
                <a:latin typeface="Arial"/>
                <a:cs typeface="Arial"/>
              </a:rPr>
              <a:t>1 </a:t>
            </a:r>
            <a:r>
              <a:rPr sz="2000" dirty="0">
                <a:latin typeface="Arial"/>
                <a:cs typeface="Arial"/>
              </a:rPr>
              <a:t>and  </a:t>
            </a:r>
            <a:r>
              <a:rPr sz="2000" spc="-5" dirty="0">
                <a:latin typeface="Arial"/>
                <a:cs typeface="Arial"/>
              </a:rPr>
              <a:t>Planck’s </a:t>
            </a:r>
            <a:r>
              <a:rPr sz="2000" dirty="0">
                <a:latin typeface="Arial"/>
                <a:cs typeface="Arial"/>
              </a:rPr>
              <a:t>constant, </a:t>
            </a:r>
            <a:r>
              <a:rPr sz="2000" i="1" dirty="0">
                <a:latin typeface="Times New Roman"/>
                <a:cs typeface="Times New Roman"/>
              </a:rPr>
              <a:t>h </a:t>
            </a:r>
            <a:r>
              <a:rPr sz="2000" dirty="0">
                <a:latin typeface="Arial"/>
                <a:cs typeface="Arial"/>
              </a:rPr>
              <a:t>=6.63</a:t>
            </a:r>
            <a:r>
              <a:rPr sz="2000" dirty="0">
                <a:latin typeface="Symbol"/>
                <a:cs typeface="Symbol"/>
              </a:rPr>
              <a:t></a:t>
            </a:r>
            <a:r>
              <a:rPr sz="2000" dirty="0">
                <a:latin typeface="Arial"/>
                <a:cs typeface="Arial"/>
              </a:rPr>
              <a:t>10</a:t>
            </a:r>
            <a:r>
              <a:rPr sz="1950" baseline="25641" dirty="0">
                <a:latin typeface="Symbol"/>
                <a:cs typeface="Symbol"/>
              </a:rPr>
              <a:t></a:t>
            </a:r>
            <a:r>
              <a:rPr sz="1950" baseline="25641" dirty="0">
                <a:latin typeface="Arial"/>
                <a:cs typeface="Arial"/>
              </a:rPr>
              <a:t>34 </a:t>
            </a:r>
            <a:r>
              <a:rPr sz="2000" dirty="0">
                <a:latin typeface="Arial"/>
                <a:cs typeface="Arial"/>
              </a:rPr>
              <a:t>J</a:t>
            </a:r>
            <a:r>
              <a:rPr sz="2000" spc="-260" dirty="0">
                <a:latin typeface="Arial"/>
                <a:cs typeface="Arial"/>
              </a:rPr>
              <a:t> </a:t>
            </a:r>
            <a:r>
              <a:rPr sz="2000" spc="5" dirty="0">
                <a:latin typeface="Arial"/>
                <a:cs typeface="Arial"/>
              </a:rPr>
              <a:t>s)</a:t>
            </a:r>
            <a:endParaRPr sz="20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7" name="object 7"/>
          <p:cNvSpPr txBox="1"/>
          <p:nvPr/>
        </p:nvSpPr>
        <p:spPr>
          <a:xfrm>
            <a:off x="8358885" y="6290385"/>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latin typeface="Arial"/>
                <a:cs typeface="Arial"/>
              </a:rPr>
              <a:pPr marL="38100">
                <a:lnSpc>
                  <a:spcPts val="1650"/>
                </a:lnSpc>
              </a:pPr>
              <a:t>34</a:t>
            </a:fld>
            <a:endParaRPr sz="1400">
              <a:latin typeface="Arial"/>
              <a:cs typeface="Arial"/>
            </a:endParaRPr>
          </a:p>
        </p:txBody>
      </p:sp>
      <p:sp>
        <p:nvSpPr>
          <p:cNvPr id="4" name="object 4"/>
          <p:cNvSpPr txBox="1">
            <a:spLocks noGrp="1"/>
          </p:cNvSpPr>
          <p:nvPr>
            <p:ph type="title"/>
          </p:nvPr>
        </p:nvSpPr>
        <p:spPr>
          <a:xfrm>
            <a:off x="3316604" y="727659"/>
            <a:ext cx="2506980" cy="589280"/>
          </a:xfrm>
          <a:prstGeom prst="rect">
            <a:avLst/>
          </a:prstGeom>
        </p:spPr>
        <p:txBody>
          <a:bodyPr vert="horz" wrap="square" lIns="0" tIns="12065" rIns="0" bIns="0" rtlCol="0">
            <a:spAutoFit/>
          </a:bodyPr>
          <a:lstStyle/>
          <a:p>
            <a:pPr marL="12700">
              <a:lnSpc>
                <a:spcPct val="100000"/>
              </a:lnSpc>
              <a:spcBef>
                <a:spcPts val="95"/>
              </a:spcBef>
            </a:pPr>
            <a:r>
              <a:rPr sz="3700" spc="-5" dirty="0"/>
              <a:t>Example 2</a:t>
            </a:r>
            <a:r>
              <a:rPr sz="3700" spc="-60" dirty="0"/>
              <a:t> </a:t>
            </a:r>
            <a:r>
              <a:rPr sz="3700" dirty="0"/>
              <a:t>:</a:t>
            </a:r>
            <a:endParaRPr sz="37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07136" y="637031"/>
            <a:ext cx="1735836" cy="48006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877316" y="709930"/>
            <a:ext cx="1368425" cy="376555"/>
          </a:xfrm>
          <a:prstGeom prst="rect">
            <a:avLst/>
          </a:prstGeom>
        </p:spPr>
        <p:txBody>
          <a:bodyPr vert="horz" wrap="square" lIns="0" tIns="13335" rIns="0" bIns="0" rtlCol="0">
            <a:spAutoFit/>
          </a:bodyPr>
          <a:lstStyle/>
          <a:p>
            <a:pPr marL="12700">
              <a:lnSpc>
                <a:spcPct val="100000"/>
              </a:lnSpc>
              <a:spcBef>
                <a:spcPts val="105"/>
              </a:spcBef>
            </a:pPr>
            <a:r>
              <a:rPr sz="2300" b="1" spc="-5" dirty="0">
                <a:solidFill>
                  <a:srgbClr val="99CC00"/>
                </a:solidFill>
                <a:latin typeface="Arial"/>
                <a:cs typeface="Arial"/>
              </a:rPr>
              <a:t>Solution</a:t>
            </a:r>
            <a:r>
              <a:rPr sz="2300" b="1" spc="-90" dirty="0">
                <a:solidFill>
                  <a:srgbClr val="99CC00"/>
                </a:solidFill>
                <a:latin typeface="Arial"/>
                <a:cs typeface="Arial"/>
              </a:rPr>
              <a:t> </a:t>
            </a:r>
            <a:r>
              <a:rPr sz="2300" b="1" dirty="0">
                <a:solidFill>
                  <a:srgbClr val="99CC00"/>
                </a:solidFill>
                <a:latin typeface="Arial"/>
                <a:cs typeface="Arial"/>
              </a:rPr>
              <a:t>:</a:t>
            </a:r>
            <a:endParaRPr sz="2300">
              <a:latin typeface="Arial"/>
              <a:cs typeface="Arial"/>
            </a:endParaRPr>
          </a:p>
        </p:txBody>
      </p:sp>
      <p:sp>
        <p:nvSpPr>
          <p:cNvPr id="5" name="object 5"/>
          <p:cNvSpPr txBox="1"/>
          <p:nvPr/>
        </p:nvSpPr>
        <p:spPr>
          <a:xfrm>
            <a:off x="877316" y="1971801"/>
            <a:ext cx="7438390" cy="727710"/>
          </a:xfrm>
          <a:prstGeom prst="rect">
            <a:avLst/>
          </a:prstGeom>
        </p:spPr>
        <p:txBody>
          <a:bodyPr vert="horz" wrap="square" lIns="0" tIns="13335" rIns="0" bIns="0" rtlCol="0">
            <a:spAutoFit/>
          </a:bodyPr>
          <a:lstStyle/>
          <a:p>
            <a:pPr marL="12700" marR="5080">
              <a:lnSpc>
                <a:spcPct val="100000"/>
              </a:lnSpc>
              <a:spcBef>
                <a:spcPts val="105"/>
              </a:spcBef>
            </a:pPr>
            <a:r>
              <a:rPr sz="2300" dirty="0">
                <a:latin typeface="Arial"/>
                <a:cs typeface="Arial"/>
              </a:rPr>
              <a:t>By applying the </a:t>
            </a:r>
            <a:r>
              <a:rPr sz="2300" spc="-5" dirty="0">
                <a:latin typeface="Arial"/>
                <a:cs typeface="Arial"/>
              </a:rPr>
              <a:t>Planck’s quantum </a:t>
            </a:r>
            <a:r>
              <a:rPr sz="2300" spc="-30" dirty="0">
                <a:latin typeface="Arial"/>
                <a:cs typeface="Arial"/>
              </a:rPr>
              <a:t>theory, </a:t>
            </a:r>
            <a:r>
              <a:rPr sz="2300" dirty="0">
                <a:latin typeface="Arial"/>
                <a:cs typeface="Arial"/>
              </a:rPr>
              <a:t>thus the</a:t>
            </a:r>
            <a:r>
              <a:rPr sz="2300" spc="-210" dirty="0">
                <a:latin typeface="Arial"/>
                <a:cs typeface="Arial"/>
              </a:rPr>
              <a:t> </a:t>
            </a:r>
            <a:r>
              <a:rPr sz="2300" dirty="0">
                <a:latin typeface="Arial"/>
                <a:cs typeface="Arial"/>
              </a:rPr>
              <a:t>energy  of a photon in electron-volt</a:t>
            </a:r>
            <a:r>
              <a:rPr sz="2300" spc="-160" dirty="0">
                <a:latin typeface="Arial"/>
                <a:cs typeface="Arial"/>
              </a:rPr>
              <a:t> </a:t>
            </a:r>
            <a:r>
              <a:rPr sz="2300" dirty="0">
                <a:latin typeface="Arial"/>
                <a:cs typeface="Arial"/>
              </a:rPr>
              <a:t>is</a:t>
            </a:r>
            <a:endParaRPr sz="2300">
              <a:latin typeface="Arial"/>
              <a:cs typeface="Arial"/>
            </a:endParaRPr>
          </a:p>
        </p:txBody>
      </p:sp>
      <p:sp>
        <p:nvSpPr>
          <p:cNvPr id="6" name="object 6"/>
          <p:cNvSpPr txBox="1">
            <a:spLocks noGrp="1"/>
          </p:cNvSpPr>
          <p:nvPr>
            <p:ph type="title"/>
          </p:nvPr>
        </p:nvSpPr>
        <p:spPr>
          <a:xfrm>
            <a:off x="3009248" y="1186729"/>
            <a:ext cx="3057525" cy="578485"/>
          </a:xfrm>
          <a:prstGeom prst="rect">
            <a:avLst/>
          </a:prstGeom>
        </p:spPr>
        <p:txBody>
          <a:bodyPr vert="horz" wrap="square" lIns="0" tIns="15875" rIns="0" bIns="0" rtlCol="0">
            <a:spAutoFit/>
          </a:bodyPr>
          <a:lstStyle/>
          <a:p>
            <a:pPr marL="25400">
              <a:lnSpc>
                <a:spcPct val="100000"/>
              </a:lnSpc>
              <a:spcBef>
                <a:spcPts val="125"/>
              </a:spcBef>
            </a:pPr>
            <a:r>
              <a:rPr sz="3600" i="1" spc="-135" dirty="0">
                <a:latin typeface="Symbol"/>
                <a:cs typeface="Symbol"/>
              </a:rPr>
              <a:t></a:t>
            </a:r>
            <a:r>
              <a:rPr sz="3600" i="1" spc="-135" dirty="0">
                <a:latin typeface="Times New Roman"/>
                <a:cs typeface="Times New Roman"/>
              </a:rPr>
              <a:t> </a:t>
            </a:r>
            <a:r>
              <a:rPr sz="3450" spc="-50" dirty="0">
                <a:latin typeface="Symbol"/>
                <a:cs typeface="Symbol"/>
              </a:rPr>
              <a:t></a:t>
            </a:r>
            <a:r>
              <a:rPr sz="3450" spc="-50" dirty="0">
                <a:latin typeface="Times New Roman"/>
                <a:cs typeface="Times New Roman"/>
              </a:rPr>
              <a:t> </a:t>
            </a:r>
            <a:r>
              <a:rPr sz="3450" spc="-90" dirty="0">
                <a:latin typeface="Times New Roman"/>
                <a:cs typeface="Times New Roman"/>
              </a:rPr>
              <a:t>4.62 </a:t>
            </a:r>
            <a:r>
              <a:rPr sz="3450" spc="-10" dirty="0">
                <a:latin typeface="Symbol"/>
                <a:cs typeface="Symbol"/>
              </a:rPr>
              <a:t></a:t>
            </a:r>
            <a:r>
              <a:rPr sz="3450" spc="-10" dirty="0">
                <a:latin typeface="Times New Roman"/>
                <a:cs typeface="Times New Roman"/>
              </a:rPr>
              <a:t>10</a:t>
            </a:r>
            <a:r>
              <a:rPr sz="3300" spc="-15" baseline="39141" dirty="0">
                <a:latin typeface="Symbol"/>
                <a:cs typeface="Symbol"/>
              </a:rPr>
              <a:t></a:t>
            </a:r>
            <a:r>
              <a:rPr sz="3300" spc="-15" baseline="39141" dirty="0">
                <a:latin typeface="Times New Roman"/>
                <a:cs typeface="Times New Roman"/>
              </a:rPr>
              <a:t>12</a:t>
            </a:r>
            <a:r>
              <a:rPr sz="3300" spc="-37" baseline="39141" dirty="0">
                <a:latin typeface="Times New Roman"/>
                <a:cs typeface="Times New Roman"/>
              </a:rPr>
              <a:t> </a:t>
            </a:r>
            <a:r>
              <a:rPr sz="3450" spc="-70" dirty="0">
                <a:latin typeface="Times New Roman"/>
                <a:cs typeface="Times New Roman"/>
              </a:rPr>
              <a:t>m</a:t>
            </a:r>
            <a:endParaRPr sz="3450">
              <a:latin typeface="Times New Roman"/>
              <a:cs typeface="Times New Roman"/>
            </a:endParaRPr>
          </a:p>
        </p:txBody>
      </p:sp>
      <p:sp>
        <p:nvSpPr>
          <p:cNvPr id="7" name="object 7"/>
          <p:cNvSpPr txBox="1"/>
          <p:nvPr/>
        </p:nvSpPr>
        <p:spPr>
          <a:xfrm>
            <a:off x="2607666" y="3594353"/>
            <a:ext cx="213360" cy="458470"/>
          </a:xfrm>
          <a:prstGeom prst="rect">
            <a:avLst/>
          </a:prstGeom>
        </p:spPr>
        <p:txBody>
          <a:bodyPr vert="horz" wrap="square" lIns="0" tIns="11430" rIns="0" bIns="0" rtlCol="0">
            <a:spAutoFit/>
          </a:bodyPr>
          <a:lstStyle/>
          <a:p>
            <a:pPr marL="12700">
              <a:lnSpc>
                <a:spcPct val="100000"/>
              </a:lnSpc>
              <a:spcBef>
                <a:spcPts val="90"/>
              </a:spcBef>
            </a:pPr>
            <a:r>
              <a:rPr sz="2850" i="1" spc="-90" dirty="0">
                <a:latin typeface="Symbol"/>
                <a:cs typeface="Symbol"/>
              </a:rPr>
              <a:t></a:t>
            </a:r>
            <a:endParaRPr sz="2850">
              <a:latin typeface="Symbol"/>
              <a:cs typeface="Symbol"/>
            </a:endParaRPr>
          </a:p>
        </p:txBody>
      </p:sp>
      <p:sp>
        <p:nvSpPr>
          <p:cNvPr id="8" name="object 8"/>
          <p:cNvSpPr txBox="1"/>
          <p:nvPr/>
        </p:nvSpPr>
        <p:spPr>
          <a:xfrm>
            <a:off x="1933709" y="3127289"/>
            <a:ext cx="1019810" cy="436880"/>
          </a:xfrm>
          <a:prstGeom prst="rect">
            <a:avLst/>
          </a:prstGeom>
        </p:spPr>
        <p:txBody>
          <a:bodyPr vert="horz" wrap="square" lIns="0" tIns="12065" rIns="0" bIns="0" rtlCol="0">
            <a:spAutoFit/>
          </a:bodyPr>
          <a:lstStyle/>
          <a:p>
            <a:pPr marL="38100">
              <a:lnSpc>
                <a:spcPct val="100000"/>
              </a:lnSpc>
              <a:spcBef>
                <a:spcPts val="95"/>
              </a:spcBef>
            </a:pPr>
            <a:r>
              <a:rPr sz="4050" i="1" spc="-15" baseline="-34979" dirty="0">
                <a:latin typeface="Times New Roman"/>
                <a:cs typeface="Times New Roman"/>
              </a:rPr>
              <a:t>E </a:t>
            </a:r>
            <a:r>
              <a:rPr sz="4050" spc="-15" baseline="-34979" dirty="0">
                <a:latin typeface="Symbol"/>
                <a:cs typeface="Symbol"/>
              </a:rPr>
              <a:t></a:t>
            </a:r>
            <a:r>
              <a:rPr sz="4050" spc="202" baseline="-34979" dirty="0">
                <a:latin typeface="Times New Roman"/>
                <a:cs typeface="Times New Roman"/>
              </a:rPr>
              <a:t> </a:t>
            </a:r>
            <a:r>
              <a:rPr sz="2700" i="1" u="heavy" spc="95" dirty="0">
                <a:uFill>
                  <a:solidFill>
                    <a:srgbClr val="000000"/>
                  </a:solidFill>
                </a:uFill>
                <a:latin typeface="Times New Roman"/>
                <a:cs typeface="Times New Roman"/>
              </a:rPr>
              <a:t>hc</a:t>
            </a:r>
            <a:endParaRPr sz="2700">
              <a:latin typeface="Times New Roman"/>
              <a:cs typeface="Times New Roman"/>
            </a:endParaRPr>
          </a:p>
        </p:txBody>
      </p:sp>
      <p:sp>
        <p:nvSpPr>
          <p:cNvPr id="9" name="object 9"/>
          <p:cNvSpPr/>
          <p:nvPr/>
        </p:nvSpPr>
        <p:spPr>
          <a:xfrm>
            <a:off x="4135853" y="3640113"/>
            <a:ext cx="3075940" cy="0"/>
          </a:xfrm>
          <a:custGeom>
            <a:avLst/>
            <a:gdLst/>
            <a:ahLst/>
            <a:cxnLst/>
            <a:rect l="l" t="t" r="r" b="b"/>
            <a:pathLst>
              <a:path w="3075940">
                <a:moveTo>
                  <a:pt x="0" y="0"/>
                </a:moveTo>
                <a:lnTo>
                  <a:pt x="3075710" y="0"/>
                </a:lnTo>
              </a:path>
            </a:pathLst>
          </a:custGeom>
          <a:ln w="14490">
            <a:solidFill>
              <a:srgbClr val="000000"/>
            </a:solidFill>
          </a:ln>
        </p:spPr>
        <p:txBody>
          <a:bodyPr wrap="square" lIns="0" tIns="0" rIns="0" bIns="0" rtlCol="0"/>
          <a:lstStyle/>
          <a:p>
            <a:endParaRPr/>
          </a:p>
        </p:txBody>
      </p:sp>
      <p:sp>
        <p:nvSpPr>
          <p:cNvPr id="10" name="object 10"/>
          <p:cNvSpPr txBox="1"/>
          <p:nvPr/>
        </p:nvSpPr>
        <p:spPr>
          <a:xfrm>
            <a:off x="4903437" y="3650574"/>
            <a:ext cx="1527810" cy="420370"/>
          </a:xfrm>
          <a:prstGeom prst="rect">
            <a:avLst/>
          </a:prstGeom>
        </p:spPr>
        <p:txBody>
          <a:bodyPr vert="horz" wrap="square" lIns="0" tIns="11430" rIns="0" bIns="0" rtlCol="0">
            <a:spAutoFit/>
          </a:bodyPr>
          <a:lstStyle/>
          <a:p>
            <a:pPr marL="38100">
              <a:lnSpc>
                <a:spcPct val="100000"/>
              </a:lnSpc>
              <a:spcBef>
                <a:spcPts val="90"/>
              </a:spcBef>
            </a:pPr>
            <a:r>
              <a:rPr sz="2600" spc="-35" dirty="0">
                <a:latin typeface="Times New Roman"/>
                <a:cs typeface="Times New Roman"/>
              </a:rPr>
              <a:t>4.62</a:t>
            </a:r>
            <a:r>
              <a:rPr sz="2600" spc="-390" dirty="0">
                <a:latin typeface="Times New Roman"/>
                <a:cs typeface="Times New Roman"/>
              </a:rPr>
              <a:t> </a:t>
            </a:r>
            <a:r>
              <a:rPr sz="2600" spc="15" dirty="0">
                <a:latin typeface="Symbol"/>
                <a:cs typeface="Symbol"/>
              </a:rPr>
              <a:t></a:t>
            </a:r>
            <a:r>
              <a:rPr sz="2600" spc="15" dirty="0">
                <a:latin typeface="Times New Roman"/>
                <a:cs typeface="Times New Roman"/>
              </a:rPr>
              <a:t>10</a:t>
            </a:r>
            <a:r>
              <a:rPr sz="2475" spc="22" baseline="38720" dirty="0">
                <a:latin typeface="Symbol"/>
                <a:cs typeface="Symbol"/>
              </a:rPr>
              <a:t></a:t>
            </a:r>
            <a:r>
              <a:rPr sz="2475" spc="22" baseline="38720" dirty="0">
                <a:latin typeface="Times New Roman"/>
                <a:cs typeface="Times New Roman"/>
              </a:rPr>
              <a:t>12</a:t>
            </a:r>
            <a:endParaRPr sz="2475" baseline="38720">
              <a:latin typeface="Times New Roman"/>
              <a:cs typeface="Times New Roman"/>
            </a:endParaRPr>
          </a:p>
        </p:txBody>
      </p:sp>
      <p:sp>
        <p:nvSpPr>
          <p:cNvPr id="11" name="object 11"/>
          <p:cNvSpPr txBox="1"/>
          <p:nvPr/>
        </p:nvSpPr>
        <p:spPr>
          <a:xfrm>
            <a:off x="4118832" y="2939097"/>
            <a:ext cx="3157220" cy="700405"/>
          </a:xfrm>
          <a:prstGeom prst="rect">
            <a:avLst/>
          </a:prstGeom>
        </p:spPr>
        <p:txBody>
          <a:bodyPr vert="horz" wrap="square" lIns="0" tIns="15875" rIns="0" bIns="0" rtlCol="0">
            <a:spAutoFit/>
          </a:bodyPr>
          <a:lstStyle/>
          <a:p>
            <a:pPr marL="38100">
              <a:lnSpc>
                <a:spcPct val="100000"/>
              </a:lnSpc>
              <a:spcBef>
                <a:spcPts val="125"/>
              </a:spcBef>
            </a:pPr>
            <a:r>
              <a:rPr sz="4400" spc="-204" dirty="0">
                <a:latin typeface="Symbol"/>
                <a:cs typeface="Symbol"/>
              </a:rPr>
              <a:t></a:t>
            </a:r>
            <a:r>
              <a:rPr sz="2600" spc="-204" dirty="0">
                <a:latin typeface="Times New Roman"/>
                <a:cs typeface="Times New Roman"/>
              </a:rPr>
              <a:t>6.63</a:t>
            </a:r>
            <a:r>
              <a:rPr sz="2600" spc="-425" dirty="0">
                <a:latin typeface="Times New Roman"/>
                <a:cs typeface="Times New Roman"/>
              </a:rPr>
              <a:t> </a:t>
            </a:r>
            <a:r>
              <a:rPr sz="2600" spc="20" dirty="0">
                <a:latin typeface="Symbol"/>
                <a:cs typeface="Symbol"/>
              </a:rPr>
              <a:t></a:t>
            </a:r>
            <a:r>
              <a:rPr sz="2600" spc="20" dirty="0">
                <a:latin typeface="Times New Roman"/>
                <a:cs typeface="Times New Roman"/>
              </a:rPr>
              <a:t>10</a:t>
            </a:r>
            <a:r>
              <a:rPr sz="2475" spc="30" baseline="38720" dirty="0">
                <a:latin typeface="Symbol"/>
                <a:cs typeface="Symbol"/>
              </a:rPr>
              <a:t></a:t>
            </a:r>
            <a:r>
              <a:rPr sz="2475" spc="30" baseline="38720" dirty="0">
                <a:latin typeface="Times New Roman"/>
                <a:cs typeface="Times New Roman"/>
              </a:rPr>
              <a:t>34</a:t>
            </a:r>
            <a:r>
              <a:rPr sz="2475" spc="-172" baseline="38720" dirty="0">
                <a:latin typeface="Times New Roman"/>
                <a:cs typeface="Times New Roman"/>
              </a:rPr>
              <a:t> </a:t>
            </a:r>
            <a:r>
              <a:rPr sz="4400" spc="-330" dirty="0">
                <a:latin typeface="Symbol"/>
                <a:cs typeface="Symbol"/>
              </a:rPr>
              <a:t></a:t>
            </a:r>
            <a:r>
              <a:rPr sz="2600" spc="-330" dirty="0">
                <a:latin typeface="Times New Roman"/>
                <a:cs typeface="Times New Roman"/>
              </a:rPr>
              <a:t>3.00</a:t>
            </a:r>
            <a:r>
              <a:rPr sz="2600" spc="-340" dirty="0">
                <a:latin typeface="Times New Roman"/>
                <a:cs typeface="Times New Roman"/>
              </a:rPr>
              <a:t> </a:t>
            </a:r>
            <a:r>
              <a:rPr sz="2600" spc="10" dirty="0">
                <a:latin typeface="Symbol"/>
                <a:cs typeface="Symbol"/>
              </a:rPr>
              <a:t></a:t>
            </a:r>
            <a:r>
              <a:rPr sz="2600" spc="10" dirty="0">
                <a:latin typeface="Times New Roman"/>
                <a:cs typeface="Times New Roman"/>
              </a:rPr>
              <a:t>10</a:t>
            </a:r>
            <a:r>
              <a:rPr sz="2475" spc="15" baseline="38720" dirty="0">
                <a:latin typeface="Times New Roman"/>
                <a:cs typeface="Times New Roman"/>
              </a:rPr>
              <a:t>8</a:t>
            </a:r>
            <a:r>
              <a:rPr sz="2475" spc="-120" baseline="38720" dirty="0">
                <a:latin typeface="Times New Roman"/>
                <a:cs typeface="Times New Roman"/>
              </a:rPr>
              <a:t> </a:t>
            </a:r>
            <a:r>
              <a:rPr sz="4400" spc="-615" dirty="0">
                <a:latin typeface="Symbol"/>
                <a:cs typeface="Symbol"/>
              </a:rPr>
              <a:t></a:t>
            </a:r>
            <a:endParaRPr sz="4400">
              <a:latin typeface="Symbol"/>
              <a:cs typeface="Symbol"/>
            </a:endParaRPr>
          </a:p>
        </p:txBody>
      </p:sp>
      <p:sp>
        <p:nvSpPr>
          <p:cNvPr id="12" name="object 12"/>
          <p:cNvSpPr txBox="1"/>
          <p:nvPr/>
        </p:nvSpPr>
        <p:spPr>
          <a:xfrm>
            <a:off x="3584337" y="3380311"/>
            <a:ext cx="492125" cy="420370"/>
          </a:xfrm>
          <a:prstGeom prst="rect">
            <a:avLst/>
          </a:prstGeom>
        </p:spPr>
        <p:txBody>
          <a:bodyPr vert="horz" wrap="square" lIns="0" tIns="11430" rIns="0" bIns="0" rtlCol="0">
            <a:spAutoFit/>
          </a:bodyPr>
          <a:lstStyle/>
          <a:p>
            <a:pPr marL="12700">
              <a:lnSpc>
                <a:spcPct val="100000"/>
              </a:lnSpc>
              <a:spcBef>
                <a:spcPts val="90"/>
              </a:spcBef>
            </a:pPr>
            <a:r>
              <a:rPr sz="2600" i="1" spc="-5" dirty="0">
                <a:latin typeface="Times New Roman"/>
                <a:cs typeface="Times New Roman"/>
              </a:rPr>
              <a:t>E</a:t>
            </a:r>
            <a:r>
              <a:rPr sz="2600" i="1" spc="-75" dirty="0">
                <a:latin typeface="Times New Roman"/>
                <a:cs typeface="Times New Roman"/>
              </a:rPr>
              <a:t> </a:t>
            </a:r>
            <a:r>
              <a:rPr sz="2600" spc="-5" dirty="0">
                <a:latin typeface="Symbol"/>
                <a:cs typeface="Symbol"/>
              </a:rPr>
              <a:t></a:t>
            </a:r>
            <a:endParaRPr sz="2600">
              <a:latin typeface="Symbol"/>
              <a:cs typeface="Symbol"/>
            </a:endParaRPr>
          </a:p>
        </p:txBody>
      </p:sp>
      <p:grpSp>
        <p:nvGrpSpPr>
          <p:cNvPr id="13" name="object 13"/>
          <p:cNvGrpSpPr/>
          <p:nvPr/>
        </p:nvGrpSpPr>
        <p:grpSpPr>
          <a:xfrm>
            <a:off x="2922587" y="3451288"/>
            <a:ext cx="584200" cy="298450"/>
            <a:chOff x="2922587" y="3451288"/>
            <a:chExt cx="584200" cy="298450"/>
          </a:xfrm>
        </p:grpSpPr>
        <p:sp>
          <p:nvSpPr>
            <p:cNvPr id="14" name="object 14"/>
            <p:cNvSpPr/>
            <p:nvPr/>
          </p:nvSpPr>
          <p:spPr>
            <a:xfrm>
              <a:off x="2927350" y="3456051"/>
              <a:ext cx="574675" cy="288925"/>
            </a:xfrm>
            <a:custGeom>
              <a:avLst/>
              <a:gdLst/>
              <a:ahLst/>
              <a:cxnLst/>
              <a:rect l="l" t="t" r="r" b="b"/>
              <a:pathLst>
                <a:path w="574675" h="288925">
                  <a:moveTo>
                    <a:pt x="431038" y="0"/>
                  </a:moveTo>
                  <a:lnTo>
                    <a:pt x="431038" y="72136"/>
                  </a:lnTo>
                  <a:lnTo>
                    <a:pt x="0" y="72136"/>
                  </a:lnTo>
                  <a:lnTo>
                    <a:pt x="71881" y="144399"/>
                  </a:lnTo>
                  <a:lnTo>
                    <a:pt x="0" y="216662"/>
                  </a:lnTo>
                  <a:lnTo>
                    <a:pt x="431038" y="216662"/>
                  </a:lnTo>
                  <a:lnTo>
                    <a:pt x="431038" y="288925"/>
                  </a:lnTo>
                  <a:lnTo>
                    <a:pt x="574675" y="144399"/>
                  </a:lnTo>
                  <a:lnTo>
                    <a:pt x="431038" y="0"/>
                  </a:lnTo>
                  <a:close/>
                </a:path>
              </a:pathLst>
            </a:custGeom>
            <a:solidFill>
              <a:srgbClr val="BADFE2"/>
            </a:solidFill>
          </p:spPr>
          <p:txBody>
            <a:bodyPr wrap="square" lIns="0" tIns="0" rIns="0" bIns="0" rtlCol="0"/>
            <a:lstStyle/>
            <a:p>
              <a:endParaRPr/>
            </a:p>
          </p:txBody>
        </p:sp>
        <p:sp>
          <p:nvSpPr>
            <p:cNvPr id="15" name="object 15"/>
            <p:cNvSpPr/>
            <p:nvPr/>
          </p:nvSpPr>
          <p:spPr>
            <a:xfrm>
              <a:off x="2927350" y="3456051"/>
              <a:ext cx="574675" cy="288925"/>
            </a:xfrm>
            <a:custGeom>
              <a:avLst/>
              <a:gdLst/>
              <a:ahLst/>
              <a:cxnLst/>
              <a:rect l="l" t="t" r="r" b="b"/>
              <a:pathLst>
                <a:path w="574675" h="288925">
                  <a:moveTo>
                    <a:pt x="0" y="72136"/>
                  </a:moveTo>
                  <a:lnTo>
                    <a:pt x="431038" y="72136"/>
                  </a:lnTo>
                  <a:lnTo>
                    <a:pt x="431038" y="0"/>
                  </a:lnTo>
                  <a:lnTo>
                    <a:pt x="574675" y="144399"/>
                  </a:lnTo>
                  <a:lnTo>
                    <a:pt x="431038" y="288925"/>
                  </a:lnTo>
                  <a:lnTo>
                    <a:pt x="431038" y="216662"/>
                  </a:lnTo>
                  <a:lnTo>
                    <a:pt x="0" y="216662"/>
                  </a:lnTo>
                  <a:lnTo>
                    <a:pt x="71881" y="144399"/>
                  </a:lnTo>
                  <a:lnTo>
                    <a:pt x="0" y="72136"/>
                  </a:lnTo>
                  <a:close/>
                </a:path>
              </a:pathLst>
            </a:custGeom>
            <a:ln w="9525">
              <a:solidFill>
                <a:srgbClr val="000000"/>
              </a:solidFill>
            </a:ln>
          </p:spPr>
          <p:txBody>
            <a:bodyPr wrap="square" lIns="0" tIns="0" rIns="0" bIns="0" rtlCol="0"/>
            <a:lstStyle/>
            <a:p>
              <a:endParaRPr/>
            </a:p>
          </p:txBody>
        </p:sp>
      </p:grpSp>
      <p:sp>
        <p:nvSpPr>
          <p:cNvPr id="16" name="object 16"/>
          <p:cNvSpPr/>
          <p:nvPr/>
        </p:nvSpPr>
        <p:spPr>
          <a:xfrm>
            <a:off x="4179675" y="4947299"/>
            <a:ext cx="1508125" cy="0"/>
          </a:xfrm>
          <a:custGeom>
            <a:avLst/>
            <a:gdLst/>
            <a:ahLst/>
            <a:cxnLst/>
            <a:rect l="l" t="t" r="r" b="b"/>
            <a:pathLst>
              <a:path w="1508125">
                <a:moveTo>
                  <a:pt x="0" y="0"/>
                </a:moveTo>
                <a:lnTo>
                  <a:pt x="1507950" y="0"/>
                </a:lnTo>
              </a:path>
            </a:pathLst>
          </a:custGeom>
          <a:ln w="14465">
            <a:solidFill>
              <a:srgbClr val="000000"/>
            </a:solidFill>
          </a:ln>
        </p:spPr>
        <p:txBody>
          <a:bodyPr wrap="square" lIns="0" tIns="0" rIns="0" bIns="0" rtlCol="0"/>
          <a:lstStyle/>
          <a:p>
            <a:endParaRPr/>
          </a:p>
        </p:txBody>
      </p:sp>
      <p:sp>
        <p:nvSpPr>
          <p:cNvPr id="17" name="object 17"/>
          <p:cNvSpPr txBox="1"/>
          <p:nvPr/>
        </p:nvSpPr>
        <p:spPr>
          <a:xfrm>
            <a:off x="3548076" y="3972121"/>
            <a:ext cx="2364105" cy="1860550"/>
          </a:xfrm>
          <a:prstGeom prst="rect">
            <a:avLst/>
          </a:prstGeom>
        </p:spPr>
        <p:txBody>
          <a:bodyPr vert="horz" wrap="square" lIns="0" tIns="65405" rIns="0" bIns="0" rtlCol="0">
            <a:spAutoFit/>
          </a:bodyPr>
          <a:lstStyle/>
          <a:p>
            <a:pPr marL="63500">
              <a:lnSpc>
                <a:spcPct val="100000"/>
              </a:lnSpc>
              <a:spcBef>
                <a:spcPts val="515"/>
              </a:spcBef>
            </a:pPr>
            <a:r>
              <a:rPr sz="2650" i="1" spc="-20" dirty="0">
                <a:latin typeface="Times New Roman"/>
                <a:cs typeface="Times New Roman"/>
              </a:rPr>
              <a:t>E </a:t>
            </a:r>
            <a:r>
              <a:rPr sz="2650" spc="-20" dirty="0">
                <a:latin typeface="Symbol"/>
                <a:cs typeface="Symbol"/>
              </a:rPr>
              <a:t></a:t>
            </a:r>
            <a:r>
              <a:rPr sz="2650" spc="-20" dirty="0">
                <a:latin typeface="Times New Roman"/>
                <a:cs typeface="Times New Roman"/>
              </a:rPr>
              <a:t> </a:t>
            </a:r>
            <a:r>
              <a:rPr sz="2650" spc="-5" dirty="0">
                <a:latin typeface="Times New Roman"/>
                <a:cs typeface="Times New Roman"/>
              </a:rPr>
              <a:t>4.31</a:t>
            </a:r>
            <a:r>
              <a:rPr sz="2650" spc="-5" dirty="0">
                <a:latin typeface="Symbol"/>
                <a:cs typeface="Symbol"/>
              </a:rPr>
              <a:t></a:t>
            </a:r>
            <a:r>
              <a:rPr sz="2650" spc="-5" dirty="0">
                <a:latin typeface="Times New Roman"/>
                <a:cs typeface="Times New Roman"/>
              </a:rPr>
              <a:t>10</a:t>
            </a:r>
            <a:r>
              <a:rPr sz="2475" spc="-7" baseline="40404" dirty="0">
                <a:latin typeface="Symbol"/>
                <a:cs typeface="Symbol"/>
              </a:rPr>
              <a:t></a:t>
            </a:r>
            <a:r>
              <a:rPr sz="2475" spc="-7" baseline="40404" dirty="0">
                <a:latin typeface="Times New Roman"/>
                <a:cs typeface="Times New Roman"/>
              </a:rPr>
              <a:t>14</a:t>
            </a:r>
            <a:r>
              <a:rPr sz="2475" spc="202" baseline="40404" dirty="0">
                <a:latin typeface="Times New Roman"/>
                <a:cs typeface="Times New Roman"/>
              </a:rPr>
              <a:t> </a:t>
            </a:r>
            <a:r>
              <a:rPr sz="2650" spc="-15" dirty="0">
                <a:latin typeface="Times New Roman"/>
                <a:cs typeface="Times New Roman"/>
              </a:rPr>
              <a:t>J</a:t>
            </a:r>
            <a:endParaRPr sz="2650">
              <a:latin typeface="Times New Roman"/>
              <a:cs typeface="Times New Roman"/>
            </a:endParaRPr>
          </a:p>
          <a:p>
            <a:pPr marL="113664" algn="ctr">
              <a:lnSpc>
                <a:spcPct val="100000"/>
              </a:lnSpc>
              <a:spcBef>
                <a:spcPts val="440"/>
              </a:spcBef>
            </a:pPr>
            <a:r>
              <a:rPr sz="3825" spc="52" baseline="-35947" dirty="0">
                <a:latin typeface="Symbol"/>
                <a:cs typeface="Symbol"/>
              </a:rPr>
              <a:t></a:t>
            </a:r>
            <a:r>
              <a:rPr sz="3825" spc="89" baseline="-35947" dirty="0">
                <a:latin typeface="Times New Roman"/>
                <a:cs typeface="Times New Roman"/>
              </a:rPr>
              <a:t> </a:t>
            </a:r>
            <a:r>
              <a:rPr sz="2550" spc="35" dirty="0">
                <a:latin typeface="Times New Roman"/>
                <a:cs typeface="Times New Roman"/>
              </a:rPr>
              <a:t>4.31</a:t>
            </a:r>
            <a:r>
              <a:rPr sz="2550" spc="35" dirty="0">
                <a:latin typeface="Symbol"/>
                <a:cs typeface="Symbol"/>
              </a:rPr>
              <a:t></a:t>
            </a:r>
            <a:r>
              <a:rPr sz="2550" spc="35" dirty="0">
                <a:latin typeface="Times New Roman"/>
                <a:cs typeface="Times New Roman"/>
              </a:rPr>
              <a:t>10</a:t>
            </a:r>
            <a:r>
              <a:rPr sz="2475" spc="52" baseline="38720" dirty="0">
                <a:latin typeface="Symbol"/>
                <a:cs typeface="Symbol"/>
              </a:rPr>
              <a:t></a:t>
            </a:r>
            <a:r>
              <a:rPr sz="2475" spc="52" baseline="38720" dirty="0">
                <a:latin typeface="Times New Roman"/>
                <a:cs typeface="Times New Roman"/>
              </a:rPr>
              <a:t>14</a:t>
            </a:r>
            <a:endParaRPr sz="2475" baseline="38720">
              <a:latin typeface="Times New Roman"/>
              <a:cs typeface="Times New Roman"/>
            </a:endParaRPr>
          </a:p>
          <a:p>
            <a:pPr marL="630555">
              <a:lnSpc>
                <a:spcPct val="100000"/>
              </a:lnSpc>
              <a:spcBef>
                <a:spcPts val="700"/>
              </a:spcBef>
            </a:pPr>
            <a:r>
              <a:rPr sz="2550" spc="-5" dirty="0">
                <a:latin typeface="Times New Roman"/>
                <a:cs typeface="Times New Roman"/>
              </a:rPr>
              <a:t>1.60</a:t>
            </a:r>
            <a:r>
              <a:rPr sz="2550" spc="-434" dirty="0">
                <a:latin typeface="Times New Roman"/>
                <a:cs typeface="Times New Roman"/>
              </a:rPr>
              <a:t> </a:t>
            </a:r>
            <a:r>
              <a:rPr sz="2550" spc="35" dirty="0">
                <a:latin typeface="Symbol"/>
                <a:cs typeface="Symbol"/>
              </a:rPr>
              <a:t></a:t>
            </a:r>
            <a:r>
              <a:rPr sz="2550" spc="35" dirty="0">
                <a:latin typeface="Times New Roman"/>
                <a:cs typeface="Times New Roman"/>
              </a:rPr>
              <a:t>10</a:t>
            </a:r>
            <a:r>
              <a:rPr sz="2475" spc="52" baseline="38720" dirty="0">
                <a:latin typeface="Symbol"/>
                <a:cs typeface="Symbol"/>
              </a:rPr>
              <a:t></a:t>
            </a:r>
            <a:r>
              <a:rPr sz="2475" spc="52" baseline="38720" dirty="0">
                <a:latin typeface="Times New Roman"/>
                <a:cs typeface="Times New Roman"/>
              </a:rPr>
              <a:t>19</a:t>
            </a:r>
            <a:endParaRPr sz="2475" baseline="38720">
              <a:latin typeface="Times New Roman"/>
              <a:cs typeface="Times New Roman"/>
            </a:endParaRPr>
          </a:p>
          <a:p>
            <a:pPr marL="40640" algn="ctr">
              <a:lnSpc>
                <a:spcPct val="100000"/>
              </a:lnSpc>
              <a:spcBef>
                <a:spcPts val="409"/>
              </a:spcBef>
            </a:pPr>
            <a:r>
              <a:rPr sz="2650" i="1" spc="-30" dirty="0">
                <a:solidFill>
                  <a:srgbClr val="0033CC"/>
                </a:solidFill>
                <a:latin typeface="Times New Roman"/>
                <a:cs typeface="Times New Roman"/>
              </a:rPr>
              <a:t>E </a:t>
            </a:r>
            <a:r>
              <a:rPr sz="2650" spc="-30" dirty="0">
                <a:solidFill>
                  <a:srgbClr val="0033CC"/>
                </a:solidFill>
                <a:latin typeface="Symbol"/>
                <a:cs typeface="Symbol"/>
              </a:rPr>
              <a:t></a:t>
            </a:r>
            <a:r>
              <a:rPr sz="2650" spc="-30" dirty="0">
                <a:solidFill>
                  <a:srgbClr val="0033CC"/>
                </a:solidFill>
                <a:latin typeface="Times New Roman"/>
                <a:cs typeface="Times New Roman"/>
              </a:rPr>
              <a:t> </a:t>
            </a:r>
            <a:r>
              <a:rPr sz="2650" spc="-60" dirty="0">
                <a:solidFill>
                  <a:srgbClr val="0033CC"/>
                </a:solidFill>
                <a:latin typeface="Times New Roman"/>
                <a:cs typeface="Times New Roman"/>
              </a:rPr>
              <a:t>2.69 </a:t>
            </a:r>
            <a:r>
              <a:rPr sz="2650" dirty="0">
                <a:solidFill>
                  <a:srgbClr val="0033CC"/>
                </a:solidFill>
                <a:latin typeface="Symbol"/>
                <a:cs typeface="Symbol"/>
              </a:rPr>
              <a:t></a:t>
            </a:r>
            <a:r>
              <a:rPr sz="2650" dirty="0">
                <a:solidFill>
                  <a:srgbClr val="0033CC"/>
                </a:solidFill>
                <a:latin typeface="Times New Roman"/>
                <a:cs typeface="Times New Roman"/>
              </a:rPr>
              <a:t>10</a:t>
            </a:r>
            <a:r>
              <a:rPr sz="2550" baseline="39215" dirty="0">
                <a:solidFill>
                  <a:srgbClr val="0033CC"/>
                </a:solidFill>
                <a:latin typeface="Times New Roman"/>
                <a:cs typeface="Times New Roman"/>
              </a:rPr>
              <a:t>5</a:t>
            </a:r>
            <a:r>
              <a:rPr sz="2550" spc="-165" baseline="39215" dirty="0">
                <a:solidFill>
                  <a:srgbClr val="0033CC"/>
                </a:solidFill>
                <a:latin typeface="Times New Roman"/>
                <a:cs typeface="Times New Roman"/>
              </a:rPr>
              <a:t> </a:t>
            </a:r>
            <a:r>
              <a:rPr sz="2650" spc="-145" dirty="0">
                <a:solidFill>
                  <a:srgbClr val="0033CC"/>
                </a:solidFill>
                <a:latin typeface="Times New Roman"/>
                <a:cs typeface="Times New Roman"/>
              </a:rPr>
              <a:t>eV</a:t>
            </a:r>
            <a:endParaRPr sz="2650">
              <a:latin typeface="Times New Roman"/>
              <a:cs typeface="Times New Roman"/>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19" name="object 19"/>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20" name="object 20"/>
          <p:cNvSpPr txBox="1"/>
          <p:nvPr/>
        </p:nvSpPr>
        <p:spPr>
          <a:xfrm>
            <a:off x="8358885" y="6290385"/>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latin typeface="Arial"/>
                <a:cs typeface="Arial"/>
              </a:rPr>
              <a:pPr marL="38100">
                <a:lnSpc>
                  <a:spcPts val="1650"/>
                </a:lnSpc>
              </a:pPr>
              <a:t>35</a:t>
            </a:fld>
            <a:endParaRPr sz="14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874264" y="3031235"/>
            <a:ext cx="3587496" cy="89763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207257" y="3180715"/>
            <a:ext cx="2884805" cy="696595"/>
          </a:xfrm>
          <a:prstGeom prst="rect">
            <a:avLst/>
          </a:prstGeom>
        </p:spPr>
        <p:txBody>
          <a:bodyPr vert="horz" wrap="square" lIns="0" tIns="13335" rIns="0" bIns="0" rtlCol="0">
            <a:spAutoFit/>
          </a:bodyPr>
          <a:lstStyle/>
          <a:p>
            <a:pPr marL="12700">
              <a:lnSpc>
                <a:spcPct val="100000"/>
              </a:lnSpc>
              <a:spcBef>
                <a:spcPts val="105"/>
              </a:spcBef>
            </a:pPr>
            <a:r>
              <a:rPr b="1" dirty="0">
                <a:latin typeface="Arial"/>
                <a:cs typeface="Arial"/>
              </a:rPr>
              <a:t>Thank</a:t>
            </a:r>
            <a:r>
              <a:rPr b="1" spc="-80" dirty="0">
                <a:latin typeface="Arial"/>
                <a:cs typeface="Arial"/>
              </a:rPr>
              <a:t> </a:t>
            </a:r>
            <a:r>
              <a:rPr b="1" dirty="0">
                <a:latin typeface="Arial"/>
                <a:cs typeface="Arial"/>
              </a:rPr>
              <a:t>You</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7" name="object 7"/>
          <p:cNvSpPr txBox="1"/>
          <p:nvPr/>
        </p:nvSpPr>
        <p:spPr>
          <a:xfrm>
            <a:off x="8358885" y="6290385"/>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latin typeface="Arial"/>
                <a:cs typeface="Arial"/>
              </a:rPr>
              <a:pPr marL="38100">
                <a:lnSpc>
                  <a:spcPts val="1650"/>
                </a:lnSpc>
              </a:pPr>
              <a:t>36</a:t>
            </a:fld>
            <a:endParaRPr sz="1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9901" y="482930"/>
            <a:ext cx="5122545" cy="697230"/>
          </a:xfrm>
          <a:prstGeom prst="rect">
            <a:avLst/>
          </a:prstGeom>
        </p:spPr>
        <p:txBody>
          <a:bodyPr vert="horz" wrap="square" lIns="0" tIns="13335" rIns="0" bIns="0" rtlCol="0">
            <a:spAutoFit/>
          </a:bodyPr>
          <a:lstStyle/>
          <a:p>
            <a:pPr marL="12700">
              <a:lnSpc>
                <a:spcPct val="100000"/>
              </a:lnSpc>
              <a:spcBef>
                <a:spcPts val="105"/>
              </a:spcBef>
            </a:pPr>
            <a:r>
              <a:rPr dirty="0"/>
              <a:t>Blackbody</a:t>
            </a:r>
            <a:r>
              <a:rPr spc="-85" dirty="0"/>
              <a:t> </a:t>
            </a:r>
            <a:r>
              <a:rPr dirty="0"/>
              <a:t>Radiation</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4</a:t>
            </a:fld>
            <a:endParaRPr dirty="0"/>
          </a:p>
        </p:txBody>
      </p:sp>
      <p:sp>
        <p:nvSpPr>
          <p:cNvPr id="3" name="object 3"/>
          <p:cNvSpPr txBox="1"/>
          <p:nvPr/>
        </p:nvSpPr>
        <p:spPr>
          <a:xfrm>
            <a:off x="444500" y="1653286"/>
            <a:ext cx="8258809" cy="3623310"/>
          </a:xfrm>
          <a:prstGeom prst="rect">
            <a:avLst/>
          </a:prstGeom>
        </p:spPr>
        <p:txBody>
          <a:bodyPr vert="horz" wrap="square" lIns="0" tIns="13335" rIns="0" bIns="0" rtlCol="0">
            <a:spAutoFit/>
          </a:bodyPr>
          <a:lstStyle/>
          <a:p>
            <a:pPr marL="12700">
              <a:lnSpc>
                <a:spcPct val="100000"/>
              </a:lnSpc>
              <a:spcBef>
                <a:spcPts val="105"/>
              </a:spcBef>
            </a:pPr>
            <a:r>
              <a:rPr sz="2000" spc="-5" dirty="0">
                <a:latin typeface="Arial"/>
                <a:cs typeface="Arial"/>
              </a:rPr>
              <a:t>An </a:t>
            </a:r>
            <a:r>
              <a:rPr sz="2000" dirty="0">
                <a:latin typeface="Arial"/>
                <a:cs typeface="Arial"/>
              </a:rPr>
              <a:t>object at any temperature </a:t>
            </a:r>
            <a:r>
              <a:rPr sz="2000" spc="-5" dirty="0">
                <a:latin typeface="Arial"/>
                <a:cs typeface="Arial"/>
              </a:rPr>
              <a:t>is </a:t>
            </a:r>
            <a:r>
              <a:rPr sz="2000" dirty="0">
                <a:latin typeface="Arial"/>
                <a:cs typeface="Arial"/>
              </a:rPr>
              <a:t>known </a:t>
            </a:r>
            <a:r>
              <a:rPr sz="2000" spc="-5" dirty="0">
                <a:latin typeface="Arial"/>
                <a:cs typeface="Arial"/>
              </a:rPr>
              <a:t>to </a:t>
            </a:r>
            <a:r>
              <a:rPr sz="2000" dirty="0">
                <a:latin typeface="Arial"/>
                <a:cs typeface="Arial"/>
              </a:rPr>
              <a:t>emit thermal</a:t>
            </a:r>
            <a:r>
              <a:rPr sz="2000" spc="-185" dirty="0">
                <a:latin typeface="Arial"/>
                <a:cs typeface="Arial"/>
              </a:rPr>
              <a:t> </a:t>
            </a:r>
            <a:r>
              <a:rPr sz="2000" dirty="0">
                <a:latin typeface="Arial"/>
                <a:cs typeface="Arial"/>
              </a:rPr>
              <a:t>radiation.</a:t>
            </a:r>
            <a:endParaRPr sz="2000">
              <a:latin typeface="Arial"/>
              <a:cs typeface="Arial"/>
            </a:endParaRPr>
          </a:p>
          <a:p>
            <a:pPr marL="464820" indent="-224154">
              <a:lnSpc>
                <a:spcPct val="100000"/>
              </a:lnSpc>
              <a:spcBef>
                <a:spcPts val="1440"/>
              </a:spcBef>
              <a:buChar char="–"/>
              <a:tabLst>
                <a:tab pos="465455" algn="l"/>
              </a:tabLst>
            </a:pPr>
            <a:r>
              <a:rPr sz="2000" dirty="0">
                <a:latin typeface="Arial"/>
                <a:cs typeface="Arial"/>
              </a:rPr>
              <a:t>Characteristics depend on the temperature and surface</a:t>
            </a:r>
            <a:r>
              <a:rPr sz="2000" spc="-195" dirty="0">
                <a:latin typeface="Arial"/>
                <a:cs typeface="Arial"/>
              </a:rPr>
              <a:t> </a:t>
            </a:r>
            <a:r>
              <a:rPr sz="2000" dirty="0">
                <a:latin typeface="Arial"/>
                <a:cs typeface="Arial"/>
              </a:rPr>
              <a:t>properties.</a:t>
            </a:r>
            <a:endParaRPr sz="2000">
              <a:latin typeface="Arial"/>
              <a:cs typeface="Arial"/>
            </a:endParaRPr>
          </a:p>
          <a:p>
            <a:pPr marL="464820" marR="5080" indent="-224154">
              <a:lnSpc>
                <a:spcPct val="140000"/>
              </a:lnSpc>
              <a:spcBef>
                <a:spcPts val="480"/>
              </a:spcBef>
              <a:buChar char="–"/>
              <a:tabLst>
                <a:tab pos="465455" algn="l"/>
                <a:tab pos="1102360" algn="l"/>
                <a:tab pos="2144395" algn="l"/>
                <a:tab pos="3317240" algn="l"/>
                <a:tab pos="4432300" algn="l"/>
                <a:tab pos="4841240" algn="l"/>
                <a:tab pos="5179695" algn="l"/>
                <a:tab pos="6605905" algn="l"/>
                <a:tab pos="8032750" algn="l"/>
              </a:tabLst>
            </a:pPr>
            <a:r>
              <a:rPr sz="2000" dirty="0">
                <a:latin typeface="Arial"/>
                <a:cs typeface="Arial"/>
              </a:rPr>
              <a:t>The	t</a:t>
            </a:r>
            <a:r>
              <a:rPr sz="2000" spc="-20" dirty="0">
                <a:latin typeface="Arial"/>
                <a:cs typeface="Arial"/>
              </a:rPr>
              <a:t>h</a:t>
            </a:r>
            <a:r>
              <a:rPr sz="2000" spc="-10" dirty="0">
                <a:latin typeface="Arial"/>
                <a:cs typeface="Arial"/>
              </a:rPr>
              <a:t>e</a:t>
            </a:r>
            <a:r>
              <a:rPr sz="2000" dirty="0">
                <a:latin typeface="Arial"/>
                <a:cs typeface="Arial"/>
              </a:rPr>
              <a:t>rmal	</a:t>
            </a:r>
            <a:r>
              <a:rPr sz="2000" spc="-10" dirty="0">
                <a:latin typeface="Arial"/>
                <a:cs typeface="Arial"/>
              </a:rPr>
              <a:t>r</a:t>
            </a:r>
            <a:r>
              <a:rPr sz="2000" dirty="0">
                <a:latin typeface="Arial"/>
                <a:cs typeface="Arial"/>
              </a:rPr>
              <a:t>adiation	consis</a:t>
            </a:r>
            <a:r>
              <a:rPr sz="2000" spc="-10" dirty="0">
                <a:latin typeface="Arial"/>
                <a:cs typeface="Arial"/>
              </a:rPr>
              <a:t>t</a:t>
            </a:r>
            <a:r>
              <a:rPr sz="2000" dirty="0">
                <a:latin typeface="Arial"/>
                <a:cs typeface="Arial"/>
              </a:rPr>
              <a:t>s	of	a	con</a:t>
            </a:r>
            <a:r>
              <a:rPr sz="2000" spc="-10" dirty="0">
                <a:latin typeface="Arial"/>
                <a:cs typeface="Arial"/>
              </a:rPr>
              <a:t>t</a:t>
            </a:r>
            <a:r>
              <a:rPr sz="2000" dirty="0">
                <a:latin typeface="Arial"/>
                <a:cs typeface="Arial"/>
              </a:rPr>
              <a:t>inu</a:t>
            </a:r>
            <a:r>
              <a:rPr sz="2000" spc="-10" dirty="0">
                <a:latin typeface="Arial"/>
                <a:cs typeface="Arial"/>
              </a:rPr>
              <a:t>o</a:t>
            </a:r>
            <a:r>
              <a:rPr sz="2000" dirty="0">
                <a:latin typeface="Arial"/>
                <a:cs typeface="Arial"/>
              </a:rPr>
              <a:t>us	dis</a:t>
            </a:r>
            <a:r>
              <a:rPr sz="2000" spc="-20" dirty="0">
                <a:latin typeface="Arial"/>
                <a:cs typeface="Arial"/>
              </a:rPr>
              <a:t>t</a:t>
            </a:r>
            <a:r>
              <a:rPr sz="2000" dirty="0">
                <a:latin typeface="Arial"/>
                <a:cs typeface="Arial"/>
              </a:rPr>
              <a:t>rib</a:t>
            </a:r>
            <a:r>
              <a:rPr sz="2000" spc="5" dirty="0">
                <a:latin typeface="Arial"/>
                <a:cs typeface="Arial"/>
              </a:rPr>
              <a:t>u</a:t>
            </a:r>
            <a:r>
              <a:rPr sz="2000" dirty="0">
                <a:latin typeface="Arial"/>
                <a:cs typeface="Arial"/>
              </a:rPr>
              <a:t>tion	of  wavelengths from all portions of the em</a:t>
            </a:r>
            <a:r>
              <a:rPr sz="2000" spc="-140" dirty="0">
                <a:latin typeface="Arial"/>
                <a:cs typeface="Arial"/>
              </a:rPr>
              <a:t> </a:t>
            </a:r>
            <a:r>
              <a:rPr sz="2000" dirty="0">
                <a:latin typeface="Arial"/>
                <a:cs typeface="Arial"/>
              </a:rPr>
              <a:t>spectrum.</a:t>
            </a:r>
            <a:endParaRPr sz="2000">
              <a:latin typeface="Arial"/>
              <a:cs typeface="Arial"/>
            </a:endParaRPr>
          </a:p>
          <a:p>
            <a:pPr marL="12700" marR="8255">
              <a:lnSpc>
                <a:spcPct val="140100"/>
              </a:lnSpc>
              <a:spcBef>
                <a:spcPts val="480"/>
              </a:spcBef>
            </a:pPr>
            <a:r>
              <a:rPr sz="2000" spc="-5" dirty="0">
                <a:latin typeface="Arial"/>
                <a:cs typeface="Arial"/>
              </a:rPr>
              <a:t>At </a:t>
            </a:r>
            <a:r>
              <a:rPr sz="2000" dirty="0">
                <a:latin typeface="Arial"/>
                <a:cs typeface="Arial"/>
              </a:rPr>
              <a:t>room </a:t>
            </a:r>
            <a:r>
              <a:rPr sz="2000" spc="-5" dirty="0">
                <a:latin typeface="Arial"/>
                <a:cs typeface="Arial"/>
              </a:rPr>
              <a:t>temperature, </a:t>
            </a:r>
            <a:r>
              <a:rPr sz="2000" dirty="0">
                <a:latin typeface="Arial"/>
                <a:cs typeface="Arial"/>
              </a:rPr>
              <a:t>the </a:t>
            </a:r>
            <a:r>
              <a:rPr sz="2000" spc="-5" dirty="0">
                <a:latin typeface="Arial"/>
                <a:cs typeface="Arial"/>
              </a:rPr>
              <a:t>wavelengths </a:t>
            </a:r>
            <a:r>
              <a:rPr sz="2000" dirty="0">
                <a:latin typeface="Arial"/>
                <a:cs typeface="Arial"/>
              </a:rPr>
              <a:t>of the </a:t>
            </a:r>
            <a:r>
              <a:rPr sz="2000" spc="-5" dirty="0">
                <a:latin typeface="Arial"/>
                <a:cs typeface="Arial"/>
              </a:rPr>
              <a:t>thermal </a:t>
            </a:r>
            <a:r>
              <a:rPr sz="2000" dirty="0">
                <a:latin typeface="Arial"/>
                <a:cs typeface="Arial"/>
              </a:rPr>
              <a:t>radiation </a:t>
            </a:r>
            <a:r>
              <a:rPr sz="2000" spc="-5" dirty="0">
                <a:latin typeface="Arial"/>
                <a:cs typeface="Arial"/>
              </a:rPr>
              <a:t>are </a:t>
            </a:r>
            <a:r>
              <a:rPr sz="2000" dirty="0">
                <a:latin typeface="Arial"/>
                <a:cs typeface="Arial"/>
              </a:rPr>
              <a:t>mainly  </a:t>
            </a:r>
            <a:r>
              <a:rPr sz="2000" spc="-5" dirty="0">
                <a:latin typeface="Arial"/>
                <a:cs typeface="Arial"/>
              </a:rPr>
              <a:t>in </a:t>
            </a:r>
            <a:r>
              <a:rPr sz="2000" dirty="0">
                <a:latin typeface="Arial"/>
                <a:cs typeface="Arial"/>
              </a:rPr>
              <a:t>the infrared</a:t>
            </a:r>
            <a:r>
              <a:rPr sz="2000" spc="-55" dirty="0">
                <a:latin typeface="Arial"/>
                <a:cs typeface="Arial"/>
              </a:rPr>
              <a:t> </a:t>
            </a:r>
            <a:r>
              <a:rPr sz="2000" dirty="0">
                <a:latin typeface="Arial"/>
                <a:cs typeface="Arial"/>
              </a:rPr>
              <a:t>region.</a:t>
            </a:r>
            <a:endParaRPr sz="2000">
              <a:latin typeface="Arial"/>
              <a:cs typeface="Arial"/>
            </a:endParaRPr>
          </a:p>
          <a:p>
            <a:pPr marL="12700">
              <a:lnSpc>
                <a:spcPct val="100000"/>
              </a:lnSpc>
              <a:spcBef>
                <a:spcPts val="1440"/>
              </a:spcBef>
            </a:pPr>
            <a:r>
              <a:rPr sz="2000" spc="-5" dirty="0">
                <a:latin typeface="Arial"/>
                <a:cs typeface="Arial"/>
              </a:rPr>
              <a:t>As </a:t>
            </a:r>
            <a:r>
              <a:rPr sz="2000" dirty="0">
                <a:latin typeface="Arial"/>
                <a:cs typeface="Arial"/>
              </a:rPr>
              <a:t>the surface temperature increases, the wavelength</a:t>
            </a:r>
            <a:r>
              <a:rPr sz="2000" spc="-195" dirty="0">
                <a:latin typeface="Arial"/>
                <a:cs typeface="Arial"/>
              </a:rPr>
              <a:t> </a:t>
            </a:r>
            <a:r>
              <a:rPr sz="2000" dirty="0">
                <a:latin typeface="Arial"/>
                <a:cs typeface="Arial"/>
              </a:rPr>
              <a:t>changes.</a:t>
            </a:r>
            <a:endParaRPr sz="2000">
              <a:latin typeface="Arial"/>
              <a:cs typeface="Arial"/>
            </a:endParaRPr>
          </a:p>
          <a:p>
            <a:pPr marL="464820" indent="-224154">
              <a:lnSpc>
                <a:spcPct val="100000"/>
              </a:lnSpc>
              <a:spcBef>
                <a:spcPts val="1440"/>
              </a:spcBef>
              <a:buChar char="–"/>
              <a:tabLst>
                <a:tab pos="465455" algn="l"/>
              </a:tabLst>
            </a:pPr>
            <a:r>
              <a:rPr sz="2000" spc="-5" dirty="0">
                <a:latin typeface="Arial"/>
                <a:cs typeface="Arial"/>
              </a:rPr>
              <a:t>It </a:t>
            </a:r>
            <a:r>
              <a:rPr sz="2000" dirty="0">
                <a:latin typeface="Arial"/>
                <a:cs typeface="Arial"/>
              </a:rPr>
              <a:t>will glow red and eventually</a:t>
            </a:r>
            <a:r>
              <a:rPr sz="2000" spc="-75" dirty="0">
                <a:latin typeface="Arial"/>
                <a:cs typeface="Arial"/>
              </a:rPr>
              <a:t> </a:t>
            </a:r>
            <a:r>
              <a:rPr sz="2000" dirty="0">
                <a:latin typeface="Arial"/>
                <a:cs typeface="Arial"/>
              </a:rPr>
              <a:t>white.</a:t>
            </a:r>
            <a:endParaRPr sz="2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9476" y="482930"/>
            <a:ext cx="6647180" cy="697230"/>
          </a:xfrm>
          <a:prstGeom prst="rect">
            <a:avLst/>
          </a:prstGeom>
        </p:spPr>
        <p:txBody>
          <a:bodyPr vert="horz" wrap="square" lIns="0" tIns="13335" rIns="0" bIns="0" rtlCol="0">
            <a:spAutoFit/>
          </a:bodyPr>
          <a:lstStyle/>
          <a:p>
            <a:pPr marL="12700">
              <a:lnSpc>
                <a:spcPct val="100000"/>
              </a:lnSpc>
              <a:spcBef>
                <a:spcPts val="105"/>
              </a:spcBef>
            </a:pPr>
            <a:r>
              <a:rPr dirty="0"/>
              <a:t>Blackbody Radiation,</a:t>
            </a:r>
            <a:r>
              <a:rPr spc="-70" dirty="0"/>
              <a:t> </a:t>
            </a:r>
            <a:r>
              <a:rPr dirty="0"/>
              <a:t>cont.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5</a:t>
            </a:fld>
            <a:endParaRPr dirty="0"/>
          </a:p>
        </p:txBody>
      </p:sp>
      <p:sp>
        <p:nvSpPr>
          <p:cNvPr id="3" name="object 3"/>
          <p:cNvSpPr txBox="1"/>
          <p:nvPr/>
        </p:nvSpPr>
        <p:spPr>
          <a:xfrm>
            <a:off x="444500" y="1699006"/>
            <a:ext cx="8258175" cy="3440429"/>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The</a:t>
            </a:r>
            <a:r>
              <a:rPr sz="2000" spc="105" dirty="0">
                <a:latin typeface="Arial"/>
                <a:cs typeface="Arial"/>
              </a:rPr>
              <a:t> </a:t>
            </a:r>
            <a:r>
              <a:rPr sz="2000" spc="-5" dirty="0">
                <a:latin typeface="Arial"/>
                <a:cs typeface="Arial"/>
              </a:rPr>
              <a:t>basic</a:t>
            </a:r>
            <a:r>
              <a:rPr sz="2000" spc="110" dirty="0">
                <a:latin typeface="Arial"/>
                <a:cs typeface="Arial"/>
              </a:rPr>
              <a:t> </a:t>
            </a:r>
            <a:r>
              <a:rPr sz="2000" dirty="0">
                <a:latin typeface="Arial"/>
                <a:cs typeface="Arial"/>
              </a:rPr>
              <a:t>problem</a:t>
            </a:r>
            <a:r>
              <a:rPr sz="2000" spc="105" dirty="0">
                <a:latin typeface="Arial"/>
                <a:cs typeface="Arial"/>
              </a:rPr>
              <a:t> </a:t>
            </a:r>
            <a:r>
              <a:rPr sz="2000" dirty="0">
                <a:latin typeface="Arial"/>
                <a:cs typeface="Arial"/>
              </a:rPr>
              <a:t>was</a:t>
            </a:r>
            <a:r>
              <a:rPr sz="2000" spc="105" dirty="0">
                <a:latin typeface="Arial"/>
                <a:cs typeface="Arial"/>
              </a:rPr>
              <a:t> </a:t>
            </a:r>
            <a:r>
              <a:rPr sz="2000" spc="-5" dirty="0">
                <a:latin typeface="Arial"/>
                <a:cs typeface="Arial"/>
              </a:rPr>
              <a:t>in</a:t>
            </a:r>
            <a:r>
              <a:rPr sz="2000" spc="110" dirty="0">
                <a:latin typeface="Arial"/>
                <a:cs typeface="Arial"/>
              </a:rPr>
              <a:t> </a:t>
            </a:r>
            <a:r>
              <a:rPr sz="2000" dirty="0">
                <a:latin typeface="Arial"/>
                <a:cs typeface="Arial"/>
              </a:rPr>
              <a:t>understanding</a:t>
            </a:r>
            <a:r>
              <a:rPr sz="2000" spc="105" dirty="0">
                <a:latin typeface="Arial"/>
                <a:cs typeface="Arial"/>
              </a:rPr>
              <a:t> </a:t>
            </a:r>
            <a:r>
              <a:rPr sz="2000" dirty="0">
                <a:latin typeface="Arial"/>
                <a:cs typeface="Arial"/>
              </a:rPr>
              <a:t>the</a:t>
            </a:r>
            <a:r>
              <a:rPr sz="2000" spc="105" dirty="0">
                <a:latin typeface="Arial"/>
                <a:cs typeface="Arial"/>
              </a:rPr>
              <a:t> </a:t>
            </a:r>
            <a:r>
              <a:rPr sz="2000" dirty="0">
                <a:latin typeface="Arial"/>
                <a:cs typeface="Arial"/>
              </a:rPr>
              <a:t>observed</a:t>
            </a:r>
            <a:r>
              <a:rPr sz="2000" spc="100" dirty="0">
                <a:latin typeface="Arial"/>
                <a:cs typeface="Arial"/>
              </a:rPr>
              <a:t> </a:t>
            </a:r>
            <a:r>
              <a:rPr sz="2000" spc="-5" dirty="0">
                <a:latin typeface="Arial"/>
                <a:cs typeface="Arial"/>
              </a:rPr>
              <a:t>distribution</a:t>
            </a:r>
            <a:r>
              <a:rPr sz="2000" spc="114" dirty="0">
                <a:latin typeface="Arial"/>
                <a:cs typeface="Arial"/>
              </a:rPr>
              <a:t> </a:t>
            </a:r>
            <a:r>
              <a:rPr sz="2000" spc="-5" dirty="0">
                <a:latin typeface="Arial"/>
                <a:cs typeface="Arial"/>
              </a:rPr>
              <a:t>in</a:t>
            </a:r>
            <a:r>
              <a:rPr sz="2000" spc="105" dirty="0">
                <a:latin typeface="Arial"/>
                <a:cs typeface="Arial"/>
              </a:rPr>
              <a:t> </a:t>
            </a:r>
            <a:r>
              <a:rPr sz="2000" dirty="0">
                <a:latin typeface="Arial"/>
                <a:cs typeface="Arial"/>
              </a:rPr>
              <a:t>the</a:t>
            </a:r>
            <a:endParaRPr sz="2000">
              <a:latin typeface="Arial"/>
              <a:cs typeface="Arial"/>
            </a:endParaRPr>
          </a:p>
          <a:p>
            <a:pPr marL="12700">
              <a:lnSpc>
                <a:spcPct val="100000"/>
              </a:lnSpc>
              <a:spcBef>
                <a:spcPts val="1440"/>
              </a:spcBef>
            </a:pPr>
            <a:r>
              <a:rPr sz="2000" dirty="0">
                <a:latin typeface="Arial"/>
                <a:cs typeface="Arial"/>
              </a:rPr>
              <a:t>radiation emitted by a black</a:t>
            </a:r>
            <a:r>
              <a:rPr sz="2000" spc="-90" dirty="0">
                <a:latin typeface="Arial"/>
                <a:cs typeface="Arial"/>
              </a:rPr>
              <a:t> </a:t>
            </a:r>
            <a:r>
              <a:rPr sz="2000" spc="-5" dirty="0">
                <a:latin typeface="Arial"/>
                <a:cs typeface="Arial"/>
              </a:rPr>
              <a:t>body.</a:t>
            </a:r>
            <a:endParaRPr sz="2000">
              <a:latin typeface="Arial"/>
              <a:cs typeface="Arial"/>
            </a:endParaRPr>
          </a:p>
          <a:p>
            <a:pPr marL="464820" marR="5080" indent="-224154">
              <a:lnSpc>
                <a:spcPct val="160000"/>
              </a:lnSpc>
              <a:spcBef>
                <a:spcPts val="480"/>
              </a:spcBef>
              <a:tabLst>
                <a:tab pos="1768475" algn="l"/>
                <a:tab pos="2900680" algn="l"/>
                <a:tab pos="3792220" algn="l"/>
                <a:tab pos="5318125" algn="l"/>
                <a:tab pos="6563359" algn="l"/>
                <a:tab pos="7200900" algn="l"/>
              </a:tabLst>
            </a:pPr>
            <a:r>
              <a:rPr sz="2000" dirty="0">
                <a:latin typeface="Arial"/>
                <a:cs typeface="Arial"/>
              </a:rPr>
              <a:t>–</a:t>
            </a:r>
            <a:r>
              <a:rPr sz="2000" spc="90" dirty="0">
                <a:latin typeface="Arial"/>
                <a:cs typeface="Arial"/>
              </a:rPr>
              <a:t> </a:t>
            </a:r>
            <a:r>
              <a:rPr sz="2000" dirty="0">
                <a:latin typeface="Arial"/>
                <a:cs typeface="Arial"/>
              </a:rPr>
              <a:t>Cla</a:t>
            </a:r>
            <a:r>
              <a:rPr sz="2000" spc="10" dirty="0">
                <a:latin typeface="Arial"/>
                <a:cs typeface="Arial"/>
              </a:rPr>
              <a:t>s</a:t>
            </a:r>
            <a:r>
              <a:rPr sz="2000" dirty="0">
                <a:latin typeface="Arial"/>
                <a:cs typeface="Arial"/>
              </a:rPr>
              <a:t>sical	physi</a:t>
            </a:r>
            <a:r>
              <a:rPr sz="2000" spc="5" dirty="0">
                <a:latin typeface="Arial"/>
                <a:cs typeface="Arial"/>
              </a:rPr>
              <a:t>c</a:t>
            </a:r>
            <a:r>
              <a:rPr sz="2000" dirty="0">
                <a:latin typeface="Arial"/>
                <a:cs typeface="Arial"/>
              </a:rPr>
              <a:t>s	</a:t>
            </a:r>
            <a:r>
              <a:rPr sz="2000" spc="-5" dirty="0">
                <a:latin typeface="Arial"/>
                <a:cs typeface="Arial"/>
              </a:rPr>
              <a:t>didn’</a:t>
            </a:r>
            <a:r>
              <a:rPr sz="2000" dirty="0">
                <a:latin typeface="Arial"/>
                <a:cs typeface="Arial"/>
              </a:rPr>
              <a:t>t	adequa</a:t>
            </a:r>
            <a:r>
              <a:rPr sz="2000" spc="-10" dirty="0">
                <a:latin typeface="Arial"/>
                <a:cs typeface="Arial"/>
              </a:rPr>
              <a:t>t</a:t>
            </a:r>
            <a:r>
              <a:rPr sz="2000" dirty="0">
                <a:latin typeface="Arial"/>
                <a:cs typeface="Arial"/>
              </a:rPr>
              <a:t>e</a:t>
            </a:r>
            <a:r>
              <a:rPr sz="2000" spc="-15" dirty="0">
                <a:latin typeface="Arial"/>
                <a:cs typeface="Arial"/>
              </a:rPr>
              <a:t>l</a:t>
            </a:r>
            <a:r>
              <a:rPr sz="2000" dirty="0">
                <a:latin typeface="Arial"/>
                <a:cs typeface="Arial"/>
              </a:rPr>
              <a:t>y	desc</a:t>
            </a:r>
            <a:r>
              <a:rPr sz="2000" spc="5" dirty="0">
                <a:latin typeface="Arial"/>
                <a:cs typeface="Arial"/>
              </a:rPr>
              <a:t>r</a:t>
            </a:r>
            <a:r>
              <a:rPr sz="2000" dirty="0">
                <a:latin typeface="Arial"/>
                <a:cs typeface="Arial"/>
              </a:rPr>
              <a:t>ibe	the	o</a:t>
            </a:r>
            <a:r>
              <a:rPr sz="2000" spc="-10" dirty="0">
                <a:latin typeface="Arial"/>
                <a:cs typeface="Arial"/>
              </a:rPr>
              <a:t>b</a:t>
            </a:r>
            <a:r>
              <a:rPr sz="2000" dirty="0">
                <a:latin typeface="Arial"/>
                <a:cs typeface="Arial"/>
              </a:rPr>
              <a:t>se</a:t>
            </a:r>
            <a:r>
              <a:rPr sz="2000" spc="-15" dirty="0">
                <a:latin typeface="Arial"/>
                <a:cs typeface="Arial"/>
              </a:rPr>
              <a:t>r</a:t>
            </a:r>
            <a:r>
              <a:rPr sz="2000" dirty="0">
                <a:latin typeface="Arial"/>
                <a:cs typeface="Arial"/>
              </a:rPr>
              <a:t>ved  distribution.</a:t>
            </a:r>
            <a:endParaRPr sz="2000">
              <a:latin typeface="Arial"/>
              <a:cs typeface="Arial"/>
            </a:endParaRPr>
          </a:p>
          <a:p>
            <a:pPr marL="12700" marR="6350">
              <a:lnSpc>
                <a:spcPct val="180000"/>
              </a:lnSpc>
              <a:spcBef>
                <a:spcPts val="5"/>
              </a:spcBef>
              <a:tabLst>
                <a:tab pos="650875" algn="l"/>
                <a:tab pos="2641600" algn="l"/>
                <a:tab pos="3815079" algn="l"/>
                <a:tab pos="4847590" algn="l"/>
                <a:tab pos="5313680" algn="l"/>
                <a:tab pos="5653405" algn="l"/>
                <a:tab pos="6445885" algn="l"/>
                <a:tab pos="7197725" algn="l"/>
                <a:tab pos="7578725" algn="l"/>
              </a:tabLst>
            </a:pPr>
            <a:r>
              <a:rPr sz="2000" dirty="0">
                <a:latin typeface="Arial"/>
                <a:cs typeface="Arial"/>
              </a:rPr>
              <a:t>A </a:t>
            </a:r>
            <a:r>
              <a:rPr sz="2000" b="1" dirty="0">
                <a:latin typeface="Arial"/>
                <a:cs typeface="Arial"/>
              </a:rPr>
              <a:t>black </a:t>
            </a:r>
            <a:r>
              <a:rPr sz="2000" b="1" spc="-5" dirty="0">
                <a:latin typeface="Arial"/>
                <a:cs typeface="Arial"/>
              </a:rPr>
              <a:t>body </a:t>
            </a:r>
            <a:r>
              <a:rPr sz="2000" spc="-5" dirty="0">
                <a:latin typeface="Arial"/>
                <a:cs typeface="Arial"/>
              </a:rPr>
              <a:t>is </a:t>
            </a:r>
            <a:r>
              <a:rPr sz="2000" dirty="0">
                <a:latin typeface="Arial"/>
                <a:cs typeface="Arial"/>
              </a:rPr>
              <a:t>an ideal system that absorbs all radiation incident on </a:t>
            </a:r>
            <a:r>
              <a:rPr sz="2000" spc="-5" dirty="0">
                <a:latin typeface="Arial"/>
                <a:cs typeface="Arial"/>
              </a:rPr>
              <a:t>it.  </a:t>
            </a:r>
            <a:r>
              <a:rPr sz="2000" dirty="0">
                <a:latin typeface="Arial"/>
                <a:cs typeface="Arial"/>
              </a:rPr>
              <a:t>The	el</a:t>
            </a:r>
            <a:r>
              <a:rPr sz="2000" spc="-10" dirty="0">
                <a:latin typeface="Arial"/>
                <a:cs typeface="Arial"/>
              </a:rPr>
              <a:t>e</a:t>
            </a:r>
            <a:r>
              <a:rPr sz="2000" dirty="0">
                <a:latin typeface="Arial"/>
                <a:cs typeface="Arial"/>
              </a:rPr>
              <a:t>c</a:t>
            </a:r>
            <a:r>
              <a:rPr sz="2000" spc="-15" dirty="0">
                <a:latin typeface="Arial"/>
                <a:cs typeface="Arial"/>
              </a:rPr>
              <a:t>t</a:t>
            </a:r>
            <a:r>
              <a:rPr sz="2000" dirty="0">
                <a:latin typeface="Arial"/>
                <a:cs typeface="Arial"/>
              </a:rPr>
              <a:t>ro</a:t>
            </a:r>
            <a:r>
              <a:rPr sz="2000" spc="-10" dirty="0">
                <a:latin typeface="Arial"/>
                <a:cs typeface="Arial"/>
              </a:rPr>
              <a:t>m</a:t>
            </a:r>
            <a:r>
              <a:rPr sz="2000" dirty="0">
                <a:latin typeface="Arial"/>
                <a:cs typeface="Arial"/>
              </a:rPr>
              <a:t>ag</a:t>
            </a:r>
            <a:r>
              <a:rPr sz="2000" spc="-10" dirty="0">
                <a:latin typeface="Arial"/>
                <a:cs typeface="Arial"/>
              </a:rPr>
              <a:t>n</a:t>
            </a:r>
            <a:r>
              <a:rPr sz="2000" dirty="0">
                <a:latin typeface="Arial"/>
                <a:cs typeface="Arial"/>
              </a:rPr>
              <a:t>etic	</a:t>
            </a:r>
            <a:r>
              <a:rPr sz="2000" spc="-10" dirty="0">
                <a:latin typeface="Arial"/>
                <a:cs typeface="Arial"/>
              </a:rPr>
              <a:t>ra</a:t>
            </a:r>
            <a:r>
              <a:rPr sz="2000" dirty="0">
                <a:latin typeface="Arial"/>
                <a:cs typeface="Arial"/>
              </a:rPr>
              <a:t>diation	</a:t>
            </a:r>
            <a:r>
              <a:rPr sz="2000" spc="-10" dirty="0">
                <a:latin typeface="Arial"/>
                <a:cs typeface="Arial"/>
              </a:rPr>
              <a:t>e</a:t>
            </a:r>
            <a:r>
              <a:rPr sz="2000" dirty="0">
                <a:latin typeface="Arial"/>
                <a:cs typeface="Arial"/>
              </a:rPr>
              <a:t>mi</a:t>
            </a:r>
            <a:r>
              <a:rPr sz="2000" spc="-10" dirty="0">
                <a:latin typeface="Arial"/>
                <a:cs typeface="Arial"/>
              </a:rPr>
              <a:t>t</a:t>
            </a:r>
            <a:r>
              <a:rPr sz="2000" dirty="0">
                <a:latin typeface="Arial"/>
                <a:cs typeface="Arial"/>
              </a:rPr>
              <a:t>ted	by	a	black	body	</a:t>
            </a:r>
            <a:r>
              <a:rPr sz="2000" spc="-15" dirty="0">
                <a:latin typeface="Arial"/>
                <a:cs typeface="Arial"/>
              </a:rPr>
              <a:t>i</a:t>
            </a:r>
            <a:r>
              <a:rPr sz="2000" dirty="0">
                <a:latin typeface="Arial"/>
                <a:cs typeface="Arial"/>
              </a:rPr>
              <a:t>s	called</a:t>
            </a:r>
            <a:endParaRPr sz="2000">
              <a:latin typeface="Arial"/>
              <a:cs typeface="Arial"/>
            </a:endParaRPr>
          </a:p>
          <a:p>
            <a:pPr marL="12700">
              <a:lnSpc>
                <a:spcPct val="100000"/>
              </a:lnSpc>
              <a:spcBef>
                <a:spcPts val="1440"/>
              </a:spcBef>
            </a:pPr>
            <a:r>
              <a:rPr sz="2000" b="1" dirty="0">
                <a:latin typeface="Arial"/>
                <a:cs typeface="Arial"/>
              </a:rPr>
              <a:t>blackbody</a:t>
            </a:r>
            <a:r>
              <a:rPr sz="2000" b="1" spc="-35" dirty="0">
                <a:latin typeface="Arial"/>
                <a:cs typeface="Arial"/>
              </a:rPr>
              <a:t> </a:t>
            </a:r>
            <a:r>
              <a:rPr sz="2000" b="1" dirty="0">
                <a:latin typeface="Arial"/>
                <a:cs typeface="Arial"/>
              </a:rPr>
              <a:t>radiation.</a:t>
            </a:r>
            <a:endParaRPr sz="20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060500" y="726694"/>
            <a:ext cx="6334760" cy="696595"/>
          </a:xfrm>
          <a:prstGeom prst="rect">
            <a:avLst/>
          </a:prstGeom>
        </p:spPr>
        <p:txBody>
          <a:bodyPr vert="horz" wrap="square" lIns="0" tIns="13335" rIns="0" bIns="0" rtlCol="0">
            <a:spAutoFit/>
          </a:bodyPr>
          <a:lstStyle/>
          <a:p>
            <a:pPr marL="12700">
              <a:lnSpc>
                <a:spcPct val="100000"/>
              </a:lnSpc>
              <a:spcBef>
                <a:spcPts val="105"/>
              </a:spcBef>
            </a:pPr>
            <a:r>
              <a:rPr dirty="0"/>
              <a:t>Blackbody</a:t>
            </a:r>
            <a:r>
              <a:rPr spc="-75" dirty="0"/>
              <a:t> </a:t>
            </a:r>
            <a:r>
              <a:rPr dirty="0"/>
              <a:t>Approximation</a:t>
            </a:r>
          </a:p>
        </p:txBody>
      </p:sp>
      <p:sp>
        <p:nvSpPr>
          <p:cNvPr id="4" name="object 4"/>
          <p:cNvSpPr txBox="1"/>
          <p:nvPr/>
        </p:nvSpPr>
        <p:spPr>
          <a:xfrm>
            <a:off x="444500" y="1610080"/>
            <a:ext cx="4066540" cy="3988435"/>
          </a:xfrm>
          <a:prstGeom prst="rect">
            <a:avLst/>
          </a:prstGeom>
        </p:spPr>
        <p:txBody>
          <a:bodyPr vert="horz" wrap="square" lIns="0" tIns="12700" rIns="0" bIns="0" rtlCol="0">
            <a:spAutoFit/>
          </a:bodyPr>
          <a:lstStyle/>
          <a:p>
            <a:pPr marL="12700" marR="5080" algn="just">
              <a:lnSpc>
                <a:spcPct val="140000"/>
              </a:lnSpc>
              <a:spcBef>
                <a:spcPts val="100"/>
              </a:spcBef>
            </a:pPr>
            <a:r>
              <a:rPr sz="2000" dirty="0">
                <a:latin typeface="Arial"/>
                <a:cs typeface="Arial"/>
              </a:rPr>
              <a:t>A good </a:t>
            </a:r>
            <a:r>
              <a:rPr sz="2000" spc="-5" dirty="0">
                <a:latin typeface="Arial"/>
                <a:cs typeface="Arial"/>
              </a:rPr>
              <a:t>approximation </a:t>
            </a:r>
            <a:r>
              <a:rPr sz="2000" dirty="0">
                <a:latin typeface="Arial"/>
                <a:cs typeface="Arial"/>
              </a:rPr>
              <a:t>of a black  body </a:t>
            </a:r>
            <a:r>
              <a:rPr sz="2000" spc="-5" dirty="0">
                <a:latin typeface="Arial"/>
                <a:cs typeface="Arial"/>
              </a:rPr>
              <a:t>is </a:t>
            </a:r>
            <a:r>
              <a:rPr sz="2000" dirty="0">
                <a:latin typeface="Arial"/>
                <a:cs typeface="Arial"/>
              </a:rPr>
              <a:t>a </a:t>
            </a:r>
            <a:r>
              <a:rPr sz="2000" spc="-5" dirty="0">
                <a:latin typeface="Arial"/>
                <a:cs typeface="Arial"/>
              </a:rPr>
              <a:t>small </a:t>
            </a:r>
            <a:r>
              <a:rPr sz="2000" dirty="0">
                <a:latin typeface="Arial"/>
                <a:cs typeface="Arial"/>
              </a:rPr>
              <a:t>hole leading </a:t>
            </a:r>
            <a:r>
              <a:rPr sz="2000" spc="-5" dirty="0">
                <a:latin typeface="Arial"/>
                <a:cs typeface="Arial"/>
              </a:rPr>
              <a:t>to the  </a:t>
            </a:r>
            <a:r>
              <a:rPr sz="2000" dirty="0">
                <a:latin typeface="Arial"/>
                <a:cs typeface="Arial"/>
              </a:rPr>
              <a:t>inside of a hollow</a:t>
            </a:r>
            <a:r>
              <a:rPr sz="2000" spc="-55" dirty="0">
                <a:latin typeface="Arial"/>
                <a:cs typeface="Arial"/>
              </a:rPr>
              <a:t> </a:t>
            </a:r>
            <a:r>
              <a:rPr sz="2000" dirty="0">
                <a:latin typeface="Arial"/>
                <a:cs typeface="Arial"/>
              </a:rPr>
              <a:t>object.</a:t>
            </a:r>
            <a:endParaRPr sz="2000">
              <a:latin typeface="Arial"/>
              <a:cs typeface="Arial"/>
            </a:endParaRPr>
          </a:p>
          <a:p>
            <a:pPr marL="12700">
              <a:lnSpc>
                <a:spcPct val="100000"/>
              </a:lnSpc>
              <a:spcBef>
                <a:spcPts val="1440"/>
              </a:spcBef>
              <a:tabLst>
                <a:tab pos="745490" algn="l"/>
                <a:tab pos="1519555" algn="l"/>
                <a:tab pos="2280285" algn="l"/>
                <a:tab pos="2842895" algn="l"/>
                <a:tab pos="3277235" algn="l"/>
              </a:tabLst>
            </a:pPr>
            <a:r>
              <a:rPr sz="2000" dirty="0">
                <a:latin typeface="Arial"/>
                <a:cs typeface="Arial"/>
              </a:rPr>
              <a:t>The	hole	a</a:t>
            </a:r>
            <a:r>
              <a:rPr sz="2000" spc="5" dirty="0">
                <a:latin typeface="Arial"/>
                <a:cs typeface="Arial"/>
              </a:rPr>
              <a:t>c</a:t>
            </a:r>
            <a:r>
              <a:rPr sz="2000" spc="-20" dirty="0">
                <a:latin typeface="Arial"/>
                <a:cs typeface="Arial"/>
              </a:rPr>
              <a:t>t</a:t>
            </a:r>
            <a:r>
              <a:rPr sz="2000" dirty="0">
                <a:latin typeface="Arial"/>
                <a:cs typeface="Arial"/>
              </a:rPr>
              <a:t>s	</a:t>
            </a:r>
            <a:r>
              <a:rPr sz="2000" spc="-15" dirty="0">
                <a:latin typeface="Arial"/>
                <a:cs typeface="Arial"/>
              </a:rPr>
              <a:t>a</a:t>
            </a:r>
            <a:r>
              <a:rPr sz="2000" dirty="0">
                <a:latin typeface="Arial"/>
                <a:cs typeface="Arial"/>
              </a:rPr>
              <a:t>s	a	per</a:t>
            </a:r>
            <a:r>
              <a:rPr sz="2000" spc="-10" dirty="0">
                <a:latin typeface="Arial"/>
                <a:cs typeface="Arial"/>
              </a:rPr>
              <a:t>fe</a:t>
            </a:r>
            <a:r>
              <a:rPr sz="2000" dirty="0">
                <a:latin typeface="Arial"/>
                <a:cs typeface="Arial"/>
              </a:rPr>
              <a:t>ct</a:t>
            </a:r>
            <a:endParaRPr sz="2000">
              <a:latin typeface="Arial"/>
              <a:cs typeface="Arial"/>
            </a:endParaRPr>
          </a:p>
          <a:p>
            <a:pPr marL="12700">
              <a:lnSpc>
                <a:spcPct val="100000"/>
              </a:lnSpc>
              <a:spcBef>
                <a:spcPts val="960"/>
              </a:spcBef>
            </a:pPr>
            <a:r>
              <a:rPr sz="2000" dirty="0">
                <a:latin typeface="Arial"/>
                <a:cs typeface="Arial"/>
              </a:rPr>
              <a:t>absorber.</a:t>
            </a:r>
            <a:endParaRPr sz="2000">
              <a:latin typeface="Arial"/>
              <a:cs typeface="Arial"/>
            </a:endParaRPr>
          </a:p>
          <a:p>
            <a:pPr marL="12700" marR="5080" algn="just">
              <a:lnSpc>
                <a:spcPct val="140000"/>
              </a:lnSpc>
              <a:spcBef>
                <a:spcPts val="480"/>
              </a:spcBef>
            </a:pPr>
            <a:r>
              <a:rPr sz="2000" dirty="0">
                <a:latin typeface="Arial"/>
                <a:cs typeface="Arial"/>
              </a:rPr>
              <a:t>The </a:t>
            </a:r>
            <a:r>
              <a:rPr sz="2000" spc="-5" dirty="0">
                <a:latin typeface="Arial"/>
                <a:cs typeface="Arial"/>
              </a:rPr>
              <a:t>nature </a:t>
            </a:r>
            <a:r>
              <a:rPr sz="2000" spc="-10" dirty="0">
                <a:latin typeface="Arial"/>
                <a:cs typeface="Arial"/>
              </a:rPr>
              <a:t>of </a:t>
            </a:r>
            <a:r>
              <a:rPr sz="2000" spc="-5" dirty="0">
                <a:latin typeface="Arial"/>
                <a:cs typeface="Arial"/>
              </a:rPr>
              <a:t>the radiation </a:t>
            </a:r>
            <a:r>
              <a:rPr sz="2000" dirty="0">
                <a:latin typeface="Arial"/>
                <a:cs typeface="Arial"/>
              </a:rPr>
              <a:t>leaving  the cavity through </a:t>
            </a:r>
            <a:r>
              <a:rPr sz="2000" spc="-5" dirty="0">
                <a:latin typeface="Arial"/>
                <a:cs typeface="Arial"/>
              </a:rPr>
              <a:t>the </a:t>
            </a:r>
            <a:r>
              <a:rPr sz="2000" dirty="0">
                <a:latin typeface="Arial"/>
                <a:cs typeface="Arial"/>
              </a:rPr>
              <a:t>hole depends  only on the </a:t>
            </a:r>
            <a:r>
              <a:rPr sz="2000" spc="-5" dirty="0">
                <a:latin typeface="Arial"/>
                <a:cs typeface="Arial"/>
              </a:rPr>
              <a:t>temperature </a:t>
            </a:r>
            <a:r>
              <a:rPr sz="2000" dirty="0">
                <a:latin typeface="Arial"/>
                <a:cs typeface="Arial"/>
              </a:rPr>
              <a:t>of the  </a:t>
            </a:r>
            <a:r>
              <a:rPr sz="2000" spc="-5" dirty="0">
                <a:latin typeface="Arial"/>
                <a:cs typeface="Arial"/>
              </a:rPr>
              <a:t>cavity.</a:t>
            </a:r>
            <a:endParaRPr sz="2000">
              <a:latin typeface="Arial"/>
              <a:cs typeface="Arial"/>
            </a:endParaRPr>
          </a:p>
        </p:txBody>
      </p:sp>
      <p:sp>
        <p:nvSpPr>
          <p:cNvPr id="5" name="object 5"/>
          <p:cNvSpPr/>
          <p:nvPr/>
        </p:nvSpPr>
        <p:spPr>
          <a:xfrm>
            <a:off x="5107051" y="1641475"/>
            <a:ext cx="3427349" cy="4683125"/>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587" y="482930"/>
            <a:ext cx="7607300" cy="697230"/>
          </a:xfrm>
          <a:prstGeom prst="rect">
            <a:avLst/>
          </a:prstGeom>
        </p:spPr>
        <p:txBody>
          <a:bodyPr vert="horz" wrap="square" lIns="0" tIns="13335" rIns="0" bIns="0" rtlCol="0">
            <a:spAutoFit/>
          </a:bodyPr>
          <a:lstStyle/>
          <a:p>
            <a:pPr marL="12700">
              <a:lnSpc>
                <a:spcPct val="100000"/>
              </a:lnSpc>
              <a:spcBef>
                <a:spcPts val="105"/>
              </a:spcBef>
            </a:pPr>
            <a:r>
              <a:rPr dirty="0"/>
              <a:t>Blackbody Experiment</a:t>
            </a:r>
            <a:r>
              <a:rPr spc="-80" dirty="0"/>
              <a:t> </a:t>
            </a:r>
            <a:r>
              <a:rPr dirty="0"/>
              <a:t>Results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7</a:t>
            </a:fld>
            <a:endParaRPr dirty="0"/>
          </a:p>
        </p:txBody>
      </p:sp>
      <p:sp>
        <p:nvSpPr>
          <p:cNvPr id="3" name="object 3"/>
          <p:cNvSpPr txBox="1"/>
          <p:nvPr/>
        </p:nvSpPr>
        <p:spPr>
          <a:xfrm>
            <a:off x="419100" y="1676145"/>
            <a:ext cx="8307070" cy="3898265"/>
          </a:xfrm>
          <a:prstGeom prst="rect">
            <a:avLst/>
          </a:prstGeom>
        </p:spPr>
        <p:txBody>
          <a:bodyPr vert="horz" wrap="square" lIns="0" tIns="13335" rIns="0" bIns="0" rtlCol="0">
            <a:spAutoFit/>
          </a:bodyPr>
          <a:lstStyle/>
          <a:p>
            <a:pPr marL="38100">
              <a:lnSpc>
                <a:spcPct val="100000"/>
              </a:lnSpc>
              <a:spcBef>
                <a:spcPts val="105"/>
              </a:spcBef>
            </a:pPr>
            <a:r>
              <a:rPr sz="2000" dirty="0">
                <a:latin typeface="Arial"/>
                <a:cs typeface="Arial"/>
              </a:rPr>
              <a:t>The </a:t>
            </a:r>
            <a:r>
              <a:rPr sz="2000" spc="-5" dirty="0">
                <a:latin typeface="Arial"/>
                <a:cs typeface="Arial"/>
              </a:rPr>
              <a:t>total </a:t>
            </a:r>
            <a:r>
              <a:rPr sz="2000" dirty="0">
                <a:latin typeface="Arial"/>
                <a:cs typeface="Arial"/>
              </a:rPr>
              <a:t>power of the emitted radiation increases with</a:t>
            </a:r>
            <a:r>
              <a:rPr sz="2000" spc="-155" dirty="0">
                <a:latin typeface="Arial"/>
                <a:cs typeface="Arial"/>
              </a:rPr>
              <a:t> </a:t>
            </a:r>
            <a:r>
              <a:rPr sz="2000" dirty="0">
                <a:latin typeface="Arial"/>
                <a:cs typeface="Arial"/>
              </a:rPr>
              <a:t>temperature.</a:t>
            </a:r>
            <a:endParaRPr sz="2000">
              <a:latin typeface="Arial"/>
              <a:cs typeface="Arial"/>
            </a:endParaRPr>
          </a:p>
          <a:p>
            <a:pPr marL="490220" indent="-224154">
              <a:lnSpc>
                <a:spcPct val="100000"/>
              </a:lnSpc>
              <a:spcBef>
                <a:spcPts val="1680"/>
              </a:spcBef>
              <a:buChar char="–"/>
              <a:tabLst>
                <a:tab pos="490855" algn="l"/>
              </a:tabLst>
            </a:pPr>
            <a:r>
              <a:rPr sz="2000" spc="-5" dirty="0">
                <a:solidFill>
                  <a:srgbClr val="FF0000"/>
                </a:solidFill>
                <a:latin typeface="Arial"/>
                <a:cs typeface="Arial"/>
              </a:rPr>
              <a:t>Stefan’s</a:t>
            </a:r>
            <a:r>
              <a:rPr sz="2000" spc="-25" dirty="0">
                <a:solidFill>
                  <a:srgbClr val="FF0000"/>
                </a:solidFill>
                <a:latin typeface="Arial"/>
                <a:cs typeface="Arial"/>
              </a:rPr>
              <a:t> </a:t>
            </a:r>
            <a:r>
              <a:rPr sz="2000" dirty="0">
                <a:solidFill>
                  <a:srgbClr val="FF0000"/>
                </a:solidFill>
                <a:latin typeface="Arial"/>
                <a:cs typeface="Arial"/>
              </a:rPr>
              <a:t>law</a:t>
            </a:r>
            <a:r>
              <a:rPr sz="2000" dirty="0">
                <a:latin typeface="Arial"/>
                <a:cs typeface="Arial"/>
              </a:rPr>
              <a:t>:</a:t>
            </a:r>
            <a:endParaRPr sz="2000">
              <a:latin typeface="Arial"/>
              <a:cs typeface="Arial"/>
            </a:endParaRPr>
          </a:p>
          <a:p>
            <a:pPr marL="952500">
              <a:lnSpc>
                <a:spcPct val="100000"/>
              </a:lnSpc>
              <a:spcBef>
                <a:spcPts val="1580"/>
              </a:spcBef>
            </a:pPr>
            <a:r>
              <a:rPr sz="2000" i="1" dirty="0">
                <a:latin typeface="Arial"/>
                <a:cs typeface="Arial"/>
              </a:rPr>
              <a:t>P = </a:t>
            </a:r>
            <a:r>
              <a:rPr sz="2100" i="1" spc="-60" dirty="0">
                <a:latin typeface="Symbol"/>
                <a:cs typeface="Symbol"/>
              </a:rPr>
              <a:t></a:t>
            </a:r>
            <a:r>
              <a:rPr sz="2100" i="1" spc="-60" dirty="0">
                <a:latin typeface="Times New Roman"/>
                <a:cs typeface="Times New Roman"/>
              </a:rPr>
              <a:t> </a:t>
            </a:r>
            <a:r>
              <a:rPr sz="2000" i="1" dirty="0">
                <a:latin typeface="Arial"/>
                <a:cs typeface="Arial"/>
              </a:rPr>
              <a:t>A e</a:t>
            </a:r>
            <a:r>
              <a:rPr sz="2000" i="1" spc="-35" dirty="0">
                <a:latin typeface="Arial"/>
                <a:cs typeface="Arial"/>
              </a:rPr>
              <a:t> </a:t>
            </a:r>
            <a:r>
              <a:rPr sz="2000" i="1" spc="5" dirty="0">
                <a:latin typeface="Arial"/>
                <a:cs typeface="Arial"/>
              </a:rPr>
              <a:t>T</a:t>
            </a:r>
            <a:r>
              <a:rPr sz="1950" i="1" spc="7" baseline="25641" dirty="0">
                <a:latin typeface="Arial"/>
                <a:cs typeface="Arial"/>
              </a:rPr>
              <a:t>4</a:t>
            </a:r>
            <a:endParaRPr sz="1950" baseline="25641">
              <a:latin typeface="Arial"/>
              <a:cs typeface="Arial"/>
            </a:endParaRPr>
          </a:p>
          <a:p>
            <a:pPr marL="490220" indent="-224154">
              <a:lnSpc>
                <a:spcPct val="100000"/>
              </a:lnSpc>
              <a:spcBef>
                <a:spcPts val="1660"/>
              </a:spcBef>
              <a:buChar char="–"/>
              <a:tabLst>
                <a:tab pos="490855" algn="l"/>
              </a:tabLst>
            </a:pPr>
            <a:r>
              <a:rPr sz="2000" dirty="0">
                <a:latin typeface="Arial"/>
                <a:cs typeface="Arial"/>
              </a:rPr>
              <a:t>The emissivity, e, of a black body </a:t>
            </a:r>
            <a:r>
              <a:rPr sz="2000" spc="-5" dirty="0">
                <a:latin typeface="Arial"/>
                <a:cs typeface="Arial"/>
              </a:rPr>
              <a:t>is </a:t>
            </a:r>
            <a:r>
              <a:rPr sz="2000" dirty="0">
                <a:latin typeface="Arial"/>
                <a:cs typeface="Arial"/>
              </a:rPr>
              <a:t>1,</a:t>
            </a:r>
            <a:r>
              <a:rPr sz="2000" spc="-150" dirty="0">
                <a:latin typeface="Arial"/>
                <a:cs typeface="Arial"/>
              </a:rPr>
              <a:t> </a:t>
            </a:r>
            <a:r>
              <a:rPr sz="2000" dirty="0">
                <a:latin typeface="Arial"/>
                <a:cs typeface="Arial"/>
              </a:rPr>
              <a:t>exactly</a:t>
            </a:r>
            <a:endParaRPr sz="2000">
              <a:latin typeface="Arial"/>
              <a:cs typeface="Arial"/>
            </a:endParaRPr>
          </a:p>
          <a:p>
            <a:pPr marL="38100" marR="30480">
              <a:lnSpc>
                <a:spcPct val="150000"/>
              </a:lnSpc>
              <a:spcBef>
                <a:spcPts val="484"/>
              </a:spcBef>
            </a:pPr>
            <a:r>
              <a:rPr sz="2000" dirty="0">
                <a:latin typeface="Arial"/>
                <a:cs typeface="Arial"/>
              </a:rPr>
              <a:t>The </a:t>
            </a:r>
            <a:r>
              <a:rPr sz="2000" spc="-5" dirty="0">
                <a:latin typeface="Arial"/>
                <a:cs typeface="Arial"/>
              </a:rPr>
              <a:t>peak </a:t>
            </a:r>
            <a:r>
              <a:rPr sz="2000" dirty="0">
                <a:latin typeface="Arial"/>
                <a:cs typeface="Arial"/>
              </a:rPr>
              <a:t>of </a:t>
            </a:r>
            <a:r>
              <a:rPr sz="2000" spc="-5" dirty="0">
                <a:latin typeface="Arial"/>
                <a:cs typeface="Arial"/>
              </a:rPr>
              <a:t>the wavelength </a:t>
            </a:r>
            <a:r>
              <a:rPr sz="2000" dirty="0">
                <a:latin typeface="Arial"/>
                <a:cs typeface="Arial"/>
              </a:rPr>
              <a:t>distribution </a:t>
            </a:r>
            <a:r>
              <a:rPr sz="2000" spc="-5" dirty="0">
                <a:latin typeface="Arial"/>
                <a:cs typeface="Arial"/>
              </a:rPr>
              <a:t>shifts </a:t>
            </a:r>
            <a:r>
              <a:rPr sz="2000" spc="-10" dirty="0">
                <a:latin typeface="Arial"/>
                <a:cs typeface="Arial"/>
              </a:rPr>
              <a:t>to </a:t>
            </a:r>
            <a:r>
              <a:rPr sz="2000" spc="-5" dirty="0">
                <a:latin typeface="Arial"/>
                <a:cs typeface="Arial"/>
              </a:rPr>
              <a:t>shorter wavelengths </a:t>
            </a:r>
            <a:r>
              <a:rPr sz="2000" spc="-15" dirty="0">
                <a:latin typeface="Arial"/>
                <a:cs typeface="Arial"/>
              </a:rPr>
              <a:t>as </a:t>
            </a:r>
            <a:r>
              <a:rPr sz="2000" spc="525" dirty="0">
                <a:latin typeface="Arial"/>
                <a:cs typeface="Arial"/>
              </a:rPr>
              <a:t> </a:t>
            </a:r>
            <a:r>
              <a:rPr sz="2000" dirty="0">
                <a:latin typeface="Arial"/>
                <a:cs typeface="Arial"/>
              </a:rPr>
              <a:t>the temperature</a:t>
            </a:r>
            <a:r>
              <a:rPr sz="2000" spc="-85" dirty="0">
                <a:latin typeface="Arial"/>
                <a:cs typeface="Arial"/>
              </a:rPr>
              <a:t> </a:t>
            </a:r>
            <a:r>
              <a:rPr sz="2000" dirty="0">
                <a:latin typeface="Arial"/>
                <a:cs typeface="Arial"/>
              </a:rPr>
              <a:t>increases.</a:t>
            </a:r>
            <a:endParaRPr sz="2000">
              <a:latin typeface="Arial"/>
              <a:cs typeface="Arial"/>
            </a:endParaRPr>
          </a:p>
          <a:p>
            <a:pPr marL="490220" indent="-224154">
              <a:lnSpc>
                <a:spcPct val="100000"/>
              </a:lnSpc>
              <a:spcBef>
                <a:spcPts val="1680"/>
              </a:spcBef>
              <a:buChar char="–"/>
              <a:tabLst>
                <a:tab pos="490855" algn="l"/>
              </a:tabLst>
            </a:pPr>
            <a:r>
              <a:rPr sz="2000" dirty="0">
                <a:solidFill>
                  <a:srgbClr val="FF0000"/>
                </a:solidFill>
                <a:latin typeface="Arial"/>
                <a:cs typeface="Arial"/>
              </a:rPr>
              <a:t>Wien’s displacement</a:t>
            </a:r>
            <a:r>
              <a:rPr sz="2000" spc="-60" dirty="0">
                <a:solidFill>
                  <a:srgbClr val="FF0000"/>
                </a:solidFill>
                <a:latin typeface="Arial"/>
                <a:cs typeface="Arial"/>
              </a:rPr>
              <a:t> </a:t>
            </a:r>
            <a:r>
              <a:rPr sz="2000" dirty="0">
                <a:solidFill>
                  <a:srgbClr val="FF0000"/>
                </a:solidFill>
                <a:latin typeface="Arial"/>
                <a:cs typeface="Arial"/>
              </a:rPr>
              <a:t>law</a:t>
            </a:r>
            <a:endParaRPr sz="2000">
              <a:latin typeface="Arial"/>
              <a:cs typeface="Arial"/>
            </a:endParaRPr>
          </a:p>
          <a:p>
            <a:pPr marL="952500">
              <a:lnSpc>
                <a:spcPct val="100000"/>
              </a:lnSpc>
              <a:spcBef>
                <a:spcPts val="1680"/>
              </a:spcBef>
            </a:pPr>
            <a:r>
              <a:rPr sz="2000" spc="10" dirty="0">
                <a:latin typeface="Symbol"/>
                <a:cs typeface="Symbol"/>
              </a:rPr>
              <a:t></a:t>
            </a:r>
            <a:r>
              <a:rPr sz="1950" spc="15" baseline="-21367" dirty="0">
                <a:latin typeface="Arial"/>
                <a:cs typeface="Arial"/>
              </a:rPr>
              <a:t>max</a:t>
            </a:r>
            <a:r>
              <a:rPr sz="2000" spc="10" dirty="0">
                <a:latin typeface="Arial"/>
                <a:cs typeface="Arial"/>
              </a:rPr>
              <a:t>T </a:t>
            </a:r>
            <a:r>
              <a:rPr sz="2000" dirty="0">
                <a:latin typeface="Arial"/>
                <a:cs typeface="Arial"/>
              </a:rPr>
              <a:t>= </a:t>
            </a:r>
            <a:r>
              <a:rPr sz="2000" spc="-5" dirty="0">
                <a:latin typeface="Arial"/>
                <a:cs typeface="Arial"/>
              </a:rPr>
              <a:t>2.898 </a:t>
            </a:r>
            <a:r>
              <a:rPr sz="2000" dirty="0">
                <a:latin typeface="Arial"/>
                <a:cs typeface="Arial"/>
              </a:rPr>
              <a:t>x </a:t>
            </a:r>
            <a:r>
              <a:rPr sz="2000" spc="5" dirty="0">
                <a:latin typeface="Arial"/>
                <a:cs typeface="Arial"/>
              </a:rPr>
              <a:t>10</a:t>
            </a:r>
            <a:r>
              <a:rPr sz="1950" spc="7" baseline="25641" dirty="0">
                <a:latin typeface="Arial"/>
                <a:cs typeface="Arial"/>
              </a:rPr>
              <a:t>-3 </a:t>
            </a:r>
            <a:r>
              <a:rPr sz="2000" dirty="0">
                <a:latin typeface="Arial"/>
                <a:cs typeface="Arial"/>
              </a:rPr>
              <a:t>m </a:t>
            </a:r>
            <a:r>
              <a:rPr sz="1950" spc="7" baseline="25641" dirty="0">
                <a:latin typeface="Arial"/>
                <a:cs typeface="Arial"/>
              </a:rPr>
              <a:t>.</a:t>
            </a:r>
            <a:r>
              <a:rPr sz="1950" spc="142" baseline="25641" dirty="0">
                <a:latin typeface="Arial"/>
                <a:cs typeface="Arial"/>
              </a:rPr>
              <a:t> </a:t>
            </a:r>
            <a:r>
              <a:rPr sz="2000" dirty="0">
                <a:latin typeface="Arial"/>
                <a:cs typeface="Arial"/>
              </a:rPr>
              <a:t>K</a:t>
            </a:r>
            <a:endParaRPr sz="2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94789" y="391413"/>
            <a:ext cx="5466080" cy="1367790"/>
          </a:xfrm>
          <a:prstGeom prst="rect">
            <a:avLst/>
          </a:prstGeom>
        </p:spPr>
        <p:txBody>
          <a:bodyPr vert="horz" wrap="square" lIns="0" tIns="13335" rIns="0" bIns="0" rtlCol="0">
            <a:spAutoFit/>
          </a:bodyPr>
          <a:lstStyle/>
          <a:p>
            <a:pPr marL="201295" marR="5080" indent="-189230">
              <a:lnSpc>
                <a:spcPct val="100000"/>
              </a:lnSpc>
              <a:spcBef>
                <a:spcPts val="105"/>
              </a:spcBef>
            </a:pPr>
            <a:r>
              <a:rPr dirty="0"/>
              <a:t>Intensity of</a:t>
            </a:r>
            <a:r>
              <a:rPr spc="-75" dirty="0"/>
              <a:t> </a:t>
            </a:r>
            <a:r>
              <a:rPr dirty="0"/>
              <a:t>Blackbody  Radiation,</a:t>
            </a:r>
            <a:r>
              <a:rPr spc="-45" dirty="0"/>
              <a:t> </a:t>
            </a:r>
            <a:r>
              <a:rPr dirty="0"/>
              <a:t>Summary</a:t>
            </a:r>
          </a:p>
        </p:txBody>
      </p:sp>
      <p:sp>
        <p:nvSpPr>
          <p:cNvPr id="4" name="object 4"/>
          <p:cNvSpPr txBox="1"/>
          <p:nvPr/>
        </p:nvSpPr>
        <p:spPr>
          <a:xfrm>
            <a:off x="444500" y="2139797"/>
            <a:ext cx="4066540" cy="878840"/>
          </a:xfrm>
          <a:prstGeom prst="rect">
            <a:avLst/>
          </a:prstGeom>
        </p:spPr>
        <p:txBody>
          <a:bodyPr vert="horz" wrap="square" lIns="0" tIns="12700" rIns="0" bIns="0" rtlCol="0">
            <a:spAutoFit/>
          </a:bodyPr>
          <a:lstStyle/>
          <a:p>
            <a:pPr marL="12700" marR="5080">
              <a:lnSpc>
                <a:spcPct val="140000"/>
              </a:lnSpc>
              <a:spcBef>
                <a:spcPts val="100"/>
              </a:spcBef>
              <a:tabLst>
                <a:tab pos="828040" algn="l"/>
                <a:tab pos="2135505" algn="l"/>
                <a:tab pos="3600450" algn="l"/>
              </a:tabLst>
            </a:pPr>
            <a:r>
              <a:rPr sz="2000" dirty="0">
                <a:latin typeface="Arial"/>
                <a:cs typeface="Arial"/>
              </a:rPr>
              <a:t>The	inte</a:t>
            </a:r>
            <a:r>
              <a:rPr sz="2000" spc="-15" dirty="0">
                <a:latin typeface="Arial"/>
                <a:cs typeface="Arial"/>
              </a:rPr>
              <a:t>n</a:t>
            </a:r>
            <a:r>
              <a:rPr sz="2000" dirty="0">
                <a:latin typeface="Arial"/>
                <a:cs typeface="Arial"/>
              </a:rPr>
              <a:t>sity	inc</a:t>
            </a:r>
            <a:r>
              <a:rPr sz="2000" spc="-10" dirty="0">
                <a:latin typeface="Arial"/>
                <a:cs typeface="Arial"/>
              </a:rPr>
              <a:t>r</a:t>
            </a:r>
            <a:r>
              <a:rPr sz="2000" dirty="0">
                <a:latin typeface="Arial"/>
                <a:cs typeface="Arial"/>
              </a:rPr>
              <a:t>eas</a:t>
            </a:r>
            <a:r>
              <a:rPr sz="2000" spc="-15" dirty="0">
                <a:latin typeface="Arial"/>
                <a:cs typeface="Arial"/>
              </a:rPr>
              <a:t>e</a:t>
            </a:r>
            <a:r>
              <a:rPr sz="2000" dirty="0">
                <a:latin typeface="Arial"/>
                <a:cs typeface="Arial"/>
              </a:rPr>
              <a:t>s	with  increasing</a:t>
            </a:r>
            <a:r>
              <a:rPr sz="2000" spc="-45" dirty="0">
                <a:latin typeface="Arial"/>
                <a:cs typeface="Arial"/>
              </a:rPr>
              <a:t> </a:t>
            </a:r>
            <a:r>
              <a:rPr sz="2000" dirty="0">
                <a:latin typeface="Arial"/>
                <a:cs typeface="Arial"/>
              </a:rPr>
              <a:t>temperature.</a:t>
            </a:r>
            <a:endParaRPr sz="2000">
              <a:latin typeface="Arial"/>
              <a:cs typeface="Arial"/>
            </a:endParaRPr>
          </a:p>
        </p:txBody>
      </p:sp>
      <p:sp>
        <p:nvSpPr>
          <p:cNvPr id="5" name="object 5"/>
          <p:cNvSpPr txBox="1"/>
          <p:nvPr/>
        </p:nvSpPr>
        <p:spPr>
          <a:xfrm>
            <a:off x="2098294" y="3053943"/>
            <a:ext cx="2412365" cy="879475"/>
          </a:xfrm>
          <a:prstGeom prst="rect">
            <a:avLst/>
          </a:prstGeom>
        </p:spPr>
        <p:txBody>
          <a:bodyPr vert="horz" wrap="square" lIns="0" tIns="12065" rIns="0" bIns="0" rtlCol="0">
            <a:spAutoFit/>
          </a:bodyPr>
          <a:lstStyle/>
          <a:p>
            <a:pPr marL="117475" marR="5080" indent="-105410">
              <a:lnSpc>
                <a:spcPct val="140100"/>
              </a:lnSpc>
              <a:spcBef>
                <a:spcPts val="95"/>
              </a:spcBef>
              <a:tabLst>
                <a:tab pos="407034" algn="l"/>
                <a:tab pos="1239520" algn="l"/>
                <a:tab pos="1567180" algn="l"/>
              </a:tabLst>
            </a:pPr>
            <a:r>
              <a:rPr sz="2000" dirty="0">
                <a:latin typeface="Arial"/>
                <a:cs typeface="Arial"/>
              </a:rPr>
              <a:t>of	radiation	emit</a:t>
            </a:r>
            <a:r>
              <a:rPr sz="2000" spc="-10" dirty="0">
                <a:latin typeface="Arial"/>
                <a:cs typeface="Arial"/>
              </a:rPr>
              <a:t>te</a:t>
            </a:r>
            <a:r>
              <a:rPr sz="2000" dirty="0">
                <a:latin typeface="Arial"/>
                <a:cs typeface="Arial"/>
              </a:rPr>
              <a:t>d  with	incre</a:t>
            </a:r>
            <a:r>
              <a:rPr sz="2000" spc="-10" dirty="0">
                <a:latin typeface="Arial"/>
                <a:cs typeface="Arial"/>
              </a:rPr>
              <a:t>a</a:t>
            </a:r>
            <a:r>
              <a:rPr sz="2000" dirty="0">
                <a:latin typeface="Arial"/>
                <a:cs typeface="Arial"/>
              </a:rPr>
              <a:t>sing</a:t>
            </a:r>
            <a:endParaRPr sz="2000">
              <a:latin typeface="Arial"/>
              <a:cs typeface="Arial"/>
            </a:endParaRPr>
          </a:p>
        </p:txBody>
      </p:sp>
      <p:sp>
        <p:nvSpPr>
          <p:cNvPr id="6" name="object 6"/>
          <p:cNvSpPr txBox="1"/>
          <p:nvPr/>
        </p:nvSpPr>
        <p:spPr>
          <a:xfrm>
            <a:off x="444500" y="3053943"/>
            <a:ext cx="1496695" cy="1306195"/>
          </a:xfrm>
          <a:prstGeom prst="rect">
            <a:avLst/>
          </a:prstGeom>
        </p:spPr>
        <p:txBody>
          <a:bodyPr vert="horz" wrap="square" lIns="0" tIns="12700" rIns="0" bIns="0" rtlCol="0">
            <a:spAutoFit/>
          </a:bodyPr>
          <a:lstStyle/>
          <a:p>
            <a:pPr marL="12700" marR="5080">
              <a:lnSpc>
                <a:spcPct val="140000"/>
              </a:lnSpc>
              <a:spcBef>
                <a:spcPts val="100"/>
              </a:spcBef>
              <a:tabLst>
                <a:tab pos="635635" algn="l"/>
              </a:tabLst>
            </a:pPr>
            <a:r>
              <a:rPr sz="2000" dirty="0">
                <a:latin typeface="Arial"/>
                <a:cs typeface="Arial"/>
              </a:rPr>
              <a:t>The	a</a:t>
            </a:r>
            <a:r>
              <a:rPr sz="2000" spc="-15" dirty="0">
                <a:latin typeface="Arial"/>
                <a:cs typeface="Arial"/>
              </a:rPr>
              <a:t>m</a:t>
            </a:r>
            <a:r>
              <a:rPr sz="2000" dirty="0">
                <a:latin typeface="Arial"/>
                <a:cs typeface="Arial"/>
              </a:rPr>
              <a:t>ount  increases  temperature.</a:t>
            </a:r>
            <a:endParaRPr sz="2000">
              <a:latin typeface="Arial"/>
              <a:cs typeface="Arial"/>
            </a:endParaRPr>
          </a:p>
        </p:txBody>
      </p:sp>
      <p:sp>
        <p:nvSpPr>
          <p:cNvPr id="7" name="object 7"/>
          <p:cNvSpPr txBox="1"/>
          <p:nvPr/>
        </p:nvSpPr>
        <p:spPr>
          <a:xfrm>
            <a:off x="444500" y="4516882"/>
            <a:ext cx="4065904" cy="1245870"/>
          </a:xfrm>
          <a:prstGeom prst="rect">
            <a:avLst/>
          </a:prstGeom>
        </p:spPr>
        <p:txBody>
          <a:bodyPr vert="horz" wrap="square" lIns="0" tIns="12700" rIns="0" bIns="0" rtlCol="0">
            <a:spAutoFit/>
          </a:bodyPr>
          <a:lstStyle/>
          <a:p>
            <a:pPr marL="241300">
              <a:lnSpc>
                <a:spcPct val="100000"/>
              </a:lnSpc>
              <a:spcBef>
                <a:spcPts val="100"/>
              </a:spcBef>
            </a:pPr>
            <a:r>
              <a:rPr sz="2000" dirty="0">
                <a:latin typeface="Arial"/>
                <a:cs typeface="Arial"/>
              </a:rPr>
              <a:t>– The area under the</a:t>
            </a:r>
            <a:r>
              <a:rPr sz="2000" spc="-20" dirty="0">
                <a:latin typeface="Arial"/>
                <a:cs typeface="Arial"/>
              </a:rPr>
              <a:t> </a:t>
            </a:r>
            <a:r>
              <a:rPr sz="2000" dirty="0">
                <a:latin typeface="Arial"/>
                <a:cs typeface="Arial"/>
              </a:rPr>
              <a:t>curve</a:t>
            </a:r>
            <a:endParaRPr sz="2000">
              <a:latin typeface="Arial"/>
              <a:cs typeface="Arial"/>
            </a:endParaRPr>
          </a:p>
          <a:p>
            <a:pPr marL="12700">
              <a:lnSpc>
                <a:spcPct val="100000"/>
              </a:lnSpc>
              <a:spcBef>
                <a:spcPts val="1445"/>
              </a:spcBef>
              <a:tabLst>
                <a:tab pos="649605" algn="l"/>
                <a:tab pos="1396365" algn="l"/>
                <a:tab pos="2879725" algn="l"/>
              </a:tabLst>
            </a:pPr>
            <a:r>
              <a:rPr sz="2000" dirty="0">
                <a:latin typeface="Arial"/>
                <a:cs typeface="Arial"/>
              </a:rPr>
              <a:t>The	</a:t>
            </a:r>
            <a:r>
              <a:rPr sz="2000" spc="-5" dirty="0">
                <a:latin typeface="Arial"/>
                <a:cs typeface="Arial"/>
              </a:rPr>
              <a:t>peak	</a:t>
            </a:r>
            <a:r>
              <a:rPr sz="2000" dirty="0">
                <a:latin typeface="Arial"/>
                <a:cs typeface="Arial"/>
              </a:rPr>
              <a:t>wavelength	</a:t>
            </a:r>
            <a:r>
              <a:rPr sz="2000" spc="-5" dirty="0">
                <a:latin typeface="Arial"/>
                <a:cs typeface="Arial"/>
              </a:rPr>
              <a:t>decreases</a:t>
            </a:r>
            <a:endParaRPr sz="2000">
              <a:latin typeface="Arial"/>
              <a:cs typeface="Arial"/>
            </a:endParaRPr>
          </a:p>
          <a:p>
            <a:pPr marL="12700">
              <a:lnSpc>
                <a:spcPct val="100000"/>
              </a:lnSpc>
              <a:spcBef>
                <a:spcPts val="960"/>
              </a:spcBef>
            </a:pPr>
            <a:r>
              <a:rPr sz="2000" dirty="0">
                <a:latin typeface="Arial"/>
                <a:cs typeface="Arial"/>
              </a:rPr>
              <a:t>with increasing</a:t>
            </a:r>
            <a:r>
              <a:rPr sz="2000" spc="-60" dirty="0">
                <a:latin typeface="Arial"/>
                <a:cs typeface="Arial"/>
              </a:rPr>
              <a:t> </a:t>
            </a:r>
            <a:r>
              <a:rPr sz="2000" dirty="0">
                <a:latin typeface="Arial"/>
                <a:cs typeface="Arial"/>
              </a:rPr>
              <a:t>temperature.</a:t>
            </a:r>
            <a:endParaRPr sz="2000">
              <a:latin typeface="Arial"/>
              <a:cs typeface="Arial"/>
            </a:endParaRPr>
          </a:p>
        </p:txBody>
      </p:sp>
      <p:sp>
        <p:nvSpPr>
          <p:cNvPr id="8" name="object 8"/>
          <p:cNvSpPr/>
          <p:nvPr/>
        </p:nvSpPr>
        <p:spPr>
          <a:xfrm>
            <a:off x="4800600" y="1752600"/>
            <a:ext cx="4038600" cy="3816350"/>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spc="-35" dirty="0"/>
              <a:t>DR.ATAR </a:t>
            </a:r>
            <a:r>
              <a:rPr dirty="0"/>
              <a:t>@</a:t>
            </a:r>
            <a:r>
              <a:rPr spc="-35" dirty="0"/>
              <a:t> </a:t>
            </a:r>
            <a:r>
              <a:rPr spc="-5" dirty="0"/>
              <a:t>UiTM.NS</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650"/>
              </a:lnSpc>
            </a:pPr>
            <a:r>
              <a:rPr spc="-5" dirty="0"/>
              <a:t>PHY310 </a:t>
            </a:r>
            <a:r>
              <a:rPr dirty="0"/>
              <a:t>- Modern</a:t>
            </a:r>
            <a:r>
              <a:rPr spc="-90" dirty="0"/>
              <a:t> </a:t>
            </a:r>
            <a:r>
              <a:rPr spc="-5" dirty="0"/>
              <a:t>Physics</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pPr marL="38100">
                <a:lnSpc>
                  <a:spcPts val="1650"/>
                </a:lnSpc>
              </a:pPr>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0"/>
            <a:ext cx="9144000" cy="677108"/>
          </a:xfrm>
        </p:spPr>
        <p:txBody>
          <a:bodyPr/>
          <a:lstStyle/>
          <a:p>
            <a:pPr eaLnBrk="1" fontAlgn="auto" hangingPunct="1">
              <a:spcAft>
                <a:spcPts val="0"/>
              </a:spcAft>
              <a:defRPr/>
            </a:pPr>
            <a:r>
              <a:rPr lang="de-DE">
                <a:solidFill>
                  <a:srgbClr val="FF0000"/>
                </a:solidFill>
              </a:rPr>
              <a:t>Definition of a black body</a:t>
            </a:r>
          </a:p>
        </p:txBody>
      </p:sp>
      <p:sp>
        <p:nvSpPr>
          <p:cNvPr id="7" name="Slide Number Placeholder 5"/>
          <p:cNvSpPr>
            <a:spLocks noGrp="1"/>
          </p:cNvSpPr>
          <p:nvPr>
            <p:ph type="sldNum" sz="quarter" idx="4294967295"/>
          </p:nvPr>
        </p:nvSpPr>
        <p:spPr>
          <a:xfrm>
            <a:off x="7924800" y="6416675"/>
            <a:ext cx="762000" cy="365125"/>
          </a:xfrm>
          <a:prstGeom prst="rect">
            <a:avLst/>
          </a:prstGeom>
        </p:spPr>
        <p:txBody>
          <a:bodyPr/>
          <a:lstStyle/>
          <a:p>
            <a:pPr>
              <a:defRPr/>
            </a:pPr>
            <a:fld id="{69029C19-7C94-4B29-822C-E6494D789E22}" type="slidenum">
              <a:rPr lang="de-DE">
                <a:solidFill>
                  <a:srgbClr val="FF0000"/>
                </a:solidFill>
              </a:rPr>
              <a:pPr>
                <a:defRPr/>
              </a:pPr>
              <a:t>9</a:t>
            </a:fld>
            <a:endParaRPr lang="de-DE">
              <a:solidFill>
                <a:srgbClr val="FF0000"/>
              </a:solidFill>
            </a:endParaRPr>
          </a:p>
        </p:txBody>
      </p:sp>
      <p:sp>
        <p:nvSpPr>
          <p:cNvPr id="6148" name="Rectangle 15"/>
          <p:cNvSpPr>
            <a:spLocks noChangeArrowheads="1"/>
          </p:cNvSpPr>
          <p:nvPr/>
        </p:nvSpPr>
        <p:spPr bwMode="auto">
          <a:xfrm>
            <a:off x="0" y="1268413"/>
            <a:ext cx="4716463" cy="4524315"/>
          </a:xfrm>
          <a:prstGeom prst="rect">
            <a:avLst/>
          </a:prstGeom>
          <a:noFill/>
          <a:ln w="9525">
            <a:noFill/>
            <a:miter lim="800000"/>
            <a:headEnd/>
            <a:tailEnd/>
          </a:ln>
          <a:effectLst/>
        </p:spPr>
        <p:txBody>
          <a:bodyPr>
            <a:spAutoFit/>
          </a:bodyPr>
          <a:lstStyle/>
          <a:p>
            <a:r>
              <a:rPr lang="de-DE" sz="2400" dirty="0">
                <a:solidFill>
                  <a:srgbClr val="FF0000"/>
                </a:solidFill>
              </a:rPr>
              <a:t>A black body is an ideal body which allows the whole of the incident radiation to pass into itself ( without reflecting the energy ) and absorbs within itself this whole incident radiation (without passing  on the energy). This propety is valid for radiation corresponding to all wavelengths and to all angels of incidence. Therefore, the black body is an ideal absorber of incident radaition.</a:t>
            </a:r>
          </a:p>
        </p:txBody>
      </p:sp>
      <p:pic>
        <p:nvPicPr>
          <p:cNvPr id="6149" name="Picture 17" descr="black body cavity u oregon"/>
          <p:cNvPicPr>
            <a:picLocks noChangeAspect="1" noChangeArrowheads="1"/>
          </p:cNvPicPr>
          <p:nvPr/>
        </p:nvPicPr>
        <p:blipFill>
          <a:blip r:embed="rId3"/>
          <a:srcRect/>
          <a:stretch>
            <a:fillRect/>
          </a:stretch>
        </p:blipFill>
        <p:spPr bwMode="auto">
          <a:xfrm>
            <a:off x="4643438" y="1295400"/>
            <a:ext cx="4500562" cy="4654550"/>
          </a:xfrm>
          <a:prstGeom prst="rect">
            <a:avLst/>
          </a:prstGeom>
          <a:noFill/>
          <a:ln w="9525">
            <a:noFill/>
            <a:miter lim="800000"/>
            <a:headEnd/>
            <a:tailEnd/>
          </a:ln>
        </p:spPr>
      </p:pic>
      <p:sp>
        <p:nvSpPr>
          <p:cNvPr id="6150" name="Text Box 18"/>
          <p:cNvSpPr txBox="1">
            <a:spLocks noChangeArrowheads="1"/>
          </p:cNvSpPr>
          <p:nvPr/>
        </p:nvSpPr>
        <p:spPr bwMode="auto">
          <a:xfrm>
            <a:off x="5126038" y="6038850"/>
            <a:ext cx="2214773" cy="338554"/>
          </a:xfrm>
          <a:prstGeom prst="rect">
            <a:avLst/>
          </a:prstGeom>
          <a:noFill/>
          <a:ln w="9525">
            <a:noFill/>
            <a:miter lim="800000"/>
            <a:headEnd/>
            <a:tailEnd/>
          </a:ln>
          <a:effectLst/>
        </p:spPr>
        <p:txBody>
          <a:bodyPr wrap="none">
            <a:spAutoFit/>
          </a:bodyPr>
          <a:lstStyle/>
          <a:p>
            <a:r>
              <a:rPr lang="en-US" sz="1600" i="1">
                <a:solidFill>
                  <a:srgbClr val="FF0000"/>
                </a:solidFill>
              </a:rPr>
              <a:t>Univ. of Oregon web site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TotalTime>
  <Words>2768</Words>
  <Application>Microsoft Office PowerPoint</Application>
  <PresentationFormat>On-screen Show (4:3)</PresentationFormat>
  <Paragraphs>351</Paragraphs>
  <Slides>36</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Arial</vt:lpstr>
      <vt:lpstr>Calibri</vt:lpstr>
      <vt:lpstr>Symbol</vt:lpstr>
      <vt:lpstr>Times New Roman</vt:lpstr>
      <vt:lpstr>Wingdings</vt:lpstr>
      <vt:lpstr>Office Theme</vt:lpstr>
      <vt:lpstr>Equation</vt:lpstr>
      <vt:lpstr>Blackbody Radiation</vt:lpstr>
      <vt:lpstr>Need for Quantum Physics</vt:lpstr>
      <vt:lpstr>Quantum Mechanics Revolution</vt:lpstr>
      <vt:lpstr>Blackbody Radiation</vt:lpstr>
      <vt:lpstr>Blackbody Radiation, cont.</vt:lpstr>
      <vt:lpstr>Blackbody Approximation</vt:lpstr>
      <vt:lpstr>Blackbody Experiment Results</vt:lpstr>
      <vt:lpstr>Intensity of Blackbody  Radiation, Summary</vt:lpstr>
      <vt:lpstr>Definition of a black body</vt:lpstr>
      <vt:lpstr>Black-Body Radiation Laws (1)</vt:lpstr>
      <vt:lpstr>Ultraviolet Catastrophe</vt:lpstr>
      <vt:lpstr>Black-Body Radiation Laws (3)</vt:lpstr>
      <vt:lpstr>Rayleigh-Jeans Law</vt:lpstr>
      <vt:lpstr>Rayleigh-Jeans Law, cont.</vt:lpstr>
      <vt:lpstr>Max Planck</vt:lpstr>
      <vt:lpstr>Planck’s Theory of Blackbody  Radiation</vt:lpstr>
      <vt:lpstr>Planck’s Assumption, 1</vt:lpstr>
      <vt:lpstr>Planck’s Assumption, 2</vt:lpstr>
      <vt:lpstr>Energy-Level Diagram</vt:lpstr>
      <vt:lpstr>More About Planck’s Model</vt:lpstr>
      <vt:lpstr>Planck’s Model, Graph</vt:lpstr>
      <vt:lpstr>Planck’s Wavelength Distribution  Function</vt:lpstr>
      <vt:lpstr>Einstein and Planck’s Results</vt:lpstr>
      <vt:lpstr>Planck’s quantum theory</vt:lpstr>
      <vt:lpstr>PowerPoint Presentation</vt:lpstr>
      <vt:lpstr>PowerPoint Presentation</vt:lpstr>
      <vt:lpstr>PowerPoint Presentation</vt:lpstr>
      <vt:lpstr>PowerPoint Presentation</vt:lpstr>
      <vt:lpstr>PowerPoint Presentation</vt:lpstr>
      <vt:lpstr>Photon</vt:lpstr>
      <vt:lpstr>PowerPoint Presentation</vt:lpstr>
      <vt:lpstr>Example 1 :</vt:lpstr>
      <vt:lpstr>PowerPoint Presentation</vt:lpstr>
      <vt:lpstr>Example 2 :</vt:lpstr>
      <vt:lpstr>  4.62 1012 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Shrikar Vasisht</cp:lastModifiedBy>
  <cp:revision>3</cp:revision>
  <dcterms:created xsi:type="dcterms:W3CDTF">2021-03-29T07:52:11Z</dcterms:created>
  <dcterms:modified xsi:type="dcterms:W3CDTF">2021-04-20T04:56:44Z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2012-07-08T00:00:00Z</vt:filetime>
  </property>
  <property fmtid="{D5CDD505-2E9C-101B-9397-08002B2CF9AE}" pid="3" name="Creator">
    <vt:lpwstr>Microsoft® Office PowerPoint® 2007</vt:lpwstr>
  </property>
  <property fmtid="{D5CDD505-2E9C-101B-9397-08002B2CF9AE}" pid="4" name="LastSaved">
    <vt:filetime>2021-03-29T00:00:00Z</vt:filetime>
  </property>
</Properties>
</file>