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7" r:id="rId6"/>
    <p:sldId id="258" r:id="rId7"/>
    <p:sldId id="259" r:id="rId8"/>
    <p:sldId id="264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1141-9FD5-493F-83AE-59564D98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4889A-A194-4717-AF77-BC44A654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0E23-8497-4122-B46C-0908CCC5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B078-F7E2-4482-A65B-FE6D96AA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E6DF-ACF9-4296-AF5D-BAF0BA8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4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71A0-582C-481E-910A-84040A84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ABC3-302C-4E73-82C4-B6FA04AE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4FC9-F559-42B1-918C-55A487D2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FE5D-2E12-4D25-945E-8AE6EF81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91E0-D1DF-4F67-BC7D-86B9B3E8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A4DCB-DDAE-44C8-9915-CDB21C80F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0659F-B7AC-423E-AC30-59E2FF7D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087D-6C65-4FC0-9CBF-70444F4D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8058-EA17-41B2-98A1-81C433BD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E535-0A0F-4528-BCDC-1AFB4C33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C1EC-7E15-49F0-9CF8-B2DD520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0743-EC4D-4AFF-8F16-104547E8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322B-2663-4C63-B743-1ABF0EF5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3375-11CA-4B4E-86A4-B9CA0AEC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5322-7F47-4E63-B04C-AF7B068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D6B0-DDFA-476A-8DF1-CD4087A9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2592-6B34-440C-9F49-0F0037D3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D82E-679F-444D-975D-AED65B29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CFE2-9E99-488B-AB15-E3F8706E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BF3E-760C-4E3A-A4EF-7D896C4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2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045B-F619-4DE3-BD24-27AC713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B4A-CA0B-4611-AF14-11EF94D7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1532-8BBC-4821-AB66-4AFC35E1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CD76C-AAAC-4B53-B87C-4C0E9956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97E1-3070-4FAD-A8EB-3FF11A7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EBDF-85EB-4401-97EF-BC3F90DE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A5D-5695-4E58-8EA3-C4AEB55C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497E-B9D8-49FC-AE4D-FA5EB70C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D352D-826E-43DD-9065-AE2425C4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D31A7-C0F2-49DC-BF9D-95BE42A01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62D48-5ED6-47FB-9568-BD9C84F04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21137-F85B-46D3-9031-22979A6C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0D9E-9160-48A7-BA00-D652D1E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CBF65-F53A-4AF0-8835-E09DE57D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5893-EAD7-4A89-8F0F-38654735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6F109-7F17-4D49-A4B8-269982F1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04E8-9AAC-4E1F-9F84-FD080DC5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0A89F-E685-402B-9A60-6EC6063F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4631-2892-4538-814D-0EA90E5A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2F993-FB6A-4B4A-B1B5-F67C8C80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87BF8-4545-41C6-AE8F-BE0E8EC6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3A34-3F23-4A92-BF9C-39BE82B3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79C8-A954-49DD-AD1F-12F1D769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A27E-A267-42A6-BA59-D1D7A4C8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D1AB-0896-4DC4-9772-0A1C86B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B2731-B9F6-4C42-9DAC-8BFF916E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382E-D36F-40F8-92A8-48C33AE3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7FA7-7B46-4032-AF2E-E1636319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1F585-BE19-4C22-B31D-60C9DCB70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45A31-6D2B-435A-A5EA-4FE76536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9C69-EB94-4435-BB9D-CD088FE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F621-E691-4973-94C4-7FE4AAA9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3446-10BD-4EFB-80DB-6DF5EFA3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C536B-C65D-433D-BC05-952A7DC8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EC2D-2E12-4630-8C32-AB4593F4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15AF-483C-4DF8-86C8-608D3BB21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FAE2-4107-4BFE-A22A-D2F40479CCF8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F34A-FD36-4F1D-9812-31DF20A16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44F-2966-4352-A310-97B3D904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D6-BC24-47CE-B3FE-EBC0E0B8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Algorithmic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C711-609B-4551-A376-1DC17C95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549-3448-470B-BC1F-6711D788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Factorial of a given number</a:t>
            </a:r>
            <a:br>
              <a:rPr lang="en-IN" dirty="0"/>
            </a:br>
            <a:r>
              <a:rPr lang="en-IN" dirty="0"/>
              <a:t>4! = 4*3*2*1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D200-6FB7-4154-944B-EBD99656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Read </a:t>
            </a:r>
            <a:r>
              <a:rPr lang="en-IN" dirty="0" err="1"/>
              <a:t>Num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=0 or </a:t>
            </a:r>
            <a:r>
              <a:rPr lang="en-IN" dirty="0" err="1"/>
              <a:t>Num</a:t>
            </a:r>
            <a:r>
              <a:rPr lang="en-IN" dirty="0"/>
              <a:t> = 1 then print </a:t>
            </a:r>
            <a:r>
              <a:rPr lang="en-IN" dirty="0">
                <a:solidFill>
                  <a:srgbClr val="0070C0"/>
                </a:solidFill>
              </a:rPr>
              <a:t>factorial is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Call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recursive function </a:t>
            </a:r>
            <a:r>
              <a:rPr lang="en-IN" dirty="0">
                <a:solidFill>
                  <a:srgbClr val="0070C0"/>
                </a:solidFill>
              </a:rPr>
              <a:t>to find factorial of </a:t>
            </a:r>
            <a:r>
              <a:rPr lang="en-IN" dirty="0" err="1">
                <a:solidFill>
                  <a:srgbClr val="0070C0"/>
                </a:solidFill>
              </a:rPr>
              <a:t>Num</a:t>
            </a:r>
            <a:endParaRPr lang="en-I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			</a:t>
            </a:r>
            <a:r>
              <a:rPr lang="en-IN" dirty="0">
                <a:solidFill>
                  <a:srgbClr val="00B050"/>
                </a:solidFill>
              </a:rPr>
              <a:t>Factorial(</a:t>
            </a:r>
            <a:r>
              <a:rPr lang="en-IN" dirty="0" err="1">
                <a:solidFill>
                  <a:srgbClr val="00B050"/>
                </a:solidFill>
              </a:rPr>
              <a:t>Num</a:t>
            </a:r>
            <a:r>
              <a:rPr lang="en-IN" dirty="0">
                <a:solidFill>
                  <a:srgbClr val="00B05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13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F28-FA2F-4A9D-827D-4EE4E96F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365125"/>
            <a:ext cx="10599198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/>
              <a:t>Recursive function   </a:t>
            </a:r>
          </a:p>
          <a:p>
            <a:r>
              <a:rPr lang="en-IN" sz="2000" dirty="0">
                <a:solidFill>
                  <a:srgbClr val="00B050"/>
                </a:solidFill>
              </a:rPr>
              <a:t>Factorial (</a:t>
            </a:r>
            <a:r>
              <a:rPr lang="en-IN" sz="2000" dirty="0" err="1">
                <a:solidFill>
                  <a:srgbClr val="00B050"/>
                </a:solidFill>
              </a:rPr>
              <a:t>Num</a:t>
            </a:r>
            <a:r>
              <a:rPr lang="en-IN" sz="2000" dirty="0">
                <a:solidFill>
                  <a:srgbClr val="00B050"/>
                </a:solidFill>
              </a:rPr>
              <a:t>)</a:t>
            </a:r>
          </a:p>
          <a:p>
            <a:r>
              <a:rPr lang="en-IN" sz="2000" dirty="0">
                <a:solidFill>
                  <a:srgbClr val="00B050"/>
                </a:solidFill>
              </a:rPr>
              <a:t>begin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if </a:t>
            </a:r>
            <a:r>
              <a:rPr lang="en-IN" sz="2000" dirty="0" err="1">
                <a:solidFill>
                  <a:srgbClr val="0070C0"/>
                </a:solidFill>
              </a:rPr>
              <a:t>Num</a:t>
            </a:r>
            <a:r>
              <a:rPr lang="en-IN" sz="2000" dirty="0">
                <a:solidFill>
                  <a:srgbClr val="0070C0"/>
                </a:solidFill>
              </a:rPr>
              <a:t> &gt;= 1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Return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>
                <a:solidFill>
                  <a:srgbClr val="00B050"/>
                </a:solidFill>
              </a:rPr>
              <a:t>Factorial (Num-1)</a:t>
            </a:r>
          </a:p>
          <a:p>
            <a:pPr lvl="1"/>
            <a:endParaRPr lang="en-IN" sz="2000" dirty="0">
              <a:solidFill>
                <a:srgbClr val="00B05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IN" dirty="0">
                <a:solidFill>
                  <a:srgbClr val="0070C0"/>
                </a:solidFill>
              </a:rPr>
              <a:t>Else</a:t>
            </a:r>
          </a:p>
          <a:p>
            <a:pPr lvl="2"/>
            <a:r>
              <a:rPr lang="en-IN" dirty="0">
                <a:solidFill>
                  <a:srgbClr val="00B050"/>
                </a:solidFill>
              </a:rPr>
              <a:t>Return 1</a:t>
            </a:r>
          </a:p>
          <a:p>
            <a:r>
              <a:rPr lang="en-IN" sz="2000" dirty="0">
                <a:solidFill>
                  <a:srgbClr val="00B050"/>
                </a:solidFill>
              </a:rPr>
              <a:t>End</a:t>
            </a:r>
          </a:p>
          <a:p>
            <a:r>
              <a:rPr lang="en-IN" sz="2000" dirty="0"/>
              <a:t>For </a:t>
            </a:r>
            <a:r>
              <a:rPr lang="en-IN" sz="2000" dirty="0" err="1"/>
              <a:t>eg.</a:t>
            </a:r>
            <a:r>
              <a:rPr lang="en-IN" sz="2000" dirty="0"/>
              <a:t> 4!</a:t>
            </a:r>
          </a:p>
          <a:p>
            <a:pPr lvl="1"/>
            <a:r>
              <a:rPr lang="en-IN" sz="2000" dirty="0"/>
              <a:t>Factorial (4) 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0070C0"/>
                </a:solidFill>
              </a:rPr>
              <a:t>Return 4*Factorial (3)</a:t>
            </a:r>
          </a:p>
          <a:p>
            <a:pPr marL="2286000" lvl="5" indent="0">
              <a:buNone/>
            </a:pPr>
            <a:r>
              <a:rPr lang="en-IN" sz="2000" dirty="0"/>
              <a:t>3 * Factorial (2)</a:t>
            </a:r>
          </a:p>
          <a:p>
            <a:pPr marL="2286000" lvl="5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 (1) 2* Factorial </a:t>
            </a:r>
          </a:p>
          <a:p>
            <a:pPr marL="2286000" lvl="5" indent="0">
              <a:buNone/>
            </a:pPr>
            <a:r>
              <a:rPr lang="en-IN" sz="2000" dirty="0"/>
              <a:t>	       1* Factorial(0)</a:t>
            </a:r>
          </a:p>
          <a:p>
            <a:pPr marL="2286000" lvl="5" indent="0">
              <a:buNone/>
            </a:pPr>
            <a:r>
              <a:rPr lang="en-IN" sz="2000" dirty="0"/>
              <a:t>		</a:t>
            </a:r>
            <a:r>
              <a:rPr lang="en-IN" sz="2000" dirty="0">
                <a:solidFill>
                  <a:srgbClr val="0070C0"/>
                </a:solidFill>
              </a:rPr>
              <a:t>1*1</a:t>
            </a:r>
          </a:p>
          <a:p>
            <a:pPr lvl="3"/>
            <a:endParaRPr lang="en-IN" sz="2000" dirty="0"/>
          </a:p>
          <a:p>
            <a:pPr lvl="4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174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5A4-C2BF-4AAD-8209-BB71622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Fibonacci series using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BFB1-27EB-407E-AC3D-F17771F0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Take variable N</a:t>
            </a:r>
            <a:r>
              <a:rPr lang="en-IN" dirty="0">
                <a:solidFill>
                  <a:srgbClr val="FF0000"/>
                </a:solidFill>
              </a:rPr>
              <a:t>			N-&gt;How many number to you want</a:t>
            </a:r>
          </a:p>
          <a:p>
            <a:pPr marL="514350" indent="-514350">
              <a:buAutoNum type="arabicPeriod" startAt="3"/>
            </a:pPr>
            <a:r>
              <a:rPr lang="en-IN" dirty="0"/>
              <a:t>Read N from user</a:t>
            </a:r>
          </a:p>
          <a:p>
            <a:pPr marL="514350" indent="-514350">
              <a:buAutoNum type="arabicPeriod" startAt="3"/>
            </a:pPr>
            <a:r>
              <a:rPr lang="en-IN" dirty="0">
                <a:solidFill>
                  <a:srgbClr val="0070C0"/>
                </a:solidFill>
              </a:rPr>
              <a:t>Recursive function call Fibonacci(N)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06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9FC0-2C33-47AB-A01D-397DB1F0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284085"/>
            <a:ext cx="10670219" cy="5892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Recursive function </a:t>
            </a:r>
            <a:r>
              <a:rPr lang="en-IN" b="1" dirty="0" err="1"/>
              <a:t>fibonacci</a:t>
            </a:r>
            <a:r>
              <a:rPr lang="en-IN" b="1" dirty="0"/>
              <a:t>(N)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 If (N &lt;=1)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return N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>
                <a:solidFill>
                  <a:srgbClr val="0070C0"/>
                </a:solidFill>
              </a:rPr>
              <a:t>return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 (N-1) +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(N-2)</a:t>
            </a:r>
          </a:p>
          <a:p>
            <a:pPr marL="0" indent="0">
              <a:buNone/>
            </a:pPr>
            <a:r>
              <a:rPr lang="en-IN" dirty="0"/>
              <a:t>end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(0) -&gt;return 0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solidFill>
                  <a:srgbClr val="00B050"/>
                </a:solidFill>
              </a:rPr>
              <a:t>  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(1) -&gt; return 1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(2) -&gt;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(1)+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(0</a:t>
            </a:r>
            <a:r>
              <a:rPr lang="en-IN">
                <a:solidFill>
                  <a:srgbClr val="0070C0"/>
                </a:solidFill>
              </a:rPr>
              <a:t>) -&gt;1+0=1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(3)-&gt; 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(2)+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(1)-&gt; 1+1=2</a:t>
            </a:r>
          </a:p>
          <a:p>
            <a:pPr marL="0" indent="0">
              <a:buNone/>
            </a:pPr>
            <a:r>
              <a:rPr lang="en-IN" dirty="0"/>
              <a:t>       and so on…….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95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EB6-A282-4512-956B-6CF72393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/>
              <a:t>An Algorithm Development Process</a:t>
            </a:r>
            <a:br>
              <a:rPr lang="en-IN" b="1" i="0" dirty="0">
                <a:solidFill>
                  <a:srgbClr val="333333"/>
                </a:solidFill>
                <a:effectLst/>
                <a:latin typeface="Skia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A7A4-E432-477E-96A0-6F2DD676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1: Obtain </a:t>
            </a:r>
            <a:r>
              <a:rPr lang="en-US" sz="2400" dirty="0">
                <a:solidFill>
                  <a:srgbClr val="0070C0"/>
                </a:solidFill>
              </a:rPr>
              <a:t>a description of the problem.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2</a:t>
            </a:r>
            <a:r>
              <a:rPr lang="en-US" sz="2400" dirty="0">
                <a:solidFill>
                  <a:srgbClr val="0070C0"/>
                </a:solidFill>
              </a:rPr>
              <a:t>: Analyze the problem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3: </a:t>
            </a:r>
            <a:r>
              <a:rPr lang="en-US" sz="2400" dirty="0">
                <a:solidFill>
                  <a:srgbClr val="0070C0"/>
                </a:solidFill>
              </a:rPr>
              <a:t>Develop a high-level algorithm.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4: </a:t>
            </a:r>
            <a:r>
              <a:rPr lang="en-US" sz="2400" dirty="0">
                <a:solidFill>
                  <a:srgbClr val="0070C0"/>
                </a:solidFill>
              </a:rPr>
              <a:t>Refine the algorithm </a:t>
            </a:r>
            <a:r>
              <a:rPr lang="en-US" sz="2400" dirty="0"/>
              <a:t>by adding more detail.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5: </a:t>
            </a:r>
            <a:r>
              <a:rPr lang="en-US" sz="2400" dirty="0">
                <a:solidFill>
                  <a:srgbClr val="0070C0"/>
                </a:solidFill>
              </a:rPr>
              <a:t>Review the algorithm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73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42A5-D402-4A16-8B09-BF70B304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Strategies for Developing Algorithm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CC2B-1074-4042-B50C-74FAA12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70C0"/>
                </a:solidFill>
              </a:rPr>
              <a:t>Two of the most frequently used strategies are: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/>
              <a:t>Iteration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/>
              <a:t>Recursion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3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25C-8F22-433E-A49D-B19F33C2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409513"/>
            <a:ext cx="10515600" cy="1325563"/>
          </a:xfrm>
        </p:spPr>
        <p:txBody>
          <a:bodyPr/>
          <a:lstStyle/>
          <a:p>
            <a:r>
              <a:rPr lang="en-IN" dirty="0"/>
              <a:t>Iteration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9C67-9AA4-4D58-B4F4-3AF0B848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/>
              <a:t>It is a process </a:t>
            </a:r>
            <a:r>
              <a:rPr lang="en-IN" sz="2400" dirty="0">
                <a:solidFill>
                  <a:srgbClr val="0070C0"/>
                </a:solidFill>
              </a:rPr>
              <a:t>wherein a set of instructions or structures </a:t>
            </a:r>
            <a:r>
              <a:rPr lang="en-IN" sz="2400" dirty="0"/>
              <a:t>are </a:t>
            </a:r>
            <a:r>
              <a:rPr lang="en-IN" sz="2400" dirty="0">
                <a:solidFill>
                  <a:srgbClr val="0070C0"/>
                </a:solidFill>
              </a:rPr>
              <a:t>repeated</a:t>
            </a:r>
            <a:r>
              <a:rPr lang="en-IN" sz="2400" dirty="0"/>
              <a:t> in a </a:t>
            </a:r>
            <a:r>
              <a:rPr lang="en-IN" sz="2400" dirty="0">
                <a:solidFill>
                  <a:srgbClr val="0070C0"/>
                </a:solidFill>
              </a:rPr>
              <a:t>sequence, a specified number of times </a:t>
            </a:r>
            <a:r>
              <a:rPr lang="en-IN" sz="2400" dirty="0"/>
              <a:t>or </a:t>
            </a:r>
            <a:r>
              <a:rPr lang="en-IN" sz="2400" dirty="0">
                <a:solidFill>
                  <a:srgbClr val="00B050"/>
                </a:solidFill>
              </a:rPr>
              <a:t>until a condition is met</a:t>
            </a:r>
            <a:r>
              <a:rPr lang="en-I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93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9F2-703C-4889-91A9-6FA19A3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Fibonacci series – Algorithm 0,1,1,2,3,5,8,13….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D9EA-8031-4431-BF0C-D8A256A0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Take three variables A, B, N          </a:t>
            </a:r>
            <a:r>
              <a:rPr lang="en-IN" dirty="0">
                <a:solidFill>
                  <a:srgbClr val="FF0000"/>
                </a:solidFill>
              </a:rPr>
              <a:t>A-&gt;first number, B-&gt;2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number,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				N-&gt;How many number to you want</a:t>
            </a:r>
          </a:p>
          <a:p>
            <a:pPr marL="0" indent="0">
              <a:buNone/>
            </a:pPr>
            <a:r>
              <a:rPr lang="en-IN" dirty="0"/>
              <a:t>3.</a:t>
            </a: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/>
              <a:t>Read N from user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Set A=0, B=1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Display A, B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Take another variable Sum       </a:t>
            </a:r>
            <a:r>
              <a:rPr lang="en-IN" dirty="0">
                <a:solidFill>
                  <a:srgbClr val="FF0000"/>
                </a:solidFill>
              </a:rPr>
              <a:t>Sum-&gt; used for storing the result of addition 						of A and B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0070C0"/>
                </a:solidFill>
              </a:rPr>
              <a:t>Sum = A+B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0070C0"/>
                </a:solidFill>
              </a:rPr>
              <a:t>Display Sum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0070C0"/>
                </a:solidFill>
              </a:rPr>
              <a:t>Set A=B, B=Sum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Repeat step from </a:t>
            </a:r>
            <a:r>
              <a:rPr lang="en-IN" dirty="0">
                <a:solidFill>
                  <a:srgbClr val="0070C0"/>
                </a:solidFill>
              </a:rPr>
              <a:t>7 to 9</a:t>
            </a:r>
            <a:r>
              <a:rPr lang="en-IN" dirty="0"/>
              <a:t>, for </a:t>
            </a:r>
            <a:r>
              <a:rPr lang="en-IN" dirty="0">
                <a:solidFill>
                  <a:srgbClr val="0070C0"/>
                </a:solidFill>
              </a:rPr>
              <a:t>N-2</a:t>
            </a:r>
            <a:r>
              <a:rPr lang="en-IN" dirty="0"/>
              <a:t> times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9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59A2-20AE-41E7-BC1D-EE79FE74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check whether a number is Armstrong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A2E8-47EB-4FCC-9B2C-479031B6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armstrong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number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number which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equal to the sum of the cubes of its individual digits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153 = 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+ 5 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+ 3 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 1 +  125 + 27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= 153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153 is Armstrong number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371 is another Armstrong number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8182A0-8C6C-46F9-827C-F98D68F0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153 = (1)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 (5)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 (3)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153 = 1 + 125 + 27 153 = 153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9249-A115-4762-9353-0BD4AE00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399495"/>
            <a:ext cx="10937289" cy="6093380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80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Read </a:t>
            </a:r>
            <a:r>
              <a:rPr lang="en-IN" sz="8000" dirty="0" err="1"/>
              <a:t>Num</a:t>
            </a:r>
            <a:r>
              <a:rPr lang="en-IN" sz="8000" dirty="0"/>
              <a:t> from user	</a:t>
            </a:r>
            <a:r>
              <a:rPr lang="en-IN" sz="8000" dirty="0">
                <a:solidFill>
                  <a:srgbClr val="FF0000"/>
                </a:solidFill>
              </a:rPr>
              <a:t>            </a:t>
            </a:r>
            <a:r>
              <a:rPr lang="en-IN" sz="8000" dirty="0" err="1">
                <a:solidFill>
                  <a:srgbClr val="FF0000"/>
                </a:solidFill>
              </a:rPr>
              <a:t>Num</a:t>
            </a:r>
            <a:r>
              <a:rPr lang="en-IN" sz="8000" dirty="0">
                <a:solidFill>
                  <a:srgbClr val="FF0000"/>
                </a:solidFill>
              </a:rPr>
              <a:t>-&gt; which number to be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Take another variables Reminder, </a:t>
            </a:r>
            <a:r>
              <a:rPr lang="en-IN" sz="8000" strike="sngStrike" dirty="0"/>
              <a:t>Quotient</a:t>
            </a:r>
            <a:r>
              <a:rPr lang="en-IN" sz="8000" dirty="0"/>
              <a:t>, sum</a:t>
            </a:r>
            <a:r>
              <a:rPr lang="en-IN" sz="8000" dirty="0">
                <a:solidFill>
                  <a:srgbClr val="FF0000"/>
                </a:solidFill>
              </a:rPr>
              <a:t>=0</a:t>
            </a:r>
            <a:r>
              <a:rPr lang="en-IN" sz="8000" dirty="0"/>
              <a:t>, </a:t>
            </a:r>
            <a:r>
              <a:rPr lang="en-IN" sz="8000" dirty="0">
                <a:solidFill>
                  <a:srgbClr val="FF0000"/>
                </a:solidFill>
              </a:rPr>
              <a:t>temp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>
                <a:solidFill>
                  <a:srgbClr val="FF0000"/>
                </a:solidFill>
              </a:rPr>
              <a:t>temp = </a:t>
            </a:r>
            <a:r>
              <a:rPr lang="en-IN" sz="8000" dirty="0" err="1">
                <a:solidFill>
                  <a:srgbClr val="FF0000"/>
                </a:solidFill>
              </a:rPr>
              <a:t>Num</a:t>
            </a:r>
            <a:endParaRPr lang="en-IN" sz="8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sz="8000" dirty="0"/>
          </a:p>
          <a:p>
            <a:pPr marL="514350" indent="-514350">
              <a:buFont typeface="+mj-lt"/>
              <a:buAutoNum type="arabicPeriod"/>
            </a:pPr>
            <a:r>
              <a:rPr lang="en-IN" sz="8000" dirty="0">
                <a:solidFill>
                  <a:srgbClr val="0070C0"/>
                </a:solidFill>
              </a:rPr>
              <a:t>Reminder= Num%10			</a:t>
            </a:r>
            <a:r>
              <a:rPr lang="en-IN" sz="8000" strike="sngStrike" dirty="0" err="1">
                <a:solidFill>
                  <a:srgbClr val="0070C0"/>
                </a:solidFill>
              </a:rPr>
              <a:t>Num</a:t>
            </a:r>
            <a:r>
              <a:rPr lang="en-IN" sz="8000" strike="sngStrike" dirty="0">
                <a:solidFill>
                  <a:srgbClr val="0070C0"/>
                </a:solidFill>
              </a:rPr>
              <a:t>=Num%10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>
                <a:solidFill>
                  <a:srgbClr val="0070C0"/>
                </a:solidFill>
              </a:rPr>
              <a:t>sum= sum + Reminder*Reminder*Reminder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strike="sngStrike" dirty="0">
                <a:solidFill>
                  <a:srgbClr val="0070C0"/>
                </a:solidFill>
              </a:rPr>
              <a:t>Quotient</a:t>
            </a:r>
            <a:r>
              <a:rPr lang="en-IN" sz="8000" dirty="0">
                <a:solidFill>
                  <a:srgbClr val="0070C0"/>
                </a:solidFill>
              </a:rPr>
              <a:t>     </a:t>
            </a:r>
            <a:r>
              <a:rPr lang="en-IN" sz="8000" dirty="0" err="1">
                <a:solidFill>
                  <a:srgbClr val="0070C0"/>
                </a:solidFill>
              </a:rPr>
              <a:t>Num</a:t>
            </a:r>
            <a:r>
              <a:rPr lang="en-IN" sz="8000" dirty="0">
                <a:solidFill>
                  <a:srgbClr val="0070C0"/>
                </a:solidFill>
              </a:rPr>
              <a:t> = </a:t>
            </a:r>
            <a:r>
              <a:rPr lang="en-IN" sz="8000" dirty="0" err="1">
                <a:solidFill>
                  <a:srgbClr val="0070C0"/>
                </a:solidFill>
              </a:rPr>
              <a:t>Num</a:t>
            </a:r>
            <a:r>
              <a:rPr lang="en-IN" sz="8000" dirty="0">
                <a:solidFill>
                  <a:srgbClr val="0070C0"/>
                </a:solidFill>
              </a:rPr>
              <a:t>/10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If </a:t>
            </a:r>
            <a:r>
              <a:rPr lang="en-IN" sz="8000" strike="sngStrike" dirty="0"/>
              <a:t>Quotient</a:t>
            </a:r>
            <a:r>
              <a:rPr lang="en-IN" sz="8000" dirty="0"/>
              <a:t>   </a:t>
            </a:r>
            <a:r>
              <a:rPr lang="en-IN" sz="8000" dirty="0" err="1"/>
              <a:t>Num</a:t>
            </a:r>
            <a:r>
              <a:rPr lang="en-IN" sz="8000" dirty="0"/>
              <a:t> </a:t>
            </a:r>
            <a:r>
              <a:rPr lang="en-IN" sz="8000" dirty="0">
                <a:solidFill>
                  <a:srgbClr val="FF0000"/>
                </a:solidFill>
              </a:rPr>
              <a:t>not equal to 0</a:t>
            </a:r>
            <a:r>
              <a:rPr lang="en-IN" sz="8000" dirty="0"/>
              <a:t> </a:t>
            </a:r>
            <a:r>
              <a:rPr lang="en-IN" sz="8000" dirty="0" err="1"/>
              <a:t>goto</a:t>
            </a:r>
            <a:r>
              <a:rPr lang="en-IN" sz="8000" dirty="0"/>
              <a:t> step  5  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If sum = </a:t>
            </a:r>
            <a:r>
              <a:rPr lang="en-IN" sz="8000" dirty="0">
                <a:solidFill>
                  <a:srgbClr val="FF0000"/>
                </a:solidFill>
              </a:rPr>
              <a:t>temp</a:t>
            </a:r>
            <a:r>
              <a:rPr lang="en-IN" sz="8000" dirty="0"/>
              <a:t> then</a:t>
            </a:r>
          </a:p>
          <a:p>
            <a:pPr marL="0" indent="0">
              <a:buNone/>
            </a:pPr>
            <a:r>
              <a:rPr lang="en-IN" sz="8000" dirty="0"/>
              <a:t>             print  </a:t>
            </a:r>
            <a:r>
              <a:rPr lang="en-IN" sz="8000" dirty="0">
                <a:solidFill>
                  <a:srgbClr val="0070C0"/>
                </a:solidFill>
              </a:rPr>
              <a:t>the given number is Armstrong</a:t>
            </a:r>
          </a:p>
          <a:p>
            <a:pPr marL="0" indent="0">
              <a:buNone/>
            </a:pPr>
            <a:r>
              <a:rPr lang="en-IN" sz="8000" dirty="0"/>
              <a:t>            else</a:t>
            </a:r>
          </a:p>
          <a:p>
            <a:pPr marL="0" indent="0">
              <a:buNone/>
            </a:pPr>
            <a:r>
              <a:rPr lang="en-IN" sz="8000" dirty="0"/>
              <a:t>              print </a:t>
            </a:r>
            <a:r>
              <a:rPr lang="en-IN" sz="8000" dirty="0">
                <a:solidFill>
                  <a:srgbClr val="0070C0"/>
                </a:solidFill>
              </a:rPr>
              <a:t>the given number is not Armstrong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9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549-3448-470B-BC1F-6711D788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Factorial of a given number</a:t>
            </a:r>
            <a:br>
              <a:rPr lang="en-IN" dirty="0"/>
            </a:br>
            <a:r>
              <a:rPr lang="en-IN" dirty="0"/>
              <a:t>4! = 4*3*2*1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D200-6FB7-4154-944B-EBD99656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Read </a:t>
            </a:r>
            <a:r>
              <a:rPr lang="en-IN" dirty="0" err="1"/>
              <a:t>Num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=0 then print </a:t>
            </a:r>
            <a:r>
              <a:rPr lang="en-IN" dirty="0">
                <a:solidFill>
                  <a:srgbClr val="0070C0"/>
                </a:solidFill>
              </a:rPr>
              <a:t>factorial of 0 is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Declare Variable fact</a:t>
            </a:r>
            <a:r>
              <a:rPr lang="en-IN" dirty="0">
                <a:solidFill>
                  <a:srgbClr val="FF0000"/>
                </a:solidFill>
              </a:rPr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fact = fact*</a:t>
            </a:r>
            <a:r>
              <a:rPr lang="en-IN" dirty="0" err="1"/>
              <a:t>Num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Num</a:t>
            </a:r>
            <a:r>
              <a:rPr lang="en-IN" dirty="0"/>
              <a:t> = Num-1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not equal to 0</a:t>
            </a:r>
            <a:r>
              <a:rPr lang="en-IN" dirty="0"/>
              <a:t> go to step 5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Print fact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05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2F6-CFC9-4E87-9052-05767C33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2A92-B0D8-4B18-8343-60DE6082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Recursion is a </a:t>
            </a:r>
            <a:r>
              <a:rPr lang="en-IN" sz="2400" dirty="0">
                <a:solidFill>
                  <a:srgbClr val="0070C0"/>
                </a:solidFill>
              </a:rPr>
              <a:t>technique</a:t>
            </a:r>
            <a:r>
              <a:rPr lang="en-IN" sz="2400" dirty="0"/>
              <a:t> in which </a:t>
            </a:r>
            <a:r>
              <a:rPr lang="en-IN" sz="2400" dirty="0">
                <a:solidFill>
                  <a:srgbClr val="0070C0"/>
                </a:solidFill>
              </a:rPr>
              <a:t>a function calls itself repeatedly </a:t>
            </a:r>
            <a:r>
              <a:rPr lang="en-IN" sz="2400" dirty="0">
                <a:solidFill>
                  <a:srgbClr val="00B050"/>
                </a:solidFill>
              </a:rPr>
              <a:t>until a concluding situation happen</a:t>
            </a:r>
          </a:p>
          <a:p>
            <a:r>
              <a:rPr lang="en-IN" sz="2400" dirty="0"/>
              <a:t>A </a:t>
            </a:r>
            <a:r>
              <a:rPr lang="en-IN" sz="2400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 which utilizes this technique is called a  </a:t>
            </a:r>
            <a:r>
              <a:rPr lang="en-IN" sz="2400" dirty="0">
                <a:solidFill>
                  <a:srgbClr val="0070C0"/>
                </a:solidFill>
              </a:rPr>
              <a:t>recursive function.</a:t>
            </a:r>
          </a:p>
          <a:p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2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668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Skia-Regular</vt:lpstr>
      <vt:lpstr>Symbol</vt:lpstr>
      <vt:lpstr>Office Theme</vt:lpstr>
      <vt:lpstr>Algorithmic Problem Solving</vt:lpstr>
      <vt:lpstr>An Algorithm Development Process </vt:lpstr>
      <vt:lpstr>Simple Strategies for Developing Algorithm </vt:lpstr>
      <vt:lpstr>Iteration </vt:lpstr>
      <vt:lpstr>Fibonacci series – Algorithm 0,1,1,2,3,5,8,13….</vt:lpstr>
      <vt:lpstr>To check whether a number is Armstrong or not</vt:lpstr>
      <vt:lpstr>PowerPoint Presentation</vt:lpstr>
      <vt:lpstr>Factorial of a given number 4! = 4*3*2*1</vt:lpstr>
      <vt:lpstr>Recursion</vt:lpstr>
      <vt:lpstr>Factorial of a given number 4! = 4*3*2*1</vt:lpstr>
      <vt:lpstr>PowerPoint Presentation</vt:lpstr>
      <vt:lpstr>Fibonacci series using recursive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2020-12-03T13:29:07Z</dcterms:created>
  <dcterms:modified xsi:type="dcterms:W3CDTF">2020-12-05T06:07:29Z</dcterms:modified>
</cp:coreProperties>
</file>