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868800+00_00"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72" r:id="rId15"/>
    <p:sldId id="273" r:id="rId16"/>
    <p:sldId id="274" r:id="rId17"/>
    <p:sldId id="276" r:id="rId18"/>
    <p:sldId id="279" r:id="rId19"/>
    <p:sldId id="280" r:id="rId20"/>
    <p:sldId id="281" r:id="rId21"/>
    <p:sldId id="282" r:id="rId22"/>
    <p:sldId id="286" r:id="rId23"/>
    <p:sldId id="283" r:id="rId24"/>
    <p:sldId id="284" r:id="rId25"/>
    <p:sldId id="285" r:id="rId26"/>
    <p:sldId id="287" r:id="rId27"/>
    <p:sldId id="288" r:id="rId28"/>
    <p:sldId id="289" r:id="rId29"/>
    <p:sldId id="292" r:id="rId30"/>
    <p:sldId id="293" r:id="rId31"/>
    <p:sldId id="290" r:id="rId32"/>
    <p:sldId id="294" r:id="rId33"/>
    <p:sldId id="298" r:id="rId34"/>
    <p:sldId id="295" r:id="rId35"/>
    <p:sldId id="296" r:id="rId36"/>
    <p:sldId id="297"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3" r:id="rId51"/>
    <p:sldId id="314" r:id="rId52"/>
    <p:sldId id="312" r:id="rId53"/>
    <p:sldId id="270" r:id="rId54"/>
    <p:sldId id="26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4T11:00:09.172"/>
    </inkml:context>
    <inkml:brush xml:id="br0">
      <inkml:brushProperty name="width" value="0.05292" units="cm"/>
      <inkml:brushProperty name="height" value="0.05292" units="cm"/>
      <inkml:brushProperty name="color" value="#FF0000"/>
    </inkml:brush>
  </inkml:definitions>
  <inkml:trace contextRef="#ctx0" brushRef="#br0">23837 11906 0,'0'-25'141,"0"1"-63,25 24-63,0 0 1,0 0 0,0 0 15,24 0 0,-24 0 47,-25 24-62,0 1 31,0 0-47,0 0 15,0 0 17,0-1-1,0 1 16,0 0-32,-25-25 1,25 25 0,0 0 77,0-1-30,25-24-47,25 0 15,-50 25 234,0 0-202,0 0-32,0 0 0,0 0-15,0-1 0,0 1-1,0 0-15,0 0 47,0 0 47,-50 24-63,0-49 16,50 25-31,-24-25-16,-1 0 15,0 0-15,-25 0 16,25 0 15,1 0-15,-1 0 15,0 0 0,0 0 1</inkml:trace>
  <inkml:trace contextRef="#ctx0" brushRef="#br0" timeOffset="3107.3616">23688 13593 0,'25'0'109,"0"0"-109,0 0 16,0 0 62,-1 0-62,1 0-1,0 0 1,25 0-1,-25 0 32,-1 0 63,-24 25-32,0 0-78,0-1 31,0 1-15,-24-25-1,-1 0 17,25 25-17,0 25 157,0-26-125,25-24 0,-1 0 15,1 25-30,0-25-17,-25 25 141,0 0-124,-25-25-17,25 25 17,-25-25-32,25 24 46,0 26-14,0-25 30,0 24 1,0-24-32,0 25 0,0-25 0,-24-25-15,24 24 0,-25-24-16,0 25 15,0 0 1,0-25 0,0 0-1,-24 25 1,24-25 15,0 0 16,0 0-31,1 0-1,-1 0-15,0-25 31,25 0-15,-25 25-16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4T11:00:21.979"/>
    </inkml:context>
    <inkml:brush xml:id="br0">
      <inkml:brushProperty name="width" value="0.05292" units="cm"/>
      <inkml:brushProperty name="height" value="0.05292" units="cm"/>
      <inkml:brushProperty name="color" value="#FF0000"/>
    </inkml:brush>
  </inkml:definitions>
  <inkml:trace contextRef="#ctx0" brushRef="#br0">9451 11931 0,'0'25'312,"24"-25"-296,1 0 203,0 0-110,0 0-78,0 0 1,-1 25 30,-24-1 32,0 1-47,0 0 15,-24 0-15,24 0 31,-25 24-47,0-49-15,25 25 31,0 0-16,0 0 0,0 0-15,25-25 15,0 0 32,-1 0-48,-24 24 1,25-24-16,0 0 16,-25 25-16,25-25 218,-25 25-124,0 0-63,0 0 16,0 24 47,0-24-47,0 0 0,0 0-32,0-1 64,-25-24-64,0 25 1,25 0 15,-25-25-15,1 25 31,-26-25 15,25 0-31,0 0 1,1 0-17,-1 0 16,0 0-15,0 0 47,25-25-32,-25 25 63,25-25-79,0 0-15</inkml:trace>
  <inkml:trace contextRef="#ctx0" brushRef="#br0" timeOffset="3128.4501">9351 13221 0,'25'0'188,"0"0"-173,25 0 1,-26 0 15,1 25 47,-25 0-31,0-1 47,0 1 78,0 0-156,0 0-1,0 0 16,25-1-15,0 1 47,0-25-48,-1 0 1,1 25-1,0 0-15,-25 0 16,50-25 0,-26 24-1,26-24 1,-75 0 93,0 0-77,1-49-32,-1 49 15,-25-25-15,25 25 16,1 0-1,-1 0 17,25 25 108,0 0-108,0-1-17,-25 1 16,25 0-15,0 0 15,-25-25 47,25 25-31,0-1-31,-25 1 15,1-25 16,-1 25-47,25 0 94,-25-25 140,-49 0-234,49-50 16</inkml:trace>
  <inkml:trace contextRef="#ctx0" brushRef="#br0" timeOffset="5088.4276">8483 12626 0,'0'24'47,"0"1"-15,0 0-1,0 0-16,0 0 1,0-1 0,0 1 31,0 0-47,0 0 15,0 0 16,0-1-31,0 1 16,25 0 0,0 25 15,0-1 16,-1 1-16,-24-1 47</inkml:trace>
  <inkml:trace contextRef="#ctx0" brushRef="#br0" timeOffset="6968.0905">8409 13022 0,'25'0'156,"-1"25"-140,-24 0-1,25 0 32,0 0 31,0-25-46,0 0 202,-25 24-203,24-24 1,26 0 249,-50-49-266,0 24 17,25 25-17,-25-25 1,25 0 0,-25 1-1,24-26 16,1 25-31,0-24 47</inkml:trace>
  <inkml:trace contextRef="#ctx0" brushRef="#br0" timeOffset="9128.3498">8384 12824 0,'0'25'218,"25"-25"-186,0 0-17,-1-25 95,1 0-95,0 0 1,0 1 0,24-1 15,-49 0 0,0 0 63,0 0-79,25 1 64,0 24 155,0 0-234,0 24 47,-25 1-32,0 0 1,24-25 0,1 25-16,-25 0 47</inkml:trace>
  <inkml:trace contextRef="#ctx0" brushRef="#br0" timeOffset="22376.2268">5978 14188 0,'0'-25'219,"0"-49"-204,0 0-15,0 24 16,0-24-16,0-1 16,0 1-1,0 24-15,0 1 16,0 24-16,0-25 0,0 25 16,0-49-1,0 0 1,0-1-1,0 50 1,0-24 0,0 24-1,0 0 1,0 0 0,0-49 15,0 49-16,0 0 1,0-24 0,0 24 15,0 0-15,0 0 30</inkml:trace>
  <inkml:trace contextRef="#ctx0" brushRef="#br0" timeOffset="23887.4584">5755 13320 0,'24'-49'187,"1"24"-171,0 0 0,-25-25-1,50 1 17,-50 24-1,25 0-31,24 0 31,-49 0-15,25 1-1,-25-1 17,25-25-17,0 50-15,-25-25 31,24 25 173,-24 25-189,50 25-15,-25-1 16,0-49-1,24 75 1,1 49 0,-1-99-1,-24 0 1,-25-1 0,25-24-1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oleObject" Target="../embeddings/oleObject4.bin"/><Relationship Id="rId4" Type="http://schemas.openxmlformats.org/officeDocument/2006/relationships/image" Target="../media/image29.wmf"/></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7.xml"/><Relationship Id="rId4" Type="http://schemas.openxmlformats.org/officeDocument/2006/relationships/image" Target="../media/image35.jp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868800+00_00"/></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CO3 – FLEXIBLE ELECTRONIC MATERIALS</a:t>
            </a:r>
            <a:endParaRPr lang="en-IN" b="1" dirty="0"/>
          </a:p>
        </p:txBody>
      </p:sp>
      <p:sp>
        <p:nvSpPr>
          <p:cNvPr id="3" name="Subtitle 2"/>
          <p:cNvSpPr>
            <a:spLocks noGrp="1"/>
          </p:cNvSpPr>
          <p:nvPr>
            <p:ph type="subTitle" idx="1"/>
          </p:nvPr>
        </p:nvSpPr>
        <p:spPr>
          <a:xfrm>
            <a:off x="1876423" y="4025119"/>
            <a:ext cx="8791575" cy="1655762"/>
          </a:xfrm>
        </p:spPr>
        <p:txBody>
          <a:bodyPr/>
          <a:lstStyle/>
          <a:p>
            <a:pPr algn="ctr"/>
            <a:r>
              <a:rPr lang="en-US" b="1" dirty="0" smtClean="0">
                <a:solidFill>
                  <a:srgbClr val="FF0000"/>
                </a:solidFill>
              </a:rPr>
              <a:t>CONJUGATED POLYMERS</a:t>
            </a:r>
          </a:p>
          <a:p>
            <a:pPr algn="ctr"/>
            <a:r>
              <a:rPr lang="en-US" b="1" dirty="0" smtClean="0">
                <a:solidFill>
                  <a:srgbClr val="FF0000"/>
                </a:solidFill>
              </a:rPr>
              <a:t>MOLECULAR ELECTRONICS</a:t>
            </a:r>
            <a:endParaRPr lang="en-IN" b="1" dirty="0">
              <a:solidFill>
                <a:srgbClr val="FF0000"/>
              </a:solidFill>
            </a:endParaRPr>
          </a:p>
        </p:txBody>
      </p:sp>
      <p:sp>
        <p:nvSpPr>
          <p:cNvPr id="4" name="TextBox 3"/>
          <p:cNvSpPr txBox="1"/>
          <p:nvPr/>
        </p:nvSpPr>
        <p:spPr>
          <a:xfrm>
            <a:off x="8305359" y="5725237"/>
            <a:ext cx="3886641" cy="1200329"/>
          </a:xfrm>
          <a:prstGeom prst="rect">
            <a:avLst/>
          </a:prstGeom>
          <a:noFill/>
        </p:spPr>
        <p:txBody>
          <a:bodyPr wrap="none" rtlCol="0">
            <a:spAutoFit/>
          </a:bodyPr>
          <a:lstStyle/>
          <a:p>
            <a:r>
              <a:rPr lang="en-US" dirty="0" smtClean="0"/>
              <a:t>DR. S. SUSITHRA</a:t>
            </a:r>
          </a:p>
          <a:p>
            <a:r>
              <a:rPr lang="en-US" dirty="0" smtClean="0"/>
              <a:t>DEPARTMENT OF CHEMISTRY</a:t>
            </a:r>
          </a:p>
          <a:p>
            <a:r>
              <a:rPr lang="en-US" dirty="0" smtClean="0"/>
              <a:t>PSG COLLEGE OF TECHNOLOGY</a:t>
            </a:r>
          </a:p>
          <a:p>
            <a:endParaRPr lang="en-IN" dirty="0"/>
          </a:p>
        </p:txBody>
      </p:sp>
    </p:spTree>
    <p:extLst>
      <p:ext uri="{BB962C8B-B14F-4D97-AF65-F5344CB8AC3E}">
        <p14:creationId xmlns:p14="http://schemas.microsoft.com/office/powerpoint/2010/main" val="648088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9341" y="820342"/>
            <a:ext cx="6882461" cy="4571999"/>
          </a:xfrm>
          <a:prstGeom prst="rect">
            <a:avLst/>
          </a:prstGeom>
        </p:spPr>
      </p:pic>
      <p:sp>
        <p:nvSpPr>
          <p:cNvPr id="3" name="Rectangle 2"/>
          <p:cNvSpPr/>
          <p:nvPr/>
        </p:nvSpPr>
        <p:spPr>
          <a:xfrm>
            <a:off x="7601802" y="820342"/>
            <a:ext cx="4094329" cy="5324535"/>
          </a:xfrm>
          <a:prstGeom prst="rect">
            <a:avLst/>
          </a:prstGeom>
        </p:spPr>
        <p:txBody>
          <a:bodyPr wrap="square">
            <a:spAutoFit/>
          </a:bodyPr>
          <a:lstStyle/>
          <a:p>
            <a:pPr marL="342900" indent="-342900">
              <a:buAutoNum type="alphaLcParenBoth"/>
            </a:pPr>
            <a:r>
              <a:rPr lang="en-US" sz="2000" dirty="0" smtClean="0"/>
              <a:t>Crystal </a:t>
            </a:r>
            <a:r>
              <a:rPr lang="en-US" sz="2000" dirty="0"/>
              <a:t>structure of 1D </a:t>
            </a:r>
            <a:r>
              <a:rPr lang="en-US" sz="2000" i="1" dirty="0"/>
              <a:t>trans</a:t>
            </a:r>
            <a:r>
              <a:rPr lang="en-US" sz="2000" dirty="0"/>
              <a:t>-</a:t>
            </a:r>
            <a:r>
              <a:rPr lang="en-US" sz="2000" dirty="0" err="1"/>
              <a:t>polyacetylene</a:t>
            </a:r>
            <a:r>
              <a:rPr lang="en-US" sz="2000" dirty="0"/>
              <a:t> (</a:t>
            </a:r>
            <a:r>
              <a:rPr lang="en-US" sz="2000" dirty="0" smtClean="0"/>
              <a:t>CH)</a:t>
            </a:r>
            <a:r>
              <a:rPr lang="en-US" sz="2000" i="1" baseline="-25000" dirty="0" smtClean="0"/>
              <a:t>n</a:t>
            </a:r>
            <a:r>
              <a:rPr lang="en-US" sz="2000" dirty="0"/>
              <a:t>. Two </a:t>
            </a:r>
            <a:r>
              <a:rPr lang="en-US" sz="2000" i="1" dirty="0"/>
              <a:t>σ </a:t>
            </a:r>
            <a:r>
              <a:rPr lang="en-US" sz="2000" i="1" dirty="0" smtClean="0"/>
              <a:t>-</a:t>
            </a:r>
            <a:r>
              <a:rPr lang="en-US" sz="2000" dirty="0" smtClean="0"/>
              <a:t>bonds </a:t>
            </a:r>
            <a:r>
              <a:rPr lang="en-US" sz="2000" dirty="0"/>
              <a:t>form among two neighboring C–C via </a:t>
            </a:r>
            <a:r>
              <a:rPr lang="en-US" sz="2000" i="1" dirty="0" smtClean="0"/>
              <a:t>sp</a:t>
            </a:r>
            <a:r>
              <a:rPr lang="en-US" sz="2000" i="1" baseline="30000" dirty="0" smtClean="0"/>
              <a:t>2</a:t>
            </a:r>
            <a:r>
              <a:rPr lang="en-US" sz="2000" i="1" dirty="0" smtClean="0"/>
              <a:t> </a:t>
            </a:r>
            <a:r>
              <a:rPr lang="en-US" sz="2000" dirty="0" smtClean="0"/>
              <a:t>hybridized </a:t>
            </a:r>
            <a:r>
              <a:rPr lang="en-US" sz="2000" dirty="0"/>
              <a:t>orbital </a:t>
            </a:r>
            <a:r>
              <a:rPr lang="en-US" sz="2000" dirty="0" smtClean="0"/>
              <a:t>with </a:t>
            </a:r>
            <a:r>
              <a:rPr lang="en-US" sz="2000" dirty="0" err="1" smtClean="0"/>
              <a:t>unhybridized</a:t>
            </a:r>
            <a:r>
              <a:rPr lang="en-US" sz="2000" dirty="0" smtClean="0"/>
              <a:t> </a:t>
            </a:r>
            <a:r>
              <a:rPr lang="en-US" sz="2000" i="1" dirty="0" err="1" smtClean="0"/>
              <a:t>p</a:t>
            </a:r>
            <a:r>
              <a:rPr lang="en-US" sz="2000" i="1" baseline="-25000" dirty="0" err="1" smtClean="0"/>
              <a:t>z</a:t>
            </a:r>
            <a:r>
              <a:rPr lang="en-US" sz="2000" dirty="0" smtClean="0"/>
              <a:t> orbital overlap to form </a:t>
            </a:r>
            <a:r>
              <a:rPr lang="el-GR" sz="2000" dirty="0" smtClean="0"/>
              <a:t>π</a:t>
            </a:r>
            <a:r>
              <a:rPr lang="en-US" sz="2000" dirty="0" smtClean="0"/>
              <a:t> </a:t>
            </a:r>
            <a:r>
              <a:rPr lang="en-US" sz="2000" dirty="0"/>
              <a:t>and a third </a:t>
            </a:r>
            <a:r>
              <a:rPr lang="en-US" sz="2000" i="1" dirty="0"/>
              <a:t>σ </a:t>
            </a:r>
            <a:r>
              <a:rPr lang="en-US" sz="2000" i="1" dirty="0" smtClean="0"/>
              <a:t>-</a:t>
            </a:r>
            <a:r>
              <a:rPr lang="en-US" sz="2000" dirty="0" smtClean="0"/>
              <a:t>bond </a:t>
            </a:r>
            <a:r>
              <a:rPr lang="en-US" sz="2000" dirty="0"/>
              <a:t>forms with H. </a:t>
            </a:r>
            <a:endParaRPr lang="en-US" sz="2000" dirty="0" smtClean="0"/>
          </a:p>
          <a:p>
            <a:pPr marL="342900" indent="-342900">
              <a:buAutoNum type="alphaLcParenBoth"/>
            </a:pPr>
            <a:r>
              <a:rPr lang="en-US" sz="2000" dirty="0" smtClean="0"/>
              <a:t>Two </a:t>
            </a:r>
            <a:r>
              <a:rPr lang="en-US" sz="2000" dirty="0"/>
              <a:t>degenerate configurations of </a:t>
            </a:r>
            <a:r>
              <a:rPr lang="en-US" sz="2000" dirty="0" err="1" smtClean="0"/>
              <a:t>PAc.</a:t>
            </a:r>
            <a:endParaRPr lang="en-US" sz="2000" dirty="0" smtClean="0"/>
          </a:p>
          <a:p>
            <a:pPr marL="342900" indent="-342900">
              <a:buAutoNum type="alphaLcParenBoth"/>
            </a:pPr>
            <a:r>
              <a:rPr lang="en-US" sz="2000" dirty="0" smtClean="0"/>
              <a:t>Sp</a:t>
            </a:r>
            <a:r>
              <a:rPr lang="en-US" sz="2000" baseline="30000" dirty="0" smtClean="0"/>
              <a:t>2</a:t>
            </a:r>
            <a:r>
              <a:rPr lang="en-US" sz="2000" dirty="0" smtClean="0"/>
              <a:t> hybridization model </a:t>
            </a:r>
            <a:r>
              <a:rPr lang="en-US" sz="2000" dirty="0"/>
              <a:t>proposed for 1D </a:t>
            </a:r>
            <a:r>
              <a:rPr lang="en-US" sz="2000" i="1" dirty="0" smtClean="0"/>
              <a:t>trans</a:t>
            </a:r>
            <a:r>
              <a:rPr lang="en-US" sz="2000" dirty="0" smtClean="0"/>
              <a:t>-</a:t>
            </a:r>
            <a:r>
              <a:rPr lang="en-US" sz="2000" dirty="0" err="1" smtClean="0"/>
              <a:t>PAc.</a:t>
            </a:r>
            <a:endParaRPr lang="en-US" sz="2000" dirty="0" smtClean="0"/>
          </a:p>
          <a:p>
            <a:pPr marL="342900" indent="-342900">
              <a:buAutoNum type="alphaLcParenBoth"/>
            </a:pPr>
            <a:r>
              <a:rPr lang="en-US" sz="2000" dirty="0" smtClean="0"/>
              <a:t>The </a:t>
            </a:r>
            <a:r>
              <a:rPr lang="en-US" sz="2000" dirty="0"/>
              <a:t>molecular orbital energy diagram for the </a:t>
            </a:r>
            <a:r>
              <a:rPr lang="en-US" sz="2000" i="1" dirty="0"/>
              <a:t>σ</a:t>
            </a:r>
            <a:r>
              <a:rPr lang="en-US" sz="2000" dirty="0"/>
              <a:t>- and </a:t>
            </a:r>
            <a:r>
              <a:rPr lang="en-US" sz="2000" i="1" dirty="0"/>
              <a:t>π</a:t>
            </a:r>
            <a:r>
              <a:rPr lang="en-US" sz="2000" dirty="0"/>
              <a:t>-bonding </a:t>
            </a:r>
            <a:r>
              <a:rPr lang="en-US" sz="2000" dirty="0" smtClean="0"/>
              <a:t>relationship.</a:t>
            </a:r>
            <a:r>
              <a:rPr lang="en-US" sz="2000" dirty="0"/>
              <a:t/>
            </a:r>
            <a:br>
              <a:rPr lang="en-US" sz="2000" dirty="0"/>
            </a:br>
            <a:r>
              <a:rPr lang="en-US" sz="2000" dirty="0"/>
              <a:t/>
            </a:r>
            <a:br>
              <a:rPr lang="en-US" sz="2000" dirty="0"/>
            </a:br>
            <a:endParaRPr lang="en-IN" sz="2000" dirty="0"/>
          </a:p>
        </p:txBody>
      </p:sp>
    </p:spTree>
    <p:extLst>
      <p:ext uri="{BB962C8B-B14F-4D97-AF65-F5344CB8AC3E}">
        <p14:creationId xmlns:p14="http://schemas.microsoft.com/office/powerpoint/2010/main" val="3469156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6663" y="163773"/>
            <a:ext cx="7766870" cy="584775"/>
          </a:xfrm>
          <a:prstGeom prst="rect">
            <a:avLst/>
          </a:prstGeom>
          <a:noFill/>
        </p:spPr>
        <p:txBody>
          <a:bodyPr wrap="none" rtlCol="0">
            <a:spAutoFit/>
          </a:bodyPr>
          <a:lstStyle/>
          <a:p>
            <a:r>
              <a:rPr lang="en-US" sz="3200" b="1" i="1" u="sng" dirty="0" smtClean="0"/>
              <a:t>Electronic Structure and Energy bands</a:t>
            </a:r>
            <a:endParaRPr lang="en-IN" sz="3200" b="1" i="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851" y="748548"/>
            <a:ext cx="6420319" cy="5937069"/>
          </a:xfrm>
          <a:prstGeom prst="rect">
            <a:avLst/>
          </a:prstGeom>
        </p:spPr>
      </p:pic>
      <p:sp>
        <p:nvSpPr>
          <p:cNvPr id="4" name="Rectangle 3"/>
          <p:cNvSpPr/>
          <p:nvPr/>
        </p:nvSpPr>
        <p:spPr>
          <a:xfrm>
            <a:off x="7802880" y="1796536"/>
            <a:ext cx="4168726" cy="3477875"/>
          </a:xfrm>
          <a:prstGeom prst="rect">
            <a:avLst/>
          </a:prstGeom>
        </p:spPr>
        <p:txBody>
          <a:bodyPr wrap="square">
            <a:spAutoFit/>
          </a:bodyPr>
          <a:lstStyle/>
          <a:p>
            <a:r>
              <a:rPr lang="en-US" sz="2000" dirty="0"/>
              <a:t>Schematic of energy-level splitting and absorption in alkenes with increasing conjugation length, highlighting the lowest-energy optical transitions from HOMO to LUMO. The bandgap of </a:t>
            </a:r>
            <a:r>
              <a:rPr lang="en-US" sz="2000" dirty="0" err="1" smtClean="0"/>
              <a:t>polyacetylene</a:t>
            </a:r>
            <a:r>
              <a:rPr lang="en-US" sz="2000" dirty="0" smtClean="0"/>
              <a:t> </a:t>
            </a:r>
            <a:r>
              <a:rPr lang="en-US" sz="2000" dirty="0"/>
              <a:t>depends on both the number of monomers n and the effective conjugation length in the polymer. Arrows represent spin-paired electrons.</a:t>
            </a:r>
            <a:endParaRPr lang="en-IN" sz="2000" dirty="0"/>
          </a:p>
        </p:txBody>
      </p:sp>
    </p:spTree>
    <p:extLst>
      <p:ext uri="{BB962C8B-B14F-4D97-AF65-F5344CB8AC3E}">
        <p14:creationId xmlns:p14="http://schemas.microsoft.com/office/powerpoint/2010/main" val="3521364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6663" y="163773"/>
            <a:ext cx="7766870" cy="584775"/>
          </a:xfrm>
          <a:prstGeom prst="rect">
            <a:avLst/>
          </a:prstGeom>
          <a:noFill/>
        </p:spPr>
        <p:txBody>
          <a:bodyPr wrap="none" rtlCol="0">
            <a:spAutoFit/>
          </a:bodyPr>
          <a:lstStyle/>
          <a:p>
            <a:r>
              <a:rPr lang="en-US" sz="3200" b="1" i="1" u="sng" dirty="0" smtClean="0"/>
              <a:t>Electronic Structure and Energy bands</a:t>
            </a:r>
            <a:endParaRPr lang="en-IN" sz="3200" b="1" i="1" u="sng" dirty="0"/>
          </a:p>
        </p:txBody>
      </p:sp>
      <p:sp>
        <p:nvSpPr>
          <p:cNvPr id="4" name="TextBox 3"/>
          <p:cNvSpPr txBox="1"/>
          <p:nvPr/>
        </p:nvSpPr>
        <p:spPr>
          <a:xfrm>
            <a:off x="1610435" y="904516"/>
            <a:ext cx="1826141" cy="461665"/>
          </a:xfrm>
          <a:prstGeom prst="rect">
            <a:avLst/>
          </a:prstGeom>
          <a:noFill/>
        </p:spPr>
        <p:txBody>
          <a:bodyPr wrap="none" rtlCol="0">
            <a:spAutoFit/>
          </a:bodyPr>
          <a:lstStyle/>
          <a:p>
            <a:r>
              <a:rPr lang="en-US" sz="2400" b="1" dirty="0" smtClean="0"/>
              <a:t>Doped CPs</a:t>
            </a:r>
            <a:endParaRPr lang="en-IN" sz="2400" b="1" dirty="0"/>
          </a:p>
        </p:txBody>
      </p:sp>
      <p:sp>
        <p:nvSpPr>
          <p:cNvPr id="5" name="TextBox 4"/>
          <p:cNvSpPr txBox="1"/>
          <p:nvPr/>
        </p:nvSpPr>
        <p:spPr>
          <a:xfrm>
            <a:off x="4984651" y="1373083"/>
            <a:ext cx="6943492" cy="1354217"/>
          </a:xfrm>
          <a:prstGeom prst="rect">
            <a:avLst/>
          </a:prstGeom>
          <a:noFill/>
        </p:spPr>
        <p:txBody>
          <a:bodyPr wrap="square" rtlCol="0">
            <a:spAutoFit/>
          </a:bodyPr>
          <a:lstStyle/>
          <a:p>
            <a:pPr marL="457200" indent="-457200">
              <a:buAutoNum type="alphaLcParenBoth"/>
            </a:pPr>
            <a:r>
              <a:rPr lang="en-US" sz="2400" b="1" u="sng" dirty="0" smtClean="0"/>
              <a:t>Oxidation type doping (p-type)</a:t>
            </a:r>
          </a:p>
          <a:p>
            <a:r>
              <a:rPr lang="en-US" sz="2000" dirty="0" smtClean="0"/>
              <a:t>	Electron is removed directly from the HOMO or valence band </a:t>
            </a:r>
            <a:r>
              <a:rPr lang="en-US" dirty="0" smtClean="0"/>
              <a:t>of </a:t>
            </a:r>
            <a:r>
              <a:rPr lang="en-US" dirty="0"/>
              <a:t>the polymer </a:t>
            </a:r>
            <a:r>
              <a:rPr lang="en-US" dirty="0" smtClean="0"/>
              <a:t>and moves to </a:t>
            </a:r>
            <a:r>
              <a:rPr lang="en-US" dirty="0"/>
              <a:t>the dopant </a:t>
            </a:r>
            <a:r>
              <a:rPr lang="en-US" dirty="0" smtClean="0"/>
              <a:t>species. Thus, creates a </a:t>
            </a:r>
            <a:r>
              <a:rPr lang="en-US" dirty="0"/>
              <a:t>hole in the polymer backbone</a:t>
            </a:r>
            <a:r>
              <a:rPr lang="en-US" dirty="0" smtClean="0"/>
              <a:t>. </a:t>
            </a:r>
            <a:endParaRPr lang="en-IN" sz="2000" dirty="0"/>
          </a:p>
        </p:txBody>
      </p:sp>
      <p:sp>
        <p:nvSpPr>
          <p:cNvPr id="6" name="TextBox 5"/>
          <p:cNvSpPr txBox="1"/>
          <p:nvPr/>
        </p:nvSpPr>
        <p:spPr>
          <a:xfrm>
            <a:off x="4984651" y="3395324"/>
            <a:ext cx="6818143" cy="1384995"/>
          </a:xfrm>
          <a:prstGeom prst="rect">
            <a:avLst/>
          </a:prstGeom>
          <a:noFill/>
        </p:spPr>
        <p:txBody>
          <a:bodyPr wrap="square" rtlCol="0">
            <a:spAutoFit/>
          </a:bodyPr>
          <a:lstStyle/>
          <a:p>
            <a:r>
              <a:rPr lang="en-US" sz="2400" b="1" dirty="0" smtClean="0"/>
              <a:t>(b) </a:t>
            </a:r>
            <a:r>
              <a:rPr lang="en-US" sz="2400" b="1" u="sng" dirty="0" smtClean="0"/>
              <a:t>Reduction type doping (n-type)</a:t>
            </a:r>
          </a:p>
          <a:p>
            <a:r>
              <a:rPr lang="en-US" sz="2000" dirty="0" smtClean="0"/>
              <a:t>	Electron is transferred to the LUMO or conduction band of the polymer from the dopant species. Thus electron density is increased </a:t>
            </a:r>
            <a:endParaRPr lang="en-IN"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763" y="1522149"/>
            <a:ext cx="4099888" cy="4099888"/>
          </a:xfrm>
          <a:prstGeom prst="rect">
            <a:avLst/>
          </a:prstGeom>
        </p:spPr>
      </p:pic>
    </p:spTree>
    <p:extLst>
      <p:ext uri="{BB962C8B-B14F-4D97-AF65-F5344CB8AC3E}">
        <p14:creationId xmlns:p14="http://schemas.microsoft.com/office/powerpoint/2010/main" val="4051515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9934" y="748548"/>
            <a:ext cx="10495128" cy="5909310"/>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The oxidation / reduction process creates charge carriers in the form of </a:t>
            </a:r>
            <a:r>
              <a:rPr lang="en-US" sz="2000" dirty="0" err="1" smtClean="0"/>
              <a:t>polarons</a:t>
            </a:r>
            <a:r>
              <a:rPr lang="en-US" sz="2000" dirty="0" smtClean="0"/>
              <a:t> (radical ions), </a:t>
            </a:r>
            <a:r>
              <a:rPr lang="en-US" sz="2000" dirty="0" err="1" smtClean="0"/>
              <a:t>bipolarons</a:t>
            </a:r>
            <a:r>
              <a:rPr lang="en-US" sz="2000" dirty="0" smtClean="0"/>
              <a:t> (</a:t>
            </a:r>
            <a:r>
              <a:rPr lang="en-US" sz="2000" dirty="0" err="1" smtClean="0"/>
              <a:t>dications</a:t>
            </a:r>
            <a:r>
              <a:rPr lang="en-US" sz="2000" dirty="0"/>
              <a:t> </a:t>
            </a:r>
            <a:r>
              <a:rPr lang="en-US" sz="2000" dirty="0" smtClean="0"/>
              <a:t>or </a:t>
            </a:r>
            <a:r>
              <a:rPr lang="en-US" sz="2000" dirty="0" err="1" smtClean="0"/>
              <a:t>dianions</a:t>
            </a:r>
            <a:r>
              <a:rPr lang="en-US" sz="2000" dirty="0" smtClean="0"/>
              <a:t>) or solitons in the polymers.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smtClean="0"/>
              <a:t>CPs can be categorized into degenerate and non-degenerate systems based on their band structures in the ground state.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smtClean="0"/>
              <a:t>Degenerate polymers possess two identical geometric structures in the ground state.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smtClean="0"/>
              <a:t>Non-degenerate polymers exhibit two different structures with different energies in the ground state (</a:t>
            </a:r>
            <a:r>
              <a:rPr lang="en-US" sz="2000" dirty="0" err="1" smtClean="0"/>
              <a:t>eg</a:t>
            </a:r>
            <a:r>
              <a:rPr lang="en-US" sz="2000" dirty="0" smtClean="0"/>
              <a:t>. </a:t>
            </a:r>
            <a:r>
              <a:rPr lang="en-US" sz="2000" dirty="0" err="1" smtClean="0"/>
              <a:t>Benzenoid</a:t>
            </a:r>
            <a:r>
              <a:rPr lang="en-US" sz="2000" dirty="0" smtClean="0"/>
              <a:t> and Quinonoid structures of benzene).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smtClean="0"/>
              <a:t>Solitons are known to be the charge carriers in degenerate CPs, like </a:t>
            </a:r>
            <a:r>
              <a:rPr lang="en-US" sz="2000" dirty="0" err="1" smtClean="0"/>
              <a:t>PAc.</a:t>
            </a:r>
            <a:endParaRPr lang="en-US" sz="2000" dirty="0" smtClean="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err="1" smtClean="0"/>
              <a:t>Polarons</a:t>
            </a:r>
            <a:r>
              <a:rPr lang="en-US" sz="2000" dirty="0" smtClean="0"/>
              <a:t> and </a:t>
            </a:r>
            <a:r>
              <a:rPr lang="en-US" sz="2000" dirty="0" err="1" smtClean="0"/>
              <a:t>Bipolarons</a:t>
            </a:r>
            <a:r>
              <a:rPr lang="en-US" sz="2000" dirty="0" smtClean="0"/>
              <a:t> serve as the charge carriers in both degenerate and non-degenerate CPs, like </a:t>
            </a:r>
            <a:r>
              <a:rPr lang="en-US" sz="2000" dirty="0" err="1" smtClean="0"/>
              <a:t>PPy</a:t>
            </a:r>
            <a:r>
              <a:rPr lang="en-US" sz="2000" dirty="0" smtClean="0"/>
              <a:t> and PT.</a:t>
            </a:r>
          </a:p>
          <a:p>
            <a:pPr marL="285750" indent="-285750" algn="just">
              <a:buFont typeface="Arial" panose="020B0604020202020204" pitchFamily="34" charset="0"/>
              <a:buChar char="•"/>
            </a:pPr>
            <a:endParaRPr lang="en-US" sz="2000" dirty="0"/>
          </a:p>
          <a:p>
            <a:pPr marL="285750" indent="-285750">
              <a:buFont typeface="Arial" panose="020B0604020202020204" pitchFamily="34" charset="0"/>
              <a:buChar char="•"/>
            </a:pPr>
            <a:r>
              <a:rPr lang="en-US" dirty="0" smtClean="0"/>
              <a:t>The movement </a:t>
            </a:r>
            <a:r>
              <a:rPr lang="en-US" dirty="0"/>
              <a:t>of </a:t>
            </a:r>
            <a:r>
              <a:rPr lang="en-US" dirty="0" smtClean="0"/>
              <a:t>these charge </a:t>
            </a:r>
            <a:r>
              <a:rPr lang="en-US" dirty="0"/>
              <a:t>carriers along polymer chains produces conductivity. </a:t>
            </a:r>
            <a:endParaRPr lang="en-IN" sz="2000" dirty="0"/>
          </a:p>
        </p:txBody>
      </p:sp>
      <p:sp>
        <p:nvSpPr>
          <p:cNvPr id="3" name="TextBox 2"/>
          <p:cNvSpPr txBox="1"/>
          <p:nvPr/>
        </p:nvSpPr>
        <p:spPr>
          <a:xfrm>
            <a:off x="1446663" y="163773"/>
            <a:ext cx="5128327" cy="584775"/>
          </a:xfrm>
          <a:prstGeom prst="rect">
            <a:avLst/>
          </a:prstGeom>
          <a:noFill/>
        </p:spPr>
        <p:txBody>
          <a:bodyPr wrap="none" rtlCol="0">
            <a:spAutoFit/>
          </a:bodyPr>
          <a:lstStyle/>
          <a:p>
            <a:r>
              <a:rPr lang="en-US" sz="3200" b="1" i="1" u="sng" dirty="0" smtClean="0"/>
              <a:t>Charge transport carriers</a:t>
            </a:r>
            <a:endParaRPr lang="en-IN" sz="3200" b="1" i="1" u="sng" dirty="0"/>
          </a:p>
        </p:txBody>
      </p:sp>
    </p:spTree>
    <p:extLst>
      <p:ext uri="{BB962C8B-B14F-4D97-AF65-F5344CB8AC3E}">
        <p14:creationId xmlns:p14="http://schemas.microsoft.com/office/powerpoint/2010/main" val="2064885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05219" y="1226024"/>
            <a:ext cx="10918208" cy="1012209"/>
          </a:xfrm>
        </p:spPr>
        <p:txBody>
          <a:bodyPr>
            <a:normAutofit lnSpcReduction="10000"/>
          </a:bodyPr>
          <a:lstStyle/>
          <a:p>
            <a:r>
              <a:rPr lang="en-US" altLang="zh-TW" sz="1800" dirty="0" smtClean="0">
                <a:ea typeface="新細明體" charset="-120"/>
              </a:rPr>
              <a:t>Soliton is where a single electron occupies a 2p</a:t>
            </a:r>
            <a:r>
              <a:rPr lang="en-US" altLang="zh-TW" sz="1800" baseline="-25000" dirty="0" smtClean="0">
                <a:ea typeface="新細明體" charset="-120"/>
              </a:rPr>
              <a:t>z </a:t>
            </a:r>
            <a:r>
              <a:rPr lang="en-US" altLang="zh-TW" sz="1800" dirty="0" err="1" smtClean="0">
                <a:ea typeface="新細明體" charset="-120"/>
              </a:rPr>
              <a:t>unhybridized</a:t>
            </a:r>
            <a:r>
              <a:rPr lang="en-US" altLang="zh-TW" sz="1800" dirty="0" smtClean="0">
                <a:ea typeface="新細明體" charset="-120"/>
              </a:rPr>
              <a:t> (non-bonding) orbital of a sp</a:t>
            </a:r>
            <a:r>
              <a:rPr lang="en-US" altLang="zh-TW" sz="1800" baseline="30000" dirty="0" smtClean="0">
                <a:ea typeface="新細明體" charset="-120"/>
              </a:rPr>
              <a:t>2 </a:t>
            </a:r>
            <a:r>
              <a:rPr lang="en-US" altLang="zh-TW" sz="1800" dirty="0" smtClean="0">
                <a:ea typeface="新細明體" charset="-120"/>
              </a:rPr>
              <a:t>hybrid carbon atom. It is a </a:t>
            </a:r>
            <a:r>
              <a:rPr lang="en-US" altLang="zh-TW" sz="1800" dirty="0">
                <a:ea typeface="新細明體" charset="-120"/>
              </a:rPr>
              <a:t>defect in which the change in bond alternation is extended over 5 to 9 repeating </a:t>
            </a:r>
            <a:r>
              <a:rPr lang="en-US" altLang="zh-TW" sz="1800" dirty="0" smtClean="0">
                <a:ea typeface="新細明體" charset="-120"/>
              </a:rPr>
              <a:t>units.</a:t>
            </a:r>
            <a:endParaRPr lang="en-US" altLang="zh-TW" sz="1800" dirty="0">
              <a:ea typeface="新細明體" charset="-120"/>
            </a:endParaRPr>
          </a:p>
        </p:txBody>
      </p:sp>
      <p:sp>
        <p:nvSpPr>
          <p:cNvPr id="23556" name="Text Box 4"/>
          <p:cNvSpPr txBox="1">
            <a:spLocks noChangeArrowheads="1"/>
          </p:cNvSpPr>
          <p:nvPr/>
        </p:nvSpPr>
        <p:spPr bwMode="auto">
          <a:xfrm>
            <a:off x="1111131" y="4643945"/>
            <a:ext cx="102904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US" altLang="zh-TW" dirty="0" smtClean="0">
                <a:ea typeface="新細明體" charset="-120"/>
              </a:rPr>
              <a:t>Soliton has ½ spin with zero charge, which can move along the chain with a distortion.</a:t>
            </a:r>
          </a:p>
          <a:p>
            <a:pPr marL="285750" indent="-285750">
              <a:buFont typeface="Arial" panose="020B0604020202020204" pitchFamily="34" charset="0"/>
              <a:buChar char="•"/>
            </a:pPr>
            <a:r>
              <a:rPr lang="en-US" altLang="zh-TW" dirty="0" smtClean="0">
                <a:ea typeface="新細明體" charset="-120"/>
              </a:rPr>
              <a:t>The non-</a:t>
            </a:r>
            <a:r>
              <a:rPr lang="en-US" altLang="zh-TW" dirty="0" err="1" smtClean="0">
                <a:ea typeface="新細明體" charset="-120"/>
              </a:rPr>
              <a:t>bondingorbital</a:t>
            </a:r>
            <a:r>
              <a:rPr lang="en-US" altLang="zh-TW" dirty="0" smtClean="0">
                <a:ea typeface="新細明體" charset="-120"/>
              </a:rPr>
              <a:t> corresponds to a soliton level at the middle of forbidden gap. It may contain zero, one or two electrons.</a:t>
            </a:r>
          </a:p>
          <a:p>
            <a:pPr marL="285750" indent="-285750">
              <a:buFont typeface="Arial" panose="020B0604020202020204" pitchFamily="34" charset="0"/>
              <a:buChar char="•"/>
            </a:pPr>
            <a:r>
              <a:rPr lang="en-US" altLang="zh-TW" dirty="0" smtClean="0">
                <a:ea typeface="新細明體" charset="-120"/>
              </a:rPr>
              <a:t>Addition or removal of one electron to the neutral state corresponds to a negative or positive soliton with zero spin.</a:t>
            </a:r>
          </a:p>
          <a:p>
            <a:pPr marL="285750" indent="-285750">
              <a:buFont typeface="Arial" panose="020B0604020202020204" pitchFamily="34" charset="0"/>
              <a:buChar char="•"/>
            </a:pPr>
            <a:r>
              <a:rPr lang="en-US" altLang="zh-TW" dirty="0" smtClean="0">
                <a:ea typeface="新細明體" charset="-120"/>
              </a:rPr>
              <a:t>Soliton is a charge carrier in the degenerate conjugated polymer system.</a:t>
            </a:r>
            <a:endParaRPr lang="en-US" altLang="zh-TW" dirty="0">
              <a:ea typeface="新細明體" charset="-120"/>
            </a:endParaRPr>
          </a:p>
        </p:txBody>
      </p:sp>
      <p:pic>
        <p:nvPicPr>
          <p:cNvPr id="23558" name="Picture 6" descr="soliton.jpg                                                    000A9C2B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286" y="2498030"/>
            <a:ext cx="5363571" cy="13124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46663" y="163773"/>
            <a:ext cx="5341527" cy="584775"/>
          </a:xfrm>
          <a:prstGeom prst="rect">
            <a:avLst/>
          </a:prstGeom>
          <a:noFill/>
        </p:spPr>
        <p:txBody>
          <a:bodyPr wrap="none" rtlCol="0">
            <a:spAutoFit/>
          </a:bodyPr>
          <a:lstStyle/>
          <a:p>
            <a:r>
              <a:rPr lang="en-US" sz="3200" b="1" i="1" u="sng" dirty="0" smtClean="0"/>
              <a:t>Charge transport carriers </a:t>
            </a:r>
            <a:endParaRPr lang="en-IN" sz="3200" b="1" i="1" u="sng" dirty="0"/>
          </a:p>
        </p:txBody>
      </p:sp>
      <p:sp>
        <p:nvSpPr>
          <p:cNvPr id="3" name="TextBox 2"/>
          <p:cNvSpPr txBox="1"/>
          <p:nvPr/>
        </p:nvSpPr>
        <p:spPr>
          <a:xfrm>
            <a:off x="5505972" y="690396"/>
            <a:ext cx="1500732" cy="523220"/>
          </a:xfrm>
          <a:prstGeom prst="rect">
            <a:avLst/>
          </a:prstGeom>
          <a:noFill/>
        </p:spPr>
        <p:txBody>
          <a:bodyPr wrap="none" rtlCol="0">
            <a:spAutoFit/>
          </a:bodyPr>
          <a:lstStyle/>
          <a:p>
            <a:r>
              <a:rPr lang="en-US" sz="2800" b="1" dirty="0" smtClean="0">
                <a:solidFill>
                  <a:schemeClr val="bg1"/>
                </a:solidFill>
              </a:rPr>
              <a:t>Soliton </a:t>
            </a:r>
            <a:endParaRPr lang="en-IN" sz="2800" b="1" dirty="0">
              <a:solidFill>
                <a:schemeClr val="bg1"/>
              </a:solidFill>
            </a:endParaRPr>
          </a:p>
        </p:txBody>
      </p:sp>
      <p:pic>
        <p:nvPicPr>
          <p:cNvPr id="2" name="Picture 1"/>
          <p:cNvPicPr>
            <a:picLocks noChangeAspect="1"/>
          </p:cNvPicPr>
          <p:nvPr/>
        </p:nvPicPr>
        <p:blipFill>
          <a:blip r:embed="rId3"/>
          <a:stretch>
            <a:fillRect/>
          </a:stretch>
        </p:blipFill>
        <p:spPr>
          <a:xfrm>
            <a:off x="8340081" y="1864635"/>
            <a:ext cx="3176354" cy="2779310"/>
          </a:xfrm>
          <a:prstGeom prst="rect">
            <a:avLst/>
          </a:prstGeom>
        </p:spPr>
      </p:pic>
    </p:spTree>
    <p:extLst>
      <p:ext uri="{BB962C8B-B14F-4D97-AF65-F5344CB8AC3E}">
        <p14:creationId xmlns:p14="http://schemas.microsoft.com/office/powerpoint/2010/main" val="3222027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71039" y="969744"/>
            <a:ext cx="21355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solidFill>
                  <a:srgbClr val="FF0000"/>
                </a:solidFill>
                <a:ea typeface="新細明體" charset="-120"/>
              </a:rPr>
              <a:t>Neutral soliton S</a:t>
            </a:r>
            <a:r>
              <a:rPr lang="en-US" altLang="zh-TW" b="1" baseline="30000" dirty="0">
                <a:solidFill>
                  <a:srgbClr val="FF0000"/>
                </a:solidFill>
                <a:ea typeface="新細明體" charset="-120"/>
              </a:rPr>
              <a:t>0</a:t>
            </a:r>
            <a:endParaRPr lang="en-US" altLang="zh-TW" b="1" dirty="0">
              <a:solidFill>
                <a:srgbClr val="FF0000"/>
              </a:solidFill>
              <a:ea typeface="新細明體" charset="-120"/>
            </a:endParaRPr>
          </a:p>
        </p:txBody>
      </p:sp>
      <p:sp>
        <p:nvSpPr>
          <p:cNvPr id="24579" name="Text Box 3"/>
          <p:cNvSpPr txBox="1">
            <a:spLocks noChangeArrowheads="1"/>
          </p:cNvSpPr>
          <p:nvPr/>
        </p:nvSpPr>
        <p:spPr bwMode="auto">
          <a:xfrm>
            <a:off x="2209800" y="969744"/>
            <a:ext cx="22236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solidFill>
                  <a:srgbClr val="FF0000"/>
                </a:solidFill>
                <a:ea typeface="新細明體" charset="-120"/>
              </a:rPr>
              <a:t>Positively charged</a:t>
            </a:r>
          </a:p>
          <a:p>
            <a:r>
              <a:rPr lang="en-US" altLang="zh-TW" b="1" dirty="0">
                <a:solidFill>
                  <a:srgbClr val="FF0000"/>
                </a:solidFill>
                <a:ea typeface="新細明體" charset="-120"/>
              </a:rPr>
              <a:t>Soliton S</a:t>
            </a:r>
            <a:r>
              <a:rPr lang="en-US" altLang="zh-TW" b="1" baseline="30000" dirty="0">
                <a:solidFill>
                  <a:srgbClr val="FF0000"/>
                </a:solidFill>
                <a:ea typeface="新細明體" charset="-120"/>
              </a:rPr>
              <a:t>+</a:t>
            </a:r>
            <a:endParaRPr lang="en-US" altLang="zh-TW" b="1" dirty="0">
              <a:solidFill>
                <a:srgbClr val="FF0000"/>
              </a:solidFill>
              <a:ea typeface="新細明體" charset="-120"/>
            </a:endParaRPr>
          </a:p>
        </p:txBody>
      </p:sp>
      <p:sp>
        <p:nvSpPr>
          <p:cNvPr id="24580" name="Text Box 4"/>
          <p:cNvSpPr txBox="1">
            <a:spLocks noChangeArrowheads="1"/>
          </p:cNvSpPr>
          <p:nvPr/>
        </p:nvSpPr>
        <p:spPr bwMode="auto">
          <a:xfrm>
            <a:off x="7106703" y="901654"/>
            <a:ext cx="23006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solidFill>
                  <a:srgbClr val="FF0000"/>
                </a:solidFill>
                <a:ea typeface="新細明體" charset="-120"/>
              </a:rPr>
              <a:t>Negatively charged</a:t>
            </a:r>
          </a:p>
          <a:p>
            <a:r>
              <a:rPr lang="en-US" altLang="zh-TW" b="1" dirty="0">
                <a:solidFill>
                  <a:srgbClr val="FF0000"/>
                </a:solidFill>
                <a:ea typeface="新細明體" charset="-120"/>
              </a:rPr>
              <a:t>Soliton S</a:t>
            </a:r>
            <a:r>
              <a:rPr lang="en-US" altLang="zh-TW" b="1" baseline="30000" dirty="0">
                <a:solidFill>
                  <a:srgbClr val="FF0000"/>
                </a:solidFill>
                <a:ea typeface="新細明體" charset="-120"/>
              </a:rPr>
              <a:t>-</a:t>
            </a:r>
            <a:endParaRPr lang="en-US" altLang="zh-TW" b="1" dirty="0">
              <a:solidFill>
                <a:srgbClr val="FF0000"/>
              </a:solidFill>
              <a:ea typeface="新細明體" charset="-120"/>
            </a:endParaRPr>
          </a:p>
        </p:txBody>
      </p:sp>
      <p:pic>
        <p:nvPicPr>
          <p:cNvPr id="24582" name="Picture 6" descr="neutral charge soliton                                         000A9C2B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28801"/>
            <a:ext cx="685800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513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941696" y="843965"/>
            <a:ext cx="1057701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dirty="0" smtClean="0">
                <a:ea typeface="新細明體" charset="-120"/>
              </a:rPr>
              <a:t>In a degenerate polymer system, isolated </a:t>
            </a:r>
            <a:r>
              <a:rPr lang="en-US" altLang="zh-TW" sz="2000" dirty="0">
                <a:ea typeface="新細明體" charset="-120"/>
              </a:rPr>
              <a:t>solitons are not stable in polymers, charge exchange will lead to the formation of S</a:t>
            </a:r>
            <a:r>
              <a:rPr lang="en-US" altLang="zh-TW" sz="2000" baseline="30000" dirty="0">
                <a:ea typeface="新細明體" charset="-120"/>
              </a:rPr>
              <a:t>0</a:t>
            </a:r>
            <a:r>
              <a:rPr lang="en-US" altLang="zh-TW" sz="2000" dirty="0">
                <a:ea typeface="新細明體" charset="-120"/>
              </a:rPr>
              <a:t>-S</a:t>
            </a:r>
            <a:r>
              <a:rPr lang="en-US" altLang="zh-TW" sz="2000" baseline="30000" dirty="0">
                <a:ea typeface="新細明體" charset="-120"/>
              </a:rPr>
              <a:t>+</a:t>
            </a:r>
            <a:r>
              <a:rPr lang="en-US" altLang="zh-TW" sz="2000" dirty="0">
                <a:ea typeface="新細明體" charset="-120"/>
              </a:rPr>
              <a:t> (or S</a:t>
            </a:r>
            <a:r>
              <a:rPr lang="en-US" altLang="zh-TW" sz="2000" baseline="30000" dirty="0">
                <a:ea typeface="新細明體" charset="-120"/>
              </a:rPr>
              <a:t>0</a:t>
            </a:r>
            <a:r>
              <a:rPr lang="en-US" altLang="zh-TW" sz="2000" dirty="0">
                <a:ea typeface="新細明體" charset="-120"/>
              </a:rPr>
              <a:t>-S</a:t>
            </a:r>
            <a:r>
              <a:rPr lang="en-US" altLang="zh-TW" sz="2000" baseline="30000" dirty="0">
                <a:ea typeface="新細明體" charset="-120"/>
              </a:rPr>
              <a:t>-</a:t>
            </a:r>
            <a:r>
              <a:rPr lang="en-US" altLang="zh-TW" sz="2000" dirty="0">
                <a:ea typeface="新細明體" charset="-120"/>
              </a:rPr>
              <a:t>) pairs, which will be strongly localized to form a </a:t>
            </a:r>
            <a:r>
              <a:rPr lang="en-US" altLang="zh-TW" sz="2000" b="1" dirty="0" err="1">
                <a:solidFill>
                  <a:srgbClr val="FF0000"/>
                </a:solidFill>
                <a:ea typeface="新細明體" charset="-120"/>
              </a:rPr>
              <a:t>polaron</a:t>
            </a:r>
            <a:endParaRPr lang="en-US" altLang="zh-TW" sz="2000" dirty="0">
              <a:solidFill>
                <a:srgbClr val="FF0000"/>
              </a:solidFill>
              <a:ea typeface="新細明體" charset="-120"/>
            </a:endParaRPr>
          </a:p>
        </p:txBody>
      </p:sp>
      <p:sp>
        <p:nvSpPr>
          <p:cNvPr id="25604" name="Text Box 4"/>
          <p:cNvSpPr txBox="1">
            <a:spLocks noChangeArrowheads="1"/>
          </p:cNvSpPr>
          <p:nvPr/>
        </p:nvSpPr>
        <p:spPr bwMode="auto">
          <a:xfrm>
            <a:off x="6283087" y="2398778"/>
            <a:ext cx="5535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b="1" dirty="0" err="1" smtClean="0">
                <a:ea typeface="新細明體" charset="-120"/>
              </a:rPr>
              <a:t>Polaron</a:t>
            </a:r>
            <a:r>
              <a:rPr lang="en-US" altLang="zh-TW" sz="2000" b="1" dirty="0" smtClean="0">
                <a:ea typeface="新細明體" charset="-120"/>
              </a:rPr>
              <a:t> </a:t>
            </a:r>
            <a:r>
              <a:rPr lang="en-US" altLang="zh-TW" sz="2000" b="1" dirty="0">
                <a:ea typeface="新細明體" charset="-120"/>
              </a:rPr>
              <a:t>is mobile along the polymer chain</a:t>
            </a:r>
            <a:endParaRPr lang="en-US" altLang="zh-TW" b="1" dirty="0">
              <a:ea typeface="新細明體" charset="-120"/>
            </a:endParaRPr>
          </a:p>
        </p:txBody>
      </p:sp>
      <p:pic>
        <p:nvPicPr>
          <p:cNvPr id="25606" name="Picture 6" descr="polaron.jpg                                                    000A9C2B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96" y="2202907"/>
            <a:ext cx="4310935" cy="8655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31924" y="14318"/>
            <a:ext cx="4140877" cy="523220"/>
          </a:xfrm>
          <a:prstGeom prst="rect">
            <a:avLst/>
          </a:prstGeom>
          <a:noFill/>
        </p:spPr>
        <p:txBody>
          <a:bodyPr wrap="none" rtlCol="0">
            <a:spAutoFit/>
          </a:bodyPr>
          <a:lstStyle/>
          <a:p>
            <a:r>
              <a:rPr lang="en-US" sz="2800" b="1" dirty="0" err="1" smtClean="0">
                <a:solidFill>
                  <a:schemeClr val="bg1"/>
                </a:solidFill>
              </a:rPr>
              <a:t>Polaron</a:t>
            </a:r>
            <a:r>
              <a:rPr lang="en-US" sz="2800" b="1" dirty="0" smtClean="0">
                <a:solidFill>
                  <a:schemeClr val="bg1"/>
                </a:solidFill>
              </a:rPr>
              <a:t> and </a:t>
            </a:r>
            <a:r>
              <a:rPr lang="en-US" sz="2800" b="1" dirty="0" err="1" smtClean="0">
                <a:solidFill>
                  <a:schemeClr val="bg1"/>
                </a:solidFill>
              </a:rPr>
              <a:t>Bipolaron</a:t>
            </a:r>
            <a:r>
              <a:rPr lang="en-US" sz="2800" b="1" dirty="0" smtClean="0">
                <a:solidFill>
                  <a:schemeClr val="bg1"/>
                </a:solidFill>
              </a:rPr>
              <a:t> </a:t>
            </a:r>
            <a:endParaRPr lang="en-IN" sz="2800" b="1" dirty="0">
              <a:solidFill>
                <a:schemeClr val="bg1"/>
              </a:solidFill>
            </a:endParaRPr>
          </a:p>
        </p:txBody>
      </p:sp>
      <p:sp>
        <p:nvSpPr>
          <p:cNvPr id="7" name="Text Box 2"/>
          <p:cNvSpPr txBox="1">
            <a:spLocks noChangeArrowheads="1"/>
          </p:cNvSpPr>
          <p:nvPr/>
        </p:nvSpPr>
        <p:spPr bwMode="auto">
          <a:xfrm>
            <a:off x="941695" y="3338038"/>
            <a:ext cx="108772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dirty="0">
                <a:ea typeface="新細明體" charset="-120"/>
              </a:rPr>
              <a:t>Two </a:t>
            </a:r>
            <a:r>
              <a:rPr lang="en-US" altLang="zh-TW" sz="2000" dirty="0" err="1">
                <a:ea typeface="新細明體" charset="-120"/>
              </a:rPr>
              <a:t>polarons</a:t>
            </a:r>
            <a:r>
              <a:rPr lang="en-US" altLang="zh-TW" sz="2000" dirty="0">
                <a:ea typeface="新細明體" charset="-120"/>
              </a:rPr>
              <a:t> may collapse to form a </a:t>
            </a:r>
            <a:r>
              <a:rPr lang="en-US" altLang="zh-TW" sz="2000" b="1" dirty="0" err="1">
                <a:solidFill>
                  <a:srgbClr val="FF0000"/>
                </a:solidFill>
                <a:ea typeface="新細明體" charset="-120"/>
              </a:rPr>
              <a:t>bipolaron</a:t>
            </a:r>
            <a:r>
              <a:rPr lang="en-US" altLang="zh-TW" sz="2000" dirty="0">
                <a:ea typeface="新細明體" charset="-120"/>
              </a:rPr>
              <a:t>, which has zero spin but with charges</a:t>
            </a:r>
          </a:p>
        </p:txBody>
      </p:sp>
      <p:pic>
        <p:nvPicPr>
          <p:cNvPr id="8" name="Picture 6" descr=" bipolaron                                                      000A9C2BMacintosh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695" y="3809779"/>
            <a:ext cx="4310935" cy="935038"/>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
          <p:cNvSpPr txBox="1">
            <a:spLocks noChangeArrowheads="1"/>
          </p:cNvSpPr>
          <p:nvPr/>
        </p:nvSpPr>
        <p:spPr bwMode="auto">
          <a:xfrm>
            <a:off x="941695" y="5049151"/>
            <a:ext cx="101539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dirty="0">
                <a:ea typeface="新細明體" charset="-120"/>
              </a:rPr>
              <a:t>The two positive charges of </a:t>
            </a:r>
            <a:r>
              <a:rPr lang="en-US" altLang="zh-TW" sz="2000" dirty="0" err="1">
                <a:ea typeface="新細明體" charset="-120"/>
              </a:rPr>
              <a:t>bipolaron</a:t>
            </a:r>
            <a:r>
              <a:rPr lang="en-US" altLang="zh-TW" sz="2000" dirty="0">
                <a:ea typeface="新細明體" charset="-120"/>
              </a:rPr>
              <a:t> are not independent, but move as a pair.  </a:t>
            </a:r>
          </a:p>
          <a:p>
            <a:r>
              <a:rPr lang="en-US" altLang="zh-TW" sz="2000" dirty="0">
                <a:ea typeface="新細明體" charset="-120"/>
              </a:rPr>
              <a:t>The spins of the </a:t>
            </a:r>
            <a:r>
              <a:rPr lang="en-US" altLang="zh-TW" sz="2000" dirty="0" err="1">
                <a:ea typeface="新細明體" charset="-120"/>
              </a:rPr>
              <a:t>bipolarons</a:t>
            </a:r>
            <a:r>
              <a:rPr lang="en-US" altLang="zh-TW" sz="2000" dirty="0">
                <a:ea typeface="新細明體" charset="-120"/>
              </a:rPr>
              <a:t> sum to S = 0.</a:t>
            </a:r>
          </a:p>
        </p:txBody>
      </p:sp>
      <p:sp>
        <p:nvSpPr>
          <p:cNvPr id="10" name="Text Box 5"/>
          <p:cNvSpPr txBox="1">
            <a:spLocks noChangeArrowheads="1"/>
          </p:cNvSpPr>
          <p:nvPr/>
        </p:nvSpPr>
        <p:spPr bwMode="auto">
          <a:xfrm>
            <a:off x="5362100" y="4052902"/>
            <a:ext cx="10182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i="1" dirty="0">
                <a:latin typeface="Helvetica" panose="020B0604020202020204" pitchFamily="34" charset="0"/>
                <a:ea typeface="新細明體" charset="-120"/>
              </a:rPr>
              <a:t>Q</a:t>
            </a:r>
            <a:r>
              <a:rPr lang="en-US" altLang="zh-TW" dirty="0">
                <a:latin typeface="Helvetica" panose="020B0604020202020204" pitchFamily="34" charset="0"/>
                <a:ea typeface="新細明體" charset="-120"/>
              </a:rPr>
              <a:t> = +2e</a:t>
            </a:r>
          </a:p>
          <a:p>
            <a:r>
              <a:rPr lang="en-US" altLang="zh-TW" i="1" dirty="0">
                <a:latin typeface="Helvetica" panose="020B0604020202020204" pitchFamily="34" charset="0"/>
                <a:ea typeface="新細明體" charset="-120"/>
              </a:rPr>
              <a:t>S</a:t>
            </a:r>
            <a:r>
              <a:rPr lang="en-US" altLang="zh-TW" dirty="0">
                <a:latin typeface="Helvetica" panose="020B0604020202020204" pitchFamily="34" charset="0"/>
                <a:ea typeface="新細明體" charset="-120"/>
              </a:rPr>
              <a:t> = 0</a:t>
            </a:r>
          </a:p>
        </p:txBody>
      </p:sp>
      <p:sp>
        <p:nvSpPr>
          <p:cNvPr id="11" name="Text Box 5"/>
          <p:cNvSpPr txBox="1">
            <a:spLocks noChangeArrowheads="1"/>
          </p:cNvSpPr>
          <p:nvPr/>
        </p:nvSpPr>
        <p:spPr bwMode="auto">
          <a:xfrm>
            <a:off x="5362100" y="2322159"/>
            <a:ext cx="8899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i="1" dirty="0">
                <a:latin typeface="Helvetica" panose="020B0604020202020204" pitchFamily="34" charset="0"/>
                <a:ea typeface="新細明體" charset="-120"/>
              </a:rPr>
              <a:t>Q</a:t>
            </a:r>
            <a:r>
              <a:rPr lang="en-US" altLang="zh-TW" dirty="0">
                <a:latin typeface="Helvetica" panose="020B0604020202020204" pitchFamily="34" charset="0"/>
                <a:ea typeface="新細明體" charset="-120"/>
              </a:rPr>
              <a:t> = </a:t>
            </a:r>
            <a:r>
              <a:rPr lang="en-US" altLang="zh-TW" dirty="0" smtClean="0">
                <a:latin typeface="Helvetica" panose="020B0604020202020204" pitchFamily="34" charset="0"/>
                <a:ea typeface="新細明體" charset="-120"/>
              </a:rPr>
              <a:t>+e</a:t>
            </a:r>
            <a:endParaRPr lang="en-US" altLang="zh-TW" dirty="0">
              <a:latin typeface="Helvetica" panose="020B0604020202020204" pitchFamily="34" charset="0"/>
              <a:ea typeface="新細明體" charset="-120"/>
            </a:endParaRPr>
          </a:p>
          <a:p>
            <a:r>
              <a:rPr lang="en-US" altLang="zh-TW" i="1" dirty="0">
                <a:latin typeface="Helvetica" panose="020B0604020202020204" pitchFamily="34" charset="0"/>
                <a:ea typeface="新細明體" charset="-120"/>
              </a:rPr>
              <a:t>S</a:t>
            </a:r>
            <a:r>
              <a:rPr lang="en-US" altLang="zh-TW" dirty="0">
                <a:latin typeface="Helvetica" panose="020B0604020202020204" pitchFamily="34" charset="0"/>
                <a:ea typeface="新細明體" charset="-120"/>
              </a:rPr>
              <a:t> = 0</a:t>
            </a:r>
          </a:p>
        </p:txBody>
      </p:sp>
    </p:spTree>
    <p:extLst>
      <p:ext uri="{BB962C8B-B14F-4D97-AF65-F5344CB8AC3E}">
        <p14:creationId xmlns:p14="http://schemas.microsoft.com/office/powerpoint/2010/main" val="3068205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057401" y="244522"/>
            <a:ext cx="29274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ea typeface="新細明體" charset="-120"/>
              </a:rPr>
              <a:t>In chemical terms:</a:t>
            </a:r>
          </a:p>
        </p:txBody>
      </p:sp>
      <p:pic>
        <p:nvPicPr>
          <p:cNvPr id="27652" name="Picture 4" descr="polaron comparison.jpg                                         000A9C2B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838200"/>
            <a:ext cx="5054221"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72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018" y="537538"/>
            <a:ext cx="9342439" cy="4401205"/>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Sabon-Roman"/>
              </a:rPr>
              <a:t>In the case of a non degenerate ground state, the energies of the two chains on either </a:t>
            </a:r>
            <a:r>
              <a:rPr lang="en-US" sz="2000" dirty="0" smtClean="0">
                <a:latin typeface="Sabon-Roman"/>
              </a:rPr>
              <a:t>side of </a:t>
            </a:r>
            <a:r>
              <a:rPr lang="en-US" sz="2000" dirty="0">
                <a:latin typeface="Sabon-Roman"/>
              </a:rPr>
              <a:t>the defect are </a:t>
            </a:r>
            <a:r>
              <a:rPr lang="en-US" sz="2000" dirty="0" smtClean="0">
                <a:latin typeface="Sabon-Roman"/>
              </a:rPr>
              <a:t>different. </a:t>
            </a:r>
            <a:r>
              <a:rPr lang="en-US" sz="2000" dirty="0">
                <a:latin typeface="Sabon-Roman"/>
              </a:rPr>
              <a:t>Therefore, a single bond alternation defect </a:t>
            </a:r>
            <a:r>
              <a:rPr lang="en-US" sz="2000" dirty="0" smtClean="0">
                <a:latin typeface="Sabon-Roman"/>
              </a:rPr>
              <a:t>in such </a:t>
            </a:r>
            <a:r>
              <a:rPr lang="en-US" sz="2000" dirty="0">
                <a:latin typeface="Sabon-Roman"/>
              </a:rPr>
              <a:t>a chain cannot behave as a charged soliton. </a:t>
            </a:r>
            <a:endParaRPr lang="en-US" sz="2000" dirty="0" smtClean="0">
              <a:latin typeface="Sabon-Roman"/>
            </a:endParaRPr>
          </a:p>
          <a:p>
            <a:pPr marL="285750" indent="-285750" algn="just">
              <a:buFont typeface="Arial" panose="020B0604020202020204" pitchFamily="34" charset="0"/>
              <a:buChar char="•"/>
            </a:pPr>
            <a:r>
              <a:rPr lang="en-US" sz="2000" dirty="0" smtClean="0">
                <a:latin typeface="Sabon-Roman"/>
              </a:rPr>
              <a:t>A </a:t>
            </a:r>
            <a:r>
              <a:rPr lang="en-US" sz="2000" dirty="0">
                <a:latin typeface="Sabon-Roman"/>
              </a:rPr>
              <a:t>charge injected on a chain </a:t>
            </a:r>
            <a:r>
              <a:rPr lang="en-US" sz="2000" dirty="0" smtClean="0">
                <a:latin typeface="Sabon-Roman"/>
              </a:rPr>
              <a:t>is accompanied </a:t>
            </a:r>
            <a:r>
              <a:rPr lang="en-US" sz="2000" dirty="0">
                <a:latin typeface="Sabon-Roman"/>
              </a:rPr>
              <a:t>by a distortion in the chain and forms a </a:t>
            </a:r>
            <a:r>
              <a:rPr lang="en-US" sz="2000" dirty="0" err="1" smtClean="0">
                <a:latin typeface="Sabon-Roman"/>
              </a:rPr>
              <a:t>polaron</a:t>
            </a:r>
            <a:r>
              <a:rPr lang="en-US" sz="2000" dirty="0" smtClean="0">
                <a:latin typeface="Sabon-Roman"/>
              </a:rPr>
              <a:t>.</a:t>
            </a:r>
          </a:p>
          <a:p>
            <a:pPr marL="285750" indent="-285750" algn="just">
              <a:buFont typeface="Arial" panose="020B0604020202020204" pitchFamily="34" charset="0"/>
              <a:buChar char="•"/>
            </a:pPr>
            <a:r>
              <a:rPr lang="en-US" sz="2000" dirty="0" smtClean="0">
                <a:latin typeface="Sabon-Roman"/>
              </a:rPr>
              <a:t>The </a:t>
            </a:r>
            <a:r>
              <a:rPr lang="en-US" sz="2000" dirty="0">
                <a:latin typeface="Sabon-Roman"/>
              </a:rPr>
              <a:t>removal of </a:t>
            </a:r>
            <a:r>
              <a:rPr lang="en-US" sz="2000" dirty="0" smtClean="0">
                <a:latin typeface="Sabon-Roman"/>
              </a:rPr>
              <a:t>an electron </a:t>
            </a:r>
            <a:r>
              <a:rPr lang="en-US" sz="2000" dirty="0">
                <a:latin typeface="Sabon-Roman"/>
              </a:rPr>
              <a:t>from a polymeric system creates a free radical and a positive charge. The </a:t>
            </a:r>
            <a:r>
              <a:rPr lang="en-US" sz="2000" dirty="0" smtClean="0">
                <a:latin typeface="Sabon-Roman"/>
              </a:rPr>
              <a:t>radical cation </a:t>
            </a:r>
            <a:r>
              <a:rPr lang="en-US" sz="2000" dirty="0">
                <a:latin typeface="Sabon-Roman"/>
              </a:rPr>
              <a:t>is then coupled by a local bond rearrangement and a </a:t>
            </a:r>
            <a:r>
              <a:rPr lang="en-US" sz="2000" dirty="0" err="1">
                <a:latin typeface="Sabon-Roman"/>
              </a:rPr>
              <a:t>quinoid</a:t>
            </a:r>
            <a:r>
              <a:rPr lang="en-US" sz="2000" dirty="0">
                <a:latin typeface="Sabon-Roman"/>
              </a:rPr>
              <a:t>-like bond </a:t>
            </a:r>
            <a:r>
              <a:rPr lang="en-US" sz="2000" dirty="0" smtClean="0">
                <a:latin typeface="Sabon-Roman"/>
              </a:rPr>
              <a:t>sequence is </a:t>
            </a:r>
            <a:r>
              <a:rPr lang="en-US" sz="2000" dirty="0">
                <a:latin typeface="Sabon-Roman"/>
              </a:rPr>
              <a:t>formed. </a:t>
            </a:r>
            <a:endParaRPr lang="en-US" sz="2000" dirty="0" smtClean="0">
              <a:latin typeface="Sabon-Roman"/>
            </a:endParaRPr>
          </a:p>
          <a:p>
            <a:pPr marL="285750" indent="-285750" algn="just">
              <a:buFont typeface="Arial" panose="020B0604020202020204" pitchFamily="34" charset="0"/>
              <a:buChar char="•"/>
            </a:pPr>
            <a:r>
              <a:rPr lang="en-US" sz="2000" dirty="0" smtClean="0">
                <a:latin typeface="Sabon-Roman"/>
              </a:rPr>
              <a:t>Since </a:t>
            </a:r>
            <a:r>
              <a:rPr lang="en-US" sz="2000" dirty="0">
                <a:latin typeface="Sabon-Roman"/>
              </a:rPr>
              <a:t>the </a:t>
            </a:r>
            <a:r>
              <a:rPr lang="en-US" sz="2000" dirty="0" smtClean="0">
                <a:latin typeface="Sabon-Roman"/>
              </a:rPr>
              <a:t>lattice </a:t>
            </a:r>
            <a:r>
              <a:rPr lang="en-US" sz="2000" dirty="0">
                <a:latin typeface="Sabon-Roman"/>
              </a:rPr>
              <a:t>energy of </a:t>
            </a:r>
            <a:r>
              <a:rPr lang="en-US" sz="2000" dirty="0" err="1" smtClean="0">
                <a:latin typeface="Sabon-Roman"/>
              </a:rPr>
              <a:t>quinoid</a:t>
            </a:r>
            <a:r>
              <a:rPr lang="en-US" sz="2000" dirty="0" smtClean="0">
                <a:latin typeface="Sabon-Roman"/>
              </a:rPr>
              <a:t> is higher, when compared </a:t>
            </a:r>
            <a:r>
              <a:rPr lang="en-US" sz="2000" dirty="0">
                <a:latin typeface="Sabon-Roman"/>
              </a:rPr>
              <a:t>to </a:t>
            </a:r>
            <a:r>
              <a:rPr lang="en-US" sz="2000" dirty="0" err="1">
                <a:latin typeface="Sabon-Roman"/>
              </a:rPr>
              <a:t>benzenoid</a:t>
            </a:r>
            <a:r>
              <a:rPr lang="en-US" sz="2000" dirty="0" smtClean="0">
                <a:latin typeface="Sabon-Roman"/>
              </a:rPr>
              <a:t>, these </a:t>
            </a:r>
            <a:r>
              <a:rPr lang="en-US" sz="2000" dirty="0">
                <a:latin typeface="Sabon-Roman"/>
              </a:rPr>
              <a:t>distortions are limited. In the case of </a:t>
            </a:r>
            <a:r>
              <a:rPr lang="en-US" sz="2000" dirty="0" err="1">
                <a:latin typeface="Sabon-Roman"/>
              </a:rPr>
              <a:t>PPy</a:t>
            </a:r>
            <a:r>
              <a:rPr lang="en-US" sz="2000" dirty="0">
                <a:latin typeface="Sabon-Roman"/>
              </a:rPr>
              <a:t>, the lattice distortion is believed to </a:t>
            </a:r>
            <a:r>
              <a:rPr lang="en-US" sz="2000" dirty="0" smtClean="0">
                <a:latin typeface="Sabon-Roman"/>
              </a:rPr>
              <a:t>extend over </a:t>
            </a:r>
            <a:r>
              <a:rPr lang="en-US" sz="2000" dirty="0">
                <a:latin typeface="Sabon-Roman"/>
              </a:rPr>
              <a:t>about four pyrrole rings. This combination of charged site coupled with a </a:t>
            </a:r>
            <a:r>
              <a:rPr lang="en-US" sz="2000" dirty="0" smtClean="0">
                <a:latin typeface="Sabon-Roman"/>
              </a:rPr>
              <a:t>free radical </a:t>
            </a:r>
            <a:r>
              <a:rPr lang="en-US" sz="2000" dirty="0">
                <a:latin typeface="Sabon-Roman"/>
              </a:rPr>
              <a:t>via a local lattice distortion is called a </a:t>
            </a:r>
            <a:r>
              <a:rPr lang="en-US" sz="2000" dirty="0" err="1" smtClean="0">
                <a:latin typeface="Sabon-Roman"/>
              </a:rPr>
              <a:t>polaron</a:t>
            </a:r>
            <a:r>
              <a:rPr lang="en-US" sz="2000" dirty="0" smtClean="0">
                <a:latin typeface="Sabon-Roman"/>
              </a:rPr>
              <a:t>.</a:t>
            </a:r>
          </a:p>
          <a:p>
            <a:pPr marL="285750" indent="-285750" algn="just">
              <a:buFont typeface="Arial" panose="020B0604020202020204" pitchFamily="34" charset="0"/>
              <a:buChar char="•"/>
            </a:pPr>
            <a:r>
              <a:rPr lang="en-US" sz="2000" dirty="0" smtClean="0">
                <a:latin typeface="Sabon-Roman"/>
              </a:rPr>
              <a:t>A </a:t>
            </a:r>
            <a:r>
              <a:rPr lang="en-US" sz="2000" dirty="0" err="1">
                <a:latin typeface="Sabon-Roman"/>
              </a:rPr>
              <a:t>polaron</a:t>
            </a:r>
            <a:r>
              <a:rPr lang="en-US" sz="2000" dirty="0">
                <a:latin typeface="Sabon-Roman"/>
              </a:rPr>
              <a:t> may be a radical cation (oxidation) or a radical anion (reduction). Like a free carrier, a </a:t>
            </a:r>
            <a:r>
              <a:rPr lang="en-US" sz="2000" dirty="0" err="1">
                <a:latin typeface="Sabon-Roman"/>
              </a:rPr>
              <a:t>polaron</a:t>
            </a:r>
            <a:r>
              <a:rPr lang="en-US" sz="2000" dirty="0">
                <a:latin typeface="Sabon-Roman"/>
              </a:rPr>
              <a:t> has a spin of 1/2 and a charge of </a:t>
            </a:r>
            <a:r>
              <a:rPr lang="en-US" sz="2000" dirty="0">
                <a:latin typeface="Symbol" panose="05050102010706020507" pitchFamily="18" charset="2"/>
              </a:rPr>
              <a:t>±</a:t>
            </a:r>
            <a:r>
              <a:rPr lang="en-US" sz="2000" i="1" dirty="0">
                <a:latin typeface="Sabon-Italic"/>
              </a:rPr>
              <a:t>e</a:t>
            </a:r>
            <a:r>
              <a:rPr lang="en-US" sz="2000" dirty="0">
                <a:latin typeface="Sabon-Roman"/>
              </a:rPr>
              <a:t>.</a:t>
            </a:r>
            <a:endParaRPr lang="en-IN" sz="2000" dirty="0"/>
          </a:p>
        </p:txBody>
      </p:sp>
      <p:sp>
        <p:nvSpPr>
          <p:cNvPr id="3" name="TextBox 2"/>
          <p:cNvSpPr txBox="1"/>
          <p:nvPr/>
        </p:nvSpPr>
        <p:spPr>
          <a:xfrm>
            <a:off x="4131924" y="14318"/>
            <a:ext cx="4140877" cy="523220"/>
          </a:xfrm>
          <a:prstGeom prst="rect">
            <a:avLst/>
          </a:prstGeom>
          <a:noFill/>
        </p:spPr>
        <p:txBody>
          <a:bodyPr wrap="none" rtlCol="0">
            <a:spAutoFit/>
          </a:bodyPr>
          <a:lstStyle/>
          <a:p>
            <a:r>
              <a:rPr lang="en-US" sz="2800" b="1" dirty="0" err="1" smtClean="0">
                <a:solidFill>
                  <a:schemeClr val="bg1"/>
                </a:solidFill>
              </a:rPr>
              <a:t>Polaron</a:t>
            </a:r>
            <a:r>
              <a:rPr lang="en-US" sz="2800" b="1" dirty="0" smtClean="0">
                <a:solidFill>
                  <a:schemeClr val="bg1"/>
                </a:solidFill>
              </a:rPr>
              <a:t> and </a:t>
            </a:r>
            <a:r>
              <a:rPr lang="en-US" sz="2800" b="1" dirty="0" err="1" smtClean="0">
                <a:solidFill>
                  <a:schemeClr val="bg1"/>
                </a:solidFill>
              </a:rPr>
              <a:t>Bipolaron</a:t>
            </a:r>
            <a:r>
              <a:rPr lang="en-US" sz="2800" b="1" dirty="0" smtClean="0">
                <a:solidFill>
                  <a:schemeClr val="bg1"/>
                </a:solidFill>
              </a:rPr>
              <a:t> </a:t>
            </a:r>
            <a:endParaRPr lang="en-IN" sz="2800" b="1" dirty="0">
              <a:solidFill>
                <a:schemeClr val="bg1"/>
              </a:solidFill>
            </a:endParaRPr>
          </a:p>
        </p:txBody>
      </p:sp>
      <p:pic>
        <p:nvPicPr>
          <p:cNvPr id="4" name="Picture 3"/>
          <p:cNvPicPr>
            <a:picLocks noChangeAspect="1"/>
          </p:cNvPicPr>
          <p:nvPr/>
        </p:nvPicPr>
        <p:blipFill rotWithShape="1">
          <a:blip r:embed="rId2"/>
          <a:srcRect l="6600" t="11431" r="10903"/>
          <a:stretch/>
        </p:blipFill>
        <p:spPr>
          <a:xfrm>
            <a:off x="10017457" y="1660952"/>
            <a:ext cx="2174543" cy="2679035"/>
          </a:xfrm>
          <a:prstGeom prst="rect">
            <a:avLst/>
          </a:prstGeom>
        </p:spPr>
      </p:pic>
      <p:pic>
        <p:nvPicPr>
          <p:cNvPr id="5" name="Picture 4"/>
          <p:cNvPicPr>
            <a:picLocks noChangeAspect="1"/>
          </p:cNvPicPr>
          <p:nvPr/>
        </p:nvPicPr>
        <p:blipFill>
          <a:blip r:embed="rId3"/>
          <a:stretch>
            <a:fillRect/>
          </a:stretch>
        </p:blipFill>
        <p:spPr>
          <a:xfrm>
            <a:off x="6534648" y="5093473"/>
            <a:ext cx="3046080" cy="1481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527" y="5348386"/>
            <a:ext cx="2133710" cy="971600"/>
          </a:xfrm>
          <a:prstGeom prst="rect">
            <a:avLst/>
          </a:prstGeom>
          <a:ln>
            <a:solidFill>
              <a:schemeClr val="tx1"/>
            </a:solidFill>
          </a:ln>
        </p:spPr>
      </p:pic>
    </p:spTree>
    <p:extLst>
      <p:ext uri="{BB962C8B-B14F-4D97-AF65-F5344CB8AC3E}">
        <p14:creationId xmlns:p14="http://schemas.microsoft.com/office/powerpoint/2010/main" val="2906431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596" y="537538"/>
            <a:ext cx="10995547" cy="923330"/>
          </a:xfrm>
          <a:prstGeom prst="rect">
            <a:avLst/>
          </a:prstGeom>
        </p:spPr>
        <p:txBody>
          <a:bodyPr wrap="square">
            <a:spAutoFit/>
          </a:bodyPr>
          <a:lstStyle/>
          <a:p>
            <a:pPr marL="285750" indent="-285750">
              <a:buFont typeface="Arial" panose="020B0604020202020204" pitchFamily="34" charset="0"/>
              <a:buChar char="•"/>
            </a:pPr>
            <a:r>
              <a:rPr lang="en-US" dirty="0" err="1" smtClean="0"/>
              <a:t>Polaron</a:t>
            </a:r>
            <a:r>
              <a:rPr lang="en-US" dirty="0" smtClean="0"/>
              <a:t> </a:t>
            </a:r>
            <a:r>
              <a:rPr lang="en-US" dirty="0"/>
              <a:t>formation creates </a:t>
            </a:r>
            <a:r>
              <a:rPr lang="en-US" dirty="0" smtClean="0"/>
              <a:t>new </a:t>
            </a:r>
            <a:r>
              <a:rPr lang="en-US" dirty="0" err="1" smtClean="0"/>
              <a:t>localised</a:t>
            </a:r>
            <a:r>
              <a:rPr lang="en-US" dirty="0" smtClean="0"/>
              <a:t> </a:t>
            </a:r>
            <a:r>
              <a:rPr lang="en-US" dirty="0"/>
              <a:t>electronic states in the band </a:t>
            </a:r>
            <a:r>
              <a:rPr lang="en-US" dirty="0" smtClean="0"/>
              <a:t>gap. </a:t>
            </a:r>
            <a:r>
              <a:rPr lang="en-US" dirty="0" err="1" smtClean="0"/>
              <a:t>Polaron</a:t>
            </a:r>
            <a:r>
              <a:rPr lang="en-US" dirty="0" smtClean="0"/>
              <a:t> </a:t>
            </a:r>
            <a:r>
              <a:rPr lang="en-US" dirty="0"/>
              <a:t>states of </a:t>
            </a:r>
            <a:r>
              <a:rPr lang="en-US" dirty="0" err="1"/>
              <a:t>PPy</a:t>
            </a:r>
            <a:r>
              <a:rPr lang="en-US" dirty="0"/>
              <a:t> are </a:t>
            </a:r>
            <a:r>
              <a:rPr lang="en-US" dirty="0" smtClean="0"/>
              <a:t>symmetrically </a:t>
            </a:r>
            <a:r>
              <a:rPr lang="en-US" dirty="0"/>
              <a:t>located about 0.5 eV from the band </a:t>
            </a:r>
            <a:r>
              <a:rPr lang="en-US" dirty="0" smtClean="0"/>
              <a:t>edges. </a:t>
            </a:r>
            <a:r>
              <a:rPr lang="en-US" dirty="0"/>
              <a:t/>
            </a:r>
            <a:br>
              <a:rPr lang="en-US" dirty="0"/>
            </a:br>
            <a:endParaRPr lang="en-IN" dirty="0"/>
          </a:p>
        </p:txBody>
      </p:sp>
      <p:sp>
        <p:nvSpPr>
          <p:cNvPr id="3" name="TextBox 2"/>
          <p:cNvSpPr txBox="1"/>
          <p:nvPr/>
        </p:nvSpPr>
        <p:spPr>
          <a:xfrm>
            <a:off x="4131924" y="14318"/>
            <a:ext cx="4140877" cy="523220"/>
          </a:xfrm>
          <a:prstGeom prst="rect">
            <a:avLst/>
          </a:prstGeom>
          <a:noFill/>
        </p:spPr>
        <p:txBody>
          <a:bodyPr wrap="none" rtlCol="0">
            <a:spAutoFit/>
          </a:bodyPr>
          <a:lstStyle/>
          <a:p>
            <a:r>
              <a:rPr lang="en-US" sz="2800" b="1" dirty="0" err="1" smtClean="0">
                <a:solidFill>
                  <a:schemeClr val="bg1"/>
                </a:solidFill>
              </a:rPr>
              <a:t>Polaron</a:t>
            </a:r>
            <a:r>
              <a:rPr lang="en-US" sz="2800" b="1" dirty="0" smtClean="0">
                <a:solidFill>
                  <a:schemeClr val="bg1"/>
                </a:solidFill>
              </a:rPr>
              <a:t> and </a:t>
            </a:r>
            <a:r>
              <a:rPr lang="en-US" sz="2800" b="1" dirty="0" err="1" smtClean="0">
                <a:solidFill>
                  <a:schemeClr val="bg1"/>
                </a:solidFill>
              </a:rPr>
              <a:t>Bipolaron</a:t>
            </a:r>
            <a:r>
              <a:rPr lang="en-US" sz="2800" b="1" dirty="0" smtClean="0">
                <a:solidFill>
                  <a:schemeClr val="bg1"/>
                </a:solidFill>
              </a:rPr>
              <a:t> </a:t>
            </a:r>
            <a:endParaRPr lang="en-IN" sz="2800" b="1" dirty="0">
              <a:solidFill>
                <a:schemeClr val="bg1"/>
              </a:solidFill>
            </a:endParaRPr>
          </a:p>
        </p:txBody>
      </p:sp>
      <p:pic>
        <p:nvPicPr>
          <p:cNvPr id="4" name="Picture 3"/>
          <p:cNvPicPr>
            <a:picLocks noChangeAspect="1"/>
          </p:cNvPicPr>
          <p:nvPr/>
        </p:nvPicPr>
        <p:blipFill>
          <a:blip r:embed="rId2"/>
          <a:stretch>
            <a:fillRect/>
          </a:stretch>
        </p:blipFill>
        <p:spPr>
          <a:xfrm>
            <a:off x="1106606" y="2993884"/>
            <a:ext cx="5473150" cy="3407036"/>
          </a:xfrm>
          <a:prstGeom prst="rect">
            <a:avLst/>
          </a:prstGeom>
        </p:spPr>
      </p:pic>
      <p:pic>
        <p:nvPicPr>
          <p:cNvPr id="5" name="Picture 4"/>
          <p:cNvPicPr>
            <a:picLocks noChangeAspect="1"/>
          </p:cNvPicPr>
          <p:nvPr/>
        </p:nvPicPr>
        <p:blipFill>
          <a:blip r:embed="rId3"/>
          <a:stretch>
            <a:fillRect/>
          </a:stretch>
        </p:blipFill>
        <p:spPr>
          <a:xfrm>
            <a:off x="7399457" y="3848669"/>
            <a:ext cx="3245795" cy="2363635"/>
          </a:xfrm>
          <a:prstGeom prst="rect">
            <a:avLst/>
          </a:prstGeom>
        </p:spPr>
      </p:pic>
      <p:sp>
        <p:nvSpPr>
          <p:cNvPr id="6" name="Rectangle 5"/>
          <p:cNvSpPr/>
          <p:nvPr/>
        </p:nvSpPr>
        <p:spPr>
          <a:xfrm>
            <a:off x="932596" y="1250184"/>
            <a:ext cx="10849971" cy="1477328"/>
          </a:xfrm>
          <a:prstGeom prst="rect">
            <a:avLst/>
          </a:prstGeom>
        </p:spPr>
        <p:txBody>
          <a:bodyPr wrap="square">
            <a:spAutoFit/>
          </a:bodyPr>
          <a:lstStyle/>
          <a:p>
            <a:pPr marL="285750" indent="-285750">
              <a:buFont typeface="Arial" panose="020B0604020202020204" pitchFamily="34" charset="0"/>
              <a:buChar char="•"/>
            </a:pPr>
            <a:r>
              <a:rPr lang="en-US" dirty="0"/>
              <a:t>In many cases, it has been found that the conductivity of the system is </a:t>
            </a:r>
            <a:r>
              <a:rPr lang="en-US" dirty="0" err="1"/>
              <a:t>spinless</a:t>
            </a:r>
            <a:r>
              <a:rPr lang="en-US" dirty="0"/>
              <a:t>, </a:t>
            </a:r>
            <a:r>
              <a:rPr lang="en-US" dirty="0" smtClean="0"/>
              <a:t>which suggests </a:t>
            </a:r>
            <a:r>
              <a:rPr lang="en-US" dirty="0"/>
              <a:t>that charge carriers other than </a:t>
            </a:r>
            <a:r>
              <a:rPr lang="en-US" dirty="0" err="1"/>
              <a:t>polarons</a:t>
            </a:r>
            <a:r>
              <a:rPr lang="en-US" dirty="0"/>
              <a:t> would be appropriate in these </a:t>
            </a:r>
            <a:r>
              <a:rPr lang="en-US" dirty="0" smtClean="0"/>
              <a:t>cases. </a:t>
            </a:r>
          </a:p>
          <a:p>
            <a:endParaRPr lang="en-US" dirty="0"/>
          </a:p>
          <a:p>
            <a:pPr marL="285750" indent="-285750">
              <a:buFont typeface="Arial" panose="020B0604020202020204" pitchFamily="34" charset="0"/>
              <a:buChar char="•"/>
            </a:pPr>
            <a:r>
              <a:rPr lang="en-US" dirty="0" smtClean="0"/>
              <a:t>Therefore</a:t>
            </a:r>
            <a:r>
              <a:rPr lang="en-US" dirty="0"/>
              <a:t>, it was proposed that </a:t>
            </a:r>
            <a:r>
              <a:rPr lang="en-US" dirty="0" err="1"/>
              <a:t>polaron</a:t>
            </a:r>
            <a:r>
              <a:rPr lang="en-US" dirty="0"/>
              <a:t> interaction would produce a new </a:t>
            </a:r>
            <a:r>
              <a:rPr lang="en-US" dirty="0" smtClean="0"/>
              <a:t>charge carrier </a:t>
            </a:r>
            <a:r>
              <a:rPr lang="en-US" dirty="0"/>
              <a:t>with no spin and 2</a:t>
            </a:r>
            <a:r>
              <a:rPr lang="en-US" i="1" dirty="0"/>
              <a:t>e </a:t>
            </a:r>
            <a:r>
              <a:rPr lang="en-US" dirty="0"/>
              <a:t>charge corresponding to a positive </a:t>
            </a:r>
            <a:r>
              <a:rPr lang="en-US" dirty="0" err="1" smtClean="0"/>
              <a:t>bipolaron</a:t>
            </a:r>
            <a:r>
              <a:rPr lang="en-US" dirty="0" smtClean="0"/>
              <a:t>.</a:t>
            </a:r>
            <a:endParaRPr lang="en-IN" dirty="0"/>
          </a:p>
        </p:txBody>
      </p:sp>
      <p:sp>
        <p:nvSpPr>
          <p:cNvPr id="7" name="Rectangle 6"/>
          <p:cNvSpPr/>
          <p:nvPr/>
        </p:nvSpPr>
        <p:spPr>
          <a:xfrm>
            <a:off x="7038880" y="2964925"/>
            <a:ext cx="3966947" cy="646331"/>
          </a:xfrm>
          <a:prstGeom prst="rect">
            <a:avLst/>
          </a:prstGeom>
        </p:spPr>
        <p:txBody>
          <a:bodyPr wrap="square">
            <a:spAutoFit/>
          </a:bodyPr>
          <a:lstStyle/>
          <a:p>
            <a:r>
              <a:rPr lang="en-US" dirty="0">
                <a:latin typeface="Sabon-Roman"/>
              </a:rPr>
              <a:t>Energy levels and </a:t>
            </a:r>
            <a:r>
              <a:rPr lang="en-US" dirty="0" err="1">
                <a:latin typeface="Sabon-Roman"/>
              </a:rPr>
              <a:t>localised</a:t>
            </a:r>
            <a:r>
              <a:rPr lang="en-US" dirty="0">
                <a:latin typeface="Sabon-Roman"/>
              </a:rPr>
              <a:t> states for </a:t>
            </a:r>
            <a:endParaRPr lang="en-US" dirty="0" smtClean="0">
              <a:latin typeface="Sabon-Roman"/>
            </a:endParaRPr>
          </a:p>
          <a:p>
            <a:r>
              <a:rPr lang="en-US" dirty="0" smtClean="0">
                <a:latin typeface="Sabon-Roman"/>
              </a:rPr>
              <a:t>(</a:t>
            </a:r>
            <a:r>
              <a:rPr lang="en-US" dirty="0">
                <a:latin typeface="Sabon-Roman"/>
              </a:rPr>
              <a:t>a) positive </a:t>
            </a:r>
            <a:r>
              <a:rPr lang="en-US" dirty="0" smtClean="0">
                <a:latin typeface="Sabon-Roman"/>
              </a:rPr>
              <a:t>and (</a:t>
            </a:r>
            <a:r>
              <a:rPr lang="en-US" dirty="0">
                <a:latin typeface="Sabon-Roman"/>
              </a:rPr>
              <a:t>b) negative </a:t>
            </a:r>
            <a:r>
              <a:rPr lang="en-US" dirty="0" err="1" smtClean="0">
                <a:latin typeface="Sabon-Roman"/>
              </a:rPr>
              <a:t>polarons</a:t>
            </a:r>
            <a:endParaRPr lang="en-IN" dirty="0"/>
          </a:p>
        </p:txBody>
      </p:sp>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8492040" y="4268520"/>
              <a:ext cx="170280" cy="857520"/>
            </p14:xfrm>
          </p:contentPart>
        </mc:Choice>
        <mc:Fallback xmlns="">
          <p:pic>
            <p:nvPicPr>
              <p:cNvPr id="8" name="Ink 7"/>
              <p:cNvPicPr/>
              <p:nvPr/>
            </p:nvPicPr>
            <p:blipFill>
              <a:blip r:embed="rId5"/>
              <a:stretch>
                <a:fillRect/>
              </a:stretch>
            </p:blipFill>
            <p:spPr>
              <a:xfrm>
                <a:off x="8482680" y="4259160"/>
                <a:ext cx="189000" cy="876240"/>
              </a:xfrm>
              <a:prstGeom prst="rect">
                <a:avLst/>
              </a:prstGeom>
            </p:spPr>
          </p:pic>
        </mc:Fallback>
      </mc:AlternateContent>
    </p:spTree>
    <p:extLst>
      <p:ext uri="{BB962C8B-B14F-4D97-AF65-F5344CB8AC3E}">
        <p14:creationId xmlns:p14="http://schemas.microsoft.com/office/powerpoint/2010/main" val="2166020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3958" y="245660"/>
            <a:ext cx="1869423" cy="584775"/>
          </a:xfrm>
          <a:prstGeom prst="rect">
            <a:avLst/>
          </a:prstGeom>
          <a:noFill/>
        </p:spPr>
        <p:txBody>
          <a:bodyPr wrap="none" rtlCol="0">
            <a:spAutoFit/>
          </a:bodyPr>
          <a:lstStyle/>
          <a:p>
            <a:r>
              <a:rPr lang="en-US" sz="3200" b="1" i="1" u="sng" dirty="0" smtClean="0"/>
              <a:t>Syllabus</a:t>
            </a:r>
            <a:endParaRPr lang="en-IN" sz="3200" b="1" i="1" u="sng" dirty="0"/>
          </a:p>
        </p:txBody>
      </p:sp>
      <p:sp>
        <p:nvSpPr>
          <p:cNvPr id="3" name="Rectangle 2"/>
          <p:cNvSpPr/>
          <p:nvPr/>
        </p:nvSpPr>
        <p:spPr>
          <a:xfrm>
            <a:off x="764274" y="2136339"/>
            <a:ext cx="10822675" cy="2246769"/>
          </a:xfrm>
          <a:prstGeom prst="rect">
            <a:avLst/>
          </a:prstGeom>
        </p:spPr>
        <p:txBody>
          <a:bodyPr wrap="square">
            <a:spAutoFit/>
          </a:bodyPr>
          <a:lstStyle/>
          <a:p>
            <a:r>
              <a:rPr lang="en-US" sz="2000" b="1" dirty="0">
                <a:ea typeface="Times New Roman" panose="02020603050405020304" pitchFamily="18" charset="0"/>
              </a:rPr>
              <a:t>FLEXIBLE ELECTRONIC MATERIALS:</a:t>
            </a:r>
            <a:r>
              <a:rPr lang="en-US" sz="2000" dirty="0">
                <a:ea typeface="Times New Roman" panose="02020603050405020304" pitchFamily="18" charset="0"/>
              </a:rPr>
              <a:t> Conjugated polymers – electronic energy bands - mechanism of charge transport – </a:t>
            </a:r>
            <a:r>
              <a:rPr lang="en-US" sz="2000" dirty="0" err="1">
                <a:ea typeface="Times New Roman" panose="02020603050405020304" pitchFamily="18" charset="0"/>
              </a:rPr>
              <a:t>intrachain</a:t>
            </a:r>
            <a:r>
              <a:rPr lang="en-US" sz="2000" dirty="0">
                <a:ea typeface="Times New Roman" panose="02020603050405020304" pitchFamily="18" charset="0"/>
              </a:rPr>
              <a:t> and </a:t>
            </a:r>
            <a:r>
              <a:rPr lang="en-US" sz="2000" dirty="0" err="1">
                <a:ea typeface="Times New Roman" panose="02020603050405020304" pitchFamily="18" charset="0"/>
              </a:rPr>
              <a:t>interchain</a:t>
            </a:r>
            <a:r>
              <a:rPr lang="en-US" sz="2000" dirty="0">
                <a:ea typeface="Times New Roman" panose="02020603050405020304" pitchFamily="18" charset="0"/>
              </a:rPr>
              <a:t> - solitons, </a:t>
            </a:r>
            <a:r>
              <a:rPr lang="en-US" sz="2000" dirty="0" err="1">
                <a:ea typeface="Times New Roman" panose="02020603050405020304" pitchFamily="18" charset="0"/>
              </a:rPr>
              <a:t>polarons</a:t>
            </a:r>
            <a:r>
              <a:rPr lang="en-US" sz="2000" dirty="0">
                <a:ea typeface="Times New Roman" panose="02020603050405020304" pitchFamily="18" charset="0"/>
              </a:rPr>
              <a:t> and </a:t>
            </a:r>
            <a:r>
              <a:rPr lang="en-US" sz="2000" dirty="0" err="1">
                <a:ea typeface="Times New Roman" panose="02020603050405020304" pitchFamily="18" charset="0"/>
              </a:rPr>
              <a:t>bipolarons</a:t>
            </a:r>
            <a:r>
              <a:rPr lang="en-US" sz="2000" dirty="0">
                <a:ea typeface="Times New Roman" panose="02020603050405020304" pitchFamily="18" charset="0"/>
              </a:rPr>
              <a:t>. Factors influencing charge transport – structural features - defects, molecular weight, crystalline/amorphous nature, doping- oxidative and reductive. Synthesis, properties and applications of polyaniline, </a:t>
            </a:r>
            <a:r>
              <a:rPr lang="en-US" sz="2000" dirty="0" err="1">
                <a:ea typeface="Times New Roman" panose="02020603050405020304" pitchFamily="18" charset="0"/>
              </a:rPr>
              <a:t>polythiophene</a:t>
            </a:r>
            <a:r>
              <a:rPr lang="en-US" sz="2000" dirty="0">
                <a:ea typeface="Times New Roman" panose="02020603050405020304" pitchFamily="18" charset="0"/>
              </a:rPr>
              <a:t> and </a:t>
            </a:r>
            <a:r>
              <a:rPr lang="en-US" sz="2000" dirty="0" err="1">
                <a:ea typeface="Times New Roman" panose="02020603050405020304" pitchFamily="18" charset="0"/>
              </a:rPr>
              <a:t>polypyrrole</a:t>
            </a:r>
            <a:r>
              <a:rPr lang="en-US" sz="2000" dirty="0">
                <a:ea typeface="Times New Roman" panose="02020603050405020304" pitchFamily="18" charset="0"/>
              </a:rPr>
              <a:t>. Molecular electronics - graphene, fullerenes, carbon nanotubes – structure, synthesis, properties and applications. </a:t>
            </a:r>
            <a:endParaRPr lang="en-IN" sz="2000" dirty="0"/>
          </a:p>
        </p:txBody>
      </p:sp>
    </p:spTree>
    <p:extLst>
      <p:ext uri="{BB962C8B-B14F-4D97-AF65-F5344CB8AC3E}">
        <p14:creationId xmlns:p14="http://schemas.microsoft.com/office/powerpoint/2010/main" val="3675899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345" y="687151"/>
            <a:ext cx="11045586" cy="3139321"/>
          </a:xfrm>
          <a:prstGeom prst="rect">
            <a:avLst/>
          </a:prstGeom>
        </p:spPr>
        <p:txBody>
          <a:bodyPr wrap="square">
            <a:spAutoFit/>
          </a:bodyPr>
          <a:lstStyle/>
          <a:p>
            <a:pPr marL="285750" indent="-285750" algn="just">
              <a:buFont typeface="Arial" panose="020B0604020202020204" pitchFamily="34" charset="0"/>
              <a:buChar char="•"/>
            </a:pPr>
            <a:r>
              <a:rPr lang="en-US" dirty="0"/>
              <a:t>When a polymeric chain having a </a:t>
            </a:r>
            <a:r>
              <a:rPr lang="en-US" dirty="0" err="1"/>
              <a:t>polaron</a:t>
            </a:r>
            <a:r>
              <a:rPr lang="en-US" dirty="0"/>
              <a:t> is subjected to further oxidation, an </a:t>
            </a:r>
            <a:r>
              <a:rPr lang="en-US" dirty="0" smtClean="0"/>
              <a:t>electron is </a:t>
            </a:r>
            <a:r>
              <a:rPr lang="en-US" dirty="0"/>
              <a:t>removed from either the </a:t>
            </a:r>
            <a:r>
              <a:rPr lang="en-US" dirty="0" err="1"/>
              <a:t>polaron</a:t>
            </a:r>
            <a:r>
              <a:rPr lang="en-US" dirty="0"/>
              <a:t> or </a:t>
            </a:r>
            <a:r>
              <a:rPr lang="en-US" dirty="0" smtClean="0"/>
              <a:t>rest </a:t>
            </a:r>
            <a:r>
              <a:rPr lang="en-US" dirty="0"/>
              <a:t>of the chain. </a:t>
            </a:r>
            <a:r>
              <a:rPr lang="en-US" dirty="0" smtClean="0"/>
              <a:t>Since, </a:t>
            </a:r>
            <a:r>
              <a:rPr lang="en-US" dirty="0"/>
              <a:t>the formation of </a:t>
            </a:r>
            <a:r>
              <a:rPr lang="en-US" dirty="0" smtClean="0"/>
              <a:t>a </a:t>
            </a:r>
            <a:r>
              <a:rPr lang="en-US" dirty="0" err="1" smtClean="0"/>
              <a:t>bipolaron</a:t>
            </a:r>
            <a:r>
              <a:rPr lang="en-US" dirty="0" smtClean="0"/>
              <a:t> </a:t>
            </a:r>
            <a:r>
              <a:rPr lang="en-US" dirty="0"/>
              <a:t>causes </a:t>
            </a:r>
            <a:r>
              <a:rPr lang="en-US" dirty="0" smtClean="0"/>
              <a:t>further </a:t>
            </a:r>
            <a:r>
              <a:rPr lang="en-US" dirty="0"/>
              <a:t>decrease in </a:t>
            </a:r>
            <a:r>
              <a:rPr lang="en-US" dirty="0" err="1" smtClean="0"/>
              <a:t>ionisation</a:t>
            </a:r>
            <a:r>
              <a:rPr lang="en-US" dirty="0" smtClean="0"/>
              <a:t>, its </a:t>
            </a:r>
            <a:r>
              <a:rPr lang="en-US" dirty="0"/>
              <a:t>formation is thermodynamically more </a:t>
            </a:r>
            <a:r>
              <a:rPr lang="en-US" dirty="0" err="1"/>
              <a:t>favourable</a:t>
            </a:r>
            <a:r>
              <a:rPr lang="en-US" dirty="0"/>
              <a:t>. </a:t>
            </a:r>
            <a:r>
              <a:rPr lang="en-US" dirty="0" err="1" smtClean="0"/>
              <a:t>Bipolaron</a:t>
            </a:r>
            <a:r>
              <a:rPr lang="en-US" dirty="0" smtClean="0"/>
              <a:t> </a:t>
            </a:r>
            <a:r>
              <a:rPr lang="en-US" dirty="0"/>
              <a:t>energies are lower than those </a:t>
            </a:r>
            <a:r>
              <a:rPr lang="en-US" dirty="0" smtClean="0"/>
              <a:t>of </a:t>
            </a:r>
            <a:r>
              <a:rPr lang="en-US" dirty="0" err="1" smtClean="0"/>
              <a:t>polarons</a:t>
            </a:r>
            <a:r>
              <a:rPr lang="en-US" dirty="0" smtClean="0"/>
              <a:t> </a:t>
            </a:r>
            <a:r>
              <a:rPr lang="en-US" dirty="0"/>
              <a:t>by 0.4 </a:t>
            </a:r>
            <a:r>
              <a:rPr lang="en-US" dirty="0" smtClean="0"/>
              <a:t>eV.</a:t>
            </a:r>
          </a:p>
          <a:p>
            <a:pPr marL="285750" indent="-285750" algn="just">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a:t>Bipolaron</a:t>
            </a:r>
            <a:r>
              <a:rPr lang="en-US" dirty="0"/>
              <a:t> states are located symmetrically within the band gap, about 0.75 eV </a:t>
            </a:r>
            <a:r>
              <a:rPr lang="en-US" dirty="0" smtClean="0"/>
              <a:t>away from </a:t>
            </a:r>
            <a:r>
              <a:rPr lang="en-US" dirty="0"/>
              <a:t>the band edges in case of </a:t>
            </a:r>
            <a:r>
              <a:rPr lang="en-US" dirty="0" err="1" smtClean="0"/>
              <a:t>PPy</a:t>
            </a:r>
            <a:r>
              <a:rPr lang="en-US" dirty="0" smtClean="0"/>
              <a:t>. </a:t>
            </a:r>
            <a:r>
              <a:rPr lang="en-US" dirty="0"/>
              <a:t>Continuous doping of the </a:t>
            </a:r>
            <a:r>
              <a:rPr lang="en-US" dirty="0" smtClean="0"/>
              <a:t>polymer creates </a:t>
            </a:r>
            <a:r>
              <a:rPr lang="en-US" dirty="0"/>
              <a:t>additional </a:t>
            </a:r>
            <a:r>
              <a:rPr lang="en-US" dirty="0" err="1"/>
              <a:t>localised</a:t>
            </a:r>
            <a:r>
              <a:rPr lang="en-US" dirty="0"/>
              <a:t> </a:t>
            </a:r>
            <a:r>
              <a:rPr lang="en-US" dirty="0" err="1"/>
              <a:t>bipolaron</a:t>
            </a:r>
            <a:r>
              <a:rPr lang="en-US" dirty="0"/>
              <a:t> states, which overlap to form continuous </a:t>
            </a:r>
            <a:r>
              <a:rPr lang="en-US" dirty="0" err="1" smtClean="0"/>
              <a:t>bipolaron</a:t>
            </a:r>
            <a:r>
              <a:rPr lang="en-US" dirty="0" smtClean="0"/>
              <a:t> bands</a:t>
            </a:r>
            <a:r>
              <a:rPr lang="en-US" dirty="0"/>
              <a:t>.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During </a:t>
            </a:r>
            <a:r>
              <a:rPr lang="en-US" dirty="0"/>
              <a:t>doping, the </a:t>
            </a:r>
            <a:r>
              <a:rPr lang="en-US" dirty="0" err="1" smtClean="0"/>
              <a:t>bipolaron</a:t>
            </a:r>
            <a:r>
              <a:rPr lang="en-US" dirty="0" smtClean="0"/>
              <a:t> </a:t>
            </a:r>
            <a:r>
              <a:rPr lang="en-US" dirty="0"/>
              <a:t>bands tend </a:t>
            </a:r>
            <a:r>
              <a:rPr lang="en-US" dirty="0" smtClean="0"/>
              <a:t>to merge </a:t>
            </a:r>
            <a:r>
              <a:rPr lang="en-US" dirty="0"/>
              <a:t>with the conduction band (CB) and valence band (VB), resulting in </a:t>
            </a:r>
            <a:r>
              <a:rPr lang="en-US" dirty="0" smtClean="0"/>
              <a:t>metal-like conductivity</a:t>
            </a:r>
            <a:r>
              <a:rPr lang="en-US" dirty="0"/>
              <a:t>. </a:t>
            </a:r>
            <a:endParaRPr lang="en-IN" dirty="0"/>
          </a:p>
        </p:txBody>
      </p:sp>
      <p:pic>
        <p:nvPicPr>
          <p:cNvPr id="3" name="Picture 2"/>
          <p:cNvPicPr>
            <a:picLocks noChangeAspect="1"/>
          </p:cNvPicPr>
          <p:nvPr/>
        </p:nvPicPr>
        <p:blipFill>
          <a:blip r:embed="rId2"/>
          <a:stretch>
            <a:fillRect/>
          </a:stretch>
        </p:blipFill>
        <p:spPr>
          <a:xfrm>
            <a:off x="2529385" y="4016023"/>
            <a:ext cx="2438400" cy="2143125"/>
          </a:xfrm>
          <a:prstGeom prst="rect">
            <a:avLst/>
          </a:prstGeom>
        </p:spPr>
      </p:pic>
      <p:sp>
        <p:nvSpPr>
          <p:cNvPr id="4" name="Rectangle 3"/>
          <p:cNvSpPr/>
          <p:nvPr/>
        </p:nvSpPr>
        <p:spPr>
          <a:xfrm>
            <a:off x="5295331" y="4441254"/>
            <a:ext cx="5199797" cy="646331"/>
          </a:xfrm>
          <a:prstGeom prst="rect">
            <a:avLst/>
          </a:prstGeom>
        </p:spPr>
        <p:txBody>
          <a:bodyPr wrap="square">
            <a:spAutoFit/>
          </a:bodyPr>
          <a:lstStyle/>
          <a:p>
            <a:r>
              <a:rPr lang="en-US" dirty="0">
                <a:latin typeface="Sabon-Roman"/>
              </a:rPr>
              <a:t>Energy levels and occupied </a:t>
            </a:r>
            <a:r>
              <a:rPr lang="en-US" dirty="0" err="1">
                <a:latin typeface="Sabon-Roman"/>
              </a:rPr>
              <a:t>localised</a:t>
            </a:r>
            <a:r>
              <a:rPr lang="en-US" dirty="0">
                <a:latin typeface="Sabon-Roman"/>
              </a:rPr>
              <a:t> states for </a:t>
            </a:r>
            <a:endParaRPr lang="en-US" dirty="0" smtClean="0">
              <a:latin typeface="Sabon-Roman"/>
            </a:endParaRPr>
          </a:p>
          <a:p>
            <a:r>
              <a:rPr lang="en-US" dirty="0" smtClean="0">
                <a:latin typeface="Sabon-Roman"/>
              </a:rPr>
              <a:t>(</a:t>
            </a:r>
            <a:r>
              <a:rPr lang="en-US" dirty="0">
                <a:latin typeface="Sabon-Roman"/>
              </a:rPr>
              <a:t>a) positive </a:t>
            </a:r>
            <a:r>
              <a:rPr lang="en-US" dirty="0" smtClean="0">
                <a:latin typeface="Sabon-Roman"/>
              </a:rPr>
              <a:t>and (</a:t>
            </a:r>
            <a:r>
              <a:rPr lang="en-US" dirty="0">
                <a:latin typeface="Sabon-Roman"/>
              </a:rPr>
              <a:t>b) negative </a:t>
            </a:r>
            <a:r>
              <a:rPr lang="en-US" dirty="0" err="1" smtClean="0">
                <a:latin typeface="Sabon-Roman"/>
              </a:rPr>
              <a:t>bipolaron</a:t>
            </a:r>
            <a:endParaRPr lang="en-IN"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071800" y="4295160"/>
              <a:ext cx="1446840" cy="812880"/>
            </p14:xfrm>
          </p:contentPart>
        </mc:Choice>
        <mc:Fallback xmlns="">
          <p:pic>
            <p:nvPicPr>
              <p:cNvPr id="5" name="Ink 4"/>
              <p:cNvPicPr/>
              <p:nvPr/>
            </p:nvPicPr>
            <p:blipFill>
              <a:blip r:embed="rId4"/>
              <a:stretch>
                <a:fillRect/>
              </a:stretch>
            </p:blipFill>
            <p:spPr>
              <a:xfrm>
                <a:off x="2062440" y="4285800"/>
                <a:ext cx="1465560" cy="831600"/>
              </a:xfrm>
              <a:prstGeom prst="rect">
                <a:avLst/>
              </a:prstGeom>
            </p:spPr>
          </p:pic>
        </mc:Fallback>
      </mc:AlternateContent>
    </p:spTree>
    <p:extLst>
      <p:ext uri="{BB962C8B-B14F-4D97-AF65-F5344CB8AC3E}">
        <p14:creationId xmlns:p14="http://schemas.microsoft.com/office/powerpoint/2010/main" val="335077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75212" y="590371"/>
            <a:ext cx="6141492" cy="6106060"/>
          </a:xfrm>
          <a:prstGeom prst="rect">
            <a:avLst/>
          </a:prstGeom>
        </p:spPr>
      </p:pic>
      <p:sp>
        <p:nvSpPr>
          <p:cNvPr id="3" name="Rectangle 2"/>
          <p:cNvSpPr/>
          <p:nvPr/>
        </p:nvSpPr>
        <p:spPr>
          <a:xfrm>
            <a:off x="1369326" y="221039"/>
            <a:ext cx="7569958" cy="369332"/>
          </a:xfrm>
          <a:prstGeom prst="rect">
            <a:avLst/>
          </a:prstGeom>
        </p:spPr>
        <p:txBody>
          <a:bodyPr wrap="square">
            <a:spAutoFit/>
          </a:bodyPr>
          <a:lstStyle/>
          <a:p>
            <a:r>
              <a:rPr lang="en-US" b="1" i="1" dirty="0" smtClean="0">
                <a:solidFill>
                  <a:srgbClr val="000000"/>
                </a:solidFill>
                <a:latin typeface="Times-Roman"/>
              </a:rPr>
              <a:t>Structures </a:t>
            </a:r>
            <a:r>
              <a:rPr lang="en-US" b="1" i="1" dirty="0">
                <a:solidFill>
                  <a:srgbClr val="000000"/>
                </a:solidFill>
                <a:latin typeface="Times-Roman"/>
              </a:rPr>
              <a:t>of </a:t>
            </a:r>
            <a:r>
              <a:rPr lang="en-US" b="1" i="1" dirty="0" err="1">
                <a:solidFill>
                  <a:srgbClr val="000000"/>
                </a:solidFill>
                <a:latin typeface="Times-Roman"/>
              </a:rPr>
              <a:t>polarons</a:t>
            </a:r>
            <a:r>
              <a:rPr lang="en-US" b="1" i="1" dirty="0">
                <a:solidFill>
                  <a:srgbClr val="000000"/>
                </a:solidFill>
                <a:latin typeface="Times-Roman"/>
              </a:rPr>
              <a:t>/</a:t>
            </a:r>
            <a:r>
              <a:rPr lang="en-US" b="1" i="1" dirty="0" err="1">
                <a:solidFill>
                  <a:srgbClr val="000000"/>
                </a:solidFill>
                <a:latin typeface="Times-Roman"/>
              </a:rPr>
              <a:t>bipolarons</a:t>
            </a:r>
            <a:r>
              <a:rPr lang="en-US" b="1" i="1" dirty="0">
                <a:solidFill>
                  <a:srgbClr val="000000"/>
                </a:solidFill>
                <a:latin typeface="Times-Roman"/>
              </a:rPr>
              <a:t> in Poly(p-</a:t>
            </a:r>
            <a:r>
              <a:rPr lang="en-US" b="1" i="1" dirty="0" err="1">
                <a:solidFill>
                  <a:srgbClr val="000000"/>
                </a:solidFill>
                <a:latin typeface="Times-Roman"/>
              </a:rPr>
              <a:t>phenylene</a:t>
            </a:r>
            <a:r>
              <a:rPr lang="en-US" b="1" i="1" dirty="0" smtClean="0">
                <a:solidFill>
                  <a:srgbClr val="000000"/>
                </a:solidFill>
                <a:latin typeface="Times-Roman"/>
              </a:rPr>
              <a:t>)</a:t>
            </a:r>
            <a:endParaRPr lang="en-IN" b="1" i="1" dirty="0"/>
          </a:p>
        </p:txBody>
      </p:sp>
    </p:spTree>
    <p:extLst>
      <p:ext uri="{BB962C8B-B14F-4D97-AF65-F5344CB8AC3E}">
        <p14:creationId xmlns:p14="http://schemas.microsoft.com/office/powerpoint/2010/main" val="2118528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149" y="1446662"/>
            <a:ext cx="6958410" cy="4694831"/>
          </a:xfrm>
          <a:prstGeom prst="rect">
            <a:avLst/>
          </a:prstGeom>
        </p:spPr>
      </p:pic>
      <p:sp>
        <p:nvSpPr>
          <p:cNvPr id="3" name="Rectangle 2"/>
          <p:cNvSpPr/>
          <p:nvPr/>
        </p:nvSpPr>
        <p:spPr>
          <a:xfrm>
            <a:off x="1369326" y="221039"/>
            <a:ext cx="7569958" cy="369332"/>
          </a:xfrm>
          <a:prstGeom prst="rect">
            <a:avLst/>
          </a:prstGeom>
        </p:spPr>
        <p:txBody>
          <a:bodyPr wrap="square">
            <a:spAutoFit/>
          </a:bodyPr>
          <a:lstStyle/>
          <a:p>
            <a:r>
              <a:rPr lang="en-US" b="1" i="1" dirty="0" smtClean="0">
                <a:solidFill>
                  <a:srgbClr val="000000"/>
                </a:solidFill>
                <a:latin typeface="Times-Roman"/>
              </a:rPr>
              <a:t>Structures </a:t>
            </a:r>
            <a:r>
              <a:rPr lang="en-US" b="1" i="1" dirty="0">
                <a:solidFill>
                  <a:srgbClr val="000000"/>
                </a:solidFill>
                <a:latin typeface="Times-Roman"/>
              </a:rPr>
              <a:t>of </a:t>
            </a:r>
            <a:r>
              <a:rPr lang="en-US" b="1" i="1" dirty="0" err="1">
                <a:solidFill>
                  <a:srgbClr val="000000"/>
                </a:solidFill>
                <a:latin typeface="Times-Roman"/>
              </a:rPr>
              <a:t>polarons</a:t>
            </a:r>
            <a:r>
              <a:rPr lang="en-US" b="1" i="1" dirty="0">
                <a:solidFill>
                  <a:srgbClr val="000000"/>
                </a:solidFill>
                <a:latin typeface="Times-Roman"/>
              </a:rPr>
              <a:t>/</a:t>
            </a:r>
            <a:r>
              <a:rPr lang="en-US" b="1" i="1" dirty="0" err="1">
                <a:solidFill>
                  <a:srgbClr val="000000"/>
                </a:solidFill>
                <a:latin typeface="Times-Roman"/>
              </a:rPr>
              <a:t>bipolarons</a:t>
            </a:r>
            <a:r>
              <a:rPr lang="en-US" b="1" i="1" dirty="0">
                <a:solidFill>
                  <a:srgbClr val="000000"/>
                </a:solidFill>
                <a:latin typeface="Times-Roman"/>
              </a:rPr>
              <a:t> in </a:t>
            </a:r>
            <a:r>
              <a:rPr lang="en-US" b="1" i="1" dirty="0" smtClean="0">
                <a:solidFill>
                  <a:srgbClr val="000000"/>
                </a:solidFill>
                <a:latin typeface="Times-Roman"/>
              </a:rPr>
              <a:t>Poly(</a:t>
            </a:r>
            <a:r>
              <a:rPr lang="en-US" b="1" i="1" dirty="0" err="1" smtClean="0">
                <a:solidFill>
                  <a:srgbClr val="000000"/>
                </a:solidFill>
                <a:latin typeface="Times-Roman"/>
              </a:rPr>
              <a:t>thiophene</a:t>
            </a:r>
            <a:r>
              <a:rPr lang="en-US" b="1" i="1" dirty="0" smtClean="0">
                <a:solidFill>
                  <a:srgbClr val="000000"/>
                </a:solidFill>
                <a:latin typeface="Times-Roman"/>
              </a:rPr>
              <a:t>)</a:t>
            </a:r>
            <a:endParaRPr lang="en-IN" b="1" i="1" dirty="0"/>
          </a:p>
        </p:txBody>
      </p:sp>
    </p:spTree>
    <p:extLst>
      <p:ext uri="{BB962C8B-B14F-4D97-AF65-F5344CB8AC3E}">
        <p14:creationId xmlns:p14="http://schemas.microsoft.com/office/powerpoint/2010/main" val="398790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6663" y="163773"/>
            <a:ext cx="6112571" cy="584775"/>
          </a:xfrm>
          <a:prstGeom prst="rect">
            <a:avLst/>
          </a:prstGeom>
          <a:noFill/>
        </p:spPr>
        <p:txBody>
          <a:bodyPr wrap="none" rtlCol="0">
            <a:spAutoFit/>
          </a:bodyPr>
          <a:lstStyle/>
          <a:p>
            <a:r>
              <a:rPr lang="en-US" sz="3200" b="1" i="1" u="sng" dirty="0" smtClean="0"/>
              <a:t>Charge transport mechanism </a:t>
            </a:r>
            <a:endParaRPr lang="en-IN" sz="3200" b="1" i="1" u="sng" dirty="0"/>
          </a:p>
        </p:txBody>
      </p:sp>
      <p:sp>
        <p:nvSpPr>
          <p:cNvPr id="3" name="TextBox 2"/>
          <p:cNvSpPr txBox="1"/>
          <p:nvPr/>
        </p:nvSpPr>
        <p:spPr>
          <a:xfrm>
            <a:off x="1087412" y="1037650"/>
            <a:ext cx="10026066" cy="1015663"/>
          </a:xfrm>
          <a:prstGeom prst="rect">
            <a:avLst/>
          </a:prstGeom>
          <a:noFill/>
        </p:spPr>
        <p:txBody>
          <a:bodyPr wrap="square" rtlCol="0">
            <a:spAutoFit/>
          </a:bodyPr>
          <a:lstStyle/>
          <a:p>
            <a:r>
              <a:rPr lang="en-US" sz="2400" b="1" u="sng" dirty="0" smtClean="0"/>
              <a:t>Intra-chain transport:</a:t>
            </a:r>
          </a:p>
          <a:p>
            <a:r>
              <a:rPr lang="en-US" dirty="0"/>
              <a:t> </a:t>
            </a:r>
            <a:r>
              <a:rPr lang="en-US" dirty="0" smtClean="0"/>
              <a:t>            The conductivity in a CP or the charge transport can occur by migration of electrons or holes along the backbone chain, called as intra-chain transport.</a:t>
            </a:r>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688373350"/>
              </p:ext>
            </p:extLst>
          </p:nvPr>
        </p:nvGraphicFramePr>
        <p:xfrm>
          <a:off x="3226728" y="3713871"/>
          <a:ext cx="4988804" cy="844061"/>
        </p:xfrm>
        <a:graphic>
          <a:graphicData uri="http://schemas.openxmlformats.org/presentationml/2006/ole">
            <mc:AlternateContent xmlns:mc="http://schemas.openxmlformats.org/markup-compatibility/2006">
              <mc:Choice xmlns:v="urn:schemas-microsoft-com:vml" Requires="v">
                <p:oleObj spid="_x0000_s3265" name="CS ChemDraw Drawing" r:id="rId3" imgW="3992400" imgH="490680" progId="ChemDraw.Document.6.0">
                  <p:embed/>
                </p:oleObj>
              </mc:Choice>
              <mc:Fallback>
                <p:oleObj name="CS ChemDraw Drawing" r:id="rId3" imgW="3992400" imgH="490680" progId="ChemDraw.Document.6.0">
                  <p:embed/>
                  <p:pic>
                    <p:nvPicPr>
                      <p:cNvPr id="0" name=""/>
                      <p:cNvPicPr/>
                      <p:nvPr/>
                    </p:nvPicPr>
                    <p:blipFill>
                      <a:blip r:embed="rId4"/>
                      <a:stretch>
                        <a:fillRect/>
                      </a:stretch>
                    </p:blipFill>
                    <p:spPr>
                      <a:xfrm>
                        <a:off x="3226728" y="3713871"/>
                        <a:ext cx="4988804" cy="844061"/>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71262998"/>
              </p:ext>
            </p:extLst>
          </p:nvPr>
        </p:nvGraphicFramePr>
        <p:xfrm>
          <a:off x="3226728" y="2574388"/>
          <a:ext cx="5101346" cy="674494"/>
        </p:xfrm>
        <a:graphic>
          <a:graphicData uri="http://schemas.openxmlformats.org/presentationml/2006/ole">
            <mc:AlternateContent xmlns:mc="http://schemas.openxmlformats.org/markup-compatibility/2006">
              <mc:Choice xmlns:v="urn:schemas-microsoft-com:vml" Requires="v">
                <p:oleObj spid="_x0000_s3266" name="CS ChemDraw Drawing" r:id="rId5" imgW="3992400" imgH="487800" progId="ChemDraw.Document.6.0">
                  <p:embed/>
                </p:oleObj>
              </mc:Choice>
              <mc:Fallback>
                <p:oleObj name="CS ChemDraw Drawing" r:id="rId5" imgW="3992400" imgH="487800" progId="ChemDraw.Document.6.0">
                  <p:embed/>
                  <p:pic>
                    <p:nvPicPr>
                      <p:cNvPr id="0" name=""/>
                      <p:cNvPicPr/>
                      <p:nvPr/>
                    </p:nvPicPr>
                    <p:blipFill>
                      <a:blip r:embed="rId6"/>
                      <a:stretch>
                        <a:fillRect/>
                      </a:stretch>
                    </p:blipFill>
                    <p:spPr>
                      <a:xfrm>
                        <a:off x="3226728" y="2574388"/>
                        <a:ext cx="5101346" cy="674494"/>
                      </a:xfrm>
                      <a:prstGeom prst="rect">
                        <a:avLst/>
                      </a:prstGeom>
                      <a:solidFill>
                        <a:schemeClr val="tx1"/>
                      </a:solidFill>
                      <a:ln>
                        <a:solidFill>
                          <a:schemeClr val="tx1"/>
                        </a:solidFill>
                      </a:ln>
                    </p:spPr>
                  </p:pic>
                </p:oleObj>
              </mc:Fallback>
            </mc:AlternateContent>
          </a:graphicData>
        </a:graphic>
      </p:graphicFrame>
    </p:spTree>
    <p:extLst>
      <p:ext uri="{BB962C8B-B14F-4D97-AF65-F5344CB8AC3E}">
        <p14:creationId xmlns:p14="http://schemas.microsoft.com/office/powerpoint/2010/main" val="292550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547" y="629687"/>
            <a:ext cx="10026066" cy="1569660"/>
          </a:xfrm>
          <a:prstGeom prst="rect">
            <a:avLst/>
          </a:prstGeom>
          <a:noFill/>
        </p:spPr>
        <p:txBody>
          <a:bodyPr wrap="square" rtlCol="0">
            <a:spAutoFit/>
          </a:bodyPr>
          <a:lstStyle/>
          <a:p>
            <a:r>
              <a:rPr lang="en-US" sz="2400" b="1" u="sng" dirty="0" smtClean="0"/>
              <a:t>Inter-chain transport:</a:t>
            </a:r>
          </a:p>
          <a:p>
            <a:r>
              <a:rPr lang="en-US" dirty="0"/>
              <a:t> </a:t>
            </a:r>
            <a:r>
              <a:rPr lang="en-US" dirty="0" smtClean="0"/>
              <a:t>            The charge carriers, soliton, </a:t>
            </a:r>
            <a:r>
              <a:rPr lang="en-US" dirty="0" err="1" smtClean="0"/>
              <a:t>polaron</a:t>
            </a:r>
            <a:r>
              <a:rPr lang="en-US" dirty="0" smtClean="0"/>
              <a:t> and </a:t>
            </a:r>
            <a:r>
              <a:rPr lang="en-US" dirty="0" err="1" smtClean="0"/>
              <a:t>bipolaron</a:t>
            </a:r>
            <a:r>
              <a:rPr lang="en-US" dirty="0" smtClean="0"/>
              <a:t> can be transferred from one polymer chain to another chain through redox reactions between neighboring chains. This process is favorable if the neighboring polymer chains are properly aligned with each other.</a:t>
            </a:r>
            <a:endParaRPr lang="en-IN" dirty="0"/>
          </a:p>
        </p:txBody>
      </p:sp>
      <p:pic>
        <p:nvPicPr>
          <p:cNvPr id="3" name="Picture 2"/>
          <p:cNvPicPr>
            <a:picLocks noChangeAspect="1"/>
          </p:cNvPicPr>
          <p:nvPr/>
        </p:nvPicPr>
        <p:blipFill>
          <a:blip r:embed="rId2"/>
          <a:stretch>
            <a:fillRect/>
          </a:stretch>
        </p:blipFill>
        <p:spPr>
          <a:xfrm>
            <a:off x="950803" y="2437430"/>
            <a:ext cx="7044933" cy="2449097"/>
          </a:xfrm>
          <a:prstGeom prst="rect">
            <a:avLst/>
          </a:prstGeom>
        </p:spPr>
      </p:pic>
      <p:pic>
        <p:nvPicPr>
          <p:cNvPr id="4" name="Picture 3"/>
          <p:cNvPicPr>
            <a:picLocks noChangeAspect="1"/>
          </p:cNvPicPr>
          <p:nvPr/>
        </p:nvPicPr>
        <p:blipFill>
          <a:blip r:embed="rId3"/>
          <a:stretch>
            <a:fillRect/>
          </a:stretch>
        </p:blipFill>
        <p:spPr>
          <a:xfrm>
            <a:off x="8156030" y="2199347"/>
            <a:ext cx="3390663" cy="3366530"/>
          </a:xfrm>
          <a:prstGeom prst="rect">
            <a:avLst/>
          </a:prstGeom>
        </p:spPr>
      </p:pic>
    </p:spTree>
    <p:extLst>
      <p:ext uri="{BB962C8B-B14F-4D97-AF65-F5344CB8AC3E}">
        <p14:creationId xmlns:p14="http://schemas.microsoft.com/office/powerpoint/2010/main" val="361401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23" y="2961563"/>
            <a:ext cx="4830790" cy="320039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51342"/>
          <a:stretch/>
        </p:blipFill>
        <p:spPr>
          <a:xfrm>
            <a:off x="7444315" y="2961563"/>
            <a:ext cx="3300089" cy="320039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7428" y="97879"/>
            <a:ext cx="5133775" cy="2863684"/>
          </a:xfrm>
          <a:prstGeom prst="rect">
            <a:avLst/>
          </a:prstGeom>
        </p:spPr>
      </p:pic>
      <p:sp>
        <p:nvSpPr>
          <p:cNvPr id="5" name="Rectangle 4"/>
          <p:cNvSpPr/>
          <p:nvPr/>
        </p:nvSpPr>
        <p:spPr>
          <a:xfrm>
            <a:off x="906528" y="815032"/>
            <a:ext cx="3720064" cy="830997"/>
          </a:xfrm>
          <a:prstGeom prst="rect">
            <a:avLst/>
          </a:prstGeom>
        </p:spPr>
        <p:txBody>
          <a:bodyPr wrap="square">
            <a:spAutoFit/>
          </a:bodyPr>
          <a:lstStyle/>
          <a:p>
            <a:r>
              <a:rPr lang="en-US" sz="2400" b="1" u="sng" dirty="0" smtClean="0"/>
              <a:t>Intra and Inter-chain transport</a:t>
            </a:r>
            <a:endParaRPr lang="en-US" sz="2400" b="1" u="sng" dirty="0"/>
          </a:p>
        </p:txBody>
      </p:sp>
    </p:spTree>
    <p:extLst>
      <p:ext uri="{BB962C8B-B14F-4D97-AF65-F5344CB8AC3E}">
        <p14:creationId xmlns:p14="http://schemas.microsoft.com/office/powerpoint/2010/main" val="3938956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104" y="768024"/>
            <a:ext cx="11000096" cy="1754326"/>
          </a:xfrm>
          <a:prstGeom prst="rect">
            <a:avLst/>
          </a:prstGeom>
        </p:spPr>
        <p:txBody>
          <a:bodyPr wrap="square">
            <a:spAutoFit/>
          </a:bodyPr>
          <a:lstStyle/>
          <a:p>
            <a:pPr marL="285750" indent="-285750">
              <a:buFont typeface="Arial" panose="020B0604020202020204" pitchFamily="34" charset="0"/>
              <a:buChar char="•"/>
            </a:pPr>
            <a:r>
              <a:rPr lang="en-US" dirty="0" smtClean="0"/>
              <a:t>The conductivity of intrinsic CPs can be enhanced by doping.</a:t>
            </a:r>
          </a:p>
          <a:p>
            <a:pPr marL="285750" indent="-285750">
              <a:buFont typeface="Arial" panose="020B0604020202020204" pitchFamily="34" charset="0"/>
              <a:buChar char="•"/>
            </a:pPr>
            <a:r>
              <a:rPr lang="en-US" dirty="0" smtClean="0"/>
              <a:t>Doping </a:t>
            </a:r>
            <a:r>
              <a:rPr lang="en-US" dirty="0"/>
              <a:t>of CPs can be accomplished chemically (i.e. exposure to solution or </a:t>
            </a:r>
            <a:r>
              <a:rPr lang="en-US" dirty="0" err="1"/>
              <a:t>vapour</a:t>
            </a:r>
            <a:r>
              <a:rPr lang="en-US" dirty="0"/>
              <a:t> of </a:t>
            </a:r>
            <a:r>
              <a:rPr lang="en-US" dirty="0" smtClean="0"/>
              <a:t>dopant</a:t>
            </a:r>
            <a:r>
              <a:rPr lang="en-US" dirty="0"/>
              <a:t>) or </a:t>
            </a:r>
            <a:r>
              <a:rPr lang="en-US" dirty="0" smtClean="0"/>
              <a:t>electrochemically.</a:t>
            </a:r>
          </a:p>
          <a:p>
            <a:r>
              <a:rPr lang="en-US" b="1" dirty="0" smtClean="0"/>
              <a:t>		</a:t>
            </a:r>
            <a:r>
              <a:rPr lang="en-US" b="1" dirty="0" smtClean="0">
                <a:solidFill>
                  <a:srgbClr val="002060"/>
                </a:solidFill>
              </a:rPr>
              <a:t>Chemical oxidants (p-type): Iodine, </a:t>
            </a:r>
            <a:r>
              <a:rPr lang="en-US" b="1" dirty="0" err="1" smtClean="0">
                <a:solidFill>
                  <a:srgbClr val="002060"/>
                </a:solidFill>
              </a:rPr>
              <a:t>Nitronium</a:t>
            </a:r>
            <a:r>
              <a:rPr lang="en-US" b="1" dirty="0" smtClean="0">
                <a:solidFill>
                  <a:srgbClr val="002060"/>
                </a:solidFill>
              </a:rPr>
              <a:t> species, transition metal salts, AsF</a:t>
            </a:r>
            <a:r>
              <a:rPr lang="en-US" b="1" baseline="-25000" dirty="0" smtClean="0">
                <a:solidFill>
                  <a:srgbClr val="002060"/>
                </a:solidFill>
              </a:rPr>
              <a:t>5</a:t>
            </a:r>
          </a:p>
          <a:p>
            <a:r>
              <a:rPr lang="en-US" b="1" dirty="0" smtClean="0">
                <a:solidFill>
                  <a:srgbClr val="002060"/>
                </a:solidFill>
              </a:rPr>
              <a:t>		Chemical reducing agents (n-type): Na, K, Li - </a:t>
            </a:r>
            <a:r>
              <a:rPr lang="en-US" b="1" dirty="0" err="1" smtClean="0">
                <a:solidFill>
                  <a:srgbClr val="002060"/>
                </a:solidFill>
              </a:rPr>
              <a:t>naphthamide</a:t>
            </a:r>
            <a:endParaRPr lang="en-US" b="1" dirty="0" smtClean="0">
              <a:solidFill>
                <a:srgbClr val="002060"/>
              </a:solidFill>
            </a:endParaRPr>
          </a:p>
          <a:p>
            <a:r>
              <a:rPr lang="en-US" b="1" dirty="0" smtClean="0">
                <a:solidFill>
                  <a:srgbClr val="002060"/>
                </a:solidFill>
              </a:rPr>
              <a:t>		Electrochemical method: ClO</a:t>
            </a:r>
            <a:r>
              <a:rPr lang="en-US" b="1" baseline="-25000" dirty="0" smtClean="0">
                <a:solidFill>
                  <a:srgbClr val="002060"/>
                </a:solidFill>
              </a:rPr>
              <a:t>4</a:t>
            </a:r>
            <a:r>
              <a:rPr lang="en-US" b="1" baseline="30000" dirty="0" smtClean="0">
                <a:solidFill>
                  <a:srgbClr val="002060"/>
                </a:solidFill>
              </a:rPr>
              <a:t>- </a:t>
            </a:r>
            <a:r>
              <a:rPr lang="en-US" b="1" dirty="0" smtClean="0">
                <a:solidFill>
                  <a:srgbClr val="002060"/>
                </a:solidFill>
              </a:rPr>
              <a:t>and BF</a:t>
            </a:r>
            <a:r>
              <a:rPr lang="en-US" b="1" baseline="-25000" dirty="0" smtClean="0">
                <a:solidFill>
                  <a:srgbClr val="002060"/>
                </a:solidFill>
              </a:rPr>
              <a:t>4</a:t>
            </a:r>
            <a:r>
              <a:rPr lang="en-US" b="1" baseline="30000" dirty="0" smtClean="0">
                <a:solidFill>
                  <a:srgbClr val="002060"/>
                </a:solidFill>
              </a:rPr>
              <a:t>-</a:t>
            </a:r>
            <a:endParaRPr lang="en-IN" b="1" baseline="30000" dirty="0">
              <a:solidFill>
                <a:srgbClr val="002060"/>
              </a:solidFill>
            </a:endParaRPr>
          </a:p>
        </p:txBody>
      </p:sp>
      <p:sp>
        <p:nvSpPr>
          <p:cNvPr id="3" name="TextBox 2"/>
          <p:cNvSpPr txBox="1"/>
          <p:nvPr/>
        </p:nvSpPr>
        <p:spPr>
          <a:xfrm>
            <a:off x="1446663" y="163773"/>
            <a:ext cx="6242415" cy="584775"/>
          </a:xfrm>
          <a:prstGeom prst="rect">
            <a:avLst/>
          </a:prstGeom>
          <a:noFill/>
        </p:spPr>
        <p:txBody>
          <a:bodyPr wrap="none" rtlCol="0">
            <a:spAutoFit/>
          </a:bodyPr>
          <a:lstStyle/>
          <a:p>
            <a:r>
              <a:rPr lang="en-US" sz="3200" b="1" i="1" u="sng" dirty="0" smtClean="0"/>
              <a:t>Doping in conducting polymer</a:t>
            </a:r>
            <a:endParaRPr lang="en-IN" sz="3200" b="1" i="1" u="sng" dirty="0"/>
          </a:p>
        </p:txBody>
      </p:sp>
      <p:pic>
        <p:nvPicPr>
          <p:cNvPr id="6" name="Picture 5"/>
          <p:cNvPicPr>
            <a:picLocks noChangeAspect="1"/>
          </p:cNvPicPr>
          <p:nvPr/>
        </p:nvPicPr>
        <p:blipFill>
          <a:blip r:embed="rId2"/>
          <a:stretch>
            <a:fillRect/>
          </a:stretch>
        </p:blipFill>
        <p:spPr>
          <a:xfrm>
            <a:off x="3316406" y="2720916"/>
            <a:ext cx="5511136" cy="2325559"/>
          </a:xfrm>
          <a:prstGeom prst="rect">
            <a:avLst/>
          </a:prstGeom>
        </p:spPr>
      </p:pic>
      <p:sp>
        <p:nvSpPr>
          <p:cNvPr id="7" name="Rectangle 6"/>
          <p:cNvSpPr/>
          <p:nvPr/>
        </p:nvSpPr>
        <p:spPr>
          <a:xfrm>
            <a:off x="1146412" y="5103674"/>
            <a:ext cx="9817669" cy="1200329"/>
          </a:xfrm>
          <a:prstGeom prst="rect">
            <a:avLst/>
          </a:prstGeom>
        </p:spPr>
        <p:txBody>
          <a:bodyPr>
            <a:spAutoFit/>
          </a:bodyPr>
          <a:lstStyle/>
          <a:p>
            <a:pPr marL="285750" indent="-285750">
              <a:buFont typeface="Arial" panose="020B0604020202020204" pitchFamily="34" charset="0"/>
              <a:buChar char="•"/>
            </a:pPr>
            <a:r>
              <a:rPr lang="en-US" dirty="0"/>
              <a:t>In p-type doping, the molecular dopant acts as the electron acceptor, and the </a:t>
            </a:r>
            <a:r>
              <a:rPr lang="en-US" dirty="0" smtClean="0"/>
              <a:t>EA of </a:t>
            </a:r>
            <a:r>
              <a:rPr lang="en-US" dirty="0"/>
              <a:t>dopant is equal to or higher than the IE of the organic matrix. </a:t>
            </a:r>
            <a:endParaRPr lang="en-US" dirty="0" smtClean="0"/>
          </a:p>
          <a:p>
            <a:pPr marL="285750" indent="-285750">
              <a:buFont typeface="Arial" panose="020B0604020202020204" pitchFamily="34" charset="0"/>
              <a:buChar char="•"/>
            </a:pPr>
            <a:r>
              <a:rPr lang="en-US" dirty="0" smtClean="0"/>
              <a:t>In </a:t>
            </a:r>
            <a:r>
              <a:rPr lang="en-US" dirty="0"/>
              <a:t>n-type doping, the molecular dopant acts as the electron donor, and the EA of the organic matrix is equal to </a:t>
            </a:r>
            <a:r>
              <a:rPr lang="en-US" dirty="0" smtClean="0"/>
              <a:t>or higher </a:t>
            </a:r>
            <a:r>
              <a:rPr lang="en-US" dirty="0"/>
              <a:t>than the IE of </a:t>
            </a:r>
            <a:r>
              <a:rPr lang="en-US" dirty="0" smtClean="0"/>
              <a:t>dopant.</a:t>
            </a:r>
            <a:endParaRPr lang="en-IN" dirty="0"/>
          </a:p>
        </p:txBody>
      </p:sp>
    </p:spTree>
    <p:extLst>
      <p:ext uri="{BB962C8B-B14F-4D97-AF65-F5344CB8AC3E}">
        <p14:creationId xmlns:p14="http://schemas.microsoft.com/office/powerpoint/2010/main" val="1494946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064" y="351008"/>
            <a:ext cx="2701381" cy="461665"/>
          </a:xfrm>
          <a:prstGeom prst="rect">
            <a:avLst/>
          </a:prstGeom>
        </p:spPr>
        <p:txBody>
          <a:bodyPr wrap="none">
            <a:spAutoFit/>
          </a:bodyPr>
          <a:lstStyle/>
          <a:p>
            <a:r>
              <a:rPr lang="en-US" sz="2400" b="1" u="sng" dirty="0" smtClean="0"/>
              <a:t>Chemical doping</a:t>
            </a:r>
            <a:endParaRPr lang="en-US" sz="2400" b="1" u="sng" dirty="0"/>
          </a:p>
        </p:txBody>
      </p:sp>
      <p:sp>
        <p:nvSpPr>
          <p:cNvPr id="3" name="TextBox 2"/>
          <p:cNvSpPr txBox="1"/>
          <p:nvPr/>
        </p:nvSpPr>
        <p:spPr>
          <a:xfrm>
            <a:off x="1550064" y="812673"/>
            <a:ext cx="3738524" cy="400110"/>
          </a:xfrm>
          <a:prstGeom prst="rect">
            <a:avLst/>
          </a:prstGeom>
          <a:noFill/>
        </p:spPr>
        <p:txBody>
          <a:bodyPr wrap="none" rtlCol="0">
            <a:spAutoFit/>
          </a:bodyPr>
          <a:lstStyle/>
          <a:p>
            <a:r>
              <a:rPr lang="en-US" sz="2000" b="1" dirty="0" smtClean="0"/>
              <a:t>1. Oxidative (p-type) doping</a:t>
            </a:r>
            <a:endParaRPr lang="en-IN" sz="2000" b="1" dirty="0"/>
          </a:p>
        </p:txBody>
      </p:sp>
      <p:sp>
        <p:nvSpPr>
          <p:cNvPr id="4" name="TextBox 3"/>
          <p:cNvSpPr txBox="1"/>
          <p:nvPr/>
        </p:nvSpPr>
        <p:spPr>
          <a:xfrm>
            <a:off x="1078172" y="1351282"/>
            <a:ext cx="10617959"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CPs treated with electron-deficient species (Lewis Acids) like FeCl3 or I2 </a:t>
            </a:r>
            <a:r>
              <a:rPr lang="en-US" dirty="0" err="1" smtClean="0"/>
              <a:t>vapour</a:t>
            </a:r>
            <a:r>
              <a:rPr lang="en-US" dirty="0" smtClean="0"/>
              <a:t> or I2 in CCl4, CPs will oxidizes and a positive charge is created in the polymer chain. </a:t>
            </a:r>
          </a:p>
          <a:p>
            <a:pPr marL="285750" indent="-285750">
              <a:buFont typeface="Arial" panose="020B0604020202020204" pitchFamily="34" charset="0"/>
              <a:buChar char="•"/>
            </a:pPr>
            <a:r>
              <a:rPr lang="en-US" dirty="0" smtClean="0"/>
              <a:t>Removal of one electron from the pi-backbone of a CP forms a radical cation (</a:t>
            </a:r>
            <a:r>
              <a:rPr lang="en-US" dirty="0" err="1" smtClean="0"/>
              <a:t>polaron</a:t>
            </a:r>
            <a:r>
              <a:rPr lang="en-US" dirty="0" smtClean="0"/>
              <a:t>), which on losing another electron forms </a:t>
            </a:r>
            <a:r>
              <a:rPr lang="en-US" dirty="0" err="1" smtClean="0"/>
              <a:t>bipolaron</a:t>
            </a:r>
            <a:r>
              <a:rPr lang="en-US" dirty="0" smtClean="0"/>
              <a:t>. The delocalization of positive charge causes electrical conduction.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3267430"/>
            <a:ext cx="7086600" cy="1933575"/>
          </a:xfrm>
          <a:prstGeom prst="rect">
            <a:avLst/>
          </a:prstGeom>
        </p:spPr>
      </p:pic>
    </p:spTree>
    <p:extLst>
      <p:ext uri="{BB962C8B-B14F-4D97-AF65-F5344CB8AC3E}">
        <p14:creationId xmlns:p14="http://schemas.microsoft.com/office/powerpoint/2010/main" val="2966522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2769" y="498775"/>
            <a:ext cx="3759362" cy="400110"/>
          </a:xfrm>
          <a:prstGeom prst="rect">
            <a:avLst/>
          </a:prstGeom>
          <a:noFill/>
        </p:spPr>
        <p:txBody>
          <a:bodyPr wrap="none" rtlCol="0">
            <a:spAutoFit/>
          </a:bodyPr>
          <a:lstStyle/>
          <a:p>
            <a:r>
              <a:rPr lang="en-US" sz="2000" b="1" dirty="0" smtClean="0"/>
              <a:t>2. Reductive (n-type) doping</a:t>
            </a:r>
            <a:endParaRPr lang="en-IN" sz="2000" b="1" dirty="0"/>
          </a:p>
        </p:txBody>
      </p:sp>
      <p:sp>
        <p:nvSpPr>
          <p:cNvPr id="3" name="TextBox 2"/>
          <p:cNvSpPr txBox="1"/>
          <p:nvPr/>
        </p:nvSpPr>
        <p:spPr>
          <a:xfrm>
            <a:off x="1078172" y="1351282"/>
            <a:ext cx="10617959"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CPs treated with electron-rich species (Lewis Bases), CPs will reduce and a negative charge is created in the polymer chain. </a:t>
            </a:r>
          </a:p>
          <a:p>
            <a:pPr marL="285750" indent="-285750">
              <a:buFont typeface="Arial" panose="020B0604020202020204" pitchFamily="34" charset="0"/>
              <a:buChar char="•"/>
            </a:pPr>
            <a:r>
              <a:rPr lang="en-US" dirty="0" smtClean="0"/>
              <a:t>Addition of one electron to the pi-backbone of a CP forms a radical anion (</a:t>
            </a:r>
            <a:r>
              <a:rPr lang="en-US" dirty="0" err="1" smtClean="0"/>
              <a:t>polaron</a:t>
            </a:r>
            <a:r>
              <a:rPr lang="en-US" dirty="0" smtClean="0"/>
              <a:t>), which on adding another electron forms </a:t>
            </a:r>
            <a:r>
              <a:rPr lang="en-US" dirty="0" err="1" smtClean="0"/>
              <a:t>bipolaron</a:t>
            </a:r>
            <a:r>
              <a:rPr lang="en-US" dirty="0" smtClean="0"/>
              <a:t>. The delocalization of negative charge causes electrical conduction.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838" y="3518563"/>
            <a:ext cx="8048625" cy="1485900"/>
          </a:xfrm>
          <a:prstGeom prst="rect">
            <a:avLst/>
          </a:prstGeom>
        </p:spPr>
      </p:pic>
    </p:spTree>
    <p:extLst>
      <p:ext uri="{BB962C8B-B14F-4D97-AF65-F5344CB8AC3E}">
        <p14:creationId xmlns:p14="http://schemas.microsoft.com/office/powerpoint/2010/main" val="414150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92139" y="661182"/>
            <a:ext cx="6953719" cy="5390480"/>
          </a:xfrm>
          <a:prstGeom prst="rect">
            <a:avLst/>
          </a:prstGeom>
        </p:spPr>
      </p:pic>
    </p:spTree>
    <p:extLst>
      <p:ext uri="{BB962C8B-B14F-4D97-AF65-F5344CB8AC3E}">
        <p14:creationId xmlns:p14="http://schemas.microsoft.com/office/powerpoint/2010/main" val="25857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173163"/>
              </p:ext>
            </p:extLst>
          </p:nvPr>
        </p:nvGraphicFramePr>
        <p:xfrm>
          <a:off x="846162" y="874017"/>
          <a:ext cx="10699844" cy="5700186"/>
        </p:xfrm>
        <a:graphic>
          <a:graphicData uri="http://schemas.openxmlformats.org/drawingml/2006/table">
            <a:tbl>
              <a:tblPr firstRow="1" firstCol="1" bandRow="1">
                <a:tableStyleId>{5C22544A-7EE6-4342-B048-85BDC9FD1C3A}</a:tableStyleId>
              </a:tblPr>
              <a:tblGrid>
                <a:gridCol w="10699844">
                  <a:extLst>
                    <a:ext uri="{9D8B030D-6E8A-4147-A177-3AD203B41FA5}">
                      <a16:colId xmlns:a16="http://schemas.microsoft.com/office/drawing/2014/main" val="3251964401"/>
                    </a:ext>
                  </a:extLst>
                </a:gridCol>
              </a:tblGrid>
              <a:tr h="2411220">
                <a:tc>
                  <a:txBody>
                    <a:bodyPr/>
                    <a:lstStyle/>
                    <a:p>
                      <a:pPr>
                        <a:lnSpc>
                          <a:spcPct val="115000"/>
                        </a:lnSpc>
                        <a:spcAft>
                          <a:spcPts val="0"/>
                        </a:spcAft>
                      </a:pPr>
                      <a:r>
                        <a:rPr lang="en-IN" sz="2000" b="1" dirty="0" smtClean="0">
                          <a:effectLst/>
                        </a:rPr>
                        <a:t>Introduction </a:t>
                      </a:r>
                      <a:r>
                        <a:rPr lang="en-IN" sz="2000" b="1" dirty="0">
                          <a:effectLst/>
                        </a:rPr>
                        <a:t>to conducting polymers:</a:t>
                      </a:r>
                    </a:p>
                    <a:p>
                      <a:pPr marL="342900" lvl="0" indent="-342900">
                        <a:spcAft>
                          <a:spcPts val="0"/>
                        </a:spcAft>
                        <a:buFont typeface="Symbol" panose="05050102010706020507" pitchFamily="18" charset="2"/>
                        <a:buChar char=""/>
                      </a:pPr>
                      <a:r>
                        <a:rPr lang="en-IN" sz="2000" b="0" dirty="0">
                          <a:effectLst/>
                        </a:rPr>
                        <a:t>structural features</a:t>
                      </a:r>
                    </a:p>
                    <a:p>
                      <a:pPr marL="342900" lvl="0" indent="-342900">
                        <a:spcAft>
                          <a:spcPts val="0"/>
                        </a:spcAft>
                        <a:buFont typeface="Symbol" panose="05050102010706020507" pitchFamily="18" charset="2"/>
                        <a:buChar char=""/>
                      </a:pPr>
                      <a:r>
                        <a:rPr lang="en-IN" sz="2000" b="0" dirty="0">
                          <a:effectLst/>
                        </a:rPr>
                        <a:t>electronic energy bands</a:t>
                      </a:r>
                    </a:p>
                    <a:p>
                      <a:pPr marL="342900" lvl="0" indent="-342900">
                        <a:spcAft>
                          <a:spcPts val="0"/>
                        </a:spcAft>
                        <a:buFont typeface="Symbol" panose="05050102010706020507" pitchFamily="18" charset="2"/>
                        <a:buChar char=""/>
                      </a:pPr>
                      <a:r>
                        <a:rPr lang="en-IN" sz="2000" b="0" dirty="0">
                          <a:effectLst/>
                        </a:rPr>
                        <a:t> mechanism of charge transport – </a:t>
                      </a:r>
                      <a:r>
                        <a:rPr lang="en-IN" sz="2000" b="0" dirty="0" err="1">
                          <a:effectLst/>
                        </a:rPr>
                        <a:t>intrachain</a:t>
                      </a:r>
                      <a:r>
                        <a:rPr lang="en-IN" sz="2000" b="0" dirty="0">
                          <a:effectLst/>
                        </a:rPr>
                        <a:t> and </a:t>
                      </a:r>
                      <a:r>
                        <a:rPr lang="en-IN" sz="2000" b="0" dirty="0" err="1">
                          <a:effectLst/>
                        </a:rPr>
                        <a:t>interchain</a:t>
                      </a:r>
                      <a:r>
                        <a:rPr lang="en-IN" sz="2000" b="0" dirty="0">
                          <a:effectLst/>
                        </a:rPr>
                        <a:t> - solitons, </a:t>
                      </a:r>
                      <a:r>
                        <a:rPr lang="en-IN" sz="2000" b="0" dirty="0" err="1">
                          <a:effectLst/>
                        </a:rPr>
                        <a:t>polarons</a:t>
                      </a:r>
                      <a:r>
                        <a:rPr lang="en-IN" sz="2000" b="0" dirty="0">
                          <a:effectLst/>
                        </a:rPr>
                        <a:t> and </a:t>
                      </a:r>
                      <a:r>
                        <a:rPr lang="en-IN" sz="2000" b="0" dirty="0" err="1">
                          <a:effectLst/>
                        </a:rPr>
                        <a:t>bipolarons</a:t>
                      </a:r>
                      <a:r>
                        <a:rPr lang="en-IN" sz="2000" b="0" dirty="0">
                          <a:effectLst/>
                        </a:rPr>
                        <a:t>.</a:t>
                      </a:r>
                    </a:p>
                    <a:p>
                      <a:pPr marL="342900" lvl="0" indent="-342900">
                        <a:spcAft>
                          <a:spcPts val="0"/>
                        </a:spcAft>
                        <a:buFont typeface="Symbol" panose="05050102010706020507" pitchFamily="18" charset="2"/>
                        <a:buChar char=""/>
                      </a:pPr>
                      <a:r>
                        <a:rPr lang="en-IN" sz="2000" b="0" dirty="0">
                          <a:effectLst/>
                        </a:rPr>
                        <a:t>Factors influencing charge transport – structural features - defects, molecular weight, crystalline/amorphous nature, doping- oxidative and reductive – energy bands.</a:t>
                      </a:r>
                    </a:p>
                    <a:p>
                      <a:pPr marL="457200">
                        <a:spcAft>
                          <a:spcPts val="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9100" marR="49100" marT="0" marB="0">
                    <a:solidFill>
                      <a:schemeClr val="bg2">
                        <a:lumMod val="60000"/>
                        <a:lumOff val="40000"/>
                      </a:schemeClr>
                    </a:solidFill>
                  </a:tcPr>
                </a:tc>
                <a:extLst>
                  <a:ext uri="{0D108BD9-81ED-4DB2-BD59-A6C34878D82A}">
                    <a16:rowId xmlns:a16="http://schemas.microsoft.com/office/drawing/2014/main" val="655741719"/>
                  </a:ext>
                </a:extLst>
              </a:tr>
              <a:tr h="1819509">
                <a:tc>
                  <a:txBody>
                    <a:bodyPr/>
                    <a:lstStyle/>
                    <a:p>
                      <a:pPr>
                        <a:lnSpc>
                          <a:spcPct val="115000"/>
                        </a:lnSpc>
                        <a:spcAft>
                          <a:spcPts val="0"/>
                        </a:spcAft>
                      </a:pPr>
                      <a:r>
                        <a:rPr lang="en-IN" sz="2000" dirty="0">
                          <a:effectLst/>
                        </a:rPr>
                        <a:t>Conducting polymers- synthesis, properties and applications.</a:t>
                      </a:r>
                    </a:p>
                    <a:p>
                      <a:pPr marL="342900" lvl="0" indent="-342900">
                        <a:spcAft>
                          <a:spcPts val="0"/>
                        </a:spcAft>
                        <a:buFont typeface="Symbol" panose="05050102010706020507" pitchFamily="18" charset="2"/>
                        <a:buChar char=""/>
                      </a:pPr>
                      <a:r>
                        <a:rPr lang="en-IN" sz="2000" b="0" dirty="0">
                          <a:effectLst/>
                        </a:rPr>
                        <a:t>Oxidative polymerisation – electrochemical and chemical synthesis of </a:t>
                      </a:r>
                      <a:r>
                        <a:rPr lang="en-IN" sz="2000" b="0" dirty="0" err="1">
                          <a:effectLst/>
                        </a:rPr>
                        <a:t>Polypyrrole</a:t>
                      </a:r>
                      <a:r>
                        <a:rPr lang="en-IN" sz="2000" b="0" dirty="0">
                          <a:effectLst/>
                        </a:rPr>
                        <a:t>, </a:t>
                      </a:r>
                      <a:r>
                        <a:rPr lang="en-IN" sz="2000" b="0" dirty="0" err="1">
                          <a:effectLst/>
                        </a:rPr>
                        <a:t>polythiophene</a:t>
                      </a:r>
                      <a:r>
                        <a:rPr lang="en-IN" sz="2000" b="0" dirty="0">
                          <a:effectLst/>
                        </a:rPr>
                        <a:t> and polyaniline.</a:t>
                      </a:r>
                    </a:p>
                    <a:p>
                      <a:pPr marL="342900" lvl="0" indent="-342900">
                        <a:spcAft>
                          <a:spcPts val="0"/>
                        </a:spcAft>
                        <a:buFont typeface="Symbol" panose="05050102010706020507" pitchFamily="18" charset="2"/>
                        <a:buChar char=""/>
                      </a:pPr>
                      <a:r>
                        <a:rPr lang="en-IN" sz="2000" b="0" dirty="0">
                          <a:effectLst/>
                        </a:rPr>
                        <a:t>Properties </a:t>
                      </a:r>
                      <a:endParaRPr lang="en-IN" sz="2000" b="1" dirty="0" smtClean="0">
                        <a:effectLst/>
                        <a:latin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IN" sz="2000" b="0" dirty="0" smtClean="0">
                          <a:effectLst/>
                        </a:rPr>
                        <a:t>Applications of conducting polymers</a:t>
                      </a:r>
                    </a:p>
                    <a:p>
                      <a:pPr marL="0" lvl="0" indent="0">
                        <a:spcAft>
                          <a:spcPts val="0"/>
                        </a:spcAft>
                        <a:buFont typeface="Symbol" panose="05050102010706020507" pitchFamily="18" charset="2"/>
                        <a:buNone/>
                      </a:pPr>
                      <a:endParaRPr lang="en-IN" sz="2000" b="0" dirty="0">
                        <a:effectLst/>
                      </a:endParaRPr>
                    </a:p>
                  </a:txBody>
                  <a:tcPr marL="49100" marR="49100" marT="0" marB="0">
                    <a:solidFill>
                      <a:schemeClr val="bg2">
                        <a:lumMod val="60000"/>
                        <a:lumOff val="40000"/>
                      </a:schemeClr>
                    </a:solidFill>
                  </a:tcPr>
                </a:tc>
                <a:extLst>
                  <a:ext uri="{0D108BD9-81ED-4DB2-BD59-A6C34878D82A}">
                    <a16:rowId xmlns:a16="http://schemas.microsoft.com/office/drawing/2014/main" val="3347762306"/>
                  </a:ext>
                </a:extLst>
              </a:tr>
              <a:tr h="1036746">
                <a:tc>
                  <a:txBody>
                    <a:bodyPr/>
                    <a:lstStyle/>
                    <a:p>
                      <a:pPr>
                        <a:lnSpc>
                          <a:spcPct val="115000"/>
                        </a:lnSpc>
                        <a:spcAft>
                          <a:spcPts val="0"/>
                        </a:spcAft>
                        <a:tabLst>
                          <a:tab pos="2714625" algn="l"/>
                        </a:tabLst>
                      </a:pPr>
                      <a:r>
                        <a:rPr lang="en-IN" sz="2000" dirty="0" smtClean="0">
                          <a:effectLst/>
                        </a:rPr>
                        <a:t>Molecular </a:t>
                      </a:r>
                      <a:r>
                        <a:rPr lang="en-IN" sz="2000" dirty="0">
                          <a:effectLst/>
                        </a:rPr>
                        <a:t>electronics </a:t>
                      </a:r>
                    </a:p>
                    <a:p>
                      <a:pPr marL="342900" lvl="0" indent="-342900">
                        <a:spcAft>
                          <a:spcPts val="0"/>
                        </a:spcAft>
                        <a:buFont typeface="Symbol" panose="05050102010706020507" pitchFamily="18" charset="2"/>
                        <a:buChar char=""/>
                        <a:tabLst>
                          <a:tab pos="2714625" algn="l"/>
                        </a:tabLst>
                      </a:pPr>
                      <a:r>
                        <a:rPr lang="en-IN" sz="2000" b="0" dirty="0">
                          <a:effectLst/>
                        </a:rPr>
                        <a:t>graphene, fullerenes, carbon nanotubes – structure, synthesis, properties and applications</a:t>
                      </a:r>
                      <a:r>
                        <a:rPr lang="en-IN" sz="2000" b="0" dirty="0" smtClean="0">
                          <a:effectLst/>
                        </a:rPr>
                        <a:t>.</a:t>
                      </a:r>
                      <a:endParaRPr lang="en-IN" sz="2000" b="0" dirty="0">
                        <a:effectLst/>
                      </a:endParaRPr>
                    </a:p>
                  </a:txBody>
                  <a:tcPr marL="49100" marR="49100" marT="0" marB="0">
                    <a:solidFill>
                      <a:schemeClr val="bg2">
                        <a:lumMod val="60000"/>
                        <a:lumOff val="40000"/>
                      </a:schemeClr>
                    </a:solidFill>
                  </a:tcPr>
                </a:tc>
                <a:extLst>
                  <a:ext uri="{0D108BD9-81ED-4DB2-BD59-A6C34878D82A}">
                    <a16:rowId xmlns:a16="http://schemas.microsoft.com/office/drawing/2014/main" val="1979999694"/>
                  </a:ext>
                </a:extLst>
              </a:tr>
            </a:tbl>
          </a:graphicData>
        </a:graphic>
      </p:graphicFrame>
      <p:sp>
        <p:nvSpPr>
          <p:cNvPr id="3" name="TextBox 2"/>
          <p:cNvSpPr txBox="1"/>
          <p:nvPr/>
        </p:nvSpPr>
        <p:spPr>
          <a:xfrm>
            <a:off x="1473958" y="245660"/>
            <a:ext cx="2552302" cy="584775"/>
          </a:xfrm>
          <a:prstGeom prst="rect">
            <a:avLst/>
          </a:prstGeom>
          <a:noFill/>
        </p:spPr>
        <p:txBody>
          <a:bodyPr wrap="none" rtlCol="0">
            <a:spAutoFit/>
          </a:bodyPr>
          <a:lstStyle/>
          <a:p>
            <a:r>
              <a:rPr lang="en-US" sz="3200" b="1" i="1" u="sng" dirty="0" smtClean="0"/>
              <a:t>Course plan</a:t>
            </a:r>
            <a:endParaRPr lang="en-IN" sz="3200" b="1" i="1" u="sng" dirty="0"/>
          </a:p>
        </p:txBody>
      </p:sp>
    </p:spTree>
    <p:extLst>
      <p:ext uri="{BB962C8B-B14F-4D97-AF65-F5344CB8AC3E}">
        <p14:creationId xmlns:p14="http://schemas.microsoft.com/office/powerpoint/2010/main" val="3760829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629465" y="998805"/>
            <a:ext cx="5120640" cy="5345724"/>
            <a:chOff x="3629465" y="998805"/>
            <a:chExt cx="3798277" cy="4628272"/>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334" t="36513" r="62703" b="8308"/>
            <a:stretch/>
          </p:blipFill>
          <p:spPr>
            <a:xfrm>
              <a:off x="3629465" y="998805"/>
              <a:ext cx="3798277" cy="4628272"/>
            </a:xfrm>
            <a:prstGeom prst="rect">
              <a:avLst/>
            </a:prstGeom>
          </p:spPr>
        </p:pic>
        <p:sp>
          <p:nvSpPr>
            <p:cNvPr id="3" name="TextBox 2"/>
            <p:cNvSpPr txBox="1"/>
            <p:nvPr/>
          </p:nvSpPr>
          <p:spPr>
            <a:xfrm>
              <a:off x="4534113" y="2002840"/>
              <a:ext cx="520504" cy="307777"/>
            </a:xfrm>
            <a:prstGeom prst="rect">
              <a:avLst/>
            </a:prstGeom>
            <a:noFill/>
          </p:spPr>
          <p:txBody>
            <a:bodyPr wrap="square" rtlCol="0">
              <a:spAutoFit/>
            </a:bodyPr>
            <a:lstStyle/>
            <a:p>
              <a:r>
                <a:rPr lang="en-US" sz="1400" b="1" dirty="0" smtClean="0">
                  <a:solidFill>
                    <a:schemeClr val="bg1"/>
                  </a:solidFill>
                </a:rPr>
                <a:t>Na</a:t>
              </a:r>
              <a:r>
                <a:rPr lang="en-US" sz="1400" b="1" baseline="30000" dirty="0" smtClean="0">
                  <a:solidFill>
                    <a:schemeClr val="bg1"/>
                  </a:solidFill>
                </a:rPr>
                <a:t>+</a:t>
              </a:r>
              <a:endParaRPr lang="en-IN" sz="1400" b="1" baseline="30000" dirty="0">
                <a:solidFill>
                  <a:schemeClr val="bg1"/>
                </a:solidFill>
              </a:endParaRPr>
            </a:p>
          </p:txBody>
        </p:sp>
        <p:sp>
          <p:nvSpPr>
            <p:cNvPr id="4" name="TextBox 3"/>
            <p:cNvSpPr txBox="1"/>
            <p:nvPr/>
          </p:nvSpPr>
          <p:spPr>
            <a:xfrm>
              <a:off x="3968262" y="2361660"/>
              <a:ext cx="443815" cy="266470"/>
            </a:xfrm>
            <a:prstGeom prst="rect">
              <a:avLst/>
            </a:prstGeom>
            <a:noFill/>
            <a:ln>
              <a:solidFill>
                <a:schemeClr val="tx1"/>
              </a:solidFill>
            </a:ln>
          </p:spPr>
          <p:txBody>
            <a:bodyPr wrap="square" rtlCol="0">
              <a:spAutoFit/>
            </a:bodyPr>
            <a:lstStyle/>
            <a:p>
              <a:r>
                <a:rPr lang="en-US" sz="1400" b="1" dirty="0" smtClean="0">
                  <a:solidFill>
                    <a:schemeClr val="bg1"/>
                  </a:solidFill>
                </a:rPr>
                <a:t>Na</a:t>
              </a:r>
              <a:r>
                <a:rPr lang="en-US" sz="1400" b="1" baseline="30000" dirty="0" smtClean="0">
                  <a:solidFill>
                    <a:schemeClr val="bg1"/>
                  </a:solidFill>
                </a:rPr>
                <a:t>+</a:t>
              </a:r>
              <a:endParaRPr lang="en-IN" sz="1400" b="1" baseline="30000" dirty="0">
                <a:solidFill>
                  <a:schemeClr val="bg1"/>
                </a:solidFill>
              </a:endParaRPr>
            </a:p>
          </p:txBody>
        </p:sp>
        <p:sp>
          <p:nvSpPr>
            <p:cNvPr id="5" name="TextBox 4"/>
            <p:cNvSpPr txBox="1"/>
            <p:nvPr/>
          </p:nvSpPr>
          <p:spPr>
            <a:xfrm>
              <a:off x="4002845" y="3416738"/>
              <a:ext cx="409232" cy="266470"/>
            </a:xfrm>
            <a:prstGeom prst="rect">
              <a:avLst/>
            </a:prstGeom>
            <a:noFill/>
            <a:ln>
              <a:solidFill>
                <a:schemeClr val="tx1"/>
              </a:solidFill>
            </a:ln>
          </p:spPr>
          <p:txBody>
            <a:bodyPr wrap="square" rtlCol="0">
              <a:spAutoFit/>
            </a:bodyPr>
            <a:lstStyle/>
            <a:p>
              <a:r>
                <a:rPr lang="en-US" sz="1400" b="1" dirty="0" smtClean="0">
                  <a:solidFill>
                    <a:schemeClr val="bg1"/>
                  </a:solidFill>
                </a:rPr>
                <a:t>Na</a:t>
              </a:r>
              <a:r>
                <a:rPr lang="en-US" sz="1400" b="1" baseline="30000" dirty="0" smtClean="0">
                  <a:solidFill>
                    <a:schemeClr val="bg1"/>
                  </a:solidFill>
                </a:rPr>
                <a:t>+</a:t>
              </a:r>
              <a:endParaRPr lang="en-IN" sz="1400" b="1" baseline="30000" dirty="0">
                <a:solidFill>
                  <a:schemeClr val="bg1"/>
                </a:solidFill>
              </a:endParaRPr>
            </a:p>
          </p:txBody>
        </p:sp>
        <p:sp>
          <p:nvSpPr>
            <p:cNvPr id="6" name="TextBox 5"/>
            <p:cNvSpPr txBox="1"/>
            <p:nvPr/>
          </p:nvSpPr>
          <p:spPr>
            <a:xfrm>
              <a:off x="4304714" y="4164039"/>
              <a:ext cx="603738" cy="307777"/>
            </a:xfrm>
            <a:prstGeom prst="rect">
              <a:avLst/>
            </a:prstGeom>
            <a:noFill/>
            <a:ln>
              <a:solidFill>
                <a:schemeClr val="tx1"/>
              </a:solidFill>
            </a:ln>
          </p:spPr>
          <p:txBody>
            <a:bodyPr wrap="square" rtlCol="0">
              <a:spAutoFit/>
            </a:bodyPr>
            <a:lstStyle/>
            <a:p>
              <a:r>
                <a:rPr lang="en-US" sz="1400" b="1" dirty="0" smtClean="0">
                  <a:solidFill>
                    <a:schemeClr val="bg1"/>
                  </a:solidFill>
                </a:rPr>
                <a:t>Na</a:t>
              </a:r>
              <a:r>
                <a:rPr lang="en-US" sz="1400" b="1" baseline="30000" dirty="0" smtClean="0">
                  <a:solidFill>
                    <a:schemeClr val="bg1"/>
                  </a:solidFill>
                </a:rPr>
                <a:t>+</a:t>
              </a:r>
              <a:endParaRPr lang="en-IN" sz="1400" b="1" baseline="30000" dirty="0">
                <a:solidFill>
                  <a:schemeClr val="bg1"/>
                </a:solidFill>
              </a:endParaRPr>
            </a:p>
          </p:txBody>
        </p:sp>
        <p:sp>
          <p:nvSpPr>
            <p:cNvPr id="7" name="TextBox 6"/>
            <p:cNvSpPr txBox="1"/>
            <p:nvPr/>
          </p:nvSpPr>
          <p:spPr>
            <a:xfrm>
              <a:off x="5281832" y="4471816"/>
              <a:ext cx="434598" cy="266470"/>
            </a:xfrm>
            <a:prstGeom prst="rect">
              <a:avLst/>
            </a:prstGeom>
            <a:noFill/>
            <a:ln>
              <a:solidFill>
                <a:schemeClr val="tx1"/>
              </a:solidFill>
            </a:ln>
          </p:spPr>
          <p:txBody>
            <a:bodyPr wrap="square" rtlCol="0">
              <a:spAutoFit/>
            </a:bodyPr>
            <a:lstStyle/>
            <a:p>
              <a:r>
                <a:rPr lang="en-US" sz="1400" b="1" dirty="0" smtClean="0">
                  <a:solidFill>
                    <a:schemeClr val="bg1"/>
                  </a:solidFill>
                </a:rPr>
                <a:t>Na</a:t>
              </a:r>
              <a:r>
                <a:rPr lang="en-US" sz="1400" b="1" baseline="30000" dirty="0" smtClean="0">
                  <a:solidFill>
                    <a:schemeClr val="bg1"/>
                  </a:solidFill>
                </a:rPr>
                <a:t>+</a:t>
              </a:r>
              <a:endParaRPr lang="en-IN" sz="1400" b="1" baseline="30000" dirty="0">
                <a:solidFill>
                  <a:schemeClr val="bg1"/>
                </a:solidFill>
              </a:endParaRPr>
            </a:p>
          </p:txBody>
        </p:sp>
        <p:sp>
          <p:nvSpPr>
            <p:cNvPr id="8" name="TextBox 7"/>
            <p:cNvSpPr txBox="1"/>
            <p:nvPr/>
          </p:nvSpPr>
          <p:spPr>
            <a:xfrm>
              <a:off x="4221479" y="5219118"/>
              <a:ext cx="441032" cy="266470"/>
            </a:xfrm>
            <a:prstGeom prst="rect">
              <a:avLst/>
            </a:prstGeom>
            <a:noFill/>
            <a:ln>
              <a:solidFill>
                <a:schemeClr val="tx1"/>
              </a:solidFill>
            </a:ln>
          </p:spPr>
          <p:txBody>
            <a:bodyPr wrap="square" rtlCol="0">
              <a:spAutoFit/>
            </a:bodyPr>
            <a:lstStyle/>
            <a:p>
              <a:r>
                <a:rPr lang="en-US" sz="1400" b="1" dirty="0" smtClean="0">
                  <a:solidFill>
                    <a:schemeClr val="bg1"/>
                  </a:solidFill>
                </a:rPr>
                <a:t>Na</a:t>
              </a:r>
              <a:r>
                <a:rPr lang="en-US" sz="1400" b="1" baseline="30000" dirty="0" smtClean="0">
                  <a:solidFill>
                    <a:schemeClr val="bg1"/>
                  </a:solidFill>
                </a:rPr>
                <a:t>+</a:t>
              </a:r>
              <a:endParaRPr lang="en-IN" sz="1400" b="1" baseline="30000" dirty="0">
                <a:solidFill>
                  <a:schemeClr val="bg1"/>
                </a:solidFill>
              </a:endParaRPr>
            </a:p>
          </p:txBody>
        </p:sp>
        <p:sp>
          <p:nvSpPr>
            <p:cNvPr id="9" name="TextBox 8"/>
            <p:cNvSpPr txBox="1"/>
            <p:nvPr/>
          </p:nvSpPr>
          <p:spPr>
            <a:xfrm>
              <a:off x="4578183" y="3212758"/>
              <a:ext cx="520504" cy="307777"/>
            </a:xfrm>
            <a:prstGeom prst="rect">
              <a:avLst/>
            </a:prstGeom>
            <a:noFill/>
          </p:spPr>
          <p:txBody>
            <a:bodyPr wrap="square" rtlCol="0">
              <a:spAutoFit/>
            </a:bodyPr>
            <a:lstStyle/>
            <a:p>
              <a:r>
                <a:rPr lang="en-US" sz="1400" b="1" dirty="0" smtClean="0">
                  <a:solidFill>
                    <a:schemeClr val="bg1"/>
                  </a:solidFill>
                </a:rPr>
                <a:t>Na</a:t>
              </a:r>
              <a:r>
                <a:rPr lang="en-US" sz="1400" b="1" baseline="30000" dirty="0" smtClean="0">
                  <a:solidFill>
                    <a:schemeClr val="bg1"/>
                  </a:solidFill>
                </a:rPr>
                <a:t>+</a:t>
              </a:r>
              <a:endParaRPr lang="en-IN" sz="1400" b="1" baseline="30000" dirty="0">
                <a:solidFill>
                  <a:schemeClr val="bg1"/>
                </a:solidFill>
              </a:endParaRPr>
            </a:p>
          </p:txBody>
        </p:sp>
      </p:grpSp>
    </p:spTree>
    <p:extLst>
      <p:ext uri="{BB962C8B-B14F-4D97-AF65-F5344CB8AC3E}">
        <p14:creationId xmlns:p14="http://schemas.microsoft.com/office/powerpoint/2010/main" val="1669995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5474" y="265705"/>
            <a:ext cx="2542684" cy="400110"/>
          </a:xfrm>
          <a:prstGeom prst="rect">
            <a:avLst/>
          </a:prstGeom>
          <a:noFill/>
        </p:spPr>
        <p:txBody>
          <a:bodyPr wrap="none" rtlCol="0">
            <a:spAutoFit/>
          </a:bodyPr>
          <a:lstStyle/>
          <a:p>
            <a:r>
              <a:rPr lang="en-US" sz="2000" b="1" u="sng" dirty="0" smtClean="0"/>
              <a:t>Methods of doping</a:t>
            </a:r>
            <a:endParaRPr lang="en-IN" sz="2000" b="1" u="sng" dirty="0"/>
          </a:p>
        </p:txBody>
      </p:sp>
      <p:sp>
        <p:nvSpPr>
          <p:cNvPr id="3" name="TextBox 2"/>
          <p:cNvSpPr txBox="1"/>
          <p:nvPr/>
        </p:nvSpPr>
        <p:spPr>
          <a:xfrm>
            <a:off x="1932733" y="858339"/>
            <a:ext cx="9321421" cy="1754326"/>
          </a:xfrm>
          <a:prstGeom prst="rect">
            <a:avLst/>
          </a:prstGeom>
          <a:noFill/>
        </p:spPr>
        <p:txBody>
          <a:bodyPr wrap="square" rtlCol="0">
            <a:spAutoFit/>
          </a:bodyPr>
          <a:lstStyle/>
          <a:p>
            <a:r>
              <a:rPr lang="en-US" b="1" dirty="0" smtClean="0"/>
              <a:t>1. Gaseous doping</a:t>
            </a:r>
          </a:p>
          <a:p>
            <a:pPr marL="285750" indent="-285750">
              <a:buFont typeface="Arial" panose="020B0604020202020204" pitchFamily="34" charset="0"/>
              <a:buChar char="•"/>
            </a:pPr>
            <a:r>
              <a:rPr lang="en-US" dirty="0"/>
              <a:t> </a:t>
            </a:r>
            <a:r>
              <a:rPr lang="en-US" dirty="0" smtClean="0"/>
              <a:t>   Polymers are exposed to </a:t>
            </a:r>
            <a:r>
              <a:rPr lang="en-US" dirty="0" err="1" smtClean="0"/>
              <a:t>vapours</a:t>
            </a:r>
            <a:r>
              <a:rPr lang="en-US" dirty="0" smtClean="0"/>
              <a:t> of doping agent inside a closed chambers, 	 where temperature and pressure are maintained at optimal levels. </a:t>
            </a:r>
          </a:p>
          <a:p>
            <a:pPr marL="285750" indent="-285750">
              <a:buFont typeface="Arial" panose="020B0604020202020204" pitchFamily="34" charset="0"/>
              <a:buChar char="•"/>
            </a:pPr>
            <a:r>
              <a:rPr lang="en-US" dirty="0"/>
              <a:t> </a:t>
            </a:r>
            <a:r>
              <a:rPr lang="en-US" dirty="0" smtClean="0"/>
              <a:t>   </a:t>
            </a:r>
            <a:r>
              <a:rPr lang="en-US" dirty="0" err="1" smtClean="0"/>
              <a:t>Eg</a:t>
            </a:r>
            <a:r>
              <a:rPr lang="en-US" dirty="0" smtClean="0"/>
              <a:t>. I2 </a:t>
            </a:r>
            <a:r>
              <a:rPr lang="en-US" dirty="0" err="1" smtClean="0"/>
              <a:t>vapours</a:t>
            </a:r>
            <a:r>
              <a:rPr lang="en-US" dirty="0" smtClean="0"/>
              <a:t>, AsF5 </a:t>
            </a:r>
            <a:r>
              <a:rPr lang="en-US" dirty="0" err="1" smtClean="0"/>
              <a:t>vaopur</a:t>
            </a:r>
            <a:r>
              <a:rPr lang="en-US" dirty="0" smtClean="0"/>
              <a:t> are used as doping agents</a:t>
            </a:r>
          </a:p>
          <a:p>
            <a:pPr marL="285750" indent="-285750">
              <a:buFont typeface="Arial" panose="020B0604020202020204" pitchFamily="34" charset="0"/>
              <a:buChar char="•"/>
            </a:pPr>
            <a:r>
              <a:rPr lang="en-US" dirty="0" smtClean="0"/>
              <a:t>   The time required for optimum doping even at room temperature and   	pressure is very low within the range of 10 minutes.</a:t>
            </a:r>
            <a:endParaRPr lang="en-IN" dirty="0"/>
          </a:p>
        </p:txBody>
      </p:sp>
      <p:sp>
        <p:nvSpPr>
          <p:cNvPr id="4" name="TextBox 3"/>
          <p:cNvSpPr txBox="1"/>
          <p:nvPr/>
        </p:nvSpPr>
        <p:spPr>
          <a:xfrm>
            <a:off x="1944453" y="3205299"/>
            <a:ext cx="9587905" cy="1477328"/>
          </a:xfrm>
          <a:prstGeom prst="rect">
            <a:avLst/>
          </a:prstGeom>
          <a:noFill/>
        </p:spPr>
        <p:txBody>
          <a:bodyPr wrap="square" rtlCol="0">
            <a:spAutoFit/>
          </a:bodyPr>
          <a:lstStyle/>
          <a:p>
            <a:r>
              <a:rPr lang="en-US" b="1" dirty="0"/>
              <a:t>2</a:t>
            </a:r>
            <a:r>
              <a:rPr lang="en-US" b="1" dirty="0" smtClean="0"/>
              <a:t>. Solution doping</a:t>
            </a:r>
          </a:p>
          <a:p>
            <a:pPr marL="285750" indent="-285750">
              <a:buFont typeface="Arial" panose="020B0604020202020204" pitchFamily="34" charset="0"/>
              <a:buChar char="•"/>
            </a:pPr>
            <a:r>
              <a:rPr lang="en-US" dirty="0"/>
              <a:t> </a:t>
            </a:r>
            <a:r>
              <a:rPr lang="en-US" dirty="0" smtClean="0"/>
              <a:t> The dopant and all the products of the dopants are dissolved in a solvent in which the polymer is insoluble. The </a:t>
            </a:r>
            <a:r>
              <a:rPr lang="en-US" dirty="0" err="1" smtClean="0"/>
              <a:t>undoped</a:t>
            </a:r>
            <a:r>
              <a:rPr lang="en-US" dirty="0" smtClean="0"/>
              <a:t> CP in the form of powder or film is then dipped in the solution of dopant.</a:t>
            </a:r>
          </a:p>
          <a:p>
            <a:pPr marL="285750" indent="-285750">
              <a:buFont typeface="Arial" panose="020B0604020202020204" pitchFamily="34" charset="0"/>
              <a:buChar char="•"/>
            </a:pPr>
            <a:r>
              <a:rPr lang="en-US" dirty="0" err="1" smtClean="0"/>
              <a:t>Eg</a:t>
            </a:r>
            <a:r>
              <a:rPr lang="en-US" dirty="0" smtClean="0"/>
              <a:t>. </a:t>
            </a:r>
            <a:r>
              <a:rPr lang="en-US" dirty="0" err="1" smtClean="0"/>
              <a:t>PAc</a:t>
            </a:r>
            <a:r>
              <a:rPr lang="en-US" dirty="0" smtClean="0"/>
              <a:t> is dipped in a liquid solution in naphthalene or liquid sodium amalgam.</a:t>
            </a:r>
            <a:endParaRPr lang="en-IN" dirty="0"/>
          </a:p>
        </p:txBody>
      </p:sp>
    </p:spTree>
    <p:extLst>
      <p:ext uri="{BB962C8B-B14F-4D97-AF65-F5344CB8AC3E}">
        <p14:creationId xmlns:p14="http://schemas.microsoft.com/office/powerpoint/2010/main" val="974109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218" y="1252054"/>
            <a:ext cx="11081982" cy="3693319"/>
          </a:xfrm>
          <a:prstGeom prst="rect">
            <a:avLst/>
          </a:prstGeom>
        </p:spPr>
        <p:txBody>
          <a:bodyPr wrap="square">
            <a:spAutoFit/>
          </a:bodyPr>
          <a:lstStyle/>
          <a:p>
            <a:r>
              <a:rPr lang="en-US" dirty="0"/>
              <a:t>Electrochemical doping is </a:t>
            </a:r>
            <a:r>
              <a:rPr lang="en-US" dirty="0" smtClean="0"/>
              <a:t>done </a:t>
            </a:r>
            <a:r>
              <a:rPr lang="en-US" dirty="0"/>
              <a:t>by electrochemical oxidation or reduction of </a:t>
            </a:r>
            <a:r>
              <a:rPr lang="en-US" dirty="0" smtClean="0"/>
              <a:t>CP </a:t>
            </a:r>
            <a:r>
              <a:rPr lang="en-US" dirty="0"/>
              <a:t>on an electrode</a:t>
            </a:r>
            <a:r>
              <a:rPr lang="en-US" dirty="0" smtClean="0"/>
              <a:t>.</a:t>
            </a:r>
          </a:p>
          <a:p>
            <a:r>
              <a:rPr lang="en-US" dirty="0"/>
              <a:t/>
            </a:r>
            <a:br>
              <a:rPr lang="en-US" dirty="0"/>
            </a:br>
            <a:r>
              <a:rPr lang="en-US" dirty="0"/>
              <a:t>For electrochemical p-doping, the conjugated polymer main chain is oxidized </a:t>
            </a:r>
            <a:r>
              <a:rPr lang="en-US" dirty="0" smtClean="0"/>
              <a:t>to lose </a:t>
            </a:r>
            <a:r>
              <a:rPr lang="en-US" dirty="0"/>
              <a:t>an electron (gain a hole) accompanying the doping of </a:t>
            </a:r>
            <a:r>
              <a:rPr lang="en-US" dirty="0" smtClean="0"/>
              <a:t>counter-anions from electrolyte </a:t>
            </a:r>
            <a:r>
              <a:rPr lang="en-US" dirty="0"/>
              <a:t>solution</a:t>
            </a:r>
            <a:r>
              <a:rPr lang="en-US" dirty="0" smtClean="0"/>
              <a:t>:</a:t>
            </a:r>
          </a:p>
          <a:p>
            <a:endParaRPr lang="en-US" dirty="0"/>
          </a:p>
          <a:p>
            <a:endParaRPr lang="en-US" dirty="0" smtClean="0"/>
          </a:p>
          <a:p>
            <a:endParaRPr lang="en-US" dirty="0"/>
          </a:p>
          <a:p>
            <a:r>
              <a:rPr lang="en-US" dirty="0" smtClean="0"/>
              <a:t>	where, </a:t>
            </a:r>
            <a:r>
              <a:rPr lang="en-US" dirty="0"/>
              <a:t>A</a:t>
            </a:r>
            <a:r>
              <a:rPr lang="en-US" baseline="30000" dirty="0"/>
              <a:t>−</a:t>
            </a:r>
            <a:r>
              <a:rPr lang="en-US" sz="800" dirty="0"/>
              <a:t> </a:t>
            </a:r>
            <a:r>
              <a:rPr lang="en-US" dirty="0"/>
              <a:t>denotes the solution anion, </a:t>
            </a:r>
            <a:endParaRPr lang="en-US" dirty="0" smtClean="0"/>
          </a:p>
          <a:p>
            <a:r>
              <a:rPr lang="en-US" dirty="0"/>
              <a:t>	</a:t>
            </a:r>
            <a:r>
              <a:rPr lang="en-US" dirty="0" smtClean="0"/>
              <a:t>	    CP</a:t>
            </a:r>
            <a:r>
              <a:rPr lang="en-US" baseline="30000" dirty="0"/>
              <a:t>+</a:t>
            </a:r>
            <a:r>
              <a:rPr lang="en-US" dirty="0"/>
              <a:t>(A</a:t>
            </a:r>
            <a:r>
              <a:rPr lang="en-US" baseline="30000" dirty="0"/>
              <a:t>−</a:t>
            </a:r>
            <a:r>
              <a:rPr lang="en-US" dirty="0"/>
              <a:t>) represents </a:t>
            </a:r>
            <a:r>
              <a:rPr lang="en-US" dirty="0" smtClean="0"/>
              <a:t>CP with </a:t>
            </a:r>
            <a:r>
              <a:rPr lang="en-US" dirty="0"/>
              <a:t>the main chain oxidized and </a:t>
            </a:r>
            <a:r>
              <a:rPr lang="en-US" dirty="0" smtClean="0"/>
              <a:t>counter-anion </a:t>
            </a:r>
            <a:r>
              <a:rPr lang="en-US" dirty="0"/>
              <a:t>doped.</a:t>
            </a:r>
            <a:br>
              <a:rPr lang="en-US" dirty="0"/>
            </a:br>
            <a:endParaRPr lang="en-US" dirty="0" smtClean="0"/>
          </a:p>
          <a:p>
            <a:r>
              <a:rPr lang="en-US" dirty="0" smtClean="0"/>
              <a:t>For </a:t>
            </a:r>
            <a:r>
              <a:rPr lang="en-US" dirty="0"/>
              <a:t>electrochemical n-doping, the conjugated polymer main chain is reduced </a:t>
            </a:r>
            <a:r>
              <a:rPr lang="en-US" dirty="0" smtClean="0"/>
              <a:t>to gain </a:t>
            </a:r>
            <a:r>
              <a:rPr lang="en-US" dirty="0"/>
              <a:t>an electron accompanying the doping of </a:t>
            </a:r>
            <a:r>
              <a:rPr lang="en-US" dirty="0" smtClean="0"/>
              <a:t>counter-cations </a:t>
            </a:r>
            <a:r>
              <a:rPr lang="en-US" dirty="0"/>
              <a:t>from </a:t>
            </a:r>
            <a:r>
              <a:rPr lang="en-US" dirty="0" smtClean="0"/>
              <a:t>electrolyte solution</a:t>
            </a:r>
            <a:r>
              <a:rPr lang="en-US" dirty="0"/>
              <a:t>:</a:t>
            </a:r>
            <a:br>
              <a:rPr lang="en-US" dirty="0"/>
            </a:br>
            <a:endParaRPr lang="en-IN" dirty="0"/>
          </a:p>
        </p:txBody>
      </p:sp>
      <p:pic>
        <p:nvPicPr>
          <p:cNvPr id="3" name="Picture 2"/>
          <p:cNvPicPr>
            <a:picLocks noChangeAspect="1"/>
          </p:cNvPicPr>
          <p:nvPr/>
        </p:nvPicPr>
        <p:blipFill>
          <a:blip r:embed="rId2"/>
          <a:stretch>
            <a:fillRect/>
          </a:stretch>
        </p:blipFill>
        <p:spPr>
          <a:xfrm>
            <a:off x="3540450" y="2648208"/>
            <a:ext cx="3233203" cy="426081"/>
          </a:xfrm>
          <a:prstGeom prst="rect">
            <a:avLst/>
          </a:prstGeom>
        </p:spPr>
      </p:pic>
      <p:pic>
        <p:nvPicPr>
          <p:cNvPr id="4" name="Picture 3"/>
          <p:cNvPicPr>
            <a:picLocks noChangeAspect="1"/>
          </p:cNvPicPr>
          <p:nvPr/>
        </p:nvPicPr>
        <p:blipFill>
          <a:blip r:embed="rId3"/>
          <a:stretch>
            <a:fillRect/>
          </a:stretch>
        </p:blipFill>
        <p:spPr>
          <a:xfrm>
            <a:off x="3701592" y="4896524"/>
            <a:ext cx="3299710" cy="369260"/>
          </a:xfrm>
          <a:prstGeom prst="rect">
            <a:avLst/>
          </a:prstGeom>
        </p:spPr>
      </p:pic>
      <p:sp>
        <p:nvSpPr>
          <p:cNvPr id="6" name="Rectangle 5"/>
          <p:cNvSpPr/>
          <p:nvPr/>
        </p:nvSpPr>
        <p:spPr>
          <a:xfrm>
            <a:off x="1495472" y="160390"/>
            <a:ext cx="3661580" cy="461665"/>
          </a:xfrm>
          <a:prstGeom prst="rect">
            <a:avLst/>
          </a:prstGeom>
        </p:spPr>
        <p:txBody>
          <a:bodyPr wrap="none">
            <a:spAutoFit/>
          </a:bodyPr>
          <a:lstStyle/>
          <a:p>
            <a:r>
              <a:rPr lang="en-US" sz="2400" b="1" u="sng" dirty="0" smtClean="0"/>
              <a:t>Electrochemical doping</a:t>
            </a:r>
            <a:endParaRPr lang="en-US" sz="2400" b="1" u="sng" dirty="0"/>
          </a:p>
        </p:txBody>
      </p:sp>
      <p:sp>
        <p:nvSpPr>
          <p:cNvPr id="7" name="TextBox 6"/>
          <p:cNvSpPr txBox="1"/>
          <p:nvPr/>
        </p:nvSpPr>
        <p:spPr>
          <a:xfrm>
            <a:off x="2347414" y="746977"/>
            <a:ext cx="3695242" cy="400110"/>
          </a:xfrm>
          <a:prstGeom prst="rect">
            <a:avLst/>
          </a:prstGeom>
          <a:noFill/>
        </p:spPr>
        <p:txBody>
          <a:bodyPr wrap="none" rtlCol="0">
            <a:spAutoFit/>
          </a:bodyPr>
          <a:lstStyle/>
          <a:p>
            <a:r>
              <a:rPr lang="en-US" sz="2000" b="1" i="1" dirty="0" smtClean="0">
                <a:solidFill>
                  <a:srgbClr val="FFFF00"/>
                </a:solidFill>
              </a:rPr>
              <a:t>Doping after polymerization</a:t>
            </a:r>
            <a:endParaRPr lang="en-IN" sz="2000" b="1" i="1" dirty="0">
              <a:solidFill>
                <a:srgbClr val="FFFF00"/>
              </a:solidFill>
            </a:endParaRPr>
          </a:p>
        </p:txBody>
      </p:sp>
    </p:spTree>
    <p:extLst>
      <p:ext uri="{BB962C8B-B14F-4D97-AF65-F5344CB8AC3E}">
        <p14:creationId xmlns:p14="http://schemas.microsoft.com/office/powerpoint/2010/main" val="2401998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4746" y="725635"/>
            <a:ext cx="11232107"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electrochemical doping, the electrode supplies the redox charge (either by donating or removing electrons) to the conjugated polymer. </a:t>
            </a:r>
          </a:p>
          <a:p>
            <a:pPr marL="285750" indent="-285750">
              <a:buFont typeface="Arial" panose="020B0604020202020204" pitchFamily="34" charset="0"/>
              <a:buChar char="•"/>
            </a:pPr>
            <a:r>
              <a:rPr lang="en-US" dirty="0" smtClean="0"/>
              <a:t>An electrolyte containing the counter-ion required for maintaining electrical neutrality in the doped polymer is taken. </a:t>
            </a:r>
          </a:p>
          <a:p>
            <a:pPr marL="285750" indent="-285750">
              <a:buFont typeface="Arial" panose="020B0604020202020204" pitchFamily="34" charset="0"/>
              <a:buChar char="•"/>
            </a:pPr>
            <a:r>
              <a:rPr lang="en-US" dirty="0" smtClean="0"/>
              <a:t>The amount of charge used up in the electrochemical process determines the degree of doping.</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7860" b="25373"/>
          <a:stretch/>
        </p:blipFill>
        <p:spPr>
          <a:xfrm>
            <a:off x="1687773" y="2538484"/>
            <a:ext cx="9144000" cy="3207224"/>
          </a:xfrm>
          <a:prstGeom prst="rect">
            <a:avLst/>
          </a:prstGeom>
        </p:spPr>
      </p:pic>
    </p:spTree>
    <p:extLst>
      <p:ext uri="{BB962C8B-B14F-4D97-AF65-F5344CB8AC3E}">
        <p14:creationId xmlns:p14="http://schemas.microsoft.com/office/powerpoint/2010/main" val="3030556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161" y="1373580"/>
            <a:ext cx="11182066" cy="3816429"/>
          </a:xfrm>
          <a:prstGeom prst="rect">
            <a:avLst/>
          </a:prstGeom>
        </p:spPr>
        <p:txBody>
          <a:bodyPr wrap="square">
            <a:spAutoFit/>
          </a:bodyPr>
          <a:lstStyle/>
          <a:p>
            <a:r>
              <a:rPr lang="en-US" dirty="0"/>
              <a:t>Conducting heterocyclic polymers such as </a:t>
            </a:r>
            <a:r>
              <a:rPr lang="en-US" dirty="0" err="1"/>
              <a:t>polypyrrole</a:t>
            </a:r>
            <a:r>
              <a:rPr lang="en-US" dirty="0"/>
              <a:t>, </a:t>
            </a:r>
            <a:r>
              <a:rPr lang="en-US" dirty="0" err="1"/>
              <a:t>polythiophene</a:t>
            </a:r>
            <a:r>
              <a:rPr lang="en-US" dirty="0"/>
              <a:t>, </a:t>
            </a:r>
            <a:r>
              <a:rPr lang="en-US" dirty="0" err="1"/>
              <a:t>polyfuran</a:t>
            </a:r>
            <a:r>
              <a:rPr lang="en-US" dirty="0"/>
              <a:t> and their derivatives can be obtained in a single step from their monomers by electrochemical polymerization and simultaneous doping with the </a:t>
            </a:r>
            <a:r>
              <a:rPr lang="en-US" dirty="0" smtClean="0"/>
              <a:t>dopant. Polymers </a:t>
            </a:r>
            <a:r>
              <a:rPr lang="en-US" dirty="0"/>
              <a:t>thus obtained are purer and homogeneous. The mechanism of electrochemical polymerization involves various steps which are as follows</a:t>
            </a:r>
            <a:r>
              <a:rPr lang="en-US" dirty="0" smtClean="0"/>
              <a:t>:</a:t>
            </a:r>
          </a:p>
          <a:p>
            <a:endParaRPr lang="en-US" dirty="0" smtClean="0"/>
          </a:p>
          <a:p>
            <a:endParaRPr lang="en-US" dirty="0"/>
          </a:p>
          <a:p>
            <a:r>
              <a:rPr lang="en-US" dirty="0" smtClean="0"/>
              <a:t>	</a:t>
            </a:r>
            <a:r>
              <a:rPr lang="en-US" sz="2000" dirty="0" smtClean="0"/>
              <a:t>(</a:t>
            </a:r>
            <a:r>
              <a:rPr lang="en-US" sz="2000" dirty="0"/>
              <a:t>1) Oxidation of monomer to a radical cation. </a:t>
            </a:r>
            <a:endParaRPr lang="en-US" sz="2000" dirty="0" smtClean="0"/>
          </a:p>
          <a:p>
            <a:r>
              <a:rPr lang="en-US" sz="2000" dirty="0"/>
              <a:t>	</a:t>
            </a:r>
            <a:r>
              <a:rPr lang="en-US" sz="2000" dirty="0" smtClean="0"/>
              <a:t>(</a:t>
            </a:r>
            <a:r>
              <a:rPr lang="en-US" sz="2000" dirty="0"/>
              <a:t>2) </a:t>
            </a:r>
            <a:r>
              <a:rPr lang="en-US" sz="2000" dirty="0" smtClean="0"/>
              <a:t>Dimerization </a:t>
            </a:r>
            <a:r>
              <a:rPr lang="en-US" sz="2000" dirty="0"/>
              <a:t>of radical cations followed by a proton loss to yield a neutral dimer. </a:t>
            </a:r>
            <a:r>
              <a:rPr lang="en-US" sz="2000" dirty="0" smtClean="0"/>
              <a:t>	(</a:t>
            </a:r>
            <a:r>
              <a:rPr lang="en-US" sz="2000" dirty="0"/>
              <a:t>3) Oxidation of dimer to its radical cation. </a:t>
            </a:r>
            <a:endParaRPr lang="en-US" sz="2000" dirty="0" smtClean="0"/>
          </a:p>
          <a:p>
            <a:r>
              <a:rPr lang="en-US" sz="2000" dirty="0"/>
              <a:t>	</a:t>
            </a:r>
            <a:r>
              <a:rPr lang="en-US" sz="2000" dirty="0" smtClean="0"/>
              <a:t>(</a:t>
            </a:r>
            <a:r>
              <a:rPr lang="en-US" sz="2000" dirty="0"/>
              <a:t>4) Reaction of dimer radical cation with another radical cation</a:t>
            </a:r>
            <a:br>
              <a:rPr lang="en-US" sz="2000" dirty="0"/>
            </a:br>
            <a:r>
              <a:rPr lang="en-US" dirty="0"/>
              <a:t/>
            </a:r>
            <a:br>
              <a:rPr lang="en-US" dirty="0"/>
            </a:br>
            <a:endParaRPr lang="en-IN" dirty="0"/>
          </a:p>
        </p:txBody>
      </p:sp>
      <p:sp>
        <p:nvSpPr>
          <p:cNvPr id="3" name="Rectangle 2"/>
          <p:cNvSpPr/>
          <p:nvPr/>
        </p:nvSpPr>
        <p:spPr>
          <a:xfrm>
            <a:off x="1495472" y="160390"/>
            <a:ext cx="3661580" cy="461665"/>
          </a:xfrm>
          <a:prstGeom prst="rect">
            <a:avLst/>
          </a:prstGeom>
        </p:spPr>
        <p:txBody>
          <a:bodyPr wrap="none">
            <a:spAutoFit/>
          </a:bodyPr>
          <a:lstStyle/>
          <a:p>
            <a:r>
              <a:rPr lang="en-US" sz="2400" b="1" u="sng" dirty="0" smtClean="0"/>
              <a:t>Electrochemical doping</a:t>
            </a:r>
            <a:endParaRPr lang="en-US" sz="2400" b="1" u="sng" dirty="0"/>
          </a:p>
        </p:txBody>
      </p:sp>
      <p:sp>
        <p:nvSpPr>
          <p:cNvPr id="4" name="TextBox 3"/>
          <p:cNvSpPr txBox="1"/>
          <p:nvPr/>
        </p:nvSpPr>
        <p:spPr>
          <a:xfrm>
            <a:off x="2347414" y="746977"/>
            <a:ext cx="5908990" cy="400110"/>
          </a:xfrm>
          <a:prstGeom prst="rect">
            <a:avLst/>
          </a:prstGeom>
          <a:noFill/>
        </p:spPr>
        <p:txBody>
          <a:bodyPr wrap="none" rtlCol="0">
            <a:spAutoFit/>
          </a:bodyPr>
          <a:lstStyle/>
          <a:p>
            <a:r>
              <a:rPr lang="en-US" sz="2000" b="1" i="1" dirty="0" smtClean="0">
                <a:solidFill>
                  <a:srgbClr val="FFFF00"/>
                </a:solidFill>
              </a:rPr>
              <a:t>Electrochemical polymerization before doping</a:t>
            </a:r>
            <a:endParaRPr lang="en-IN" sz="2000" b="1" i="1" dirty="0">
              <a:solidFill>
                <a:srgbClr val="FFFF00"/>
              </a:solidFill>
            </a:endParaRPr>
          </a:p>
        </p:txBody>
      </p:sp>
    </p:spTree>
    <p:extLst>
      <p:ext uri="{BB962C8B-B14F-4D97-AF65-F5344CB8AC3E}">
        <p14:creationId xmlns:p14="http://schemas.microsoft.com/office/powerpoint/2010/main" val="4175341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6663" y="163773"/>
            <a:ext cx="10182596" cy="1077218"/>
          </a:xfrm>
          <a:prstGeom prst="rect">
            <a:avLst/>
          </a:prstGeom>
          <a:noFill/>
        </p:spPr>
        <p:txBody>
          <a:bodyPr wrap="none" rtlCol="0">
            <a:spAutoFit/>
          </a:bodyPr>
          <a:lstStyle/>
          <a:p>
            <a:pPr algn="ctr"/>
            <a:r>
              <a:rPr lang="en-US" sz="3200" b="1" i="1" u="sng" dirty="0" smtClean="0"/>
              <a:t>Factors affecting charge transport or conductivity </a:t>
            </a:r>
          </a:p>
          <a:p>
            <a:pPr algn="ctr"/>
            <a:r>
              <a:rPr lang="en-US" sz="3200" b="1" i="1" u="sng" dirty="0" smtClean="0"/>
              <a:t>of conducting polymer</a:t>
            </a:r>
            <a:endParaRPr lang="en-IN" sz="3200" b="1" i="1" u="sng" dirty="0"/>
          </a:p>
        </p:txBody>
      </p:sp>
      <p:sp>
        <p:nvSpPr>
          <p:cNvPr id="3" name="TextBox 2"/>
          <p:cNvSpPr txBox="1"/>
          <p:nvPr/>
        </p:nvSpPr>
        <p:spPr>
          <a:xfrm>
            <a:off x="969299" y="1654722"/>
            <a:ext cx="11222701" cy="2339102"/>
          </a:xfrm>
          <a:prstGeom prst="rect">
            <a:avLst/>
          </a:prstGeom>
          <a:noFill/>
        </p:spPr>
        <p:txBody>
          <a:bodyPr wrap="square" rtlCol="0">
            <a:spAutoFit/>
          </a:bodyPr>
          <a:lstStyle/>
          <a:p>
            <a:pPr marL="400050" indent="-400050">
              <a:buAutoNum type="romanLcParenBoth"/>
            </a:pPr>
            <a:r>
              <a:rPr lang="en-US" sz="2000" b="1" dirty="0" smtClean="0">
                <a:solidFill>
                  <a:srgbClr val="FFFF00"/>
                </a:solidFill>
              </a:rPr>
              <a:t>Conjugation </a:t>
            </a:r>
            <a:r>
              <a:rPr lang="en-US" sz="2000" b="1" dirty="0">
                <a:solidFill>
                  <a:srgbClr val="FFFF00"/>
                </a:solidFill>
              </a:rPr>
              <a:t>length: </a:t>
            </a:r>
            <a:endParaRPr lang="en-US" sz="2000" b="1" dirty="0" smtClean="0">
              <a:solidFill>
                <a:srgbClr val="FFFF00"/>
              </a:solidFill>
            </a:endParaRPr>
          </a:p>
          <a:p>
            <a:pPr marL="400050" indent="-400050">
              <a:buAutoNum type="romanLcParenBoth"/>
            </a:pPr>
            <a:endParaRPr lang="en-US" b="1" dirty="0"/>
          </a:p>
          <a:p>
            <a:pPr marL="285750" indent="-285750">
              <a:buFont typeface="Arial" panose="020B0604020202020204" pitchFamily="34" charset="0"/>
              <a:buChar char="•"/>
            </a:pPr>
            <a:r>
              <a:rPr lang="en-US" dirty="0" smtClean="0"/>
              <a:t>The </a:t>
            </a:r>
            <a:r>
              <a:rPr lang="en-US" i="1" dirty="0"/>
              <a:t>conjugation length </a:t>
            </a:r>
            <a:r>
              <a:rPr lang="en-US" dirty="0"/>
              <a:t>of </a:t>
            </a:r>
            <a:r>
              <a:rPr lang="en-US" dirty="0" smtClean="0"/>
              <a:t>polymer chain </a:t>
            </a:r>
            <a:r>
              <a:rPr lang="en-US" dirty="0"/>
              <a:t>is important for its high electrical conductivity</a:t>
            </a:r>
            <a:r>
              <a:rPr lang="en-US" dirty="0" smtClean="0"/>
              <a:t>, </a:t>
            </a:r>
            <a:r>
              <a:rPr lang="en-US" dirty="0"/>
              <a:t>and not its chain </a:t>
            </a:r>
            <a:r>
              <a:rPr lang="en-US" dirty="0" smtClean="0"/>
              <a:t>length. </a:t>
            </a:r>
          </a:p>
          <a:p>
            <a:pPr marL="285750" indent="-285750">
              <a:buFont typeface="Arial" panose="020B0604020202020204" pitchFamily="34" charset="0"/>
              <a:buChar char="•"/>
            </a:pPr>
            <a:r>
              <a:rPr lang="en-US" dirty="0" smtClean="0"/>
              <a:t>The </a:t>
            </a:r>
            <a:r>
              <a:rPr lang="en-US" i="1" dirty="0"/>
              <a:t>conjugation length </a:t>
            </a:r>
            <a:r>
              <a:rPr lang="en-US" dirty="0"/>
              <a:t>of a polymer chain is the average distance between two defects that interrupt the conjugation </a:t>
            </a:r>
            <a:endParaRPr lang="en-US" dirty="0" smtClean="0"/>
          </a:p>
          <a:p>
            <a:pPr marL="285750" indent="-285750">
              <a:buFont typeface="Arial" panose="020B0604020202020204" pitchFamily="34" charset="0"/>
              <a:buChar char="•"/>
            </a:pPr>
            <a:endParaRPr lang="en-US" dirty="0" smtClean="0"/>
          </a:p>
          <a:p>
            <a:r>
              <a:rPr lang="en-US" b="1" dirty="0" smtClean="0">
                <a:solidFill>
                  <a:srgbClr val="FF0000"/>
                </a:solidFill>
              </a:rPr>
              <a:t>		</a:t>
            </a:r>
            <a:r>
              <a:rPr lang="en-US" b="1" i="1" dirty="0" smtClean="0">
                <a:solidFill>
                  <a:srgbClr val="FF0000"/>
                </a:solidFill>
              </a:rPr>
              <a:t>Conductivity </a:t>
            </a:r>
            <a:r>
              <a:rPr lang="en-US" b="1" i="1" dirty="0">
                <a:solidFill>
                  <a:srgbClr val="FF0000"/>
                </a:solidFill>
              </a:rPr>
              <a:t>decreases rapidly with decreasing conjugation </a:t>
            </a:r>
            <a:r>
              <a:rPr lang="en-US" b="1" i="1" dirty="0" smtClean="0">
                <a:solidFill>
                  <a:srgbClr val="FF0000"/>
                </a:solidFill>
              </a:rPr>
              <a:t>length.</a:t>
            </a:r>
            <a:endParaRPr lang="en-IN" i="1" dirty="0">
              <a:solidFill>
                <a:srgbClr val="FF0000"/>
              </a:solidFill>
            </a:endParaRPr>
          </a:p>
        </p:txBody>
      </p:sp>
      <p:sp>
        <p:nvSpPr>
          <p:cNvPr id="4" name="Rectangle 3"/>
          <p:cNvSpPr/>
          <p:nvPr/>
        </p:nvSpPr>
        <p:spPr>
          <a:xfrm>
            <a:off x="926609" y="4005122"/>
            <a:ext cx="11124363" cy="2646878"/>
          </a:xfrm>
          <a:prstGeom prst="rect">
            <a:avLst/>
          </a:prstGeom>
        </p:spPr>
        <p:txBody>
          <a:bodyPr wrap="square">
            <a:spAutoFit/>
          </a:bodyPr>
          <a:lstStyle/>
          <a:p>
            <a:r>
              <a:rPr lang="en-US" sz="2000" b="1" dirty="0" smtClean="0">
                <a:solidFill>
                  <a:srgbClr val="FFFF00"/>
                </a:solidFill>
              </a:rPr>
              <a:t>(ii) Doping </a:t>
            </a:r>
            <a:r>
              <a:rPr lang="en-US" sz="2000" b="1" dirty="0">
                <a:solidFill>
                  <a:srgbClr val="FFFF00"/>
                </a:solidFill>
              </a:rPr>
              <a:t>level: </a:t>
            </a:r>
            <a:endParaRPr lang="en-US" sz="2000" b="1" dirty="0" smtClean="0">
              <a:solidFill>
                <a:srgbClr val="FFFF00"/>
              </a:solidFill>
            </a:endParaRPr>
          </a:p>
          <a:p>
            <a:endParaRPr lang="en-US" sz="2000" b="1" dirty="0" smtClean="0"/>
          </a:p>
          <a:p>
            <a:pPr marL="285750" indent="-285750">
              <a:buFont typeface="Arial" panose="020B0604020202020204" pitchFamily="34" charset="0"/>
              <a:buChar char="•"/>
            </a:pPr>
            <a:r>
              <a:rPr lang="en-US" dirty="0"/>
              <a:t>The extent of oxidation/reduction, </a:t>
            </a:r>
            <a:r>
              <a:rPr lang="en-US" dirty="0" smtClean="0"/>
              <a:t>i.e</a:t>
            </a:r>
            <a:r>
              <a:rPr lang="en-US" dirty="0"/>
              <a:t>. doping, is </a:t>
            </a:r>
            <a:r>
              <a:rPr lang="en-US" dirty="0" smtClean="0"/>
              <a:t>called </a:t>
            </a:r>
            <a:r>
              <a:rPr lang="en-US" i="1" dirty="0" smtClean="0"/>
              <a:t>doping </a:t>
            </a:r>
            <a:r>
              <a:rPr lang="en-US" i="1" dirty="0"/>
              <a:t>level, </a:t>
            </a:r>
            <a:r>
              <a:rPr lang="en-US" dirty="0"/>
              <a:t>and </a:t>
            </a:r>
            <a:r>
              <a:rPr lang="en-US" dirty="0" smtClean="0"/>
              <a:t>is </a:t>
            </a:r>
            <a:r>
              <a:rPr lang="en-US" dirty="0"/>
              <a:t>measured as the proportion of dopant ions </a:t>
            </a:r>
            <a:r>
              <a:rPr lang="en-US" dirty="0" smtClean="0"/>
              <a:t>or molecules </a:t>
            </a:r>
            <a:r>
              <a:rPr lang="en-US" dirty="0"/>
              <a:t>incorporated per monomer unit</a:t>
            </a:r>
            <a:r>
              <a:rPr lang="en-US" dirty="0" smtClean="0"/>
              <a:t>.</a:t>
            </a:r>
          </a:p>
          <a:p>
            <a:pPr marL="285750" indent="-285750">
              <a:buFont typeface="Arial" panose="020B0604020202020204" pitchFamily="34" charset="0"/>
              <a:buChar char="•"/>
            </a:pPr>
            <a:r>
              <a:rPr lang="en-US" dirty="0" smtClean="0"/>
              <a:t>The </a:t>
            </a:r>
            <a:r>
              <a:rPr lang="en-US" dirty="0"/>
              <a:t>doping level of the polymer is determined by </a:t>
            </a:r>
            <a:r>
              <a:rPr lang="en-US" dirty="0" smtClean="0"/>
              <a:t>dopant </a:t>
            </a:r>
            <a:r>
              <a:rPr lang="en-US" dirty="0"/>
              <a:t>concentration expressed in </a:t>
            </a:r>
            <a:r>
              <a:rPr lang="en-US" dirty="0" err="1"/>
              <a:t>mol</a:t>
            </a:r>
            <a:r>
              <a:rPr lang="en-US" dirty="0"/>
              <a:t> </a:t>
            </a:r>
            <a:r>
              <a:rPr lang="en-US" dirty="0" smtClean="0"/>
              <a:t>%.</a:t>
            </a:r>
          </a:p>
          <a:p>
            <a:pPr marL="285750" indent="-285750">
              <a:buFont typeface="Arial" panose="020B0604020202020204" pitchFamily="34" charset="0"/>
              <a:buChar char="•"/>
            </a:pPr>
            <a:r>
              <a:rPr lang="en-US" dirty="0"/>
              <a:t>For instance, a CP with one dopant </a:t>
            </a:r>
            <a:r>
              <a:rPr lang="en-US" dirty="0" smtClean="0"/>
              <a:t>ion per four </a:t>
            </a:r>
            <a:r>
              <a:rPr lang="en-US" dirty="0"/>
              <a:t>monomer </a:t>
            </a:r>
            <a:r>
              <a:rPr lang="en-US" dirty="0" smtClean="0"/>
              <a:t>units, </a:t>
            </a:r>
            <a:r>
              <a:rPr lang="en-US" dirty="0"/>
              <a:t>would have a doping level of </a:t>
            </a:r>
            <a:r>
              <a:rPr lang="en-US" dirty="0" smtClean="0"/>
              <a:t>0.25 </a:t>
            </a:r>
            <a:r>
              <a:rPr lang="en-US" dirty="0" err="1" smtClean="0"/>
              <a:t>mol</a:t>
            </a:r>
            <a:r>
              <a:rPr lang="en-US" dirty="0" smtClean="0"/>
              <a:t> </a:t>
            </a:r>
            <a:r>
              <a:rPr lang="en-US" dirty="0"/>
              <a:t>or 25 </a:t>
            </a:r>
            <a:r>
              <a:rPr lang="en-US" dirty="0" err="1" smtClean="0"/>
              <a:t>mol</a:t>
            </a:r>
            <a:r>
              <a:rPr lang="en-US" dirty="0" smtClean="0"/>
              <a:t> %.</a:t>
            </a:r>
            <a:r>
              <a:rPr lang="en-US" dirty="0"/>
              <a:t/>
            </a:r>
            <a:br>
              <a:rPr lang="en-US" dirty="0"/>
            </a:br>
            <a:r>
              <a:rPr lang="en-US" dirty="0"/>
              <a:t/>
            </a:r>
            <a:br>
              <a:rPr lang="en-US" dirty="0"/>
            </a:br>
            <a:r>
              <a:rPr lang="en-US" dirty="0"/>
              <a:t>	</a:t>
            </a:r>
            <a:r>
              <a:rPr lang="en-US" dirty="0" smtClean="0"/>
              <a:t>	</a:t>
            </a:r>
            <a:r>
              <a:rPr lang="en-US" b="1" i="1" dirty="0" smtClean="0">
                <a:solidFill>
                  <a:srgbClr val="FF0000"/>
                </a:solidFill>
              </a:rPr>
              <a:t>Conductivity increases </a:t>
            </a:r>
            <a:r>
              <a:rPr lang="en-US" b="1" i="1" dirty="0">
                <a:solidFill>
                  <a:srgbClr val="FF0000"/>
                </a:solidFill>
              </a:rPr>
              <a:t>with increase in </a:t>
            </a:r>
            <a:r>
              <a:rPr lang="en-US" b="1" i="1" dirty="0" smtClean="0">
                <a:solidFill>
                  <a:srgbClr val="FF0000"/>
                </a:solidFill>
              </a:rPr>
              <a:t>doping </a:t>
            </a:r>
            <a:r>
              <a:rPr lang="en-US" b="1" i="1" dirty="0">
                <a:solidFill>
                  <a:srgbClr val="FF0000"/>
                </a:solidFill>
              </a:rPr>
              <a:t>level of </a:t>
            </a:r>
            <a:r>
              <a:rPr lang="en-US" b="1" i="1" dirty="0" smtClean="0">
                <a:solidFill>
                  <a:srgbClr val="FF0000"/>
                </a:solidFill>
              </a:rPr>
              <a:t>polymers</a:t>
            </a:r>
            <a:r>
              <a:rPr lang="en-US" b="1" i="1" dirty="0">
                <a:solidFill>
                  <a:srgbClr val="FF0000"/>
                </a:solidFill>
              </a:rPr>
              <a:t>. </a:t>
            </a:r>
            <a:endParaRPr lang="en-US" dirty="0" smtClean="0"/>
          </a:p>
        </p:txBody>
      </p:sp>
      <p:sp>
        <p:nvSpPr>
          <p:cNvPr id="6" name="Rectangle 5"/>
          <p:cNvSpPr/>
          <p:nvPr/>
        </p:nvSpPr>
        <p:spPr>
          <a:xfrm>
            <a:off x="1137314" y="1240991"/>
            <a:ext cx="11054686" cy="400110"/>
          </a:xfrm>
          <a:prstGeom prst="rect">
            <a:avLst/>
          </a:prstGeom>
        </p:spPr>
        <p:txBody>
          <a:bodyPr wrap="square">
            <a:spAutoFit/>
          </a:bodyPr>
          <a:lstStyle/>
          <a:p>
            <a:r>
              <a:rPr lang="en-US" sz="2000" b="1" dirty="0">
                <a:solidFill>
                  <a:srgbClr val="000000"/>
                </a:solidFill>
              </a:rPr>
              <a:t>A CP </a:t>
            </a:r>
            <a:r>
              <a:rPr lang="en-US" sz="2000" b="1" dirty="0" smtClean="0">
                <a:solidFill>
                  <a:srgbClr val="000000"/>
                </a:solidFill>
              </a:rPr>
              <a:t>in </a:t>
            </a:r>
            <a:r>
              <a:rPr lang="en-US" sz="2000" b="1" dirty="0">
                <a:solidFill>
                  <a:srgbClr val="000000"/>
                </a:solidFill>
              </a:rPr>
              <a:t>its </a:t>
            </a:r>
            <a:r>
              <a:rPr lang="en-US" sz="2000" b="1" dirty="0" err="1">
                <a:solidFill>
                  <a:srgbClr val="000000"/>
                </a:solidFill>
              </a:rPr>
              <a:t>undoped</a:t>
            </a:r>
            <a:r>
              <a:rPr lang="en-US" sz="2000" b="1" dirty="0">
                <a:solidFill>
                  <a:srgbClr val="000000"/>
                </a:solidFill>
              </a:rPr>
              <a:t>, </a:t>
            </a:r>
            <a:r>
              <a:rPr lang="en-US" sz="2000" b="1" i="1" dirty="0" smtClean="0">
                <a:solidFill>
                  <a:srgbClr val="000000"/>
                </a:solidFill>
              </a:rPr>
              <a:t>i.e</a:t>
            </a:r>
            <a:r>
              <a:rPr lang="en-US" sz="2000" b="1" i="1" dirty="0">
                <a:solidFill>
                  <a:srgbClr val="000000"/>
                </a:solidFill>
              </a:rPr>
              <a:t>.</a:t>
            </a:r>
            <a:r>
              <a:rPr lang="en-US" sz="2000" b="1" dirty="0">
                <a:solidFill>
                  <a:srgbClr val="000000"/>
                </a:solidFill>
              </a:rPr>
              <a:t> neutral state, is generally termed </a:t>
            </a:r>
            <a:r>
              <a:rPr lang="en-US" sz="2000" b="1" i="1" dirty="0" smtClean="0">
                <a:solidFill>
                  <a:srgbClr val="000000"/>
                </a:solidFill>
              </a:rPr>
              <a:t>pristine </a:t>
            </a:r>
            <a:r>
              <a:rPr lang="en-US" sz="2000" b="1" dirty="0" smtClean="0">
                <a:solidFill>
                  <a:srgbClr val="000000"/>
                </a:solidFill>
              </a:rPr>
              <a:t>(or, </a:t>
            </a:r>
            <a:r>
              <a:rPr lang="en-US" sz="2000" b="1" i="1" dirty="0">
                <a:solidFill>
                  <a:srgbClr val="000000"/>
                </a:solidFill>
              </a:rPr>
              <a:t>virgin). </a:t>
            </a:r>
            <a:endParaRPr lang="en-IN" sz="2000" b="1" dirty="0"/>
          </a:p>
        </p:txBody>
      </p:sp>
    </p:spTree>
    <p:extLst>
      <p:ext uri="{BB962C8B-B14F-4D97-AF65-F5344CB8AC3E}">
        <p14:creationId xmlns:p14="http://schemas.microsoft.com/office/powerpoint/2010/main" val="31799860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82388" y="207456"/>
            <a:ext cx="11127475" cy="6001643"/>
            <a:chOff x="600501" y="971731"/>
            <a:chExt cx="11127475" cy="6001643"/>
          </a:xfrm>
        </p:grpSpPr>
        <p:sp>
          <p:nvSpPr>
            <p:cNvPr id="2" name="Rectangle 1"/>
            <p:cNvSpPr/>
            <p:nvPr/>
          </p:nvSpPr>
          <p:spPr>
            <a:xfrm>
              <a:off x="600501" y="971731"/>
              <a:ext cx="11127475" cy="6001643"/>
            </a:xfrm>
            <a:prstGeom prst="rect">
              <a:avLst/>
            </a:prstGeom>
          </p:spPr>
          <p:txBody>
            <a:bodyPr wrap="square">
              <a:spAutoFit/>
            </a:bodyPr>
            <a:lstStyle/>
            <a:p>
              <a:r>
                <a:rPr lang="en-US" sz="2000" b="1" dirty="0">
                  <a:solidFill>
                    <a:srgbClr val="FFFF00"/>
                  </a:solidFill>
                </a:rPr>
                <a:t>(</a:t>
              </a:r>
              <a:r>
                <a:rPr lang="en-US" sz="2000" b="1" dirty="0" smtClean="0">
                  <a:solidFill>
                    <a:srgbClr val="FFFF00"/>
                  </a:solidFill>
                </a:rPr>
                <a:t>iii) Temperature</a:t>
              </a:r>
              <a:r>
                <a:rPr lang="en-US" sz="2000" b="1" dirty="0">
                  <a:solidFill>
                    <a:srgbClr val="FFFF00"/>
                  </a:solidFill>
                </a:rPr>
                <a:t>: </a:t>
              </a:r>
              <a:endParaRPr lang="en-US" sz="2000" b="1" dirty="0" smtClean="0">
                <a:solidFill>
                  <a:srgbClr val="FFFF00"/>
                </a:solidFill>
              </a:endParaRPr>
            </a:p>
            <a:p>
              <a:endParaRPr lang="en-US" b="1" dirty="0"/>
            </a:p>
            <a:p>
              <a:r>
                <a:rPr lang="en-US" b="1" dirty="0" smtClean="0"/>
                <a:t>	</a:t>
              </a:r>
              <a:r>
                <a:rPr lang="en-US" dirty="0" smtClean="0"/>
                <a:t>Temperature </a:t>
              </a:r>
              <a:r>
                <a:rPr lang="en-US" dirty="0"/>
                <a:t>dependence of conductivity </a:t>
              </a:r>
              <a:r>
                <a:rPr lang="en-US" dirty="0" smtClean="0"/>
                <a:t>is understood </a:t>
              </a:r>
              <a:r>
                <a:rPr lang="en-US" dirty="0"/>
                <a:t>by defining two </a:t>
              </a:r>
              <a:r>
                <a:rPr lang="en-US" dirty="0" smtClean="0"/>
                <a:t>conductivity </a:t>
              </a:r>
              <a:r>
                <a:rPr lang="en-US" dirty="0"/>
                <a:t>regimes: </a:t>
              </a:r>
              <a:endParaRPr lang="en-US" dirty="0" smtClean="0"/>
            </a:p>
            <a:p>
              <a:r>
                <a:rPr lang="en-US" dirty="0"/>
                <a:t>	</a:t>
              </a:r>
              <a:r>
                <a:rPr lang="en-US" dirty="0" smtClean="0"/>
                <a:t>• </a:t>
              </a:r>
              <a:r>
                <a:rPr lang="en-US" dirty="0"/>
                <a:t>The high conductivity regime with conductivity &gt;</a:t>
              </a:r>
              <a:r>
                <a:rPr lang="en-US" b="1" dirty="0"/>
                <a:t>1000 S </a:t>
              </a:r>
              <a:r>
                <a:rPr lang="en-US" b="1" dirty="0" smtClean="0"/>
                <a:t>cm</a:t>
              </a:r>
              <a:r>
                <a:rPr lang="en-US" b="1" baseline="30000" dirty="0" smtClean="0"/>
                <a:t>-1</a:t>
              </a:r>
              <a:r>
                <a:rPr lang="en-US" b="1" dirty="0" smtClean="0"/>
                <a:t> </a:t>
              </a:r>
            </a:p>
            <a:p>
              <a:r>
                <a:rPr lang="en-US" dirty="0" smtClean="0"/>
                <a:t>      </a:t>
              </a:r>
              <a:r>
                <a:rPr lang="en-US" dirty="0"/>
                <a:t>• The moderate and low conductivity regime with conductivity &lt;</a:t>
              </a:r>
              <a:r>
                <a:rPr lang="en-US" b="1" dirty="0"/>
                <a:t>100 S cm</a:t>
              </a:r>
              <a:r>
                <a:rPr lang="en-US" b="1" baseline="30000" dirty="0"/>
                <a:t>-1</a:t>
              </a:r>
              <a:r>
                <a:rPr lang="en-US" b="1" dirty="0"/>
                <a:t>.</a:t>
              </a:r>
              <a:r>
                <a:rPr lang="en-US" dirty="0"/>
                <a:t> </a:t>
              </a:r>
              <a:endParaRPr lang="en-US" dirty="0" smtClean="0"/>
            </a:p>
            <a:p>
              <a:endParaRPr lang="en-US" dirty="0"/>
            </a:p>
            <a:p>
              <a:r>
                <a:rPr lang="en-US" dirty="0" smtClean="0"/>
                <a:t>		</a:t>
              </a:r>
              <a:r>
                <a:rPr lang="en-US" sz="2000" b="1" i="1" dirty="0" smtClean="0">
                  <a:solidFill>
                    <a:srgbClr val="FF0000"/>
                  </a:solidFill>
                </a:rPr>
                <a:t>Conductivity generally </a:t>
              </a:r>
              <a:r>
                <a:rPr lang="en-US" sz="2000" b="1" i="1" dirty="0">
                  <a:solidFill>
                    <a:srgbClr val="FF0000"/>
                  </a:solidFill>
                </a:rPr>
                <a:t>decreases with decrease of temperature. </a:t>
              </a:r>
              <a:r>
                <a:rPr lang="en-US" sz="2000" b="1" i="1" dirty="0" smtClean="0">
                  <a:solidFill>
                    <a:srgbClr val="FF0000"/>
                  </a:solidFill>
                </a:rPr>
                <a:t> </a:t>
              </a:r>
            </a:p>
            <a:p>
              <a:endParaRPr lang="en-US" sz="2000" b="1" i="1" dirty="0" smtClean="0">
                <a:solidFill>
                  <a:srgbClr val="FF0000"/>
                </a:solidFill>
              </a:endParaRPr>
            </a:p>
            <a:p>
              <a:r>
                <a:rPr lang="en-US" dirty="0"/>
                <a:t>	</a:t>
              </a:r>
              <a:r>
                <a:rPr lang="en-US" dirty="0" smtClean="0"/>
                <a:t>This </a:t>
              </a:r>
              <a:r>
                <a:rPr lang="en-US" dirty="0"/>
                <a:t>temperature dependence of conductivity varies according to two factors: </a:t>
              </a:r>
              <a:endParaRPr lang="en-US" dirty="0" smtClean="0"/>
            </a:p>
            <a:p>
              <a:endParaRPr lang="en-US" dirty="0" smtClean="0"/>
            </a:p>
            <a:p>
              <a:r>
                <a:rPr lang="en-US" dirty="0"/>
                <a:t>	</a:t>
              </a:r>
              <a:r>
                <a:rPr lang="en-US" b="1" dirty="0" smtClean="0"/>
                <a:t>1</a:t>
              </a:r>
              <a:r>
                <a:rPr lang="en-US" b="1" dirty="0"/>
                <a:t>) Type of Conductivity System</a:t>
              </a:r>
              <a:r>
                <a:rPr lang="en-US" b="1" dirty="0" smtClean="0"/>
                <a:t>:</a:t>
              </a:r>
            </a:p>
            <a:p>
              <a:r>
                <a:rPr lang="en-US" dirty="0"/>
                <a:t>	</a:t>
              </a:r>
              <a:r>
                <a:rPr lang="en-US" dirty="0" smtClean="0"/>
                <a:t>	 </a:t>
              </a:r>
              <a:r>
                <a:rPr lang="en-US" dirty="0"/>
                <a:t>Moderate &amp; low conductivity </a:t>
              </a:r>
              <a:r>
                <a:rPr lang="en-US" dirty="0" smtClean="0"/>
                <a:t>systems</a:t>
              </a:r>
              <a:r>
                <a:rPr lang="en-US" dirty="0"/>
                <a:t> </a:t>
              </a:r>
              <a:r>
                <a:rPr lang="en-US" dirty="0" smtClean="0"/>
                <a:t>- Conductivity </a:t>
              </a:r>
              <a:r>
                <a:rPr lang="en-US" dirty="0"/>
                <a:t>vanishes as </a:t>
              </a:r>
              <a:r>
                <a:rPr lang="en-US" dirty="0" smtClean="0"/>
                <a:t>T	 </a:t>
              </a:r>
              <a:r>
                <a:rPr lang="en-US" dirty="0"/>
                <a:t>0. </a:t>
              </a:r>
              <a:endParaRPr lang="en-US" dirty="0" smtClean="0"/>
            </a:p>
            <a:p>
              <a:r>
                <a:rPr lang="en-US" dirty="0" smtClean="0"/>
                <a:t>		 </a:t>
              </a:r>
              <a:r>
                <a:rPr lang="en-US" dirty="0"/>
                <a:t>High conductivity </a:t>
              </a:r>
              <a:r>
                <a:rPr lang="en-US" dirty="0" smtClean="0"/>
                <a:t>systems - </a:t>
              </a:r>
              <a:r>
                <a:rPr lang="en-US" dirty="0"/>
                <a:t>Conductivity remains finite </a:t>
              </a:r>
              <a:endParaRPr lang="en-US" dirty="0" smtClean="0"/>
            </a:p>
            <a:p>
              <a:r>
                <a:rPr lang="en-US" b="1" dirty="0"/>
                <a:t>	</a:t>
              </a:r>
              <a:r>
                <a:rPr lang="en-US" b="1" dirty="0" smtClean="0"/>
                <a:t>2</a:t>
              </a:r>
              <a:r>
                <a:rPr lang="en-US" b="1" dirty="0"/>
                <a:t>) Level of </a:t>
              </a:r>
              <a:r>
                <a:rPr lang="en-US" b="1" dirty="0" smtClean="0"/>
                <a:t>Doping</a:t>
              </a:r>
            </a:p>
            <a:p>
              <a:r>
                <a:rPr lang="en-US" dirty="0"/>
                <a:t>	</a:t>
              </a:r>
              <a:r>
                <a:rPr lang="en-US" dirty="0" smtClean="0"/>
                <a:t>	Low </a:t>
              </a:r>
              <a:r>
                <a:rPr lang="en-US" dirty="0"/>
                <a:t>Doped Sample: Temperature dependence of conductivity is very drastic</a:t>
              </a:r>
              <a:r>
                <a:rPr lang="en-US" dirty="0" smtClean="0"/>
                <a:t>.</a:t>
              </a:r>
            </a:p>
            <a:p>
              <a:r>
                <a:rPr lang="en-US" dirty="0"/>
                <a:t>	</a:t>
              </a:r>
              <a:r>
                <a:rPr lang="en-US" dirty="0" smtClean="0"/>
                <a:t>	High </a:t>
              </a:r>
              <a:r>
                <a:rPr lang="en-US" dirty="0"/>
                <a:t>Doped Sample</a:t>
              </a:r>
              <a:r>
                <a:rPr lang="en-US" b="1" dirty="0"/>
                <a:t>: </a:t>
              </a:r>
              <a:r>
                <a:rPr lang="en-US" dirty="0"/>
                <a:t>Conductivity is nearly temperature independent.</a:t>
              </a:r>
              <a:br>
                <a:rPr lang="en-US" dirty="0"/>
              </a:br>
              <a:r>
                <a:rPr lang="en-US" dirty="0"/>
                <a:t/>
              </a:r>
              <a:br>
                <a:rPr lang="en-US" dirty="0"/>
              </a:br>
              <a:r>
                <a:rPr lang="en-US" sz="2000" b="1" dirty="0" smtClean="0">
                  <a:solidFill>
                    <a:srgbClr val="FFFF00"/>
                  </a:solidFill>
                </a:rPr>
                <a:t>Reason:</a:t>
              </a:r>
            </a:p>
            <a:p>
              <a:r>
                <a:rPr lang="en-US" dirty="0" smtClean="0"/>
                <a:t>	With increase in temperature, there is higher thermal excitation, which causes more electrons 	to be released from their inter-atomic bonds. The applied field releases more no. of 	electrons, giving rise to increased conductivity with rise in temperature.</a:t>
              </a:r>
              <a:endParaRPr lang="en-IN" dirty="0"/>
            </a:p>
          </p:txBody>
        </p:sp>
        <p:cxnSp>
          <p:nvCxnSpPr>
            <p:cNvPr id="4" name="Straight Arrow Connector 3"/>
            <p:cNvCxnSpPr/>
            <p:nvPr/>
          </p:nvCxnSpPr>
          <p:spPr>
            <a:xfrm>
              <a:off x="9089409" y="4230806"/>
              <a:ext cx="313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5144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834" y="276298"/>
            <a:ext cx="10999787" cy="4237057"/>
          </a:xfrm>
          <a:prstGeom prst="rect">
            <a:avLst/>
          </a:prstGeom>
          <a:noFill/>
        </p:spPr>
        <p:txBody>
          <a:bodyPr wrap="square" rtlCol="0">
            <a:spAutoFit/>
          </a:bodyPr>
          <a:lstStyle/>
          <a:p>
            <a:r>
              <a:rPr lang="en-US" sz="2000" b="1" dirty="0" smtClean="0">
                <a:solidFill>
                  <a:srgbClr val="FFFF00"/>
                </a:solidFill>
              </a:rPr>
              <a:t>(iv) Mobility of charge carriers: </a:t>
            </a:r>
          </a:p>
          <a:p>
            <a:pPr marL="400050" indent="-400050">
              <a:buAutoNum type="romanLcParenBoth"/>
            </a:pPr>
            <a:endParaRPr lang="en-US" b="1" dirty="0"/>
          </a:p>
          <a:p>
            <a:pPr marL="285750" indent="-285750">
              <a:buFont typeface="Arial" panose="020B0604020202020204" pitchFamily="34" charset="0"/>
              <a:buChar char="•"/>
            </a:pPr>
            <a:r>
              <a:rPr lang="en-US" dirty="0" smtClean="0"/>
              <a:t>The mobility of charge carriers in CPs, is much lower compound to those in inorganic semiconductors. Conductivity of CP is given by,</a:t>
            </a:r>
          </a:p>
          <a:p>
            <a:pPr lvl="4"/>
            <a:r>
              <a:rPr lang="en-US" i="1" dirty="0" smtClean="0">
                <a:solidFill>
                  <a:srgbClr val="FF0000"/>
                </a:solidFill>
                <a:latin typeface="Book Antiqua" panose="02040602050305030304" pitchFamily="18" charset="0"/>
              </a:rPr>
              <a:t>				</a:t>
            </a:r>
            <a:r>
              <a:rPr lang="en-US" sz="2000" b="1" i="1" dirty="0" smtClean="0">
                <a:solidFill>
                  <a:srgbClr val="FF0000"/>
                </a:solidFill>
                <a:latin typeface="Book Antiqua" panose="02040602050305030304" pitchFamily="18" charset="0"/>
              </a:rPr>
              <a:t>  =  </a:t>
            </a:r>
            <a:r>
              <a:rPr lang="el-GR" sz="2000" b="1" i="1" dirty="0" smtClean="0">
                <a:solidFill>
                  <a:srgbClr val="FF0000"/>
                </a:solidFill>
                <a:latin typeface="Book Antiqua" panose="02040602050305030304" pitchFamily="18" charset="0"/>
              </a:rPr>
              <a:t>μ</a:t>
            </a:r>
            <a:r>
              <a:rPr lang="en-US" sz="2000" b="1" i="1" baseline="-25000" dirty="0" smtClean="0">
                <a:solidFill>
                  <a:srgbClr val="FF0000"/>
                </a:solidFill>
                <a:latin typeface="Book Antiqua" panose="02040602050305030304" pitchFamily="18" charset="0"/>
              </a:rPr>
              <a:t>e</a:t>
            </a:r>
            <a:r>
              <a:rPr lang="en-US" sz="2000" b="1" i="1" dirty="0" smtClean="0">
                <a:solidFill>
                  <a:srgbClr val="FF0000"/>
                </a:solidFill>
                <a:latin typeface="Book Antiqua" panose="02040602050305030304" pitchFamily="18" charset="0"/>
              </a:rPr>
              <a:t>   +    </a:t>
            </a:r>
            <a:r>
              <a:rPr lang="el-GR" sz="2000" b="1" i="1" dirty="0" smtClean="0">
                <a:solidFill>
                  <a:srgbClr val="FF0000"/>
                </a:solidFill>
                <a:latin typeface="Book Antiqua" panose="02040602050305030304" pitchFamily="18" charset="0"/>
              </a:rPr>
              <a:t>μ</a:t>
            </a:r>
            <a:r>
              <a:rPr lang="en-US" sz="2000" b="1" i="1" baseline="-25000" dirty="0" smtClean="0">
                <a:solidFill>
                  <a:srgbClr val="FF0000"/>
                </a:solidFill>
                <a:latin typeface="Book Antiqua" panose="02040602050305030304" pitchFamily="18" charset="0"/>
              </a:rPr>
              <a:t>h</a:t>
            </a:r>
          </a:p>
          <a:p>
            <a:pPr lvl="4"/>
            <a:endParaRPr lang="en-US" sz="2000" b="1" i="1" baseline="-25000" dirty="0" smtClean="0">
              <a:solidFill>
                <a:srgbClr val="FF0000"/>
              </a:solidFill>
              <a:latin typeface="Book Antiqua" panose="02040602050305030304" pitchFamily="18" charset="0"/>
            </a:endParaRPr>
          </a:p>
          <a:p>
            <a:pPr lvl="4"/>
            <a:r>
              <a:rPr lang="el-GR" b="1" dirty="0"/>
              <a:t>μ</a:t>
            </a:r>
            <a:r>
              <a:rPr lang="en-US" b="1" baseline="-25000" dirty="0" smtClean="0"/>
              <a:t>e</a:t>
            </a:r>
            <a:r>
              <a:rPr lang="en-US" b="1" dirty="0" smtClean="0"/>
              <a:t>  = mobility of electrons</a:t>
            </a:r>
          </a:p>
          <a:p>
            <a:pPr lvl="4"/>
            <a:r>
              <a:rPr lang="el-GR" b="1" dirty="0"/>
              <a:t>μ</a:t>
            </a:r>
            <a:r>
              <a:rPr lang="en-US" b="1" baseline="-25000" dirty="0" smtClean="0"/>
              <a:t>h</a:t>
            </a:r>
            <a:r>
              <a:rPr lang="en-US" b="1" dirty="0" smtClean="0"/>
              <a:t>  = mobility of holes</a:t>
            </a:r>
          </a:p>
          <a:p>
            <a:pPr lvl="4" indent="-1828800"/>
            <a:endParaRPr lang="en-US" b="1" dirty="0"/>
          </a:p>
          <a:p>
            <a:pPr marL="273050" lvl="4" indent="-273050">
              <a:buFont typeface="Arial" panose="020B0604020202020204" pitchFamily="34" charset="0"/>
              <a:buChar char="•"/>
            </a:pPr>
            <a:r>
              <a:rPr lang="en-US" dirty="0" smtClean="0"/>
              <a:t>The two factors which affect the mobility of charge carriers in CPs are disorder in the polymer chain and crystallinity of the polymer.</a:t>
            </a:r>
          </a:p>
          <a:p>
            <a:pPr marL="0" lvl="4"/>
            <a:endParaRPr lang="en-US" dirty="0"/>
          </a:p>
          <a:p>
            <a:pPr marL="342900" lvl="4" indent="-342900">
              <a:buAutoNum type="alphaLcParenBoth"/>
            </a:pPr>
            <a:r>
              <a:rPr lang="en-US" dirty="0" smtClean="0"/>
              <a:t>Disorder: </a:t>
            </a:r>
          </a:p>
          <a:p>
            <a:pPr marL="0" lvl="4"/>
            <a:r>
              <a:rPr lang="en-US" dirty="0"/>
              <a:t>	</a:t>
            </a:r>
            <a:r>
              <a:rPr lang="en-US" dirty="0" smtClean="0"/>
              <a:t>1. sp3 defect:  </a:t>
            </a:r>
            <a:endParaRPr lang="en-US" dirty="0"/>
          </a:p>
          <a:p>
            <a:pPr lvl="4"/>
            <a:endParaRPr lang="en-IN" b="1" dirty="0"/>
          </a:p>
        </p:txBody>
      </p:sp>
      <p:pic>
        <p:nvPicPr>
          <p:cNvPr id="3" name="Picture 2"/>
          <p:cNvPicPr>
            <a:picLocks noChangeAspect="1"/>
          </p:cNvPicPr>
          <p:nvPr/>
        </p:nvPicPr>
        <p:blipFill>
          <a:blip r:embed="rId2"/>
          <a:stretch>
            <a:fillRect/>
          </a:stretch>
        </p:blipFill>
        <p:spPr>
          <a:xfrm>
            <a:off x="3849024" y="3946193"/>
            <a:ext cx="4657725" cy="2705100"/>
          </a:xfrm>
          <a:prstGeom prst="rect">
            <a:avLst/>
          </a:prstGeom>
        </p:spPr>
      </p:pic>
    </p:spTree>
    <p:extLst>
      <p:ext uri="{BB962C8B-B14F-4D97-AF65-F5344CB8AC3E}">
        <p14:creationId xmlns:p14="http://schemas.microsoft.com/office/powerpoint/2010/main" val="4946282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3140" y="409433"/>
            <a:ext cx="5165197" cy="4524315"/>
          </a:xfrm>
          <a:prstGeom prst="rect">
            <a:avLst/>
          </a:prstGeom>
          <a:noFill/>
        </p:spPr>
        <p:txBody>
          <a:bodyPr wrap="none" rtlCol="0">
            <a:spAutoFit/>
          </a:bodyPr>
          <a:lstStyle/>
          <a:p>
            <a:r>
              <a:rPr lang="en-US" dirty="0" smtClean="0"/>
              <a:t>2. Branching of the chains and cross-linking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3. cis-trans segments in same chain:</a:t>
            </a:r>
            <a:endParaRPr lang="en-IN" dirty="0"/>
          </a:p>
        </p:txBody>
      </p:sp>
      <p:pic>
        <p:nvPicPr>
          <p:cNvPr id="3" name="Picture 2"/>
          <p:cNvPicPr>
            <a:picLocks noChangeAspect="1"/>
          </p:cNvPicPr>
          <p:nvPr/>
        </p:nvPicPr>
        <p:blipFill>
          <a:blip r:embed="rId2"/>
          <a:stretch>
            <a:fillRect/>
          </a:stretch>
        </p:blipFill>
        <p:spPr>
          <a:xfrm>
            <a:off x="3031509" y="952327"/>
            <a:ext cx="6019800" cy="3438525"/>
          </a:xfrm>
          <a:prstGeom prst="rect">
            <a:avLst/>
          </a:prstGeom>
        </p:spPr>
      </p:pic>
      <p:pic>
        <p:nvPicPr>
          <p:cNvPr id="4" name="Picture 3"/>
          <p:cNvPicPr>
            <a:picLocks noChangeAspect="1"/>
          </p:cNvPicPr>
          <p:nvPr/>
        </p:nvPicPr>
        <p:blipFill>
          <a:blip r:embed="rId3"/>
          <a:stretch>
            <a:fillRect/>
          </a:stretch>
        </p:blipFill>
        <p:spPr>
          <a:xfrm>
            <a:off x="3205050" y="5042421"/>
            <a:ext cx="5672717" cy="1167310"/>
          </a:xfrm>
          <a:prstGeom prst="rect">
            <a:avLst/>
          </a:prstGeom>
        </p:spPr>
      </p:pic>
    </p:spTree>
    <p:extLst>
      <p:ext uri="{BB962C8B-B14F-4D97-AF65-F5344CB8AC3E}">
        <p14:creationId xmlns:p14="http://schemas.microsoft.com/office/powerpoint/2010/main" val="3486743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5027" y="464024"/>
            <a:ext cx="1954381" cy="646331"/>
          </a:xfrm>
          <a:prstGeom prst="rect">
            <a:avLst/>
          </a:prstGeom>
          <a:noFill/>
        </p:spPr>
        <p:txBody>
          <a:bodyPr wrap="none" rtlCol="0">
            <a:spAutoFit/>
          </a:bodyPr>
          <a:lstStyle/>
          <a:p>
            <a:r>
              <a:rPr lang="en-US" b="1" dirty="0" smtClean="0"/>
              <a:t>(b) Crystallinity:</a:t>
            </a:r>
          </a:p>
          <a:p>
            <a:r>
              <a:rPr lang="en-US" b="1" dirty="0"/>
              <a:t>	</a:t>
            </a:r>
            <a:endParaRPr lang="en-IN" b="1" dirty="0"/>
          </a:p>
        </p:txBody>
      </p:sp>
      <p:grpSp>
        <p:nvGrpSpPr>
          <p:cNvPr id="5" name="Group 4"/>
          <p:cNvGrpSpPr/>
          <p:nvPr/>
        </p:nvGrpSpPr>
        <p:grpSpPr>
          <a:xfrm>
            <a:off x="1065240" y="871174"/>
            <a:ext cx="5448102" cy="3218898"/>
            <a:chOff x="3262529" y="1694506"/>
            <a:chExt cx="5666940" cy="3443763"/>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2821" b="13702"/>
            <a:stretch/>
          </p:blipFill>
          <p:spPr>
            <a:xfrm>
              <a:off x="3262529" y="1694506"/>
              <a:ext cx="5666940" cy="3434868"/>
            </a:xfrm>
            <a:prstGeom prst="rect">
              <a:avLst/>
            </a:prstGeom>
          </p:spPr>
        </p:pic>
        <p:sp>
          <p:nvSpPr>
            <p:cNvPr id="4" name="TextBox 3"/>
            <p:cNvSpPr txBox="1"/>
            <p:nvPr/>
          </p:nvSpPr>
          <p:spPr>
            <a:xfrm>
              <a:off x="3385361" y="4833036"/>
              <a:ext cx="1686820" cy="305233"/>
            </a:xfrm>
            <a:prstGeom prst="rect">
              <a:avLst/>
            </a:prstGeom>
            <a:solidFill>
              <a:schemeClr val="tx1"/>
            </a:solidFill>
          </p:spPr>
          <p:txBody>
            <a:bodyPr wrap="square" rtlCol="0">
              <a:spAutoFit/>
            </a:bodyPr>
            <a:lstStyle/>
            <a:p>
              <a:endParaRPr lang="en-IN" dirty="0"/>
            </a:p>
          </p:txBody>
        </p:sp>
      </p:grpSp>
      <p:sp>
        <p:nvSpPr>
          <p:cNvPr id="6" name="Rectangle 5"/>
          <p:cNvSpPr/>
          <p:nvPr/>
        </p:nvSpPr>
        <p:spPr>
          <a:xfrm>
            <a:off x="2109663" y="4105454"/>
            <a:ext cx="8033981" cy="369332"/>
          </a:xfrm>
          <a:prstGeom prst="rect">
            <a:avLst/>
          </a:prstGeom>
        </p:spPr>
        <p:txBody>
          <a:bodyPr wrap="square">
            <a:spAutoFit/>
          </a:bodyPr>
          <a:lstStyle/>
          <a:p>
            <a:r>
              <a:rPr lang="en-US" b="1" i="1" dirty="0" smtClean="0">
                <a:solidFill>
                  <a:srgbClr val="FF0000"/>
                </a:solidFill>
              </a:rPr>
              <a:t>Crystallinity increases, the mobility or charge transport increases</a:t>
            </a:r>
            <a:endParaRPr lang="en-US" b="1" i="1" dirty="0">
              <a:solidFill>
                <a:srgbClr val="FF0000"/>
              </a:solidFill>
            </a:endParaRPr>
          </a:p>
        </p:txBody>
      </p:sp>
      <p:sp>
        <p:nvSpPr>
          <p:cNvPr id="7" name="TextBox 6"/>
          <p:cNvSpPr txBox="1"/>
          <p:nvPr/>
        </p:nvSpPr>
        <p:spPr>
          <a:xfrm>
            <a:off x="1065240" y="5820827"/>
            <a:ext cx="10688086" cy="923330"/>
          </a:xfrm>
          <a:prstGeom prst="rect">
            <a:avLst/>
          </a:prstGeom>
          <a:noFill/>
        </p:spPr>
        <p:txBody>
          <a:bodyPr wrap="square" rtlCol="0">
            <a:spAutoFit/>
          </a:bodyPr>
          <a:lstStyle/>
          <a:p>
            <a:r>
              <a:rPr lang="en-US" b="1" i="1" dirty="0" smtClean="0">
                <a:solidFill>
                  <a:schemeClr val="bg1"/>
                </a:solidFill>
              </a:rPr>
              <a:t>Note:</a:t>
            </a:r>
            <a:r>
              <a:rPr lang="en-US" dirty="0" smtClean="0">
                <a:solidFill>
                  <a:schemeClr val="bg1"/>
                </a:solidFill>
              </a:rPr>
              <a:t> For CPs used in LED applications, the separation between polymer chains is added by introducing bulky side groups and thus making the polymer more amorphous is beneficial. This is because inter-chain hopping of charges decreases the power efficiency of the LED.</a:t>
            </a:r>
            <a:endParaRPr lang="en-IN" dirty="0">
              <a:solidFill>
                <a:schemeClr val="bg1"/>
              </a:solidFill>
            </a:endParaRPr>
          </a:p>
        </p:txBody>
      </p:sp>
      <p:sp>
        <p:nvSpPr>
          <p:cNvPr id="8" name="Rectangle 7"/>
          <p:cNvSpPr/>
          <p:nvPr/>
        </p:nvSpPr>
        <p:spPr>
          <a:xfrm>
            <a:off x="6513342" y="1047707"/>
            <a:ext cx="5434818" cy="2308324"/>
          </a:xfrm>
          <a:prstGeom prst="rect">
            <a:avLst/>
          </a:prstGeom>
        </p:spPr>
        <p:txBody>
          <a:bodyPr wrap="square">
            <a:spAutoFit/>
          </a:bodyPr>
          <a:lstStyle/>
          <a:p>
            <a:pPr marL="285750" indent="-285750">
              <a:buFont typeface="Arial" panose="020B0604020202020204" pitchFamily="34" charset="0"/>
              <a:buChar char="•"/>
            </a:pPr>
            <a:r>
              <a:rPr lang="en-US" dirty="0"/>
              <a:t>The ordered packing in the crystalline regions produces a high degree of local chain orientation which is likely to result in higher conductivity. </a:t>
            </a:r>
          </a:p>
          <a:p>
            <a:pPr marL="285750" indent="-285750">
              <a:buFont typeface="Arial" panose="020B0604020202020204" pitchFamily="34" charset="0"/>
              <a:buChar char="•"/>
            </a:pPr>
            <a:r>
              <a:rPr lang="en-US" dirty="0"/>
              <a:t>The dense chain also reduces the energy required for inter-chain charge transport, also contributed to the increase in conductivity.</a:t>
            </a:r>
            <a:endParaRPr lang="en-IN" dirty="0"/>
          </a:p>
        </p:txBody>
      </p:sp>
      <p:sp>
        <p:nvSpPr>
          <p:cNvPr id="9" name="TextBox 8"/>
          <p:cNvSpPr txBox="1"/>
          <p:nvPr/>
        </p:nvSpPr>
        <p:spPr>
          <a:xfrm>
            <a:off x="1819040" y="4465965"/>
            <a:ext cx="3940502" cy="369332"/>
          </a:xfrm>
          <a:prstGeom prst="rect">
            <a:avLst/>
          </a:prstGeom>
          <a:noFill/>
          <a:ln>
            <a:solidFill>
              <a:schemeClr val="bg1"/>
            </a:solidFill>
          </a:ln>
        </p:spPr>
        <p:txBody>
          <a:bodyPr wrap="none" rtlCol="0">
            <a:spAutoFit/>
          </a:bodyPr>
          <a:lstStyle/>
          <a:p>
            <a:r>
              <a:rPr lang="en-US" b="1" i="1" dirty="0" smtClean="0"/>
              <a:t>Molecular weight and crystallinity</a:t>
            </a:r>
            <a:endParaRPr lang="en-IN" b="1" i="1" dirty="0"/>
          </a:p>
        </p:txBody>
      </p:sp>
      <p:sp>
        <p:nvSpPr>
          <p:cNvPr id="10" name="TextBox 9"/>
          <p:cNvSpPr txBox="1"/>
          <p:nvPr/>
        </p:nvSpPr>
        <p:spPr>
          <a:xfrm>
            <a:off x="1183329" y="4826476"/>
            <a:ext cx="10184055" cy="923330"/>
          </a:xfrm>
          <a:prstGeom prst="rect">
            <a:avLst/>
          </a:prstGeom>
          <a:noFill/>
          <a:ln>
            <a:solidFill>
              <a:schemeClr val="bg1"/>
            </a:solidFill>
          </a:ln>
        </p:spPr>
        <p:txBody>
          <a:bodyPr wrap="square" rtlCol="0">
            <a:spAutoFit/>
          </a:bodyPr>
          <a:lstStyle/>
          <a:p>
            <a:r>
              <a:rPr lang="en-US" dirty="0" smtClean="0"/>
              <a:t>The lower molecular weight chains would be expected to crystallize to a greater extend than those of higher molecular weight. Therefore, the low molecular weight CPs have greater mobility and conductivity.</a:t>
            </a:r>
          </a:p>
        </p:txBody>
      </p:sp>
    </p:spTree>
    <p:extLst>
      <p:ext uri="{BB962C8B-B14F-4D97-AF65-F5344CB8AC3E}">
        <p14:creationId xmlns:p14="http://schemas.microsoft.com/office/powerpoint/2010/main" val="3680058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947" y="76615"/>
            <a:ext cx="4509568" cy="584775"/>
          </a:xfrm>
          <a:prstGeom prst="rect">
            <a:avLst/>
          </a:prstGeom>
          <a:noFill/>
        </p:spPr>
        <p:txBody>
          <a:bodyPr wrap="none" rtlCol="0">
            <a:spAutoFit/>
          </a:bodyPr>
          <a:lstStyle/>
          <a:p>
            <a:r>
              <a:rPr lang="en-US" sz="3200" b="1" i="1" u="sng" dirty="0" smtClean="0"/>
              <a:t>Conducting polymers </a:t>
            </a:r>
            <a:endParaRPr lang="en-IN" sz="3200" b="1" i="1" u="sng" dirty="0"/>
          </a:p>
        </p:txBody>
      </p:sp>
      <p:pic>
        <p:nvPicPr>
          <p:cNvPr id="3" name="Picture 4"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065" y="2102851"/>
            <a:ext cx="7342493" cy="395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05861" y="803323"/>
            <a:ext cx="10317707" cy="1015663"/>
          </a:xfrm>
          <a:prstGeom prst="rect">
            <a:avLst/>
          </a:prstGeom>
        </p:spPr>
        <p:txBody>
          <a:bodyPr wrap="square">
            <a:spAutoFit/>
          </a:bodyPr>
          <a:lstStyle/>
          <a:p>
            <a:r>
              <a:rPr lang="en-US" sz="2000" b="1" dirty="0">
                <a:solidFill>
                  <a:schemeClr val="bg1"/>
                </a:solidFill>
              </a:rPr>
              <a:t>The Nobel Prize in Chemistry 2000 was awarded jointly to Alan J. </a:t>
            </a:r>
            <a:r>
              <a:rPr lang="en-US" sz="2000" b="1" dirty="0" err="1">
                <a:solidFill>
                  <a:schemeClr val="bg1"/>
                </a:solidFill>
              </a:rPr>
              <a:t>Heeger</a:t>
            </a:r>
            <a:r>
              <a:rPr lang="en-US" sz="2000" b="1" dirty="0">
                <a:solidFill>
                  <a:schemeClr val="bg1"/>
                </a:solidFill>
              </a:rPr>
              <a:t>, Alan G. MacDiarmid and Hideki </a:t>
            </a:r>
            <a:r>
              <a:rPr lang="en-US" sz="2000" b="1" dirty="0" err="1" smtClean="0">
                <a:solidFill>
                  <a:schemeClr val="bg1"/>
                </a:solidFill>
              </a:rPr>
              <a:t>Shirakawa</a:t>
            </a:r>
            <a:r>
              <a:rPr lang="en-US" sz="2000" b="1" dirty="0" smtClean="0">
                <a:solidFill>
                  <a:schemeClr val="bg1"/>
                </a:solidFill>
              </a:rPr>
              <a:t>, </a:t>
            </a:r>
          </a:p>
          <a:p>
            <a:r>
              <a:rPr lang="en-US" sz="2000" b="1" dirty="0">
                <a:solidFill>
                  <a:schemeClr val="bg1"/>
                </a:solidFill>
              </a:rPr>
              <a:t>	</a:t>
            </a:r>
            <a:r>
              <a:rPr lang="en-US" sz="2000" b="1" dirty="0" smtClean="0">
                <a:solidFill>
                  <a:schemeClr val="bg1"/>
                </a:solidFill>
              </a:rPr>
              <a:t>	</a:t>
            </a:r>
            <a:r>
              <a:rPr lang="en-US" sz="2000" b="1" i="1" dirty="0" smtClean="0">
                <a:solidFill>
                  <a:srgbClr val="FF0000"/>
                </a:solidFill>
              </a:rPr>
              <a:t>"</a:t>
            </a:r>
            <a:r>
              <a:rPr lang="en-US" sz="2000" b="1" i="1" dirty="0">
                <a:solidFill>
                  <a:srgbClr val="FF0000"/>
                </a:solidFill>
              </a:rPr>
              <a:t>for the discovery and development of conductive </a:t>
            </a:r>
            <a:r>
              <a:rPr lang="en-US" sz="2000" b="1" i="1" dirty="0" smtClean="0">
                <a:solidFill>
                  <a:srgbClr val="FF0000"/>
                </a:solidFill>
              </a:rPr>
              <a:t>polymers"</a:t>
            </a:r>
            <a:endParaRPr lang="en-IN" sz="2000" b="1" i="1" dirty="0">
              <a:solidFill>
                <a:srgbClr val="FF0000"/>
              </a:solidFill>
            </a:endParaRPr>
          </a:p>
        </p:txBody>
      </p:sp>
    </p:spTree>
    <p:extLst>
      <p:ext uri="{BB962C8B-B14F-4D97-AF65-F5344CB8AC3E}">
        <p14:creationId xmlns:p14="http://schemas.microsoft.com/office/powerpoint/2010/main" val="3984352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6561" y="887949"/>
            <a:ext cx="5086350" cy="1762125"/>
          </a:xfrm>
          <a:prstGeom prst="rect">
            <a:avLst/>
          </a:prstGeom>
        </p:spPr>
      </p:pic>
      <p:sp>
        <p:nvSpPr>
          <p:cNvPr id="5" name="Rectangle 4"/>
          <p:cNvSpPr/>
          <p:nvPr/>
        </p:nvSpPr>
        <p:spPr>
          <a:xfrm>
            <a:off x="1241098" y="261983"/>
            <a:ext cx="5559535" cy="369332"/>
          </a:xfrm>
          <a:prstGeom prst="rect">
            <a:avLst/>
          </a:prstGeom>
        </p:spPr>
        <p:txBody>
          <a:bodyPr wrap="none">
            <a:spAutoFit/>
          </a:bodyPr>
          <a:lstStyle/>
          <a:p>
            <a:r>
              <a:rPr lang="en-US" b="1" dirty="0" smtClean="0">
                <a:solidFill>
                  <a:srgbClr val="FFFF00"/>
                </a:solidFill>
              </a:rPr>
              <a:t>(v</a:t>
            </a:r>
            <a:r>
              <a:rPr lang="en-US" b="1" dirty="0">
                <a:solidFill>
                  <a:srgbClr val="FFFF00"/>
                </a:solidFill>
              </a:rPr>
              <a:t>) </a:t>
            </a:r>
            <a:r>
              <a:rPr lang="en-US" b="1" dirty="0" smtClean="0">
                <a:solidFill>
                  <a:srgbClr val="FFFF00"/>
                </a:solidFill>
              </a:rPr>
              <a:t>Effect of substituents on conductivity of CPs </a:t>
            </a:r>
            <a:endParaRPr lang="en-US" b="1" dirty="0">
              <a:solidFill>
                <a:srgbClr val="FFFF00"/>
              </a:solidFill>
            </a:endParaRPr>
          </a:p>
        </p:txBody>
      </p:sp>
      <p:sp>
        <p:nvSpPr>
          <p:cNvPr id="6" name="TextBox 5"/>
          <p:cNvSpPr txBox="1"/>
          <p:nvPr/>
        </p:nvSpPr>
        <p:spPr>
          <a:xfrm>
            <a:off x="3016251" y="2722042"/>
            <a:ext cx="1079142" cy="369332"/>
          </a:xfrm>
          <a:prstGeom prst="rect">
            <a:avLst/>
          </a:prstGeom>
          <a:noFill/>
        </p:spPr>
        <p:txBody>
          <a:bodyPr wrap="none" rtlCol="0">
            <a:spAutoFit/>
          </a:bodyPr>
          <a:lstStyle/>
          <a:p>
            <a:r>
              <a:rPr lang="en-US" dirty="0" smtClean="0"/>
              <a:t>Polymer</a:t>
            </a:r>
            <a:endParaRPr lang="en-IN" dirty="0"/>
          </a:p>
        </p:txBody>
      </p:sp>
      <p:sp>
        <p:nvSpPr>
          <p:cNvPr id="7" name="TextBox 6"/>
          <p:cNvSpPr txBox="1"/>
          <p:nvPr/>
        </p:nvSpPr>
        <p:spPr>
          <a:xfrm>
            <a:off x="4445083" y="2650074"/>
            <a:ext cx="1744702" cy="830997"/>
          </a:xfrm>
          <a:prstGeom prst="rect">
            <a:avLst/>
          </a:prstGeom>
          <a:noFill/>
        </p:spPr>
        <p:txBody>
          <a:bodyPr wrap="square" rtlCol="0">
            <a:spAutoFit/>
          </a:bodyPr>
          <a:lstStyle/>
          <a:p>
            <a:r>
              <a:rPr lang="en-US" sz="1600" dirty="0" smtClean="0"/>
              <a:t>Polymer with </a:t>
            </a:r>
            <a:r>
              <a:rPr lang="en-IN" sz="1600" dirty="0" smtClean="0"/>
              <a:t> e</a:t>
            </a:r>
            <a:r>
              <a:rPr lang="en-IN" sz="1600" baseline="30000" dirty="0" smtClean="0"/>
              <a:t>-</a:t>
            </a:r>
            <a:r>
              <a:rPr lang="en-IN" sz="1600" dirty="0" smtClean="0"/>
              <a:t> withdrawing groups</a:t>
            </a:r>
            <a:endParaRPr lang="en-US" sz="1600" dirty="0" smtClean="0"/>
          </a:p>
        </p:txBody>
      </p:sp>
      <p:sp>
        <p:nvSpPr>
          <p:cNvPr id="8" name="TextBox 7"/>
          <p:cNvSpPr txBox="1"/>
          <p:nvPr/>
        </p:nvSpPr>
        <p:spPr>
          <a:xfrm>
            <a:off x="6420554" y="2675875"/>
            <a:ext cx="1724640" cy="830997"/>
          </a:xfrm>
          <a:prstGeom prst="rect">
            <a:avLst/>
          </a:prstGeom>
          <a:noFill/>
        </p:spPr>
        <p:txBody>
          <a:bodyPr wrap="square" rtlCol="0">
            <a:spAutoFit/>
          </a:bodyPr>
          <a:lstStyle/>
          <a:p>
            <a:r>
              <a:rPr lang="en-US" sz="1600" dirty="0" smtClean="0"/>
              <a:t>Polymer with </a:t>
            </a:r>
            <a:r>
              <a:rPr lang="en-IN" sz="1600" dirty="0" smtClean="0"/>
              <a:t> e</a:t>
            </a:r>
            <a:r>
              <a:rPr lang="en-IN" sz="1600" baseline="30000" dirty="0" smtClean="0"/>
              <a:t>-</a:t>
            </a:r>
            <a:r>
              <a:rPr lang="en-IN" sz="1600" dirty="0" smtClean="0"/>
              <a:t> donating groups</a:t>
            </a:r>
            <a:endParaRPr lang="en-US" sz="1600" dirty="0" smtClean="0"/>
          </a:p>
        </p:txBody>
      </p:sp>
      <p:pic>
        <p:nvPicPr>
          <p:cNvPr id="9" name="Picture 8"/>
          <p:cNvPicPr>
            <a:picLocks noChangeAspect="1"/>
          </p:cNvPicPr>
          <p:nvPr/>
        </p:nvPicPr>
        <p:blipFill rotWithShape="1">
          <a:blip r:embed="rId3"/>
          <a:srcRect t="3209" b="2268"/>
          <a:stretch/>
        </p:blipFill>
        <p:spPr>
          <a:xfrm>
            <a:off x="455735" y="3629465"/>
            <a:ext cx="5734050" cy="2250830"/>
          </a:xfrm>
          <a:prstGeom prst="rect">
            <a:avLst/>
          </a:prstGeom>
        </p:spPr>
      </p:pic>
      <p:pic>
        <p:nvPicPr>
          <p:cNvPr id="11" name="Picture 10"/>
          <p:cNvPicPr>
            <a:picLocks noChangeAspect="1"/>
          </p:cNvPicPr>
          <p:nvPr/>
        </p:nvPicPr>
        <p:blipFill>
          <a:blip r:embed="rId4"/>
          <a:stretch>
            <a:fillRect/>
          </a:stretch>
        </p:blipFill>
        <p:spPr>
          <a:xfrm>
            <a:off x="6189785" y="3629465"/>
            <a:ext cx="5743575" cy="2250830"/>
          </a:xfrm>
          <a:prstGeom prst="rect">
            <a:avLst/>
          </a:prstGeom>
        </p:spPr>
      </p:pic>
    </p:spTree>
    <p:extLst>
      <p:ext uri="{BB962C8B-B14F-4D97-AF65-F5344CB8AC3E}">
        <p14:creationId xmlns:p14="http://schemas.microsoft.com/office/powerpoint/2010/main" val="3173571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507" y="284287"/>
            <a:ext cx="11089261" cy="5724644"/>
          </a:xfrm>
          <a:prstGeom prst="rect">
            <a:avLst/>
          </a:prstGeom>
        </p:spPr>
        <p:txBody>
          <a:bodyPr wrap="square">
            <a:spAutoFit/>
          </a:bodyPr>
          <a:lstStyle/>
          <a:p>
            <a:r>
              <a:rPr lang="en-US" sz="2400" b="1" u="sng" dirty="0"/>
              <a:t>Molecular Designing of Low Band-Gap Electrically Conducting Polymers </a:t>
            </a:r>
            <a:endParaRPr lang="en-US" sz="2400" b="1" u="sng" dirty="0" smtClean="0"/>
          </a:p>
          <a:p>
            <a:endParaRPr lang="en-US" b="1" dirty="0" smtClean="0"/>
          </a:p>
          <a:p>
            <a:r>
              <a:rPr lang="en-US" b="1" dirty="0" smtClean="0"/>
              <a:t>The </a:t>
            </a:r>
            <a:r>
              <a:rPr lang="en-US" b="1" dirty="0"/>
              <a:t>process of doping of electrically conducting polymers is often the source of chemical instability in them. Another problem often associated with doped polymers is their poor </a:t>
            </a:r>
            <a:r>
              <a:rPr lang="en-US" b="1" dirty="0" err="1"/>
              <a:t>processibility</a:t>
            </a:r>
            <a:r>
              <a:rPr lang="en-US" b="1" dirty="0"/>
              <a:t> which is restricted to a great extent because of the insolubility and infusibility of these polymers. The possible elimination of doping in preparing conducting polymers while still achieving high conductivity is one of the original motivations for need of small band-gap polymers. </a:t>
            </a:r>
            <a:br>
              <a:rPr lang="en-US" b="1" dirty="0"/>
            </a:br>
            <a:r>
              <a:rPr lang="en-US" b="1" dirty="0"/>
              <a:t/>
            </a:r>
            <a:br>
              <a:rPr lang="en-US" b="1" dirty="0"/>
            </a:br>
            <a:r>
              <a:rPr lang="en-US" b="1" i="1" dirty="0"/>
              <a:t>Band Structure Engineering of </a:t>
            </a:r>
            <a:r>
              <a:rPr lang="en-US" b="1" i="1" dirty="0" smtClean="0"/>
              <a:t>novel polymers </a:t>
            </a:r>
            <a:r>
              <a:rPr lang="en-US" b="1" i="1" dirty="0"/>
              <a:t>with low </a:t>
            </a:r>
            <a:r>
              <a:rPr lang="en-US" b="1" i="1" dirty="0" smtClean="0"/>
              <a:t>band-gaps</a:t>
            </a:r>
            <a:r>
              <a:rPr lang="en-US" b="1" dirty="0" smtClean="0"/>
              <a:t> </a:t>
            </a:r>
          </a:p>
          <a:p>
            <a:r>
              <a:rPr lang="en-US" b="1" dirty="0"/>
              <a:t>	</a:t>
            </a:r>
            <a:endParaRPr lang="en-US" b="1" dirty="0" smtClean="0"/>
          </a:p>
          <a:p>
            <a:r>
              <a:rPr lang="en-US" b="1" dirty="0"/>
              <a:t>	</a:t>
            </a:r>
            <a:r>
              <a:rPr lang="en-US" b="1" dirty="0" smtClean="0"/>
              <a:t>	To </a:t>
            </a:r>
            <a:r>
              <a:rPr lang="en-US" b="1" dirty="0"/>
              <a:t>be successful in designing low band-gap polymers, it is necessary to have a complete understanding of the relationship between the chemical structure of the polymer and its electronic properties (such as ionization potential (IP), electron affinity (EA) and band-gap (</a:t>
            </a:r>
            <a:r>
              <a:rPr lang="en-US" b="1" dirty="0" err="1"/>
              <a:t>Eg</a:t>
            </a:r>
            <a:r>
              <a:rPr lang="en-US" b="1" dirty="0"/>
              <a:t>)) which determines its conduction properties</a:t>
            </a:r>
            <a:r>
              <a:rPr lang="en-US" b="1" dirty="0" smtClean="0"/>
              <a:t>. The </a:t>
            </a:r>
            <a:r>
              <a:rPr lang="en-US" b="1" dirty="0"/>
              <a:t>band structure can be tuned by altering either or both the electronic structure and </a:t>
            </a:r>
            <a:r>
              <a:rPr lang="en-US" b="1" dirty="0" err="1"/>
              <a:t>stearics</a:t>
            </a:r>
            <a:r>
              <a:rPr lang="en-US" b="1" dirty="0"/>
              <a:t> of the backbone. </a:t>
            </a:r>
            <a:br>
              <a:rPr lang="en-US" b="1" dirty="0"/>
            </a:br>
            <a:r>
              <a:rPr lang="en-US" b="1" dirty="0"/>
              <a:t/>
            </a:r>
            <a:br>
              <a:rPr lang="en-US" b="1" dirty="0"/>
            </a:br>
            <a:r>
              <a:rPr lang="en-US" b="1" dirty="0" smtClean="0"/>
              <a:t>		The </a:t>
            </a:r>
            <a:r>
              <a:rPr lang="en-US" b="1" dirty="0"/>
              <a:t>first low </a:t>
            </a:r>
            <a:r>
              <a:rPr lang="en-US" b="1" dirty="0" smtClean="0"/>
              <a:t>band-gap CP </a:t>
            </a:r>
            <a:r>
              <a:rPr lang="en-US" b="1" dirty="0"/>
              <a:t>reported was </a:t>
            </a:r>
            <a:r>
              <a:rPr lang="en-US" b="1" dirty="0" smtClean="0"/>
              <a:t>poly (</a:t>
            </a:r>
            <a:r>
              <a:rPr lang="en-US" b="1" dirty="0" err="1"/>
              <a:t>isothianaphthene</a:t>
            </a:r>
            <a:r>
              <a:rPr lang="en-US" b="1" dirty="0"/>
              <a:t>) (PITN) (</a:t>
            </a:r>
            <a:r>
              <a:rPr lang="en-US" b="1" dirty="0" err="1"/>
              <a:t>Eg</a:t>
            </a:r>
            <a:r>
              <a:rPr lang="en-US" b="1" dirty="0"/>
              <a:t> = 1.0-1.2 eV). </a:t>
            </a:r>
            <a:r>
              <a:rPr lang="en-US" b="1" dirty="0" smtClean="0"/>
              <a:t>This has been attributed to the ability of the fused benzene ring to stabilize the </a:t>
            </a:r>
            <a:r>
              <a:rPr lang="en-US" b="1" dirty="0" err="1" smtClean="0"/>
              <a:t>quinoidal</a:t>
            </a:r>
            <a:r>
              <a:rPr lang="en-US" b="1" dirty="0" smtClean="0"/>
              <a:t> form of the polymer in the conductive state. </a:t>
            </a:r>
            <a:endParaRPr lang="en-IN" b="1" dirty="0"/>
          </a:p>
        </p:txBody>
      </p:sp>
    </p:spTree>
    <p:extLst>
      <p:ext uri="{BB962C8B-B14F-4D97-AF65-F5344CB8AC3E}">
        <p14:creationId xmlns:p14="http://schemas.microsoft.com/office/powerpoint/2010/main" val="13166686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53135" y="583304"/>
            <a:ext cx="5090615" cy="5988093"/>
          </a:xfrm>
          <a:prstGeom prst="rect">
            <a:avLst/>
          </a:prstGeom>
        </p:spPr>
      </p:pic>
      <p:sp>
        <p:nvSpPr>
          <p:cNvPr id="3" name="Rectangle 2"/>
          <p:cNvSpPr/>
          <p:nvPr/>
        </p:nvSpPr>
        <p:spPr>
          <a:xfrm>
            <a:off x="1246496" y="121639"/>
            <a:ext cx="6096000" cy="923330"/>
          </a:xfrm>
          <a:prstGeom prst="rect">
            <a:avLst/>
          </a:prstGeom>
        </p:spPr>
        <p:txBody>
          <a:bodyPr>
            <a:spAutoFit/>
          </a:bodyPr>
          <a:lstStyle/>
          <a:p>
            <a:r>
              <a:rPr lang="en-US" b="1" i="1" dirty="0"/>
              <a:t>Some low band gap conjugated polymers</a:t>
            </a:r>
            <a:br>
              <a:rPr lang="en-US" b="1" i="1" dirty="0"/>
            </a:br>
            <a:r>
              <a:rPr lang="en-US" b="1" i="1" dirty="0"/>
              <a:t/>
            </a:r>
            <a:br>
              <a:rPr lang="en-US" b="1" i="1" dirty="0"/>
            </a:br>
            <a:endParaRPr lang="en-IN" b="1" i="1" dirty="0"/>
          </a:p>
        </p:txBody>
      </p:sp>
    </p:spTree>
    <p:extLst>
      <p:ext uri="{BB962C8B-B14F-4D97-AF65-F5344CB8AC3E}">
        <p14:creationId xmlns:p14="http://schemas.microsoft.com/office/powerpoint/2010/main" val="33928263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4328" y="109182"/>
            <a:ext cx="2779928" cy="461665"/>
          </a:xfrm>
          <a:prstGeom prst="rect">
            <a:avLst/>
          </a:prstGeom>
          <a:noFill/>
        </p:spPr>
        <p:txBody>
          <a:bodyPr wrap="none" rtlCol="0">
            <a:spAutoFit/>
          </a:bodyPr>
          <a:lstStyle/>
          <a:p>
            <a:r>
              <a:rPr lang="en-US" sz="2400" b="1" dirty="0" smtClean="0"/>
              <a:t>Polyaniline (PANI)</a:t>
            </a:r>
            <a:endParaRPr lang="en-IN" sz="2400" b="1" dirty="0"/>
          </a:p>
        </p:txBody>
      </p:sp>
      <p:sp>
        <p:nvSpPr>
          <p:cNvPr id="3" name="TextBox 2"/>
          <p:cNvSpPr txBox="1"/>
          <p:nvPr/>
        </p:nvSpPr>
        <p:spPr>
          <a:xfrm>
            <a:off x="1323833" y="707163"/>
            <a:ext cx="10385946" cy="2062103"/>
          </a:xfrm>
          <a:prstGeom prst="rect">
            <a:avLst/>
          </a:prstGeom>
          <a:noFill/>
        </p:spPr>
        <p:txBody>
          <a:bodyPr wrap="square" rtlCol="0">
            <a:spAutoFit/>
          </a:bodyPr>
          <a:lstStyle/>
          <a:p>
            <a:r>
              <a:rPr lang="en-US" sz="2000" b="1" dirty="0" smtClean="0"/>
              <a:t>Properties</a:t>
            </a:r>
          </a:p>
          <a:p>
            <a:r>
              <a:rPr lang="en-US" dirty="0" smtClean="0"/>
              <a:t>	  Easy </a:t>
            </a:r>
            <a:r>
              <a:rPr lang="en-US" dirty="0"/>
              <a:t>synthesis. </a:t>
            </a:r>
            <a:endParaRPr lang="en-US" dirty="0" smtClean="0"/>
          </a:p>
          <a:p>
            <a:r>
              <a:rPr lang="en-US" dirty="0"/>
              <a:t>	</a:t>
            </a:r>
            <a:r>
              <a:rPr lang="en-US" dirty="0" smtClean="0"/>
              <a:t>  It </a:t>
            </a:r>
            <a:r>
              <a:rPr lang="en-US" dirty="0"/>
              <a:t>is the only conducting polymer whose electronic structure and electrical</a:t>
            </a:r>
            <a:br>
              <a:rPr lang="en-US" dirty="0"/>
            </a:br>
            <a:r>
              <a:rPr lang="en-US" dirty="0" smtClean="0"/>
              <a:t>		properties </a:t>
            </a:r>
            <a:r>
              <a:rPr lang="en-US" dirty="0"/>
              <a:t>can reversibly be controlled by both oxidation and protonation. </a:t>
            </a:r>
            <a:endParaRPr lang="en-US" dirty="0" smtClean="0"/>
          </a:p>
          <a:p>
            <a:r>
              <a:rPr lang="en-US" dirty="0"/>
              <a:t>	</a:t>
            </a:r>
            <a:r>
              <a:rPr lang="en-US" dirty="0" smtClean="0"/>
              <a:t>  It </a:t>
            </a:r>
            <a:r>
              <a:rPr lang="en-US" dirty="0"/>
              <a:t>has interesting electrochemical </a:t>
            </a:r>
            <a:r>
              <a:rPr lang="en-US" dirty="0" err="1"/>
              <a:t>behaviour</a:t>
            </a:r>
            <a:r>
              <a:rPr lang="en-US" dirty="0"/>
              <a:t>. </a:t>
            </a:r>
            <a:endParaRPr lang="en-US" dirty="0" smtClean="0"/>
          </a:p>
          <a:p>
            <a:r>
              <a:rPr lang="en-US" dirty="0"/>
              <a:t>	</a:t>
            </a:r>
            <a:r>
              <a:rPr lang="en-US" dirty="0" smtClean="0"/>
              <a:t> </a:t>
            </a:r>
            <a:r>
              <a:rPr lang="en-US" dirty="0"/>
              <a:t>It shows environment stability. </a:t>
            </a:r>
            <a:endParaRPr lang="en-US" dirty="0" smtClean="0"/>
          </a:p>
          <a:p>
            <a:r>
              <a:rPr lang="en-US" dirty="0"/>
              <a:t>	</a:t>
            </a:r>
            <a:r>
              <a:rPr lang="en-US" dirty="0" smtClean="0"/>
              <a:t>  </a:t>
            </a:r>
            <a:r>
              <a:rPr lang="en-US" dirty="0"/>
              <a:t>Ease of non-redox doping by protonic acids</a:t>
            </a:r>
            <a:r>
              <a:rPr lang="en-US" dirty="0" smtClean="0"/>
              <a:t>.</a:t>
            </a:r>
            <a:endParaRPr lang="en-IN" dirty="0"/>
          </a:p>
        </p:txBody>
      </p:sp>
      <p:sp>
        <p:nvSpPr>
          <p:cNvPr id="4" name="Rectangle 3"/>
          <p:cNvSpPr/>
          <p:nvPr/>
        </p:nvSpPr>
        <p:spPr>
          <a:xfrm>
            <a:off x="1323833" y="2776324"/>
            <a:ext cx="10604310" cy="400110"/>
          </a:xfrm>
          <a:prstGeom prst="rect">
            <a:avLst/>
          </a:prstGeom>
        </p:spPr>
        <p:txBody>
          <a:bodyPr wrap="square">
            <a:spAutoFit/>
          </a:bodyPr>
          <a:lstStyle/>
          <a:p>
            <a:r>
              <a:rPr lang="en-US" sz="2000" b="1" dirty="0" smtClean="0"/>
              <a:t>General structure </a:t>
            </a:r>
            <a:r>
              <a:rPr lang="en-US" sz="2000" b="1" dirty="0"/>
              <a:t>of Polyaniline</a:t>
            </a:r>
            <a:r>
              <a:rPr lang="en-US" sz="2000" b="1" dirty="0" smtClean="0"/>
              <a:t>:</a:t>
            </a:r>
            <a:r>
              <a:rPr lang="en-US" dirty="0" smtClean="0">
                <a:solidFill>
                  <a:srgbClr val="000000"/>
                </a:solidFill>
              </a:rPr>
              <a:t>				</a:t>
            </a:r>
            <a:endParaRPr lang="en-IN" dirty="0"/>
          </a:p>
        </p:txBody>
      </p:sp>
      <p:pic>
        <p:nvPicPr>
          <p:cNvPr id="5" name="Picture 4"/>
          <p:cNvPicPr>
            <a:picLocks noChangeAspect="1"/>
          </p:cNvPicPr>
          <p:nvPr/>
        </p:nvPicPr>
        <p:blipFill>
          <a:blip r:embed="rId2"/>
          <a:stretch>
            <a:fillRect/>
          </a:stretch>
        </p:blipFill>
        <p:spPr>
          <a:xfrm>
            <a:off x="2503441" y="3373653"/>
            <a:ext cx="7153275" cy="1209675"/>
          </a:xfrm>
          <a:prstGeom prst="rect">
            <a:avLst/>
          </a:prstGeom>
        </p:spPr>
      </p:pic>
      <p:sp>
        <p:nvSpPr>
          <p:cNvPr id="6" name="Rectangle 5"/>
          <p:cNvSpPr/>
          <p:nvPr/>
        </p:nvSpPr>
        <p:spPr>
          <a:xfrm>
            <a:off x="1228297" y="4949724"/>
            <a:ext cx="10208527" cy="1477328"/>
          </a:xfrm>
          <a:prstGeom prst="rect">
            <a:avLst/>
          </a:prstGeom>
        </p:spPr>
        <p:txBody>
          <a:bodyPr wrap="square">
            <a:spAutoFit/>
          </a:bodyPr>
          <a:lstStyle/>
          <a:p>
            <a:pPr marL="285750" indent="-285750">
              <a:buFont typeface="Arial" panose="020B0604020202020204" pitchFamily="34" charset="0"/>
              <a:buChar char="•"/>
            </a:pPr>
            <a:r>
              <a:rPr lang="en-US" dirty="0"/>
              <a:t>Polyaniline, a typical </a:t>
            </a:r>
            <a:r>
              <a:rPr lang="en-US" dirty="0" err="1"/>
              <a:t>phenylene</a:t>
            </a:r>
            <a:r>
              <a:rPr lang="en-US" dirty="0"/>
              <a:t> based polymer, has a chemically flexible –NH– group in the polymer chain flanked by phenyl </a:t>
            </a:r>
            <a:r>
              <a:rPr lang="en-US" dirty="0" smtClean="0"/>
              <a:t>rings on </a:t>
            </a:r>
            <a:r>
              <a:rPr lang="en-US" dirty="0"/>
              <a:t>either sides. </a:t>
            </a:r>
            <a:endParaRPr lang="en-US" dirty="0" smtClean="0"/>
          </a:p>
          <a:p>
            <a:pPr marL="285750" indent="-285750">
              <a:buFont typeface="Arial" panose="020B0604020202020204" pitchFamily="34" charset="0"/>
              <a:buChar char="•"/>
            </a:pPr>
            <a:r>
              <a:rPr lang="en-US" dirty="0" smtClean="0"/>
              <a:t>The </a:t>
            </a:r>
            <a:r>
              <a:rPr lang="en-US" dirty="0"/>
              <a:t>diversity in physicochemical properties of PANI is traced to </a:t>
            </a:r>
            <a:r>
              <a:rPr lang="en-US" dirty="0" smtClean="0"/>
              <a:t>–NH</a:t>
            </a:r>
            <a:r>
              <a:rPr lang="en-US" dirty="0"/>
              <a:t>– group. </a:t>
            </a:r>
            <a:endParaRPr lang="en-US" dirty="0" smtClean="0"/>
          </a:p>
          <a:p>
            <a:pPr marL="285750" indent="-285750">
              <a:buFont typeface="Arial" panose="020B0604020202020204" pitchFamily="34" charset="0"/>
              <a:buChar char="•"/>
            </a:pPr>
            <a:r>
              <a:rPr lang="en-US" dirty="0" smtClean="0"/>
              <a:t>Out </a:t>
            </a:r>
            <a:r>
              <a:rPr lang="en-US" dirty="0"/>
              <a:t>of several possible oxidation states, </a:t>
            </a:r>
            <a:r>
              <a:rPr lang="en-US" dirty="0" smtClean="0"/>
              <a:t>50 </a:t>
            </a:r>
            <a:r>
              <a:rPr lang="en-US" dirty="0"/>
              <a:t>% oxidized </a:t>
            </a:r>
            <a:r>
              <a:rPr lang="en-US" dirty="0" err="1"/>
              <a:t>emeraldine</a:t>
            </a:r>
            <a:r>
              <a:rPr lang="en-US" dirty="0"/>
              <a:t> </a:t>
            </a:r>
            <a:r>
              <a:rPr lang="en-US" dirty="0" smtClean="0"/>
              <a:t>salt state </a:t>
            </a:r>
            <a:r>
              <a:rPr lang="en-US" dirty="0"/>
              <a:t>shows electrical </a:t>
            </a:r>
            <a:r>
              <a:rPr lang="en-US" dirty="0" smtClean="0"/>
              <a:t>conductivity.</a:t>
            </a:r>
            <a:endParaRPr lang="en-IN" dirty="0"/>
          </a:p>
        </p:txBody>
      </p:sp>
    </p:spTree>
    <p:extLst>
      <p:ext uri="{BB962C8B-B14F-4D97-AF65-F5344CB8AC3E}">
        <p14:creationId xmlns:p14="http://schemas.microsoft.com/office/powerpoint/2010/main" val="2908393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2301" y="2006221"/>
            <a:ext cx="6262409" cy="4135272"/>
          </a:xfrm>
          <a:prstGeom prst="rect">
            <a:avLst/>
          </a:prstGeom>
        </p:spPr>
      </p:pic>
      <p:sp>
        <p:nvSpPr>
          <p:cNvPr id="4" name="TextBox 3"/>
          <p:cNvSpPr txBox="1"/>
          <p:nvPr/>
        </p:nvSpPr>
        <p:spPr>
          <a:xfrm>
            <a:off x="7069541" y="2470245"/>
            <a:ext cx="5026925"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Fully reduced state, </a:t>
            </a:r>
            <a:r>
              <a:rPr lang="en-US" dirty="0" err="1" smtClean="0"/>
              <a:t>leucoemeraldine</a:t>
            </a:r>
            <a:r>
              <a:rPr lang="en-US" dirty="0" smtClean="0"/>
              <a:t> form where, y = 1.</a:t>
            </a:r>
          </a:p>
          <a:p>
            <a:pPr marL="285750" indent="-285750">
              <a:buFont typeface="Arial" panose="020B0604020202020204" pitchFamily="34" charset="0"/>
              <a:buChar char="•"/>
            </a:pPr>
            <a:r>
              <a:rPr lang="en-US" dirty="0" smtClean="0"/>
              <a:t>Half oxidized state called </a:t>
            </a:r>
            <a:r>
              <a:rPr lang="en-US" dirty="0" err="1" smtClean="0"/>
              <a:t>emeraldine</a:t>
            </a:r>
            <a:r>
              <a:rPr lang="en-US" dirty="0" smtClean="0"/>
              <a:t> form where y = 0.5, i.e., it has amine (–NH) and imine (=N) sites in equal proportions.</a:t>
            </a:r>
          </a:p>
          <a:p>
            <a:pPr marL="285750" indent="-285750">
              <a:buFont typeface="Arial" panose="020B0604020202020204" pitchFamily="34" charset="0"/>
              <a:buChar char="•"/>
            </a:pPr>
            <a:r>
              <a:rPr lang="en-US" dirty="0" smtClean="0"/>
              <a:t>Fully oxidized state called </a:t>
            </a:r>
            <a:r>
              <a:rPr lang="en-US" dirty="0" err="1" smtClean="0"/>
              <a:t>pernigraniline</a:t>
            </a:r>
            <a:r>
              <a:rPr lang="en-US" dirty="0" smtClean="0"/>
              <a:t> state, where y = 0.</a:t>
            </a:r>
            <a:endParaRPr lang="en-IN" dirty="0"/>
          </a:p>
        </p:txBody>
      </p:sp>
      <p:pic>
        <p:nvPicPr>
          <p:cNvPr id="5" name="Picture 4"/>
          <p:cNvPicPr>
            <a:picLocks noChangeAspect="1"/>
          </p:cNvPicPr>
          <p:nvPr/>
        </p:nvPicPr>
        <p:blipFill>
          <a:blip r:embed="rId3"/>
          <a:stretch>
            <a:fillRect/>
          </a:stretch>
        </p:blipFill>
        <p:spPr>
          <a:xfrm>
            <a:off x="2388786" y="705579"/>
            <a:ext cx="6632386" cy="1121589"/>
          </a:xfrm>
          <a:prstGeom prst="rect">
            <a:avLst/>
          </a:prstGeom>
        </p:spPr>
      </p:pic>
      <p:sp>
        <p:nvSpPr>
          <p:cNvPr id="6" name="Rectangle 5"/>
          <p:cNvSpPr/>
          <p:nvPr/>
        </p:nvSpPr>
        <p:spPr>
          <a:xfrm>
            <a:off x="2270078" y="243914"/>
            <a:ext cx="6096000" cy="923330"/>
          </a:xfrm>
          <a:prstGeom prst="rect">
            <a:avLst/>
          </a:prstGeom>
        </p:spPr>
        <p:txBody>
          <a:bodyPr>
            <a:spAutoFit/>
          </a:bodyPr>
          <a:lstStyle/>
          <a:p>
            <a:r>
              <a:rPr lang="en-US" dirty="0">
                <a:solidFill>
                  <a:srgbClr val="000000"/>
                </a:solidFill>
                <a:latin typeface="Times New Roman Bold" panose="02020803070505020304" pitchFamily="18" charset="0"/>
              </a:rPr>
              <a:t>Interconversion of different oxidation states of PANI</a:t>
            </a:r>
            <a:br>
              <a:rPr lang="en-US" dirty="0">
                <a:solidFill>
                  <a:srgbClr val="000000"/>
                </a:solidFill>
                <a:latin typeface="Times New Roman Bold" panose="02020803070505020304" pitchFamily="18" charset="0"/>
              </a:rPr>
            </a:br>
            <a:r>
              <a:rPr lang="en-US" dirty="0">
                <a:solidFill>
                  <a:srgbClr val="000000"/>
                </a:solidFill>
                <a:latin typeface="Times New Roman Bold" panose="02020803070505020304" pitchFamily="18" charset="0"/>
              </a:rPr>
              <a:t/>
            </a:r>
            <a:br>
              <a:rPr lang="en-US" dirty="0">
                <a:solidFill>
                  <a:srgbClr val="000000"/>
                </a:solidFill>
                <a:latin typeface="Times New Roman Bold" panose="02020803070505020304" pitchFamily="18" charset="0"/>
              </a:rPr>
            </a:br>
            <a:endParaRPr lang="en-IN" dirty="0"/>
          </a:p>
        </p:txBody>
      </p:sp>
    </p:spTree>
    <p:extLst>
      <p:ext uri="{BB962C8B-B14F-4D97-AF65-F5344CB8AC3E}">
        <p14:creationId xmlns:p14="http://schemas.microsoft.com/office/powerpoint/2010/main" val="589392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0142" y="461665"/>
            <a:ext cx="9917374" cy="923330"/>
          </a:xfrm>
          <a:prstGeom prst="rect">
            <a:avLst/>
          </a:prstGeom>
        </p:spPr>
        <p:txBody>
          <a:bodyPr wrap="square">
            <a:spAutoFit/>
          </a:bodyPr>
          <a:lstStyle/>
          <a:p>
            <a:r>
              <a:rPr lang="en-US" dirty="0" smtClean="0"/>
              <a:t>Synthesis </a:t>
            </a:r>
            <a:r>
              <a:rPr lang="en-US" dirty="0"/>
              <a:t>of PANI involves oxidative polymerization, in which the polymerization and</a:t>
            </a:r>
            <a:br>
              <a:rPr lang="en-US" dirty="0"/>
            </a:br>
            <a:r>
              <a:rPr lang="en-US" dirty="0"/>
              <a:t>doping occurs at the same time, and may be accomplished either electrochemically or</a:t>
            </a:r>
            <a:br>
              <a:rPr lang="en-US" dirty="0"/>
            </a:br>
            <a:r>
              <a:rPr lang="en-US" dirty="0"/>
              <a:t>chemically. Electrochemical methods tend to have lower yields than chemical </a:t>
            </a:r>
            <a:r>
              <a:rPr lang="en-US" dirty="0" smtClean="0"/>
              <a:t>yields. </a:t>
            </a:r>
            <a:endParaRPr lang="en-IN" dirty="0"/>
          </a:p>
        </p:txBody>
      </p:sp>
      <p:sp>
        <p:nvSpPr>
          <p:cNvPr id="3" name="Rectangle 2"/>
          <p:cNvSpPr/>
          <p:nvPr/>
        </p:nvSpPr>
        <p:spPr>
          <a:xfrm>
            <a:off x="4347437" y="0"/>
            <a:ext cx="2879314" cy="461665"/>
          </a:xfrm>
          <a:prstGeom prst="rect">
            <a:avLst/>
          </a:prstGeom>
        </p:spPr>
        <p:txBody>
          <a:bodyPr wrap="none">
            <a:spAutoFit/>
          </a:bodyPr>
          <a:lstStyle/>
          <a:p>
            <a:r>
              <a:rPr lang="en-US" sz="2400" b="1" dirty="0" smtClean="0"/>
              <a:t>Synthesis </a:t>
            </a:r>
            <a:r>
              <a:rPr lang="en-US" sz="2400" b="1" dirty="0"/>
              <a:t>of PANI </a:t>
            </a:r>
            <a:endParaRPr lang="en-IN" sz="2400" b="1" dirty="0"/>
          </a:p>
        </p:txBody>
      </p:sp>
      <p:sp>
        <p:nvSpPr>
          <p:cNvPr id="4" name="Rectangle 3"/>
          <p:cNvSpPr/>
          <p:nvPr/>
        </p:nvSpPr>
        <p:spPr>
          <a:xfrm>
            <a:off x="1130751" y="1561616"/>
            <a:ext cx="10497142" cy="1508105"/>
          </a:xfrm>
          <a:prstGeom prst="rect">
            <a:avLst/>
          </a:prstGeom>
        </p:spPr>
        <p:txBody>
          <a:bodyPr wrap="square">
            <a:spAutoFit/>
          </a:bodyPr>
          <a:lstStyle/>
          <a:p>
            <a:r>
              <a:rPr lang="en-IN" sz="2000" b="1" i="1" u="sng" dirty="0"/>
              <a:t>Chemical Synthesis (Oxidative polymerization</a:t>
            </a:r>
            <a:r>
              <a:rPr lang="en-IN" sz="2000" b="1" i="1" u="sng" dirty="0" smtClean="0"/>
              <a:t>):</a:t>
            </a:r>
          </a:p>
          <a:p>
            <a:r>
              <a:rPr lang="en-IN" dirty="0">
                <a:solidFill>
                  <a:srgbClr val="000000"/>
                </a:solidFill>
                <a:latin typeface="Times New Roman Bold" panose="02020803070505020304" pitchFamily="18" charset="0"/>
              </a:rPr>
              <a:t/>
            </a:r>
            <a:br>
              <a:rPr lang="en-IN" dirty="0">
                <a:solidFill>
                  <a:srgbClr val="000000"/>
                </a:solidFill>
                <a:latin typeface="Times New Roman Bold" panose="02020803070505020304" pitchFamily="18" charset="0"/>
              </a:rPr>
            </a:br>
            <a:r>
              <a:rPr lang="en-IN" dirty="0" smtClean="0">
                <a:solidFill>
                  <a:srgbClr val="000000"/>
                </a:solidFill>
                <a:latin typeface="Times New Roman Bold" panose="02020803070505020304" pitchFamily="18" charset="0"/>
              </a:rPr>
              <a:t>	</a:t>
            </a:r>
            <a:r>
              <a:rPr lang="en-US" dirty="0"/>
              <a:t> Synthesis of PANI by chemical oxidation way involves the use of </a:t>
            </a:r>
            <a:r>
              <a:rPr lang="en-US" dirty="0" smtClean="0"/>
              <a:t>either hydrochloric </a:t>
            </a:r>
            <a:r>
              <a:rPr lang="en-US" dirty="0"/>
              <a:t>or sulfuric acid in the presence of ammonium persulfate as the </a:t>
            </a:r>
            <a:r>
              <a:rPr lang="en-US" dirty="0" smtClean="0"/>
              <a:t>oxidizing agent </a:t>
            </a:r>
            <a:r>
              <a:rPr lang="en-US" dirty="0"/>
              <a:t>in the aqueous medium. </a:t>
            </a: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2110"/>
          <a:stretch/>
        </p:blipFill>
        <p:spPr>
          <a:xfrm>
            <a:off x="2875034" y="3392986"/>
            <a:ext cx="6032500" cy="2366369"/>
          </a:xfrm>
          <a:prstGeom prst="rect">
            <a:avLst/>
          </a:prstGeom>
        </p:spPr>
      </p:pic>
    </p:spTree>
    <p:extLst>
      <p:ext uri="{BB962C8B-B14F-4D97-AF65-F5344CB8AC3E}">
        <p14:creationId xmlns:p14="http://schemas.microsoft.com/office/powerpoint/2010/main" val="3677878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337" y="306022"/>
            <a:ext cx="6096000" cy="400110"/>
          </a:xfrm>
          <a:prstGeom prst="rect">
            <a:avLst/>
          </a:prstGeom>
        </p:spPr>
        <p:txBody>
          <a:bodyPr>
            <a:spAutoFit/>
          </a:bodyPr>
          <a:lstStyle/>
          <a:p>
            <a:r>
              <a:rPr lang="en-IN" sz="2000" b="1" i="1" u="sng" dirty="0"/>
              <a:t>Electrochemical synthesis</a:t>
            </a:r>
            <a:r>
              <a:rPr lang="en-IN" sz="2000" b="1" i="1" u="sng" dirty="0" smtClean="0"/>
              <a:t>:</a:t>
            </a:r>
            <a:endParaRPr lang="en-IN" sz="2000" b="1" i="1" u="sng" dirty="0"/>
          </a:p>
        </p:txBody>
      </p:sp>
      <p:sp>
        <p:nvSpPr>
          <p:cNvPr id="3" name="Rectangle 2"/>
          <p:cNvSpPr/>
          <p:nvPr/>
        </p:nvSpPr>
        <p:spPr>
          <a:xfrm>
            <a:off x="932597" y="951005"/>
            <a:ext cx="11259403" cy="4247317"/>
          </a:xfrm>
          <a:prstGeom prst="rect">
            <a:avLst/>
          </a:prstGeom>
        </p:spPr>
        <p:txBody>
          <a:bodyPr wrap="square">
            <a:spAutoFit/>
          </a:bodyPr>
          <a:lstStyle/>
          <a:p>
            <a:pPr marL="285750" indent="-285750">
              <a:buFont typeface="Arial" panose="020B0604020202020204" pitchFamily="34" charset="0"/>
              <a:buChar char="•"/>
            </a:pPr>
            <a:r>
              <a:rPr lang="en-US" dirty="0"/>
              <a:t>The electrochemical synthesis of conducting polymer is an </a:t>
            </a:r>
            <a:r>
              <a:rPr lang="en-US" dirty="0" smtClean="0"/>
              <a:t>electro-organic process </a:t>
            </a:r>
            <a:r>
              <a:rPr lang="en-US" dirty="0"/>
              <a:t>rather than an organic electrochemical one, because the more emphasis is on </a:t>
            </a:r>
            <a:r>
              <a:rPr lang="en-US" dirty="0" smtClean="0"/>
              <a:t>the electrochemistry </a:t>
            </a:r>
            <a:r>
              <a:rPr lang="en-US" dirty="0"/>
              <a:t>and electrochemical process rather than on organic </a:t>
            </a:r>
            <a:r>
              <a:rPr lang="en-US" dirty="0" smtClean="0"/>
              <a:t>synthesis.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a:t>
            </a:r>
            <a:r>
              <a:rPr lang="en-US" dirty="0"/>
              <a:t>most of the applications, it is essential to synthesize polymers into a </a:t>
            </a:r>
            <a:r>
              <a:rPr lang="en-US" dirty="0" smtClean="0"/>
              <a:t>thin film </a:t>
            </a:r>
            <a:r>
              <a:rPr lang="en-US" dirty="0"/>
              <a:t>of well defined structure, preferably with a large area. For preparation of such films</a:t>
            </a:r>
            <a:r>
              <a:rPr lang="en-US" dirty="0" smtClean="0"/>
              <a:t>, electrochemical </a:t>
            </a:r>
            <a:r>
              <a:rPr lang="en-US" dirty="0"/>
              <a:t>synthesis is a standard </a:t>
            </a:r>
            <a:r>
              <a:rPr lang="en-US" dirty="0" smtClean="0"/>
              <a:t>method.</a:t>
            </a:r>
          </a:p>
          <a:p>
            <a:r>
              <a:rPr lang="en-US" dirty="0" smtClean="0"/>
              <a:t> </a:t>
            </a:r>
          </a:p>
          <a:p>
            <a:pPr marL="285750" indent="-285750">
              <a:buFont typeface="Arial" panose="020B0604020202020204" pitchFamily="34" charset="0"/>
              <a:buChar char="•"/>
            </a:pPr>
            <a:r>
              <a:rPr lang="en-US" dirty="0" smtClean="0"/>
              <a:t>CP are </a:t>
            </a:r>
            <a:r>
              <a:rPr lang="en-US" dirty="0"/>
              <a:t>synthesized in the </a:t>
            </a:r>
            <a:r>
              <a:rPr lang="en-US" dirty="0" smtClean="0"/>
              <a:t>form of </a:t>
            </a:r>
            <a:r>
              <a:rPr lang="en-US" dirty="0"/>
              <a:t>films adhering to the electrode, so that a study of the optical and electrical </a:t>
            </a:r>
            <a:r>
              <a:rPr lang="en-US" dirty="0" smtClean="0"/>
              <a:t>properties can </a:t>
            </a:r>
            <a:r>
              <a:rPr lang="en-US" dirty="0"/>
              <a:t>be carried out in-situ by using electroanalytical techniques</a:t>
            </a:r>
            <a:r>
              <a:rPr lang="en-US" dirty="0" smtClean="0"/>
              <a:t>.</a:t>
            </a:r>
          </a:p>
          <a:p>
            <a:r>
              <a:rPr lang="en-US" dirty="0" smtClean="0"/>
              <a:t> </a:t>
            </a:r>
          </a:p>
          <a:p>
            <a:pPr marL="285750" indent="-285750">
              <a:buFont typeface="Arial" panose="020B0604020202020204" pitchFamily="34" charset="0"/>
              <a:buChar char="•"/>
            </a:pPr>
            <a:r>
              <a:rPr lang="en-US" dirty="0" smtClean="0"/>
              <a:t>The electrochemical synthesis </a:t>
            </a:r>
            <a:r>
              <a:rPr lang="en-US" dirty="0"/>
              <a:t>of conducting polymers is similar to the electrodeposition of metals from </a:t>
            </a:r>
            <a:r>
              <a:rPr lang="en-US" dirty="0" smtClean="0"/>
              <a:t>an electrolyte </a:t>
            </a:r>
            <a:r>
              <a:rPr lang="en-US" dirty="0"/>
              <a:t>bath; the polymer is deposited on the electrode surface and also in the in-situ</a:t>
            </a:r>
            <a:br>
              <a:rPr lang="en-US" dirty="0"/>
            </a:br>
            <a:r>
              <a:rPr lang="en-US" dirty="0"/>
              <a:t>doped </a:t>
            </a:r>
            <a:r>
              <a:rPr lang="en-US" dirty="0" smtClean="0"/>
              <a:t>form.</a:t>
            </a:r>
            <a:endParaRPr lang="en-IN" dirty="0"/>
          </a:p>
        </p:txBody>
      </p:sp>
    </p:spTree>
    <p:extLst>
      <p:ext uri="{BB962C8B-B14F-4D97-AF65-F5344CB8AC3E}">
        <p14:creationId xmlns:p14="http://schemas.microsoft.com/office/powerpoint/2010/main" val="565782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583" y="677040"/>
            <a:ext cx="10508776" cy="5632311"/>
          </a:xfrm>
          <a:prstGeom prst="rect">
            <a:avLst/>
          </a:prstGeom>
        </p:spPr>
        <p:txBody>
          <a:bodyPr wrap="square">
            <a:spAutoFit/>
          </a:bodyPr>
          <a:lstStyle/>
          <a:p>
            <a:pPr marL="285750" indent="-285750">
              <a:buFont typeface="Arial" panose="020B0604020202020204" pitchFamily="34" charset="0"/>
              <a:buChar char="•"/>
            </a:pPr>
            <a:r>
              <a:rPr lang="en-US" dirty="0"/>
              <a:t>Three electrochemical methods can be used to PANI </a:t>
            </a:r>
            <a:r>
              <a:rPr lang="en-US" dirty="0" smtClean="0"/>
              <a:t>synthesis</a:t>
            </a:r>
          </a:p>
          <a:p>
            <a:endParaRPr lang="en-US" dirty="0"/>
          </a:p>
          <a:p>
            <a:r>
              <a:rPr lang="en-US" dirty="0" smtClean="0"/>
              <a:t>a</a:t>
            </a:r>
            <a:r>
              <a:rPr lang="en-US" dirty="0"/>
              <a:t>) </a:t>
            </a:r>
            <a:r>
              <a:rPr lang="en-US" dirty="0" err="1"/>
              <a:t>Galvanostatic</a:t>
            </a:r>
            <a:r>
              <a:rPr lang="en-US" dirty="0"/>
              <a:t> method when applied a constant current,</a:t>
            </a:r>
            <a:br>
              <a:rPr lang="en-US" dirty="0"/>
            </a:br>
            <a:r>
              <a:rPr lang="en-US" dirty="0"/>
              <a:t>b) </a:t>
            </a:r>
            <a:r>
              <a:rPr lang="en-US" dirty="0" err="1"/>
              <a:t>Potentiostatic</a:t>
            </a:r>
            <a:r>
              <a:rPr lang="en-US" dirty="0"/>
              <a:t> method with a constant potential,</a:t>
            </a:r>
            <a:br>
              <a:rPr lang="en-US" dirty="0"/>
            </a:br>
            <a:r>
              <a:rPr lang="en-US" dirty="0"/>
              <a:t>c) </a:t>
            </a:r>
            <a:r>
              <a:rPr lang="en-US" dirty="0" err="1"/>
              <a:t>Potentiodynamic</a:t>
            </a:r>
            <a:r>
              <a:rPr lang="en-US" dirty="0"/>
              <a:t> method where current and potential varies with time</a:t>
            </a:r>
            <a:r>
              <a:rPr lang="en-US" dirty="0" smtClean="0"/>
              <a:t>.</a:t>
            </a:r>
          </a:p>
          <a:p>
            <a:endParaRPr lang="en-US" dirty="0"/>
          </a:p>
          <a:p>
            <a:r>
              <a:rPr lang="en-US" dirty="0"/>
              <a:t/>
            </a:r>
            <a:br>
              <a:rPr lang="en-US" dirty="0"/>
            </a:br>
            <a:r>
              <a:rPr lang="en-US" dirty="0" smtClean="0"/>
              <a:t>A </a:t>
            </a:r>
            <a:r>
              <a:rPr lang="en-US" dirty="0"/>
              <a:t>three-electrode assembly composes the reactor vessel:</a:t>
            </a:r>
            <a:br>
              <a:rPr lang="en-US" dirty="0"/>
            </a:br>
            <a:r>
              <a:rPr lang="en-US" dirty="0" smtClean="0"/>
              <a:t>     A </a:t>
            </a:r>
            <a:r>
              <a:rPr lang="en-US" dirty="0"/>
              <a:t>working electrode on which the polymer is deposited, </a:t>
            </a:r>
            <a:endParaRPr lang="en-US" dirty="0" smtClean="0"/>
          </a:p>
          <a:p>
            <a:r>
              <a:rPr lang="en-US" dirty="0"/>
              <a:t> </a:t>
            </a:r>
            <a:r>
              <a:rPr lang="en-US" dirty="0" smtClean="0"/>
              <a:t>    A </a:t>
            </a:r>
            <a:r>
              <a:rPr lang="en-US" dirty="0"/>
              <a:t>counter electrode also </a:t>
            </a:r>
            <a:r>
              <a:rPr lang="en-US" dirty="0" smtClean="0"/>
              <a:t>named auxiliary </a:t>
            </a:r>
            <a:r>
              <a:rPr lang="en-US" dirty="0"/>
              <a:t>electrode (platinum grid) </a:t>
            </a:r>
            <a:endParaRPr lang="en-US" dirty="0" smtClean="0"/>
          </a:p>
          <a:p>
            <a:r>
              <a:rPr lang="en-US" dirty="0"/>
              <a:t> </a:t>
            </a:r>
            <a:r>
              <a:rPr lang="en-US" dirty="0" smtClean="0"/>
              <a:t>    A </a:t>
            </a:r>
            <a:r>
              <a:rPr lang="en-US" dirty="0"/>
              <a:t>reference electrode (in most cases, a </a:t>
            </a:r>
            <a:r>
              <a:rPr lang="en-US" dirty="0" smtClean="0"/>
              <a:t>saturated calomel </a:t>
            </a:r>
            <a:r>
              <a:rPr lang="en-US" dirty="0"/>
              <a:t>electrode (</a:t>
            </a:r>
            <a:r>
              <a:rPr lang="en-US" dirty="0" smtClean="0"/>
              <a:t>SCE)</a:t>
            </a:r>
          </a:p>
          <a:p>
            <a:endParaRPr lang="en-US" dirty="0"/>
          </a:p>
          <a:p>
            <a:r>
              <a:rPr lang="en-US" dirty="0" smtClean="0"/>
              <a:t>The </a:t>
            </a:r>
            <a:r>
              <a:rPr lang="en-US" dirty="0"/>
              <a:t>more common working electrode is a platinum one, but PANI depositions have also</a:t>
            </a:r>
            <a:br>
              <a:rPr lang="en-US" dirty="0"/>
            </a:br>
            <a:r>
              <a:rPr lang="en-US" dirty="0"/>
              <a:t>been realized onto conducting glass (glass covered by indium-doped tin oxide (ITO)</a:t>
            </a:r>
            <a:br>
              <a:rPr lang="en-US" dirty="0"/>
            </a:br>
            <a:r>
              <a:rPr lang="en-US" dirty="0"/>
              <a:t>electrode), Fe, Cu, Au, graphite, stainless steel, </a:t>
            </a:r>
            <a:r>
              <a:rPr lang="en-US" dirty="0" smtClean="0"/>
              <a:t>etc. </a:t>
            </a:r>
          </a:p>
          <a:p>
            <a:endParaRPr lang="en-US" dirty="0"/>
          </a:p>
          <a:p>
            <a:r>
              <a:rPr lang="en-US" dirty="0" smtClean="0"/>
              <a:t>PANI </a:t>
            </a:r>
            <a:r>
              <a:rPr lang="en-US" dirty="0"/>
              <a:t>can be then peeled </a:t>
            </a:r>
            <a:r>
              <a:rPr lang="en-US" dirty="0" smtClean="0"/>
              <a:t>off from </a:t>
            </a:r>
            <a:r>
              <a:rPr lang="en-US" dirty="0"/>
              <a:t>the electrode surface by immersion in an acidic </a:t>
            </a:r>
            <a:r>
              <a:rPr lang="en-US" dirty="0" smtClean="0"/>
              <a:t>solution</a:t>
            </a:r>
            <a:r>
              <a:rPr lang="en-US" dirty="0"/>
              <a:t>.</a:t>
            </a:r>
            <a:br>
              <a:rPr lang="en-US" dirty="0"/>
            </a:b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2030531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7183" y="142248"/>
            <a:ext cx="6096000" cy="461665"/>
          </a:xfrm>
          <a:prstGeom prst="rect">
            <a:avLst/>
          </a:prstGeom>
        </p:spPr>
        <p:txBody>
          <a:bodyPr>
            <a:spAutoFit/>
          </a:bodyPr>
          <a:lstStyle/>
          <a:p>
            <a:r>
              <a:rPr lang="en-IN" sz="2400" b="1" dirty="0"/>
              <a:t>Polymerization mechanism of </a:t>
            </a:r>
            <a:r>
              <a:rPr lang="en-IN" sz="2400" b="1" dirty="0" smtClean="0"/>
              <a:t>PANI</a:t>
            </a:r>
            <a:endParaRPr lang="en-IN" sz="2400" b="1" dirty="0"/>
          </a:p>
        </p:txBody>
      </p:sp>
      <p:pic>
        <p:nvPicPr>
          <p:cNvPr id="3" name="Picture 2"/>
          <p:cNvPicPr>
            <a:picLocks noChangeAspect="1"/>
          </p:cNvPicPr>
          <p:nvPr/>
        </p:nvPicPr>
        <p:blipFill>
          <a:blip r:embed="rId2"/>
          <a:stretch>
            <a:fillRect/>
          </a:stretch>
        </p:blipFill>
        <p:spPr>
          <a:xfrm>
            <a:off x="4373041" y="1557195"/>
            <a:ext cx="3447426" cy="1117766"/>
          </a:xfrm>
          <a:prstGeom prst="rect">
            <a:avLst/>
          </a:prstGeom>
        </p:spPr>
      </p:pic>
      <p:sp>
        <p:nvSpPr>
          <p:cNvPr id="4" name="TextBox 3"/>
          <p:cNvSpPr txBox="1"/>
          <p:nvPr/>
        </p:nvSpPr>
        <p:spPr>
          <a:xfrm>
            <a:off x="1370188" y="778133"/>
            <a:ext cx="7361311" cy="400110"/>
          </a:xfrm>
          <a:prstGeom prst="rect">
            <a:avLst/>
          </a:prstGeom>
          <a:noFill/>
        </p:spPr>
        <p:txBody>
          <a:bodyPr wrap="none" rtlCol="0">
            <a:spAutoFit/>
          </a:bodyPr>
          <a:lstStyle/>
          <a:p>
            <a:r>
              <a:rPr lang="en-US" sz="2000" b="1" dirty="0" smtClean="0"/>
              <a:t>1. Oxidation of aniline: </a:t>
            </a:r>
            <a:r>
              <a:rPr lang="en-US" sz="2000" b="1" i="1" dirty="0" smtClean="0"/>
              <a:t>Monomer radical cation formation</a:t>
            </a:r>
            <a:endParaRPr lang="en-IN" sz="2000" b="1" i="1" dirty="0"/>
          </a:p>
        </p:txBody>
      </p:sp>
      <p:pic>
        <p:nvPicPr>
          <p:cNvPr id="5" name="Picture 4"/>
          <p:cNvPicPr>
            <a:picLocks noChangeAspect="1"/>
          </p:cNvPicPr>
          <p:nvPr/>
        </p:nvPicPr>
        <p:blipFill>
          <a:blip r:embed="rId3"/>
          <a:stretch>
            <a:fillRect/>
          </a:stretch>
        </p:blipFill>
        <p:spPr>
          <a:xfrm>
            <a:off x="3413859" y="3690652"/>
            <a:ext cx="5582647" cy="1850339"/>
          </a:xfrm>
          <a:prstGeom prst="rect">
            <a:avLst/>
          </a:prstGeom>
        </p:spPr>
      </p:pic>
      <p:sp>
        <p:nvSpPr>
          <p:cNvPr id="6" name="TextBox 5"/>
          <p:cNvSpPr txBox="1"/>
          <p:nvPr/>
        </p:nvSpPr>
        <p:spPr>
          <a:xfrm>
            <a:off x="2006221" y="3053913"/>
            <a:ext cx="5464958" cy="369332"/>
          </a:xfrm>
          <a:prstGeom prst="rect">
            <a:avLst/>
          </a:prstGeom>
          <a:noFill/>
        </p:spPr>
        <p:txBody>
          <a:bodyPr wrap="none" rtlCol="0">
            <a:spAutoFit/>
          </a:bodyPr>
          <a:lstStyle/>
          <a:p>
            <a:r>
              <a:rPr lang="en-US" dirty="0" smtClean="0"/>
              <a:t>Three resonance forms of aniline radical cation</a:t>
            </a:r>
            <a:endParaRPr lang="en-IN" dirty="0"/>
          </a:p>
        </p:txBody>
      </p:sp>
    </p:spTree>
    <p:extLst>
      <p:ext uri="{BB962C8B-B14F-4D97-AF65-F5344CB8AC3E}">
        <p14:creationId xmlns:p14="http://schemas.microsoft.com/office/powerpoint/2010/main" val="853798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3958" y="409433"/>
            <a:ext cx="6841938" cy="400110"/>
          </a:xfrm>
          <a:prstGeom prst="rect">
            <a:avLst/>
          </a:prstGeom>
          <a:noFill/>
        </p:spPr>
        <p:txBody>
          <a:bodyPr wrap="none" rtlCol="0">
            <a:spAutoFit/>
          </a:bodyPr>
          <a:lstStyle/>
          <a:p>
            <a:r>
              <a:rPr lang="en-US" sz="2000" b="1" dirty="0" smtClean="0"/>
              <a:t>2. Dimer formation: </a:t>
            </a:r>
            <a:r>
              <a:rPr lang="en-US" sz="2000" b="1" i="1" dirty="0" smtClean="0"/>
              <a:t>Coupling of aniline radical cation</a:t>
            </a:r>
            <a:endParaRPr lang="en-IN" sz="2000" b="1" i="1" dirty="0"/>
          </a:p>
        </p:txBody>
      </p:sp>
      <p:pic>
        <p:nvPicPr>
          <p:cNvPr id="3" name="Picture 2"/>
          <p:cNvPicPr>
            <a:picLocks noChangeAspect="1"/>
          </p:cNvPicPr>
          <p:nvPr/>
        </p:nvPicPr>
        <p:blipFill>
          <a:blip r:embed="rId2"/>
          <a:stretch>
            <a:fillRect/>
          </a:stretch>
        </p:blipFill>
        <p:spPr>
          <a:xfrm>
            <a:off x="2692803" y="1178875"/>
            <a:ext cx="6765096" cy="3921170"/>
          </a:xfrm>
          <a:prstGeom prst="rect">
            <a:avLst/>
          </a:prstGeom>
        </p:spPr>
      </p:pic>
      <p:sp>
        <p:nvSpPr>
          <p:cNvPr id="4" name="TextBox 3"/>
          <p:cNvSpPr txBox="1"/>
          <p:nvPr/>
        </p:nvSpPr>
        <p:spPr>
          <a:xfrm>
            <a:off x="3900000" y="809543"/>
            <a:ext cx="2525050" cy="369332"/>
          </a:xfrm>
          <a:prstGeom prst="rect">
            <a:avLst/>
          </a:prstGeom>
          <a:noFill/>
        </p:spPr>
        <p:txBody>
          <a:bodyPr wrap="none" rtlCol="0">
            <a:spAutoFit/>
          </a:bodyPr>
          <a:lstStyle/>
          <a:p>
            <a:r>
              <a:rPr lang="en-US" dirty="0" smtClean="0"/>
              <a:t>Head to tail coupling</a:t>
            </a:r>
            <a:endParaRPr lang="en-IN" dirty="0"/>
          </a:p>
        </p:txBody>
      </p:sp>
      <p:pic>
        <p:nvPicPr>
          <p:cNvPr id="5" name="Picture 4"/>
          <p:cNvPicPr>
            <a:picLocks noChangeAspect="1"/>
          </p:cNvPicPr>
          <p:nvPr/>
        </p:nvPicPr>
        <p:blipFill>
          <a:blip r:embed="rId3"/>
          <a:stretch>
            <a:fillRect/>
          </a:stretch>
        </p:blipFill>
        <p:spPr>
          <a:xfrm>
            <a:off x="4342959" y="5254388"/>
            <a:ext cx="6524144" cy="811616"/>
          </a:xfrm>
          <a:prstGeom prst="rect">
            <a:avLst/>
          </a:prstGeom>
        </p:spPr>
      </p:pic>
    </p:spTree>
    <p:extLst>
      <p:ext uri="{BB962C8B-B14F-4D97-AF65-F5344CB8AC3E}">
        <p14:creationId xmlns:p14="http://schemas.microsoft.com/office/powerpoint/2010/main" val="402370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947" y="76615"/>
            <a:ext cx="4509568" cy="584775"/>
          </a:xfrm>
          <a:prstGeom prst="rect">
            <a:avLst/>
          </a:prstGeom>
          <a:noFill/>
        </p:spPr>
        <p:txBody>
          <a:bodyPr wrap="none" rtlCol="0">
            <a:spAutoFit/>
          </a:bodyPr>
          <a:lstStyle/>
          <a:p>
            <a:r>
              <a:rPr lang="en-US" sz="3200" b="1" i="1" u="sng" dirty="0" smtClean="0"/>
              <a:t>Conducting polymers </a:t>
            </a:r>
            <a:endParaRPr lang="en-IN" sz="3200" b="1" i="1" u="sng" dirty="0"/>
          </a:p>
        </p:txBody>
      </p:sp>
      <p:sp>
        <p:nvSpPr>
          <p:cNvPr id="3" name="Rectangle 2"/>
          <p:cNvSpPr/>
          <p:nvPr/>
        </p:nvSpPr>
        <p:spPr>
          <a:xfrm>
            <a:off x="1369325" y="1043001"/>
            <a:ext cx="9617122" cy="707886"/>
          </a:xfrm>
          <a:prstGeom prst="rect">
            <a:avLst/>
          </a:prstGeom>
        </p:spPr>
        <p:txBody>
          <a:bodyPr wrap="square">
            <a:spAutoFit/>
          </a:bodyPr>
          <a:lstStyle/>
          <a:p>
            <a:r>
              <a:rPr lang="en-US" sz="2000" dirty="0">
                <a:solidFill>
                  <a:srgbClr val="2E2E2E"/>
                </a:solidFill>
                <a:ea typeface="Microsoft YaHei UI" panose="020B0503020204020204" pitchFamily="34" charset="-122"/>
              </a:rPr>
              <a:t>Conductive polymers </a:t>
            </a:r>
            <a:r>
              <a:rPr lang="en-US" sz="2000" dirty="0" smtClean="0">
                <a:solidFill>
                  <a:srgbClr val="2E2E2E"/>
                </a:solidFill>
                <a:ea typeface="Microsoft YaHei UI" panose="020B0503020204020204" pitchFamily="34" charset="-122"/>
              </a:rPr>
              <a:t>(CP) are </a:t>
            </a:r>
            <a:r>
              <a:rPr lang="en-US" sz="2000" dirty="0">
                <a:solidFill>
                  <a:srgbClr val="2E2E2E"/>
                </a:solidFill>
                <a:ea typeface="Microsoft YaHei UI" panose="020B0503020204020204" pitchFamily="34" charset="-122"/>
              </a:rPr>
              <a:t>a distinctive group of organic materials that exhibit the electrical and optical properties of both metals and semiconductors</a:t>
            </a:r>
            <a:endParaRPr lang="en-IN" sz="2000" dirty="0">
              <a:ea typeface="Microsoft YaHei UI" panose="020B0503020204020204" pitchFamily="34"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129" y="2279175"/>
            <a:ext cx="5650772" cy="3991679"/>
          </a:xfrm>
          <a:prstGeom prst="rect">
            <a:avLst/>
          </a:prstGeom>
        </p:spPr>
      </p:pic>
    </p:spTree>
    <p:extLst>
      <p:ext uri="{BB962C8B-B14F-4D97-AF65-F5344CB8AC3E}">
        <p14:creationId xmlns:p14="http://schemas.microsoft.com/office/powerpoint/2010/main" val="27869792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7231" y="272955"/>
            <a:ext cx="10153934" cy="707886"/>
          </a:xfrm>
          <a:prstGeom prst="rect">
            <a:avLst/>
          </a:prstGeom>
          <a:noFill/>
        </p:spPr>
        <p:txBody>
          <a:bodyPr wrap="square" rtlCol="0">
            <a:spAutoFit/>
          </a:bodyPr>
          <a:lstStyle/>
          <a:p>
            <a:r>
              <a:rPr lang="en-US" sz="2000" b="1" dirty="0" smtClean="0"/>
              <a:t>3. Dimer radical cation reacts with radical cation monomer or with dimer radical cation to form trimer or tetramer.</a:t>
            </a:r>
            <a:endParaRPr lang="en-IN" sz="2000" b="1" dirty="0"/>
          </a:p>
        </p:txBody>
      </p:sp>
      <p:pic>
        <p:nvPicPr>
          <p:cNvPr id="4" name="Picture 3"/>
          <p:cNvPicPr>
            <a:picLocks noChangeAspect="1"/>
          </p:cNvPicPr>
          <p:nvPr/>
        </p:nvPicPr>
        <p:blipFill>
          <a:blip r:embed="rId2"/>
          <a:stretch>
            <a:fillRect/>
          </a:stretch>
        </p:blipFill>
        <p:spPr>
          <a:xfrm>
            <a:off x="2975212" y="855780"/>
            <a:ext cx="5745708" cy="3586069"/>
          </a:xfrm>
          <a:prstGeom prst="rect">
            <a:avLst/>
          </a:prstGeom>
        </p:spPr>
      </p:pic>
      <p:sp>
        <p:nvSpPr>
          <p:cNvPr id="7" name="TextBox 6"/>
          <p:cNvSpPr txBox="1"/>
          <p:nvPr/>
        </p:nvSpPr>
        <p:spPr>
          <a:xfrm>
            <a:off x="1037231" y="4956411"/>
            <a:ext cx="10153934" cy="400110"/>
          </a:xfrm>
          <a:prstGeom prst="rect">
            <a:avLst/>
          </a:prstGeom>
          <a:noFill/>
        </p:spPr>
        <p:txBody>
          <a:bodyPr wrap="square" rtlCol="0">
            <a:spAutoFit/>
          </a:bodyPr>
          <a:lstStyle/>
          <a:p>
            <a:r>
              <a:rPr lang="en-US" sz="2000" b="1" dirty="0"/>
              <a:t>4</a:t>
            </a:r>
            <a:r>
              <a:rPr lang="en-US" sz="2000" b="1" dirty="0" smtClean="0"/>
              <a:t>. Oxidation/doping of polymer</a:t>
            </a:r>
            <a:endParaRPr lang="en-IN" sz="2000" b="1" dirty="0"/>
          </a:p>
        </p:txBody>
      </p:sp>
      <p:pic>
        <p:nvPicPr>
          <p:cNvPr id="8" name="Picture 7"/>
          <p:cNvPicPr>
            <a:picLocks noChangeAspect="1"/>
          </p:cNvPicPr>
          <p:nvPr/>
        </p:nvPicPr>
        <p:blipFill>
          <a:blip r:embed="rId3"/>
          <a:stretch>
            <a:fillRect/>
          </a:stretch>
        </p:blipFill>
        <p:spPr>
          <a:xfrm>
            <a:off x="5699574" y="4441849"/>
            <a:ext cx="3686175" cy="2190750"/>
          </a:xfrm>
          <a:prstGeom prst="rect">
            <a:avLst/>
          </a:prstGeom>
        </p:spPr>
      </p:pic>
    </p:spTree>
    <p:extLst>
      <p:ext uri="{BB962C8B-B14F-4D97-AF65-F5344CB8AC3E}">
        <p14:creationId xmlns:p14="http://schemas.microsoft.com/office/powerpoint/2010/main" val="1467886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48087" y="1366837"/>
            <a:ext cx="4695825" cy="4124325"/>
          </a:xfrm>
          <a:prstGeom prst="rect">
            <a:avLst/>
          </a:prstGeom>
        </p:spPr>
      </p:pic>
      <p:sp>
        <p:nvSpPr>
          <p:cNvPr id="3" name="TextBox 2"/>
          <p:cNvSpPr txBox="1"/>
          <p:nvPr/>
        </p:nvSpPr>
        <p:spPr>
          <a:xfrm>
            <a:off x="1815152" y="286603"/>
            <a:ext cx="3244799" cy="461665"/>
          </a:xfrm>
          <a:prstGeom prst="rect">
            <a:avLst/>
          </a:prstGeom>
          <a:noFill/>
        </p:spPr>
        <p:txBody>
          <a:bodyPr wrap="none" rtlCol="0">
            <a:spAutoFit/>
          </a:bodyPr>
          <a:lstStyle/>
          <a:p>
            <a:r>
              <a:rPr lang="en-US" sz="2400" b="1" u="sng" dirty="0" smtClean="0"/>
              <a:t>Conductivity of PANI</a:t>
            </a:r>
            <a:endParaRPr lang="en-IN" sz="2400" b="1" u="sng" dirty="0"/>
          </a:p>
        </p:txBody>
      </p:sp>
    </p:spTree>
    <p:extLst>
      <p:ext uri="{BB962C8B-B14F-4D97-AF65-F5344CB8AC3E}">
        <p14:creationId xmlns:p14="http://schemas.microsoft.com/office/powerpoint/2010/main" val="1985964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169" y="2826136"/>
            <a:ext cx="8283659" cy="3416662"/>
          </a:xfrm>
          <a:prstGeom prst="rect">
            <a:avLst/>
          </a:prstGeom>
        </p:spPr>
      </p:pic>
      <p:sp>
        <p:nvSpPr>
          <p:cNvPr id="3" name="TextBox 2"/>
          <p:cNvSpPr txBox="1"/>
          <p:nvPr/>
        </p:nvSpPr>
        <p:spPr>
          <a:xfrm>
            <a:off x="2961968" y="136477"/>
            <a:ext cx="6268063" cy="461665"/>
          </a:xfrm>
          <a:prstGeom prst="rect">
            <a:avLst/>
          </a:prstGeom>
          <a:noFill/>
        </p:spPr>
        <p:txBody>
          <a:bodyPr wrap="none" rtlCol="0">
            <a:spAutoFit/>
          </a:bodyPr>
          <a:lstStyle/>
          <a:p>
            <a:r>
              <a:rPr lang="en-US" sz="2400" b="1" dirty="0" smtClean="0"/>
              <a:t>Synthesis of </a:t>
            </a:r>
            <a:r>
              <a:rPr lang="en-US" sz="2400" b="1" dirty="0" err="1" smtClean="0"/>
              <a:t>polythiophene</a:t>
            </a:r>
            <a:r>
              <a:rPr lang="en-US" sz="2400" b="1" dirty="0" smtClean="0"/>
              <a:t> / </a:t>
            </a:r>
            <a:r>
              <a:rPr lang="en-US" sz="2400" b="1" dirty="0" err="1" smtClean="0"/>
              <a:t>polypyrrole</a:t>
            </a:r>
            <a:endParaRPr lang="en-IN" sz="2400" b="1"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095" t="10999" r="38817" b="45978"/>
          <a:stretch/>
        </p:blipFill>
        <p:spPr>
          <a:xfrm>
            <a:off x="3848669" y="1064526"/>
            <a:ext cx="4217158" cy="1569492"/>
          </a:xfrm>
          <a:prstGeom prst="rect">
            <a:avLst/>
          </a:prstGeom>
        </p:spPr>
      </p:pic>
    </p:spTree>
    <p:extLst>
      <p:ext uri="{BB962C8B-B14F-4D97-AF65-F5344CB8AC3E}">
        <p14:creationId xmlns:p14="http://schemas.microsoft.com/office/powerpoint/2010/main" val="2415770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393" t="16810" r="1718" b="12025"/>
          <a:stretch/>
        </p:blipFill>
        <p:spPr>
          <a:xfrm>
            <a:off x="2388358" y="1446663"/>
            <a:ext cx="7110484" cy="3957850"/>
          </a:xfrm>
          <a:prstGeom prst="rect">
            <a:avLst/>
          </a:prstGeom>
        </p:spPr>
      </p:pic>
      <p:sp>
        <p:nvSpPr>
          <p:cNvPr id="3" name="Rectangle 2"/>
          <p:cNvSpPr/>
          <p:nvPr/>
        </p:nvSpPr>
        <p:spPr>
          <a:xfrm>
            <a:off x="3350654" y="228180"/>
            <a:ext cx="5771132" cy="461665"/>
          </a:xfrm>
          <a:prstGeom prst="rect">
            <a:avLst/>
          </a:prstGeom>
        </p:spPr>
        <p:txBody>
          <a:bodyPr wrap="none">
            <a:spAutoFit/>
          </a:bodyPr>
          <a:lstStyle/>
          <a:p>
            <a:r>
              <a:rPr lang="en-US" sz="2400" b="1" dirty="0"/>
              <a:t>Applications of conducting </a:t>
            </a:r>
            <a:r>
              <a:rPr lang="en-US" sz="2400" b="1" dirty="0" smtClean="0"/>
              <a:t>polymers </a:t>
            </a:r>
            <a:endParaRPr lang="en-US" sz="2400" b="1" dirty="0"/>
          </a:p>
        </p:txBody>
      </p:sp>
    </p:spTree>
    <p:extLst>
      <p:ext uri="{BB962C8B-B14F-4D97-AF65-F5344CB8AC3E}">
        <p14:creationId xmlns:p14="http://schemas.microsoft.com/office/powerpoint/2010/main" val="2366798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412" y="1173708"/>
            <a:ext cx="9908275" cy="4401205"/>
          </a:xfrm>
          <a:prstGeom prst="rect">
            <a:avLst/>
          </a:prstGeom>
        </p:spPr>
        <p:txBody>
          <a:bodyPr wrap="square">
            <a:spAutoFit/>
          </a:bodyPr>
          <a:lstStyle/>
          <a:p>
            <a:endParaRPr lang="en-US" sz="2000" b="1" dirty="0"/>
          </a:p>
          <a:p>
            <a:r>
              <a:rPr lang="en-US" sz="2000" dirty="0" smtClean="0"/>
              <a:t>Conducting </a:t>
            </a:r>
            <a:r>
              <a:rPr lang="en-US" sz="2000" dirty="0"/>
              <a:t>polymers </a:t>
            </a:r>
            <a:r>
              <a:rPr lang="en-US" sz="2000" dirty="0" smtClean="0"/>
              <a:t>are widely </a:t>
            </a:r>
            <a:r>
              <a:rPr lang="en-US" sz="2000" dirty="0"/>
              <a:t>used </a:t>
            </a:r>
            <a:r>
              <a:rPr lang="en-US" sz="2000" dirty="0" smtClean="0"/>
              <a:t>:</a:t>
            </a:r>
          </a:p>
          <a:p>
            <a:r>
              <a:rPr lang="en-US" sz="2000" dirty="0"/>
              <a:t/>
            </a:r>
            <a:br>
              <a:rPr lang="en-US" sz="2000" dirty="0"/>
            </a:br>
            <a:r>
              <a:rPr lang="en-US" sz="2000" dirty="0"/>
              <a:t>1. In </a:t>
            </a:r>
            <a:r>
              <a:rPr lang="en-US" sz="2000" dirty="0" err="1"/>
              <a:t>rechargable</a:t>
            </a:r>
            <a:r>
              <a:rPr lang="en-US" sz="2000" dirty="0"/>
              <a:t> batteries.</a:t>
            </a:r>
            <a:br>
              <a:rPr lang="en-US" sz="2000" dirty="0"/>
            </a:br>
            <a:r>
              <a:rPr lang="en-US" sz="2000" dirty="0"/>
              <a:t>2. In making analytical sensors for pH, O2, SO2, </a:t>
            </a:r>
            <a:r>
              <a:rPr lang="en-US" sz="2000" dirty="0" smtClean="0"/>
              <a:t>NH3</a:t>
            </a:r>
            <a:r>
              <a:rPr lang="en-US" sz="2000" dirty="0"/>
              <a:t>, </a:t>
            </a:r>
            <a:r>
              <a:rPr lang="en-US" sz="2000" dirty="0" smtClean="0"/>
              <a:t>glucose, etc</a:t>
            </a:r>
            <a:r>
              <a:rPr lang="en-US" sz="2000" dirty="0"/>
              <a:t>.</a:t>
            </a:r>
            <a:br>
              <a:rPr lang="en-US" sz="2000" dirty="0"/>
            </a:br>
            <a:r>
              <a:rPr lang="en-US" sz="2000" dirty="0"/>
              <a:t>3. In the preparation of ion exchangers.</a:t>
            </a:r>
            <a:br>
              <a:rPr lang="en-US" sz="2000" dirty="0"/>
            </a:br>
            <a:r>
              <a:rPr lang="en-US" sz="2000" dirty="0"/>
              <a:t>4. In controlled release of drugs.</a:t>
            </a:r>
            <a:br>
              <a:rPr lang="en-US" sz="2000" dirty="0"/>
            </a:br>
            <a:r>
              <a:rPr lang="en-US" sz="2000" dirty="0"/>
              <a:t>5. In optical filters.</a:t>
            </a:r>
            <a:br>
              <a:rPr lang="en-US" sz="2000" dirty="0"/>
            </a:br>
            <a:r>
              <a:rPr lang="en-US" sz="2000" dirty="0"/>
              <a:t>6. In photo voltaic devices.</a:t>
            </a:r>
            <a:br>
              <a:rPr lang="en-US" sz="2000" dirty="0"/>
            </a:br>
            <a:r>
              <a:rPr lang="en-US" sz="2000" dirty="0"/>
              <a:t>7. In telecommunication systems.</a:t>
            </a:r>
            <a:br>
              <a:rPr lang="en-US" sz="2000" dirty="0"/>
            </a:br>
            <a:r>
              <a:rPr lang="en-US" sz="2000" dirty="0"/>
              <a:t>8. In micro-electronic devices.</a:t>
            </a:r>
            <a:br>
              <a:rPr lang="en-US" sz="2000" dirty="0"/>
            </a:br>
            <a:r>
              <a:rPr lang="en-US" sz="2000" dirty="0"/>
              <a:t>9. In bio-medical applications.</a:t>
            </a:r>
            <a:br>
              <a:rPr lang="en-US" sz="2000" dirty="0"/>
            </a:br>
            <a:r>
              <a:rPr lang="en-US" sz="2000" dirty="0"/>
              <a:t/>
            </a:r>
            <a:br>
              <a:rPr lang="en-US" sz="2000" dirty="0"/>
            </a:br>
            <a:endParaRPr lang="en-IN" sz="2000" dirty="0"/>
          </a:p>
        </p:txBody>
      </p:sp>
      <p:sp>
        <p:nvSpPr>
          <p:cNvPr id="3" name="Rectangle 2"/>
          <p:cNvSpPr/>
          <p:nvPr/>
        </p:nvSpPr>
        <p:spPr>
          <a:xfrm>
            <a:off x="3350654" y="228180"/>
            <a:ext cx="5771132" cy="461665"/>
          </a:xfrm>
          <a:prstGeom prst="rect">
            <a:avLst/>
          </a:prstGeom>
        </p:spPr>
        <p:txBody>
          <a:bodyPr wrap="none">
            <a:spAutoFit/>
          </a:bodyPr>
          <a:lstStyle/>
          <a:p>
            <a:r>
              <a:rPr lang="en-US" sz="2400" b="1" dirty="0"/>
              <a:t>Applications of conducting </a:t>
            </a:r>
            <a:r>
              <a:rPr lang="en-US" sz="2400" b="1" dirty="0" smtClean="0"/>
              <a:t>polymers </a:t>
            </a:r>
            <a:endParaRPr lang="en-US" sz="2400" b="1" dirty="0"/>
          </a:p>
        </p:txBody>
      </p:sp>
    </p:spTree>
    <p:extLst>
      <p:ext uri="{BB962C8B-B14F-4D97-AF65-F5344CB8AC3E}">
        <p14:creationId xmlns:p14="http://schemas.microsoft.com/office/powerpoint/2010/main" val="2630553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094" y="217857"/>
            <a:ext cx="5895834" cy="6466346"/>
          </a:xfrm>
          <a:prstGeom prst="rect">
            <a:avLst/>
          </a:prstGeom>
        </p:spPr>
      </p:pic>
      <p:sp>
        <p:nvSpPr>
          <p:cNvPr id="3" name="TextBox 2"/>
          <p:cNvSpPr txBox="1"/>
          <p:nvPr/>
        </p:nvSpPr>
        <p:spPr>
          <a:xfrm>
            <a:off x="1064526" y="217857"/>
            <a:ext cx="4509568" cy="584775"/>
          </a:xfrm>
          <a:prstGeom prst="rect">
            <a:avLst/>
          </a:prstGeom>
          <a:noFill/>
        </p:spPr>
        <p:txBody>
          <a:bodyPr wrap="none" rtlCol="0">
            <a:spAutoFit/>
          </a:bodyPr>
          <a:lstStyle/>
          <a:p>
            <a:r>
              <a:rPr lang="en-US" sz="3200" b="1" i="1" u="sng" dirty="0" smtClean="0"/>
              <a:t>Conducting polymers </a:t>
            </a:r>
            <a:endParaRPr lang="en-IN" sz="3200" b="1" i="1" u="sng" dirty="0"/>
          </a:p>
        </p:txBody>
      </p:sp>
      <p:sp>
        <p:nvSpPr>
          <p:cNvPr id="4" name="TextBox 3"/>
          <p:cNvSpPr txBox="1"/>
          <p:nvPr/>
        </p:nvSpPr>
        <p:spPr>
          <a:xfrm>
            <a:off x="750628" y="1160060"/>
            <a:ext cx="5611222" cy="2062103"/>
          </a:xfrm>
          <a:prstGeom prst="rect">
            <a:avLst/>
          </a:prstGeom>
          <a:noFill/>
        </p:spPr>
        <p:txBody>
          <a:bodyPr wrap="square" rtlCol="0">
            <a:spAutoFit/>
          </a:bodyPr>
          <a:lstStyle/>
          <a:p>
            <a:r>
              <a:rPr lang="en-US" sz="2400" b="1" dirty="0" smtClean="0"/>
              <a:t>Intrinsic conducting polymer</a:t>
            </a:r>
          </a:p>
          <a:p>
            <a:endParaRPr lang="en-US" sz="2400" b="1" dirty="0"/>
          </a:p>
          <a:p>
            <a:pPr marL="342900" indent="-342900">
              <a:buFont typeface="Arial" panose="020B0604020202020204" pitchFamily="34" charset="0"/>
              <a:buChar char="•"/>
            </a:pPr>
            <a:r>
              <a:rPr lang="en-US" sz="2000" dirty="0" smtClean="0"/>
              <a:t> Polymer containing conjugated </a:t>
            </a:r>
          </a:p>
          <a:p>
            <a:r>
              <a:rPr lang="en-US" sz="2000" dirty="0" smtClean="0"/>
              <a:t>     </a:t>
            </a:r>
            <a:r>
              <a:rPr lang="el-GR" sz="2000" dirty="0" smtClean="0"/>
              <a:t>π</a:t>
            </a:r>
            <a:r>
              <a:rPr lang="en-US" sz="2000" dirty="0" smtClean="0"/>
              <a:t> – bond in the main chain.</a:t>
            </a:r>
          </a:p>
          <a:p>
            <a:pPr marL="342900" indent="-342900">
              <a:buFont typeface="Arial" panose="020B0604020202020204" pitchFamily="34" charset="0"/>
              <a:buChar char="•"/>
            </a:pPr>
            <a:r>
              <a:rPr lang="en-US" sz="2000" dirty="0" smtClean="0"/>
              <a:t>Organic semiconductors</a:t>
            </a:r>
          </a:p>
          <a:p>
            <a:pPr marL="342900" indent="-342900">
              <a:buFont typeface="Arial" panose="020B0604020202020204" pitchFamily="34" charset="0"/>
              <a:buChar char="•"/>
            </a:pPr>
            <a:r>
              <a:rPr lang="en-US" sz="2000" dirty="0" smtClean="0"/>
              <a:t>Extended delocalized electrons.</a:t>
            </a:r>
            <a:endParaRPr lang="en-IN" sz="2000" dirty="0"/>
          </a:p>
        </p:txBody>
      </p:sp>
    </p:spTree>
    <p:extLst>
      <p:ext uri="{BB962C8B-B14F-4D97-AF65-F5344CB8AC3E}">
        <p14:creationId xmlns:p14="http://schemas.microsoft.com/office/powerpoint/2010/main" val="192153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526" y="217857"/>
            <a:ext cx="4509568" cy="584775"/>
          </a:xfrm>
          <a:prstGeom prst="rect">
            <a:avLst/>
          </a:prstGeom>
          <a:noFill/>
        </p:spPr>
        <p:txBody>
          <a:bodyPr wrap="none" rtlCol="0">
            <a:spAutoFit/>
          </a:bodyPr>
          <a:lstStyle/>
          <a:p>
            <a:r>
              <a:rPr lang="en-US" sz="3200" b="1" i="1" u="sng" dirty="0" smtClean="0"/>
              <a:t>Conducting polymers </a:t>
            </a:r>
            <a:endParaRPr lang="en-IN" sz="3200" b="1" i="1" u="sng" dirty="0"/>
          </a:p>
        </p:txBody>
      </p:sp>
      <p:sp>
        <p:nvSpPr>
          <p:cNvPr id="3" name="TextBox 2"/>
          <p:cNvSpPr txBox="1"/>
          <p:nvPr/>
        </p:nvSpPr>
        <p:spPr>
          <a:xfrm>
            <a:off x="750628" y="1160060"/>
            <a:ext cx="10099342" cy="1446550"/>
          </a:xfrm>
          <a:prstGeom prst="rect">
            <a:avLst/>
          </a:prstGeom>
          <a:noFill/>
        </p:spPr>
        <p:txBody>
          <a:bodyPr wrap="square" rtlCol="0">
            <a:spAutoFit/>
          </a:bodyPr>
          <a:lstStyle/>
          <a:p>
            <a:r>
              <a:rPr lang="en-US" sz="2400" b="1" dirty="0" smtClean="0"/>
              <a:t>Doped conducting polymer</a:t>
            </a:r>
          </a:p>
          <a:p>
            <a:endParaRPr lang="en-US" sz="2400" b="1" dirty="0"/>
          </a:p>
          <a:p>
            <a:pPr marL="342900" indent="-342900">
              <a:buFont typeface="Arial" panose="020B0604020202020204" pitchFamily="34" charset="0"/>
              <a:buChar char="•"/>
            </a:pPr>
            <a:r>
              <a:rPr lang="en-US" sz="2000" dirty="0" smtClean="0"/>
              <a:t>Polymer main chain is disrupted either by addition </a:t>
            </a:r>
            <a:r>
              <a:rPr lang="en-US" sz="2000" dirty="0"/>
              <a:t>or removal </a:t>
            </a:r>
            <a:r>
              <a:rPr lang="en-US" sz="2000" dirty="0" smtClean="0"/>
              <a:t>of electron. </a:t>
            </a:r>
            <a:endParaRPr lang="en-US" sz="2000" dirty="0"/>
          </a:p>
          <a:p>
            <a:pPr marL="342900" indent="-342900">
              <a:buFont typeface="Arial" panose="020B0604020202020204" pitchFamily="34" charset="0"/>
              <a:buChar char="•"/>
            </a:pPr>
            <a:r>
              <a:rPr lang="en-US" sz="2000" dirty="0" smtClean="0"/>
              <a:t>Process is called doping.</a:t>
            </a:r>
          </a:p>
        </p:txBody>
      </p:sp>
      <p:sp>
        <p:nvSpPr>
          <p:cNvPr id="4" name="Rectangle 3"/>
          <p:cNvSpPr/>
          <p:nvPr/>
        </p:nvSpPr>
        <p:spPr>
          <a:xfrm>
            <a:off x="750628" y="2641845"/>
            <a:ext cx="6096000" cy="707886"/>
          </a:xfrm>
          <a:prstGeom prst="rect">
            <a:avLst/>
          </a:prstGeom>
        </p:spPr>
        <p:txBody>
          <a:bodyPr>
            <a:spAutoFit/>
          </a:bodyPr>
          <a:lstStyle/>
          <a:p>
            <a:pPr marL="285750" indent="-285750">
              <a:buFont typeface="Arial" panose="020B0604020202020204" pitchFamily="34" charset="0"/>
              <a:buChar char="•"/>
            </a:pPr>
            <a:r>
              <a:rPr lang="es-ES" altLang="en-US" sz="2000" dirty="0" err="1"/>
              <a:t>There</a:t>
            </a:r>
            <a:r>
              <a:rPr lang="es-ES" altLang="en-US" sz="2000" dirty="0"/>
              <a:t> are </a:t>
            </a:r>
            <a:r>
              <a:rPr lang="es-ES" altLang="en-US" sz="2000" dirty="0" err="1"/>
              <a:t>two</a:t>
            </a:r>
            <a:r>
              <a:rPr lang="es-ES" altLang="en-US" sz="2000" dirty="0"/>
              <a:t> </a:t>
            </a:r>
            <a:r>
              <a:rPr lang="es-ES" altLang="en-US" sz="2000" dirty="0" err="1"/>
              <a:t>types</a:t>
            </a:r>
            <a:r>
              <a:rPr lang="es-ES" altLang="en-US" sz="2000" dirty="0"/>
              <a:t> of doping:</a:t>
            </a:r>
          </a:p>
          <a:p>
            <a:pPr marL="285750" indent="-285750" algn="ctr">
              <a:buFont typeface="Arial" panose="020B0604020202020204" pitchFamily="34" charset="0"/>
              <a:buChar char="•"/>
            </a:pPr>
            <a:r>
              <a:rPr lang="es-ES" altLang="en-US" sz="2000" dirty="0"/>
              <a:t>     </a:t>
            </a:r>
            <a:r>
              <a:rPr lang="es-ES" altLang="en-US" sz="2000" dirty="0" smtClean="0">
                <a:solidFill>
                  <a:schemeClr val="bg1"/>
                </a:solidFill>
              </a:rPr>
              <a:t>1 - </a:t>
            </a:r>
            <a:r>
              <a:rPr lang="es-ES" altLang="en-US" sz="2000" dirty="0" err="1" smtClean="0">
                <a:solidFill>
                  <a:schemeClr val="bg1"/>
                </a:solidFill>
              </a:rPr>
              <a:t>oxidation</a:t>
            </a:r>
            <a:r>
              <a:rPr lang="es-ES" altLang="en-US" sz="2000" dirty="0" smtClean="0">
                <a:solidFill>
                  <a:schemeClr val="bg1"/>
                </a:solidFill>
              </a:rPr>
              <a:t> </a:t>
            </a:r>
            <a:r>
              <a:rPr lang="es-ES" altLang="en-US" sz="2000" dirty="0" err="1">
                <a:solidFill>
                  <a:schemeClr val="bg1"/>
                </a:solidFill>
              </a:rPr>
              <a:t>with</a:t>
            </a:r>
            <a:r>
              <a:rPr lang="es-ES" altLang="en-US" sz="2000" dirty="0">
                <a:solidFill>
                  <a:schemeClr val="bg1"/>
                </a:solidFill>
              </a:rPr>
              <a:t> </a:t>
            </a:r>
            <a:r>
              <a:rPr lang="es-ES" altLang="en-US" sz="2000" dirty="0" err="1">
                <a:solidFill>
                  <a:schemeClr val="bg1"/>
                </a:solidFill>
              </a:rPr>
              <a:t>halogen</a:t>
            </a:r>
            <a:r>
              <a:rPr lang="es-ES" altLang="en-US" sz="2000" dirty="0">
                <a:solidFill>
                  <a:schemeClr val="bg1"/>
                </a:solidFill>
              </a:rPr>
              <a:t> (</a:t>
            </a:r>
            <a:r>
              <a:rPr lang="es-ES" altLang="en-US" sz="2000" dirty="0" err="1">
                <a:solidFill>
                  <a:schemeClr val="bg1"/>
                </a:solidFill>
              </a:rPr>
              <a:t>or</a:t>
            </a:r>
            <a:r>
              <a:rPr lang="es-ES" altLang="en-US" sz="2000" dirty="0">
                <a:solidFill>
                  <a:schemeClr val="bg1"/>
                </a:solidFill>
              </a:rPr>
              <a:t> </a:t>
            </a:r>
            <a:r>
              <a:rPr lang="es-ES" altLang="en-US" sz="2000" i="1" dirty="0">
                <a:solidFill>
                  <a:schemeClr val="bg1"/>
                </a:solidFill>
              </a:rPr>
              <a:t>p-</a:t>
            </a:r>
            <a:r>
              <a:rPr lang="es-ES" altLang="en-US" sz="2000" dirty="0">
                <a:solidFill>
                  <a:schemeClr val="bg1"/>
                </a:solidFill>
              </a:rPr>
              <a:t>doping). </a:t>
            </a:r>
          </a:p>
        </p:txBody>
      </p:sp>
      <p:graphicFrame>
        <p:nvGraphicFramePr>
          <p:cNvPr id="5" name="Object 10"/>
          <p:cNvGraphicFramePr>
            <a:graphicFrameLocks noChangeAspect="1"/>
          </p:cNvGraphicFramePr>
          <p:nvPr>
            <p:extLst>
              <p:ext uri="{D42A27DB-BD31-4B8C-83A1-F6EECF244321}">
                <p14:modId xmlns:p14="http://schemas.microsoft.com/office/powerpoint/2010/main" val="2906047389"/>
              </p:ext>
            </p:extLst>
          </p:nvPr>
        </p:nvGraphicFramePr>
        <p:xfrm>
          <a:off x="2501050" y="3595473"/>
          <a:ext cx="3860800" cy="866775"/>
        </p:xfrm>
        <a:graphic>
          <a:graphicData uri="http://schemas.openxmlformats.org/presentationml/2006/ole">
            <mc:AlternateContent xmlns:mc="http://schemas.openxmlformats.org/markup-compatibility/2006">
              <mc:Choice xmlns:v="urn:schemas-microsoft-com:vml" Requires="v">
                <p:oleObj spid="_x0000_s2316" name="Equation" r:id="rId3" imgW="1752480" imgH="393480" progId="Equation.3">
                  <p:embed/>
                </p:oleObj>
              </mc:Choice>
              <mc:Fallback>
                <p:oleObj name="Equation" r:id="rId3" imgW="1752480" imgH="393480" progId="Equation.3">
                  <p:embed/>
                  <p:pic>
                    <p:nvPicPr>
                      <p:cNvPr id="102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050" y="3595473"/>
                        <a:ext cx="3860800" cy="8667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p:nvPr/>
        </p:nvSpPr>
        <p:spPr>
          <a:xfrm>
            <a:off x="1700609" y="4667031"/>
            <a:ext cx="5713424" cy="400110"/>
          </a:xfrm>
          <a:prstGeom prst="rect">
            <a:avLst/>
          </a:prstGeom>
        </p:spPr>
        <p:txBody>
          <a:bodyPr wrap="none">
            <a:spAutoFit/>
          </a:bodyPr>
          <a:lstStyle/>
          <a:p>
            <a:pPr algn="ctr"/>
            <a:r>
              <a:rPr lang="es-ES" altLang="en-US" sz="2000" dirty="0">
                <a:solidFill>
                  <a:schemeClr val="bg1"/>
                </a:solidFill>
              </a:rPr>
              <a:t> </a:t>
            </a:r>
            <a:r>
              <a:rPr lang="es-ES" altLang="en-US" sz="2000" dirty="0" smtClean="0">
                <a:solidFill>
                  <a:schemeClr val="bg1"/>
                </a:solidFill>
              </a:rPr>
              <a:t>2 - </a:t>
            </a:r>
            <a:r>
              <a:rPr lang="es-ES" altLang="en-US" sz="2000" dirty="0" err="1">
                <a:solidFill>
                  <a:schemeClr val="bg1"/>
                </a:solidFill>
              </a:rPr>
              <a:t>Reduction</a:t>
            </a:r>
            <a:r>
              <a:rPr lang="es-ES" altLang="en-US" sz="2000" dirty="0">
                <a:solidFill>
                  <a:schemeClr val="bg1"/>
                </a:solidFill>
              </a:rPr>
              <a:t> </a:t>
            </a:r>
            <a:r>
              <a:rPr lang="es-ES" altLang="en-US" sz="2000" dirty="0" err="1">
                <a:solidFill>
                  <a:schemeClr val="bg1"/>
                </a:solidFill>
              </a:rPr>
              <a:t>with</a:t>
            </a:r>
            <a:r>
              <a:rPr lang="es-ES" altLang="en-US" sz="2000" dirty="0">
                <a:solidFill>
                  <a:schemeClr val="bg1"/>
                </a:solidFill>
              </a:rPr>
              <a:t> </a:t>
            </a:r>
            <a:r>
              <a:rPr lang="es-ES" altLang="en-US" sz="2000" dirty="0" err="1">
                <a:solidFill>
                  <a:schemeClr val="bg1"/>
                </a:solidFill>
              </a:rPr>
              <a:t>alkali</a:t>
            </a:r>
            <a:r>
              <a:rPr lang="es-ES" altLang="en-US" sz="2000" dirty="0">
                <a:solidFill>
                  <a:schemeClr val="bg1"/>
                </a:solidFill>
              </a:rPr>
              <a:t> metal (</a:t>
            </a:r>
            <a:r>
              <a:rPr lang="es-ES" altLang="en-US" sz="2000" dirty="0" err="1">
                <a:solidFill>
                  <a:schemeClr val="bg1"/>
                </a:solidFill>
              </a:rPr>
              <a:t>called</a:t>
            </a:r>
            <a:r>
              <a:rPr lang="es-ES" altLang="en-US" sz="2000" dirty="0">
                <a:solidFill>
                  <a:schemeClr val="bg1"/>
                </a:solidFill>
              </a:rPr>
              <a:t> </a:t>
            </a:r>
            <a:r>
              <a:rPr lang="es-ES" altLang="en-US" sz="2000" i="1" dirty="0">
                <a:solidFill>
                  <a:schemeClr val="bg1"/>
                </a:solidFill>
              </a:rPr>
              <a:t>n</a:t>
            </a:r>
            <a:r>
              <a:rPr lang="es-ES" altLang="en-US" sz="2000" dirty="0">
                <a:solidFill>
                  <a:schemeClr val="bg1"/>
                </a:solidFill>
              </a:rPr>
              <a:t>-doping).</a:t>
            </a:r>
            <a:endParaRPr lang="en-US" altLang="en-US" sz="2000" dirty="0">
              <a:solidFill>
                <a:schemeClr val="bg1"/>
              </a:solidFill>
            </a:endParaRPr>
          </a:p>
        </p:txBody>
      </p:sp>
      <p:graphicFrame>
        <p:nvGraphicFramePr>
          <p:cNvPr id="7" name="Object 9"/>
          <p:cNvGraphicFramePr>
            <a:graphicFrameLocks noChangeAspect="1"/>
          </p:cNvGraphicFramePr>
          <p:nvPr>
            <p:extLst>
              <p:ext uri="{D42A27DB-BD31-4B8C-83A1-F6EECF244321}">
                <p14:modId xmlns:p14="http://schemas.microsoft.com/office/powerpoint/2010/main" val="1157877348"/>
              </p:ext>
            </p:extLst>
          </p:nvPr>
        </p:nvGraphicFramePr>
        <p:xfrm>
          <a:off x="2022883" y="5305765"/>
          <a:ext cx="5391150" cy="690563"/>
        </p:xfrm>
        <a:graphic>
          <a:graphicData uri="http://schemas.openxmlformats.org/presentationml/2006/ole">
            <mc:AlternateContent xmlns:mc="http://schemas.openxmlformats.org/markup-compatibility/2006">
              <mc:Choice xmlns:v="urn:schemas-microsoft-com:vml" Requires="v">
                <p:oleObj spid="_x0000_s2317" name="Equation" r:id="rId5" imgW="1981080" imgH="253800" progId="Equation.3">
                  <p:embed/>
                </p:oleObj>
              </mc:Choice>
              <mc:Fallback>
                <p:oleObj name="Equation" r:id="rId5" imgW="1981080" imgH="253800" progId="Equation.3">
                  <p:embed/>
                  <p:pic>
                    <p:nvPicPr>
                      <p:cNvPr id="1026"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2883" y="5305765"/>
                        <a:ext cx="5391150" cy="6905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78359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6" y="2182230"/>
            <a:ext cx="9685361" cy="3046988"/>
          </a:xfrm>
          <a:prstGeom prst="rect">
            <a:avLst/>
          </a:prstGeom>
        </p:spPr>
        <p:txBody>
          <a:bodyPr wrap="square">
            <a:spAutoFit/>
          </a:bodyPr>
          <a:lstStyle/>
          <a:p>
            <a:pPr marL="285750" indent="-285750">
              <a:buFont typeface="Arial" panose="020B0604020202020204" pitchFamily="34" charset="0"/>
              <a:buChar char="•"/>
            </a:pPr>
            <a:r>
              <a:rPr lang="es-ES" altLang="en-US" sz="2400" b="1" dirty="0" err="1" smtClean="0"/>
              <a:t>The</a:t>
            </a:r>
            <a:r>
              <a:rPr lang="es-ES" altLang="en-US" sz="2400" b="1" dirty="0" smtClean="0"/>
              <a:t> </a:t>
            </a:r>
            <a:r>
              <a:rPr lang="es-ES" altLang="en-US" sz="2400" b="1" dirty="0" err="1"/>
              <a:t>first</a:t>
            </a:r>
            <a:r>
              <a:rPr lang="es-ES" altLang="en-US" sz="2400" b="1" dirty="0"/>
              <a:t> </a:t>
            </a:r>
            <a:r>
              <a:rPr lang="es-ES" altLang="en-US" sz="2400" b="1" dirty="0" err="1"/>
              <a:t>condition</a:t>
            </a:r>
            <a:r>
              <a:rPr lang="es-ES" altLang="en-US" sz="2400" b="1" dirty="0"/>
              <a:t> </a:t>
            </a:r>
            <a:r>
              <a:rPr lang="es-ES" altLang="en-US" sz="2400" b="1" dirty="0" err="1" smtClean="0"/>
              <a:t>is</a:t>
            </a:r>
            <a:r>
              <a:rPr lang="es-ES" altLang="en-US" sz="2400" b="1" dirty="0" smtClean="0"/>
              <a:t> </a:t>
            </a:r>
            <a:r>
              <a:rPr lang="es-ES" altLang="en-US" sz="2400" b="1" dirty="0" err="1"/>
              <a:t>that</a:t>
            </a:r>
            <a:r>
              <a:rPr lang="es-ES" altLang="en-US" sz="2400" b="1" dirty="0"/>
              <a:t> </a:t>
            </a:r>
            <a:r>
              <a:rPr lang="es-ES" altLang="en-US" sz="2400" b="1" dirty="0" err="1"/>
              <a:t>the</a:t>
            </a:r>
            <a:r>
              <a:rPr lang="es-ES" altLang="en-US" sz="2400" b="1" dirty="0"/>
              <a:t> </a:t>
            </a:r>
            <a:r>
              <a:rPr lang="es-ES" altLang="en-US" sz="2400" b="1" dirty="0" err="1"/>
              <a:t>polymer</a:t>
            </a:r>
            <a:r>
              <a:rPr lang="es-ES" altLang="en-US" sz="2400" b="1" dirty="0"/>
              <a:t> </a:t>
            </a:r>
            <a:r>
              <a:rPr lang="es-ES" altLang="en-US" sz="2400" b="1" dirty="0" err="1"/>
              <a:t>consists</a:t>
            </a:r>
            <a:r>
              <a:rPr lang="es-ES" altLang="en-US" sz="2400" b="1" dirty="0"/>
              <a:t> </a:t>
            </a:r>
            <a:r>
              <a:rPr lang="es-ES" altLang="en-US" sz="2400" b="1" dirty="0" err="1" smtClean="0"/>
              <a:t>conjugated</a:t>
            </a:r>
            <a:r>
              <a:rPr lang="es-ES" altLang="en-US" sz="2400" b="1" dirty="0" smtClean="0"/>
              <a:t> </a:t>
            </a:r>
            <a:r>
              <a:rPr lang="es-ES" altLang="en-US" sz="2400" b="1" dirty="0" err="1"/>
              <a:t>double</a:t>
            </a:r>
            <a:r>
              <a:rPr lang="es-ES" altLang="en-US" sz="2400" b="1" dirty="0"/>
              <a:t> </a:t>
            </a:r>
            <a:r>
              <a:rPr lang="es-ES" altLang="en-US" sz="2400" b="1" dirty="0" err="1" smtClean="0"/>
              <a:t>bonds</a:t>
            </a:r>
            <a:r>
              <a:rPr lang="es-ES" altLang="en-US" sz="2400" b="1" dirty="0"/>
              <a:t>.</a:t>
            </a:r>
            <a:r>
              <a:rPr lang="es-ES" altLang="en-US" sz="2400" b="1" dirty="0" smtClean="0"/>
              <a:t> </a:t>
            </a:r>
            <a:r>
              <a:rPr lang="es-ES" altLang="en-US" sz="2400" b="1" dirty="0" err="1" smtClean="0"/>
              <a:t>Longer</a:t>
            </a:r>
            <a:r>
              <a:rPr lang="es-ES" altLang="en-US" sz="2400" b="1" dirty="0" smtClean="0"/>
              <a:t> </a:t>
            </a:r>
            <a:r>
              <a:rPr lang="es-ES" altLang="en-US" sz="2400" b="1" dirty="0" err="1" smtClean="0"/>
              <a:t>the</a:t>
            </a:r>
            <a:r>
              <a:rPr lang="es-ES" altLang="en-US" sz="2400" b="1" dirty="0" smtClean="0"/>
              <a:t> extensión, more </a:t>
            </a:r>
            <a:r>
              <a:rPr lang="es-ES" altLang="en-US" sz="2400" b="1" dirty="0" err="1" smtClean="0"/>
              <a:t>is</a:t>
            </a:r>
            <a:r>
              <a:rPr lang="es-ES" altLang="en-US" sz="2400" b="1" dirty="0" smtClean="0"/>
              <a:t> </a:t>
            </a:r>
            <a:r>
              <a:rPr lang="es-ES" altLang="en-US" sz="2400" b="1" dirty="0" err="1" smtClean="0"/>
              <a:t>conductivity</a:t>
            </a:r>
            <a:r>
              <a:rPr lang="es-ES" altLang="en-US" sz="2400" b="1" dirty="0" smtClean="0"/>
              <a:t>.</a:t>
            </a:r>
          </a:p>
          <a:p>
            <a:endParaRPr lang="es-ES" altLang="en-US" sz="2400" b="1" dirty="0" smtClean="0"/>
          </a:p>
          <a:p>
            <a:pPr marL="285750" indent="-285750">
              <a:buFont typeface="Arial" panose="020B0604020202020204" pitchFamily="34" charset="0"/>
              <a:buChar char="•"/>
            </a:pPr>
            <a:r>
              <a:rPr lang="es-ES" altLang="en-US" sz="2400" b="1" dirty="0" err="1" smtClean="0"/>
              <a:t>The</a:t>
            </a:r>
            <a:r>
              <a:rPr lang="es-ES" altLang="en-US" sz="2400" b="1" dirty="0" smtClean="0"/>
              <a:t> </a:t>
            </a:r>
            <a:r>
              <a:rPr lang="es-ES" altLang="en-US" sz="2400" b="1" dirty="0" err="1" smtClean="0"/>
              <a:t>second</a:t>
            </a:r>
            <a:r>
              <a:rPr lang="es-ES" altLang="en-US" sz="2400" b="1" dirty="0" smtClean="0"/>
              <a:t> </a:t>
            </a:r>
            <a:r>
              <a:rPr lang="es-ES" altLang="en-US" sz="2400" b="1" dirty="0" err="1" smtClean="0"/>
              <a:t>condition</a:t>
            </a:r>
            <a:r>
              <a:rPr lang="es-ES" altLang="en-US" sz="2400" b="1" dirty="0" smtClean="0"/>
              <a:t> </a:t>
            </a:r>
            <a:r>
              <a:rPr lang="es-ES" altLang="en-US" sz="2400" b="1" dirty="0" err="1" smtClean="0"/>
              <a:t>is</a:t>
            </a:r>
            <a:r>
              <a:rPr lang="es-ES" altLang="en-US" sz="2400" b="1" dirty="0" smtClean="0"/>
              <a:t> </a:t>
            </a:r>
            <a:r>
              <a:rPr lang="es-ES" altLang="en-US" sz="2400" b="1" dirty="0" err="1" smtClean="0"/>
              <a:t>that</a:t>
            </a:r>
            <a:r>
              <a:rPr lang="es-ES" altLang="en-US" sz="2400" b="1" dirty="0" smtClean="0"/>
              <a:t> </a:t>
            </a:r>
            <a:r>
              <a:rPr lang="es-ES" altLang="en-US" sz="2400" b="1" dirty="0" err="1" smtClean="0"/>
              <a:t>the</a:t>
            </a:r>
            <a:r>
              <a:rPr lang="es-ES" altLang="en-US" sz="2400" b="1" dirty="0" smtClean="0"/>
              <a:t> </a:t>
            </a:r>
            <a:r>
              <a:rPr lang="es-ES" altLang="en-US" sz="2400" b="1" dirty="0" err="1" smtClean="0"/>
              <a:t>electrical</a:t>
            </a:r>
            <a:r>
              <a:rPr lang="es-ES" altLang="en-US" sz="2400" b="1" dirty="0" smtClean="0"/>
              <a:t> </a:t>
            </a:r>
            <a:r>
              <a:rPr lang="es-ES" altLang="en-US" sz="2400" b="1" dirty="0" err="1" smtClean="0"/>
              <a:t>conductivity</a:t>
            </a:r>
            <a:r>
              <a:rPr lang="es-ES" altLang="en-US" sz="2400" b="1" dirty="0" smtClean="0"/>
              <a:t> </a:t>
            </a:r>
            <a:r>
              <a:rPr lang="es-ES" altLang="en-US" sz="2400" b="1" dirty="0" err="1" smtClean="0"/>
              <a:t>is</a:t>
            </a:r>
            <a:r>
              <a:rPr lang="es-ES" altLang="en-US" sz="2400" b="1" dirty="0" smtClean="0"/>
              <a:t> </a:t>
            </a:r>
            <a:r>
              <a:rPr lang="es-ES" altLang="en-US" sz="2400" b="1" dirty="0" err="1" smtClean="0"/>
              <a:t>increased</a:t>
            </a:r>
            <a:r>
              <a:rPr lang="es-ES" altLang="en-US" sz="2400" b="1" dirty="0" smtClean="0"/>
              <a:t> </a:t>
            </a:r>
            <a:r>
              <a:rPr lang="es-ES" altLang="en-US" sz="2400" b="1" dirty="0" err="1" smtClean="0"/>
              <a:t>by</a:t>
            </a:r>
            <a:r>
              <a:rPr lang="es-ES" altLang="en-US" sz="2400" b="1" dirty="0" smtClean="0"/>
              <a:t> </a:t>
            </a:r>
            <a:r>
              <a:rPr lang="es-ES" altLang="en-US" sz="2400" b="1" dirty="0" err="1" smtClean="0"/>
              <a:t>adding</a:t>
            </a:r>
            <a:r>
              <a:rPr lang="es-ES" altLang="en-US" sz="2400" b="1" dirty="0" smtClean="0"/>
              <a:t> a </a:t>
            </a:r>
            <a:r>
              <a:rPr lang="es-ES" altLang="en-US" sz="2400" b="1" dirty="0" err="1" smtClean="0"/>
              <a:t>dopant</a:t>
            </a:r>
            <a:r>
              <a:rPr lang="es-ES" altLang="en-US" sz="2400" b="1" dirty="0" smtClean="0"/>
              <a:t>, </a:t>
            </a:r>
            <a:r>
              <a:rPr lang="es-ES" altLang="en-US" sz="2400" b="1" dirty="0" err="1" smtClean="0"/>
              <a:t>by</a:t>
            </a:r>
            <a:r>
              <a:rPr lang="es-ES" altLang="en-US" sz="2400" b="1" dirty="0" smtClean="0"/>
              <a:t> </a:t>
            </a:r>
            <a:r>
              <a:rPr lang="es-ES" altLang="en-US" sz="2400" b="1" dirty="0" err="1" smtClean="0"/>
              <a:t>which</a:t>
            </a:r>
            <a:r>
              <a:rPr lang="es-ES" altLang="en-US" sz="2400" b="1" dirty="0" smtClean="0"/>
              <a:t> </a:t>
            </a:r>
            <a:r>
              <a:rPr lang="es-ES" altLang="en-US" sz="2400" b="1" dirty="0" err="1" smtClean="0"/>
              <a:t>the</a:t>
            </a:r>
            <a:r>
              <a:rPr lang="es-ES" altLang="en-US" sz="2400" b="1" dirty="0" smtClean="0"/>
              <a:t> </a:t>
            </a:r>
            <a:r>
              <a:rPr lang="es-ES" altLang="en-US" sz="2400" b="1" dirty="0" err="1" smtClean="0"/>
              <a:t>polymer</a:t>
            </a:r>
            <a:r>
              <a:rPr lang="es-ES" altLang="en-US" sz="2400" b="1" dirty="0" smtClean="0"/>
              <a:t> </a:t>
            </a:r>
            <a:r>
              <a:rPr lang="es-ES" altLang="en-US" sz="2400" b="1" dirty="0" err="1" smtClean="0"/>
              <a:t>main</a:t>
            </a:r>
            <a:r>
              <a:rPr lang="es-ES" altLang="en-US" sz="2400" b="1" dirty="0" smtClean="0"/>
              <a:t> </a:t>
            </a:r>
            <a:r>
              <a:rPr lang="es-ES" altLang="en-US" sz="2400" b="1" dirty="0" err="1" smtClean="0"/>
              <a:t>chain</a:t>
            </a:r>
            <a:r>
              <a:rPr lang="es-ES" altLang="en-US" sz="2400" b="1" dirty="0" smtClean="0"/>
              <a:t> </a:t>
            </a:r>
            <a:r>
              <a:rPr lang="es-ES" altLang="en-US" sz="2400" b="1" dirty="0" err="1" smtClean="0"/>
              <a:t>is</a:t>
            </a:r>
            <a:r>
              <a:rPr lang="es-ES" altLang="en-US" sz="2400" b="1" dirty="0" smtClean="0"/>
              <a:t> </a:t>
            </a:r>
            <a:r>
              <a:rPr lang="es-ES" altLang="en-US" sz="2400" b="1" dirty="0" err="1" smtClean="0"/>
              <a:t>disturbed</a:t>
            </a:r>
            <a:r>
              <a:rPr lang="es-ES" altLang="en-US" sz="2400" b="1" dirty="0" smtClean="0"/>
              <a:t>.</a:t>
            </a:r>
          </a:p>
          <a:p>
            <a:endParaRPr lang="es-ES" altLang="en-US" sz="2400" b="1" dirty="0"/>
          </a:p>
          <a:p>
            <a:endParaRPr lang="es-ES" altLang="en-US" sz="2400" b="1" dirty="0"/>
          </a:p>
        </p:txBody>
      </p:sp>
      <p:sp>
        <p:nvSpPr>
          <p:cNvPr id="4" name="TextBox 3"/>
          <p:cNvSpPr txBox="1"/>
          <p:nvPr/>
        </p:nvSpPr>
        <p:spPr>
          <a:xfrm>
            <a:off x="1064526" y="217857"/>
            <a:ext cx="6942926" cy="584775"/>
          </a:xfrm>
          <a:prstGeom prst="rect">
            <a:avLst/>
          </a:prstGeom>
          <a:noFill/>
        </p:spPr>
        <p:txBody>
          <a:bodyPr wrap="none" rtlCol="0">
            <a:spAutoFit/>
          </a:bodyPr>
          <a:lstStyle/>
          <a:p>
            <a:r>
              <a:rPr lang="en-US" sz="3200" b="1" i="1" u="sng" dirty="0" smtClean="0"/>
              <a:t>Conducting polymers - conditions </a:t>
            </a:r>
            <a:endParaRPr lang="en-IN" sz="3200" b="1" i="1" u="sng" dirty="0"/>
          </a:p>
        </p:txBody>
      </p:sp>
    </p:spTree>
    <p:extLst>
      <p:ext uri="{BB962C8B-B14F-4D97-AF65-F5344CB8AC3E}">
        <p14:creationId xmlns:p14="http://schemas.microsoft.com/office/powerpoint/2010/main" val="3318398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6663" y="163773"/>
            <a:ext cx="6203942" cy="584775"/>
          </a:xfrm>
          <a:prstGeom prst="rect">
            <a:avLst/>
          </a:prstGeom>
          <a:noFill/>
        </p:spPr>
        <p:txBody>
          <a:bodyPr wrap="none" rtlCol="0">
            <a:spAutoFit/>
          </a:bodyPr>
          <a:lstStyle/>
          <a:p>
            <a:r>
              <a:rPr lang="en-US" sz="3200" b="1" i="1" u="sng" dirty="0" smtClean="0"/>
              <a:t>Conduction Mechanism in CPs</a:t>
            </a:r>
            <a:endParaRPr lang="en-IN" sz="3200" b="1" i="1" u="sng"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655" t="22025" r="16687" b="7641"/>
          <a:stretch/>
        </p:blipFill>
        <p:spPr>
          <a:xfrm>
            <a:off x="7806519" y="2735320"/>
            <a:ext cx="3758629" cy="3260173"/>
          </a:xfrm>
          <a:prstGeom prst="rect">
            <a:avLst/>
          </a:prstGeom>
        </p:spPr>
      </p:pic>
      <p:pic>
        <p:nvPicPr>
          <p:cNvPr id="4" name="Picture 3"/>
          <p:cNvPicPr>
            <a:picLocks noChangeAspect="1"/>
          </p:cNvPicPr>
          <p:nvPr/>
        </p:nvPicPr>
        <p:blipFill>
          <a:blip r:embed="rId3"/>
          <a:stretch>
            <a:fillRect/>
          </a:stretch>
        </p:blipFill>
        <p:spPr>
          <a:xfrm>
            <a:off x="7806519" y="1271165"/>
            <a:ext cx="3758629" cy="1551888"/>
          </a:xfrm>
          <a:prstGeom prst="rect">
            <a:avLst/>
          </a:prstGeom>
        </p:spPr>
      </p:pic>
      <p:sp>
        <p:nvSpPr>
          <p:cNvPr id="5" name="TextBox 4"/>
          <p:cNvSpPr txBox="1"/>
          <p:nvPr/>
        </p:nvSpPr>
        <p:spPr>
          <a:xfrm>
            <a:off x="801826" y="3456336"/>
            <a:ext cx="6578944"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Carbon atom is </a:t>
            </a:r>
            <a:r>
              <a:rPr lang="en-US" sz="2000" i="1" dirty="0" smtClean="0"/>
              <a:t>sp</a:t>
            </a:r>
            <a:r>
              <a:rPr lang="en-US" sz="2000" i="1" baseline="30000" dirty="0" smtClean="0"/>
              <a:t>2</a:t>
            </a:r>
            <a:r>
              <a:rPr lang="en-US" sz="2000" dirty="0" smtClean="0"/>
              <a:t> hybridized with one </a:t>
            </a:r>
            <a:r>
              <a:rPr lang="en-US" sz="2000" i="1" dirty="0" err="1" smtClean="0"/>
              <a:t>p</a:t>
            </a:r>
            <a:r>
              <a:rPr lang="en-US" sz="2000" i="1" baseline="-25000" dirty="0" err="1" smtClean="0"/>
              <a:t>z</a:t>
            </a:r>
            <a:r>
              <a:rPr lang="en-US" sz="2000" dirty="0" smtClean="0"/>
              <a:t> orbital is </a:t>
            </a:r>
            <a:r>
              <a:rPr lang="en-US" sz="2000" dirty="0" err="1" smtClean="0"/>
              <a:t>unhybridized</a:t>
            </a:r>
            <a:r>
              <a:rPr lang="en-US" sz="2000" dirty="0" smtClean="0"/>
              <a:t>, which is non-bonding. </a:t>
            </a:r>
          </a:p>
          <a:p>
            <a:pPr marL="285750" indent="-285750">
              <a:buFont typeface="Arial" panose="020B0604020202020204" pitchFamily="34" charset="0"/>
              <a:buChar char="•"/>
            </a:pPr>
            <a:r>
              <a:rPr lang="en-US" sz="2000" dirty="0" smtClean="0"/>
              <a:t>Localized electrons in sigma bond form polymer backbone and contribute to the mechanical property of polymers.</a:t>
            </a:r>
          </a:p>
          <a:p>
            <a:pPr marL="285750" indent="-285750">
              <a:buFont typeface="Arial" panose="020B0604020202020204" pitchFamily="34" charset="0"/>
              <a:buChar char="•"/>
            </a:pPr>
            <a:r>
              <a:rPr lang="en-US" sz="2000" dirty="0" smtClean="0"/>
              <a:t>Electrons in the </a:t>
            </a:r>
            <a:r>
              <a:rPr lang="el-GR" sz="2000" dirty="0" smtClean="0">
                <a:latin typeface="Book Antiqua" panose="02040602050305030304" pitchFamily="18" charset="0"/>
              </a:rPr>
              <a:t>π</a:t>
            </a:r>
            <a:r>
              <a:rPr lang="en-US" sz="2000" dirty="0" smtClean="0"/>
              <a:t>-bonds are delocalized along the chain and responsible for the electrical and optical properties of CPs.</a:t>
            </a:r>
          </a:p>
          <a:p>
            <a:pPr marL="285750" indent="-285750">
              <a:buFont typeface="Arial" panose="020B0604020202020204" pitchFamily="34" charset="0"/>
              <a:buChar char="•"/>
            </a:pPr>
            <a:endParaRPr lang="en-IN" sz="2000" dirty="0"/>
          </a:p>
        </p:txBody>
      </p:sp>
      <p:sp>
        <p:nvSpPr>
          <p:cNvPr id="6" name="TextBox 5"/>
          <p:cNvSpPr txBox="1"/>
          <p:nvPr/>
        </p:nvSpPr>
        <p:spPr>
          <a:xfrm>
            <a:off x="1293180" y="748548"/>
            <a:ext cx="4592924" cy="523220"/>
          </a:xfrm>
          <a:prstGeom prst="rect">
            <a:avLst/>
          </a:prstGeom>
          <a:noFill/>
        </p:spPr>
        <p:txBody>
          <a:bodyPr wrap="none" rtlCol="0">
            <a:spAutoFit/>
          </a:bodyPr>
          <a:lstStyle/>
          <a:p>
            <a:r>
              <a:rPr lang="en-US" sz="2800" b="1" dirty="0" err="1" smtClean="0"/>
              <a:t>Polyacetylene</a:t>
            </a:r>
            <a:r>
              <a:rPr lang="en-US" sz="2800" b="1" dirty="0" smtClean="0"/>
              <a:t> (</a:t>
            </a:r>
            <a:r>
              <a:rPr lang="en-US" sz="2800" b="1" dirty="0" err="1" smtClean="0"/>
              <a:t>PAc</a:t>
            </a:r>
            <a:r>
              <a:rPr lang="en-US" sz="2800" b="1" dirty="0" smtClean="0"/>
              <a:t>) (CH)</a:t>
            </a:r>
            <a:r>
              <a:rPr lang="en-US" sz="2800" b="1" baseline="-25000" dirty="0" smtClean="0"/>
              <a:t>n</a:t>
            </a:r>
            <a:endParaRPr lang="en-IN" sz="2800" b="1" baseline="-25000" dirty="0"/>
          </a:p>
        </p:txBody>
      </p:sp>
      <p:sp>
        <p:nvSpPr>
          <p:cNvPr id="8" name="Text Box 5"/>
          <p:cNvSpPr txBox="1">
            <a:spLocks noChangeArrowheads="1"/>
          </p:cNvSpPr>
          <p:nvPr/>
        </p:nvSpPr>
        <p:spPr bwMode="auto">
          <a:xfrm>
            <a:off x="3562346" y="5995493"/>
            <a:ext cx="83112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b="1" dirty="0" err="1" smtClean="0">
                <a:solidFill>
                  <a:schemeClr val="tx2">
                    <a:lumMod val="75000"/>
                  </a:schemeClr>
                </a:solidFill>
                <a:ea typeface="新細明體" charset="-120"/>
              </a:rPr>
              <a:t>Undoped</a:t>
            </a:r>
            <a:r>
              <a:rPr lang="en-US" altLang="zh-TW" b="1" dirty="0" smtClean="0">
                <a:solidFill>
                  <a:schemeClr val="tx2">
                    <a:lumMod val="75000"/>
                  </a:schemeClr>
                </a:solidFill>
                <a:ea typeface="新細明體" charset="-120"/>
              </a:rPr>
              <a:t> </a:t>
            </a:r>
            <a:r>
              <a:rPr lang="en-US" altLang="zh-TW" b="1" dirty="0" err="1">
                <a:solidFill>
                  <a:schemeClr val="tx2">
                    <a:lumMod val="75000"/>
                  </a:schemeClr>
                </a:solidFill>
                <a:ea typeface="新細明體" charset="-120"/>
              </a:rPr>
              <a:t>polyacetylene</a:t>
            </a:r>
            <a:r>
              <a:rPr lang="en-US" altLang="zh-TW" b="1" dirty="0">
                <a:solidFill>
                  <a:schemeClr val="tx2">
                    <a:lumMod val="75000"/>
                  </a:schemeClr>
                </a:solidFill>
                <a:ea typeface="新細明體" charset="-120"/>
              </a:rPr>
              <a:t>: </a:t>
            </a:r>
            <a:r>
              <a:rPr lang="en-US" altLang="zh-TW" b="1" dirty="0" smtClean="0">
                <a:solidFill>
                  <a:schemeClr val="tx2">
                    <a:lumMod val="75000"/>
                  </a:schemeClr>
                </a:solidFill>
                <a:ea typeface="新細明體" charset="-120"/>
              </a:rPr>
              <a:t>~ </a:t>
            </a:r>
            <a:r>
              <a:rPr lang="en-US" altLang="zh-TW" b="1" dirty="0">
                <a:solidFill>
                  <a:schemeClr val="tx2">
                    <a:lumMod val="75000"/>
                  </a:schemeClr>
                </a:solidFill>
                <a:ea typeface="新細明體" charset="-120"/>
              </a:rPr>
              <a:t>10</a:t>
            </a:r>
            <a:r>
              <a:rPr lang="en-US" altLang="zh-TW" b="1" baseline="30000" dirty="0">
                <a:solidFill>
                  <a:schemeClr val="tx2">
                    <a:lumMod val="75000"/>
                  </a:schemeClr>
                </a:solidFill>
                <a:ea typeface="新細明體" charset="-120"/>
              </a:rPr>
              <a:t>-9</a:t>
            </a:r>
            <a:r>
              <a:rPr lang="en-US" altLang="zh-TW" b="1" dirty="0">
                <a:solidFill>
                  <a:schemeClr val="tx2">
                    <a:lumMod val="75000"/>
                  </a:schemeClr>
                </a:solidFill>
                <a:ea typeface="新細明體" charset="-120"/>
              </a:rPr>
              <a:t> (</a:t>
            </a:r>
            <a:r>
              <a:rPr lang="en-US" altLang="zh-TW" b="1" i="1" dirty="0">
                <a:solidFill>
                  <a:schemeClr val="tx2">
                    <a:lumMod val="75000"/>
                  </a:schemeClr>
                </a:solidFill>
                <a:ea typeface="新細明體" charset="-120"/>
              </a:rPr>
              <a:t>cis</a:t>
            </a:r>
            <a:r>
              <a:rPr lang="en-US" altLang="zh-TW" b="1" dirty="0">
                <a:solidFill>
                  <a:schemeClr val="tx2">
                    <a:lumMod val="75000"/>
                  </a:schemeClr>
                </a:solidFill>
                <a:ea typeface="新細明體" charset="-120"/>
              </a:rPr>
              <a:t>) and 10</a:t>
            </a:r>
            <a:r>
              <a:rPr lang="en-US" altLang="zh-TW" b="1" baseline="30000" dirty="0">
                <a:solidFill>
                  <a:schemeClr val="tx2">
                    <a:lumMod val="75000"/>
                  </a:schemeClr>
                </a:solidFill>
                <a:ea typeface="新細明體" charset="-120"/>
              </a:rPr>
              <a:t>-5</a:t>
            </a:r>
            <a:r>
              <a:rPr lang="en-US" altLang="zh-TW" b="1" dirty="0">
                <a:solidFill>
                  <a:schemeClr val="tx2">
                    <a:lumMod val="75000"/>
                  </a:schemeClr>
                </a:solidFill>
                <a:ea typeface="新細明體" charset="-120"/>
              </a:rPr>
              <a:t> (</a:t>
            </a:r>
            <a:r>
              <a:rPr lang="en-US" altLang="zh-TW" b="1" i="1" dirty="0">
                <a:solidFill>
                  <a:schemeClr val="tx2">
                    <a:lumMod val="75000"/>
                  </a:schemeClr>
                </a:solidFill>
                <a:ea typeface="新細明體" charset="-120"/>
              </a:rPr>
              <a:t>trans</a:t>
            </a:r>
            <a:r>
              <a:rPr lang="en-US" altLang="zh-TW" b="1" dirty="0">
                <a:solidFill>
                  <a:schemeClr val="tx2">
                    <a:lumMod val="75000"/>
                  </a:schemeClr>
                </a:solidFill>
                <a:ea typeface="新細明體" charset="-120"/>
              </a:rPr>
              <a:t>) S cm</a:t>
            </a:r>
            <a:r>
              <a:rPr lang="en-US" altLang="zh-TW" b="1" baseline="30000" dirty="0">
                <a:solidFill>
                  <a:schemeClr val="tx2">
                    <a:lumMod val="75000"/>
                  </a:schemeClr>
                </a:solidFill>
                <a:ea typeface="新細明體" charset="-120"/>
              </a:rPr>
              <a:t>-1</a:t>
            </a:r>
            <a:endParaRPr lang="en-US" altLang="zh-TW" b="1" dirty="0">
              <a:solidFill>
                <a:schemeClr val="tx2">
                  <a:lumMod val="75000"/>
                </a:schemeClr>
              </a:solidFill>
              <a:ea typeface="新細明體" charset="-120"/>
            </a:endParaRPr>
          </a:p>
          <a:p>
            <a:r>
              <a:rPr lang="en-US" altLang="zh-TW" b="1" dirty="0" smtClean="0">
                <a:solidFill>
                  <a:schemeClr val="tx2">
                    <a:lumMod val="75000"/>
                  </a:schemeClr>
                </a:solidFill>
                <a:ea typeface="新細明體" charset="-120"/>
              </a:rPr>
              <a:t>Doped </a:t>
            </a:r>
            <a:r>
              <a:rPr lang="en-US" altLang="zh-TW" b="1" dirty="0" err="1" smtClean="0">
                <a:solidFill>
                  <a:schemeClr val="tx2">
                    <a:lumMod val="75000"/>
                  </a:schemeClr>
                </a:solidFill>
                <a:ea typeface="新細明體" charset="-120"/>
              </a:rPr>
              <a:t>polyacetylene</a:t>
            </a:r>
            <a:r>
              <a:rPr lang="en-US" altLang="zh-TW" b="1" dirty="0" smtClean="0">
                <a:solidFill>
                  <a:schemeClr val="tx2">
                    <a:lumMod val="75000"/>
                  </a:schemeClr>
                </a:solidFill>
                <a:ea typeface="新細明體" charset="-120"/>
              </a:rPr>
              <a:t> : High </a:t>
            </a:r>
            <a:r>
              <a:rPr lang="en-US" altLang="zh-TW" b="1" dirty="0">
                <a:solidFill>
                  <a:schemeClr val="tx2">
                    <a:lumMod val="75000"/>
                  </a:schemeClr>
                </a:solidFill>
                <a:ea typeface="新細明體" charset="-120"/>
              </a:rPr>
              <a:t>electrical </a:t>
            </a:r>
            <a:r>
              <a:rPr lang="en-US" altLang="zh-TW" b="1" dirty="0" smtClean="0">
                <a:solidFill>
                  <a:schemeClr val="tx2">
                    <a:lumMod val="75000"/>
                  </a:schemeClr>
                </a:solidFill>
                <a:ea typeface="新細明體" charset="-120"/>
              </a:rPr>
              <a:t>conductivity (10</a:t>
            </a:r>
            <a:r>
              <a:rPr lang="en-US" altLang="zh-TW" b="1" baseline="30000" dirty="0">
                <a:solidFill>
                  <a:schemeClr val="tx2">
                    <a:lumMod val="75000"/>
                  </a:schemeClr>
                </a:solidFill>
                <a:ea typeface="新細明體" charset="-120"/>
              </a:rPr>
              <a:t>2</a:t>
            </a:r>
            <a:r>
              <a:rPr lang="en-US" altLang="zh-TW" b="1" dirty="0" smtClean="0">
                <a:solidFill>
                  <a:schemeClr val="tx2">
                    <a:lumMod val="75000"/>
                  </a:schemeClr>
                </a:solidFill>
                <a:ea typeface="新細明體" charset="-120"/>
              </a:rPr>
              <a:t> to 10</a:t>
            </a:r>
            <a:r>
              <a:rPr lang="en-US" altLang="zh-TW" b="1" baseline="30000" dirty="0" smtClean="0">
                <a:solidFill>
                  <a:schemeClr val="tx2">
                    <a:lumMod val="75000"/>
                  </a:schemeClr>
                </a:solidFill>
                <a:ea typeface="新細明體" charset="-120"/>
              </a:rPr>
              <a:t>5</a:t>
            </a:r>
            <a:r>
              <a:rPr lang="en-US" altLang="zh-TW" b="1" dirty="0" smtClean="0">
                <a:solidFill>
                  <a:schemeClr val="tx2">
                    <a:lumMod val="75000"/>
                  </a:schemeClr>
                </a:solidFill>
                <a:ea typeface="新細明體" charset="-120"/>
              </a:rPr>
              <a:t> S cm</a:t>
            </a:r>
            <a:r>
              <a:rPr lang="en-US" altLang="zh-TW" b="1" baseline="30000" dirty="0" smtClean="0">
                <a:solidFill>
                  <a:schemeClr val="tx2">
                    <a:lumMod val="75000"/>
                  </a:schemeClr>
                </a:solidFill>
                <a:ea typeface="新細明體" charset="-120"/>
              </a:rPr>
              <a:t>-1</a:t>
            </a:r>
            <a:endParaRPr lang="en-US" altLang="zh-TW" b="1" baseline="30000" dirty="0">
              <a:solidFill>
                <a:schemeClr val="tx2">
                  <a:lumMod val="75000"/>
                </a:schemeClr>
              </a:solidFill>
              <a:ea typeface="新細明體" charset="-120"/>
            </a:endParaRPr>
          </a:p>
        </p:txBody>
      </p:sp>
      <p:sp>
        <p:nvSpPr>
          <p:cNvPr id="9" name="TextBox 8"/>
          <p:cNvSpPr txBox="1"/>
          <p:nvPr/>
        </p:nvSpPr>
        <p:spPr>
          <a:xfrm>
            <a:off x="1540683" y="6100180"/>
            <a:ext cx="2048959" cy="461665"/>
          </a:xfrm>
          <a:prstGeom prst="rect">
            <a:avLst/>
          </a:prstGeom>
          <a:noFill/>
        </p:spPr>
        <p:txBody>
          <a:bodyPr wrap="none" rtlCol="0">
            <a:spAutoFit/>
          </a:bodyPr>
          <a:lstStyle/>
          <a:p>
            <a:r>
              <a:rPr lang="en-US" sz="2400" b="1" i="1" dirty="0" smtClean="0">
                <a:solidFill>
                  <a:schemeClr val="tx2">
                    <a:lumMod val="75000"/>
                  </a:schemeClr>
                </a:solidFill>
              </a:rPr>
              <a:t>Conductivity</a:t>
            </a:r>
            <a:endParaRPr lang="en-IN" sz="2400" b="1" i="1" dirty="0">
              <a:solidFill>
                <a:schemeClr val="tx2">
                  <a:lumMod val="75000"/>
                </a:schemeClr>
              </a:solidFill>
            </a:endParaRP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7314" t="17922" r="3928" b="7208"/>
          <a:stretch/>
        </p:blipFill>
        <p:spPr>
          <a:xfrm>
            <a:off x="801826" y="1271164"/>
            <a:ext cx="3031317" cy="1937067"/>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5073"/>
          <a:stretch/>
        </p:blipFill>
        <p:spPr>
          <a:xfrm>
            <a:off x="3833143" y="1271165"/>
            <a:ext cx="3973376" cy="1937067"/>
          </a:xfrm>
          <a:prstGeom prst="rect">
            <a:avLst/>
          </a:prstGeom>
        </p:spPr>
      </p:pic>
    </p:spTree>
    <p:extLst>
      <p:ext uri="{BB962C8B-B14F-4D97-AF65-F5344CB8AC3E}">
        <p14:creationId xmlns:p14="http://schemas.microsoft.com/office/powerpoint/2010/main" val="34271794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2786</TotalTime>
  <Words>2814</Words>
  <Application>Microsoft Office PowerPoint</Application>
  <PresentationFormat>Widescreen</PresentationFormat>
  <Paragraphs>310</Paragraphs>
  <Slides>54</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71" baseType="lpstr">
      <vt:lpstr>Microsoft YaHei UI</vt:lpstr>
      <vt:lpstr>Arial</vt:lpstr>
      <vt:lpstr>Book Antiqua</vt:lpstr>
      <vt:lpstr>Calibri</vt:lpstr>
      <vt:lpstr>Helvetica</vt:lpstr>
      <vt:lpstr>新細明體</vt:lpstr>
      <vt:lpstr>Sabon-Italic</vt:lpstr>
      <vt:lpstr>Sabon-Roman</vt:lpstr>
      <vt:lpstr>Symbol</vt:lpstr>
      <vt:lpstr>Times New Roman</vt:lpstr>
      <vt:lpstr>Times New Roman Bold</vt:lpstr>
      <vt:lpstr>Times-Roman</vt:lpstr>
      <vt:lpstr>Trebuchet MS</vt:lpstr>
      <vt:lpstr>Tw Cen MT</vt:lpstr>
      <vt:lpstr>Circuit</vt:lpstr>
      <vt:lpstr>Equation</vt:lpstr>
      <vt:lpstr>CS ChemDraw Drawing</vt:lpstr>
      <vt:lpstr>CO3 – FLEXIBLE ELECTRONIC MATERIALS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CO3 – FLEXIBLE ELECTRONIC MATERIALS</dc:title>
  <dc:creator>Admin</dc:creator>
  <cp:lastModifiedBy>Admin</cp:lastModifiedBy>
  <cp:revision>160</cp:revision>
  <dcterms:created xsi:type="dcterms:W3CDTF">2020-12-30T13:24:02Z</dcterms:created>
  <dcterms:modified xsi:type="dcterms:W3CDTF">2021-01-18T09:11:32Z</dcterms:modified>
</cp:coreProperties>
</file>