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DEED1C-29D8-4BD5-9973-6189DD06D761}">
  <a:tblStyle styleId="{B2DEED1C-29D8-4BD5-9973-6189DD06D76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BD6E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jpg"/><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9.png"/><Relationship Id="rId5"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2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3"/>
          <p:cNvSpPr txBox="1"/>
          <p:nvPr>
            <p:ph type="ctrTitle"/>
          </p:nvPr>
        </p:nvSpPr>
        <p:spPr>
          <a:xfrm>
            <a:off x="2184675" y="620238"/>
            <a:ext cx="9144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Calibri"/>
              <a:buNone/>
            </a:pPr>
            <a:r>
              <a:rPr b="1" lang="en-US">
                <a:solidFill>
                  <a:schemeClr val="lt1"/>
                </a:solidFill>
              </a:rPr>
              <a:t>CO2 – Polymeric Materials</a:t>
            </a:r>
            <a:endParaRPr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Polymer Families</a:t>
            </a:r>
            <a:endParaRPr/>
          </a:p>
        </p:txBody>
      </p:sp>
      <p:sp>
        <p:nvSpPr>
          <p:cNvPr id="159" name="Google Shape;15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1" marL="685800" rtl="0" algn="l">
              <a:lnSpc>
                <a:spcPct val="90000"/>
              </a:lnSpc>
              <a:spcBef>
                <a:spcPts val="0"/>
              </a:spcBef>
              <a:spcAft>
                <a:spcPts val="0"/>
              </a:spcAft>
              <a:buClr>
                <a:schemeClr val="dk1"/>
              </a:buClr>
              <a:buSzPts val="2400"/>
              <a:buChar char="•"/>
            </a:pPr>
            <a:r>
              <a:rPr lang="en-US"/>
              <a:t>Polyolefins:  made from olefin (alkene) monomers</a:t>
            </a:r>
            <a:endParaRPr/>
          </a:p>
          <a:p>
            <a:pPr indent="-228600" lvl="1" marL="685800" rtl="0" algn="l">
              <a:lnSpc>
                <a:spcPct val="90000"/>
              </a:lnSpc>
              <a:spcBef>
                <a:spcPts val="500"/>
              </a:spcBef>
              <a:spcAft>
                <a:spcPts val="0"/>
              </a:spcAft>
              <a:buClr>
                <a:schemeClr val="dk1"/>
              </a:buClr>
              <a:buSzPts val="2400"/>
              <a:buChar char="•"/>
            </a:pPr>
            <a:r>
              <a:rPr lang="en-US"/>
              <a:t>Polyesters, Amides, Urethanes, etc.:  monomers linked by ester, amide, urethane or other functional groups</a:t>
            </a:r>
            <a:endParaRPr/>
          </a:p>
          <a:p>
            <a:pPr indent="-228600" lvl="1" marL="685800" rtl="0" algn="l">
              <a:lnSpc>
                <a:spcPct val="90000"/>
              </a:lnSpc>
              <a:spcBef>
                <a:spcPts val="500"/>
              </a:spcBef>
              <a:spcAft>
                <a:spcPts val="0"/>
              </a:spcAft>
              <a:buClr>
                <a:schemeClr val="dk1"/>
              </a:buClr>
              <a:buSzPts val="2400"/>
              <a:buChar char="•"/>
            </a:pPr>
            <a:r>
              <a:rPr lang="en-US"/>
              <a:t>Natural Polymers:  Polysaccharides, DNA, proteins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Common Polyolefins</a:t>
            </a:r>
            <a:endParaRPr/>
          </a:p>
        </p:txBody>
      </p:sp>
      <p:pic>
        <p:nvPicPr>
          <p:cNvPr id="165" name="Google Shape;165;p23"/>
          <p:cNvPicPr preferRelativeResize="0"/>
          <p:nvPr>
            <p:ph idx="1" type="body"/>
          </p:nvPr>
        </p:nvPicPr>
        <p:blipFill rotWithShape="1">
          <a:blip r:embed="rId3">
            <a:alphaModFix/>
          </a:blip>
          <a:srcRect b="0" l="0" r="0" t="0"/>
          <a:stretch/>
        </p:blipFill>
        <p:spPr>
          <a:xfrm>
            <a:off x="838200" y="1825625"/>
            <a:ext cx="10515600" cy="4351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2209800" y="609600"/>
            <a:ext cx="7772400" cy="68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lang="en-US" sz="3600"/>
              <a:t>Polyesters, Amides, and Urethanes</a:t>
            </a:r>
            <a:endParaRPr sz="3600"/>
          </a:p>
        </p:txBody>
      </p:sp>
      <p:pic>
        <p:nvPicPr>
          <p:cNvPr id="171" name="Google Shape;171;p24"/>
          <p:cNvPicPr preferRelativeResize="0"/>
          <p:nvPr>
            <p:ph idx="1" type="body"/>
          </p:nvPr>
        </p:nvPicPr>
        <p:blipFill rotWithShape="1">
          <a:blip r:embed="rId3">
            <a:alphaModFix/>
          </a:blip>
          <a:srcRect b="0" l="0" r="0" t="0"/>
          <a:stretch/>
        </p:blipFill>
        <p:spPr>
          <a:xfrm>
            <a:off x="2019300" y="1524001"/>
            <a:ext cx="8305800" cy="4930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2286000" y="609600"/>
            <a:ext cx="7772400" cy="68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US" sz="3959"/>
              <a:t>Natural Polymers</a:t>
            </a:r>
            <a:endParaRPr sz="3959"/>
          </a:p>
        </p:txBody>
      </p:sp>
      <p:pic>
        <p:nvPicPr>
          <p:cNvPr id="177" name="Google Shape;177;p25"/>
          <p:cNvPicPr preferRelativeResize="0"/>
          <p:nvPr>
            <p:ph idx="1" type="body"/>
          </p:nvPr>
        </p:nvPicPr>
        <p:blipFill rotWithShape="1">
          <a:blip r:embed="rId3">
            <a:alphaModFix/>
          </a:blip>
          <a:srcRect b="0" l="0" r="0" t="0"/>
          <a:stretch/>
        </p:blipFill>
        <p:spPr>
          <a:xfrm>
            <a:off x="2057400" y="1371600"/>
            <a:ext cx="7772400" cy="495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idx="1" type="subTitle"/>
          </p:nvPr>
        </p:nvSpPr>
        <p:spPr>
          <a:xfrm>
            <a:off x="1376148" y="1062335"/>
            <a:ext cx="9667165" cy="76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Looking at polymers as materials rather than from a chemical point of view, several classifications are widely used.</a:t>
            </a:r>
            <a:endParaRPr b="1"/>
          </a:p>
        </p:txBody>
      </p:sp>
      <p:sp>
        <p:nvSpPr>
          <p:cNvPr id="183" name="Google Shape;183;p26"/>
          <p:cNvSpPr/>
          <p:nvPr/>
        </p:nvSpPr>
        <p:spPr>
          <a:xfrm>
            <a:off x="559557" y="2532797"/>
            <a:ext cx="11300346" cy="3693319"/>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lang="en-US" sz="2400">
                <a:solidFill>
                  <a:schemeClr val="dk1"/>
                </a:solidFill>
                <a:latin typeface="Calibri"/>
                <a:ea typeface="Calibri"/>
                <a:cs typeface="Calibri"/>
                <a:sym typeface="Calibri"/>
              </a:rPr>
              <a:t>1) </a:t>
            </a:r>
            <a:r>
              <a:rPr b="1" i="1" lang="en-US" sz="2000">
                <a:solidFill>
                  <a:schemeClr val="dk1"/>
                </a:solidFill>
                <a:latin typeface="Calibri"/>
                <a:ea typeface="Calibri"/>
                <a:cs typeface="Calibri"/>
                <a:sym typeface="Calibri"/>
              </a:rPr>
              <a:t>Thermoplastics </a:t>
            </a:r>
            <a:r>
              <a:rPr lang="en-US" sz="2000">
                <a:solidFill>
                  <a:schemeClr val="dk1"/>
                </a:solidFill>
                <a:latin typeface="Calibri"/>
                <a:ea typeface="Calibri"/>
                <a:cs typeface="Calibri"/>
                <a:sym typeface="Calibri"/>
              </a:rPr>
              <a:t>(plastics) — linear, or branched architecture can be melted and reformed on heating.  Soluble in organic solvents</a:t>
            </a:r>
            <a:endParaRPr/>
          </a:p>
          <a:p>
            <a:pPr indent="-457200" lvl="0" marL="457200" marR="0" rtl="0" algn="l">
              <a:spcBef>
                <a:spcPts val="1000"/>
              </a:spcBef>
              <a:spcAft>
                <a:spcPts val="0"/>
              </a:spcAft>
              <a:buClr>
                <a:schemeClr val="dk1"/>
              </a:buClr>
              <a:buSzPts val="2000"/>
              <a:buFont typeface="Calibri"/>
              <a:buAutoNum type="alphaLcParenR"/>
            </a:pPr>
            <a:r>
              <a:rPr b="1" lang="en-US" sz="2000" u="sng">
                <a:solidFill>
                  <a:schemeClr val="dk1"/>
                </a:solidFill>
                <a:latin typeface="Calibri"/>
                <a:ea typeface="Calibri"/>
                <a:cs typeface="Calibri"/>
                <a:sym typeface="Calibri"/>
              </a:rPr>
              <a:t>Amorphous</a:t>
            </a:r>
            <a:r>
              <a:rPr lang="en-US" sz="2000">
                <a:solidFill>
                  <a:schemeClr val="dk1"/>
                </a:solidFill>
                <a:latin typeface="Calibri"/>
                <a:ea typeface="Calibri"/>
                <a:cs typeface="Calibri"/>
                <a:sym typeface="Calibri"/>
              </a:rPr>
              <a:t>—no ordered structure-soften over a relatively wide temperature range (always lower than T</a:t>
            </a:r>
            <a:r>
              <a:rPr baseline="-25000" lang="en-US" sz="2000">
                <a:solidFill>
                  <a:schemeClr val="dk1"/>
                </a:solidFill>
                <a:latin typeface="Calibri"/>
                <a:ea typeface="Calibri"/>
                <a:cs typeface="Calibri"/>
                <a:sym typeface="Calibri"/>
              </a:rPr>
              <a:t>m</a:t>
            </a:r>
            <a:r>
              <a:rPr lang="en-US" sz="2000">
                <a:solidFill>
                  <a:schemeClr val="dk1"/>
                </a:solidFill>
                <a:latin typeface="Calibri"/>
                <a:ea typeface="Calibri"/>
                <a:cs typeface="Calibri"/>
                <a:sym typeface="Calibri"/>
              </a:rPr>
              <a:t>) known as the glass transition (T</a:t>
            </a:r>
            <a:r>
              <a:rPr baseline="-25000" lang="en-US" sz="2000">
                <a:solidFill>
                  <a:schemeClr val="dk1"/>
                </a:solidFill>
                <a:latin typeface="Calibri"/>
                <a:ea typeface="Calibri"/>
                <a:cs typeface="Calibri"/>
                <a:sym typeface="Calibri"/>
              </a:rPr>
              <a:t>g</a:t>
            </a:r>
            <a:r>
              <a:rPr lang="en-US" sz="2000">
                <a:solidFill>
                  <a:schemeClr val="dk1"/>
                </a:solidFill>
                <a:latin typeface="Calibri"/>
                <a:ea typeface="Calibri"/>
                <a:cs typeface="Calibri"/>
                <a:sym typeface="Calibri"/>
              </a:rPr>
              <a:t>). Above these temperatures, polymers are liquids </a:t>
            </a:r>
            <a:endParaRPr/>
          </a:p>
          <a:p>
            <a:pPr indent="-457200" lvl="0" marL="457200" marR="0" rtl="0" algn="l">
              <a:spcBef>
                <a:spcPts val="1000"/>
              </a:spcBef>
              <a:spcAft>
                <a:spcPts val="0"/>
              </a:spcAft>
              <a:buNone/>
            </a:pPr>
            <a:r>
              <a:rPr lang="en-US" sz="2000">
                <a:solidFill>
                  <a:schemeClr val="dk1"/>
                </a:solidFill>
                <a:latin typeface="Calibri"/>
                <a:ea typeface="Calibri"/>
                <a:cs typeface="Calibri"/>
                <a:sym typeface="Calibri"/>
              </a:rPr>
              <a:t>	Eg. polystyrene and poly(methyl methacrylate).</a:t>
            </a:r>
            <a:endParaRPr/>
          </a:p>
          <a:p>
            <a:pPr indent="-457200" lvl="0" marL="457200" marR="0" rtl="0" algn="l">
              <a:spcBef>
                <a:spcPts val="1000"/>
              </a:spcBef>
              <a:spcAft>
                <a:spcPts val="0"/>
              </a:spcAft>
              <a:buNone/>
            </a:pPr>
            <a:r>
              <a:rPr b="1" lang="en-US" sz="2000">
                <a:solidFill>
                  <a:schemeClr val="dk1"/>
                </a:solidFill>
                <a:latin typeface="Calibri"/>
                <a:ea typeface="Calibri"/>
                <a:cs typeface="Calibri"/>
                <a:sym typeface="Calibri"/>
              </a:rPr>
              <a:t>b)</a:t>
            </a:r>
            <a:r>
              <a:rPr lang="en-US" sz="2000">
                <a:solidFill>
                  <a:schemeClr val="dk1"/>
                </a:solidFill>
                <a:latin typeface="Calibri"/>
                <a:ea typeface="Calibri"/>
                <a:cs typeface="Calibri"/>
                <a:sym typeface="Calibri"/>
              </a:rPr>
              <a:t> </a:t>
            </a:r>
            <a:r>
              <a:rPr b="1" lang="en-US" sz="2000" u="sng">
                <a:solidFill>
                  <a:schemeClr val="dk1"/>
                </a:solidFill>
                <a:latin typeface="Calibri"/>
                <a:ea typeface="Calibri"/>
                <a:cs typeface="Calibri"/>
                <a:sym typeface="Calibri"/>
              </a:rPr>
              <a:t>Semi-crystalline</a:t>
            </a:r>
            <a:r>
              <a:rPr lang="en-US" sz="2000">
                <a:solidFill>
                  <a:schemeClr val="dk1"/>
                </a:solidFill>
                <a:latin typeface="Calibri"/>
                <a:ea typeface="Calibri"/>
                <a:cs typeface="Calibri"/>
                <a:sym typeface="Calibri"/>
              </a:rPr>
              <a:t>—composed of microscopic crystallite domains of crystalline structure. Can be ordered. </a:t>
            </a:r>
            <a:endParaRPr/>
          </a:p>
          <a:p>
            <a:pPr indent="-457200" lvl="0" marL="457200" marR="0" rtl="0" algn="l">
              <a:spcBef>
                <a:spcPts val="1000"/>
              </a:spcBef>
              <a:spcAft>
                <a:spcPts val="0"/>
              </a:spcAft>
              <a:buNone/>
            </a:pPr>
            <a:r>
              <a:rPr lang="en-US" sz="2000">
                <a:solidFill>
                  <a:schemeClr val="dk1"/>
                </a:solidFill>
                <a:latin typeface="Calibri"/>
                <a:ea typeface="Calibri"/>
                <a:cs typeface="Calibri"/>
                <a:sym typeface="Calibri"/>
              </a:rPr>
              <a:t>	Semi-crystalline polymers have true melting temperatures (T</a:t>
            </a:r>
            <a:r>
              <a:rPr baseline="-25000" lang="en-US" sz="2000">
                <a:solidFill>
                  <a:schemeClr val="dk1"/>
                </a:solidFill>
                <a:latin typeface="Calibri"/>
                <a:ea typeface="Calibri"/>
                <a:cs typeface="Calibri"/>
                <a:sym typeface="Calibri"/>
              </a:rPr>
              <a:t>m</a:t>
            </a:r>
            <a:r>
              <a:rPr lang="en-US" sz="2000">
                <a:solidFill>
                  <a:schemeClr val="dk1"/>
                </a:solidFill>
                <a:latin typeface="Calibri"/>
                <a:ea typeface="Calibri"/>
                <a:cs typeface="Calibri"/>
                <a:sym typeface="Calibri"/>
              </a:rPr>
              <a:t>) at which the ordered regions break up and become disordered.</a:t>
            </a:r>
            <a:endParaRPr/>
          </a:p>
          <a:p>
            <a:pPr indent="-457200" lvl="0" marL="457200" marR="0" rtl="0" algn="l">
              <a:spcBef>
                <a:spcPts val="1000"/>
              </a:spcBef>
              <a:spcAft>
                <a:spcPts val="0"/>
              </a:spcAft>
              <a:buNone/>
            </a:pPr>
            <a:r>
              <a:rPr lang="en-US" sz="2000">
                <a:solidFill>
                  <a:schemeClr val="dk1"/>
                </a:solidFill>
                <a:latin typeface="Calibri"/>
                <a:ea typeface="Calibri"/>
                <a:cs typeface="Calibri"/>
                <a:sym typeface="Calibri"/>
              </a:rPr>
              <a:t>        Eg: polyethylene. </a:t>
            </a:r>
            <a:r>
              <a:rPr b="1" lang="en-US" sz="2000">
                <a:solidFill>
                  <a:schemeClr val="dk1"/>
                </a:solidFill>
                <a:latin typeface="Calibri"/>
                <a:ea typeface="Calibri"/>
                <a:cs typeface="Calibri"/>
                <a:sym typeface="Calibri"/>
              </a:rPr>
              <a:t>Fibers </a:t>
            </a:r>
            <a:r>
              <a:rPr lang="en-US" sz="2000">
                <a:solidFill>
                  <a:schemeClr val="dk1"/>
                </a:solidFill>
                <a:latin typeface="Calibri"/>
                <a:ea typeface="Calibri"/>
                <a:cs typeface="Calibri"/>
                <a:sym typeface="Calibri"/>
              </a:rPr>
              <a:t>(nylon, PET polyester)</a:t>
            </a:r>
            <a:endParaRPr/>
          </a:p>
        </p:txBody>
      </p:sp>
      <p:sp>
        <p:nvSpPr>
          <p:cNvPr id="184" name="Google Shape;184;p26"/>
          <p:cNvSpPr/>
          <p:nvPr/>
        </p:nvSpPr>
        <p:spPr>
          <a:xfrm>
            <a:off x="1000835" y="335339"/>
            <a:ext cx="855259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Physical Property Classifications</a:t>
            </a:r>
            <a:endParaRPr sz="3600">
              <a:solidFill>
                <a:schemeClr val="dk1"/>
              </a:solidFill>
              <a:latin typeface="Calibri"/>
              <a:ea typeface="Calibri"/>
              <a:cs typeface="Calibri"/>
              <a:sym typeface="Calibri"/>
            </a:endParaRPr>
          </a:p>
        </p:txBody>
      </p:sp>
      <p:sp>
        <p:nvSpPr>
          <p:cNvPr id="185" name="Google Shape;185;p26"/>
          <p:cNvSpPr/>
          <p:nvPr/>
        </p:nvSpPr>
        <p:spPr>
          <a:xfrm>
            <a:off x="2376382" y="1993900"/>
            <a:ext cx="1821717"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Temperature</a:t>
            </a:r>
            <a:endParaRPr sz="24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p:nvPr/>
        </p:nvSpPr>
        <p:spPr>
          <a:xfrm>
            <a:off x="1241946" y="593395"/>
            <a:ext cx="10781731"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 </a:t>
            </a:r>
            <a:r>
              <a:rPr b="1" i="1" lang="en-US" sz="2400">
                <a:solidFill>
                  <a:schemeClr val="dk1"/>
                </a:solidFill>
                <a:latin typeface="Calibri"/>
                <a:ea typeface="Calibri"/>
                <a:cs typeface="Calibri"/>
                <a:sym typeface="Calibri"/>
              </a:rPr>
              <a:t>Thermosets</a:t>
            </a:r>
            <a:r>
              <a:rPr lang="en-US" sz="2400">
                <a:solidFill>
                  <a:schemeClr val="dk1"/>
                </a:solidFill>
                <a:latin typeface="Calibri"/>
                <a:ea typeface="Calibri"/>
                <a:cs typeface="Calibri"/>
                <a:sym typeface="Calibri"/>
              </a:rPr>
              <a:t>—(resins)—massively cross-linked</a:t>
            </a:r>
            <a:endParaRPr/>
          </a:p>
          <a:p>
            <a:pPr indent="0" lvl="0" marL="0" marR="0" rtl="0" algn="l">
              <a:spcBef>
                <a:spcPts val="1200"/>
              </a:spcBef>
              <a:spcAft>
                <a:spcPts val="0"/>
              </a:spcAft>
              <a:buNone/>
            </a:pPr>
            <a:r>
              <a:rPr lang="en-US" sz="2400">
                <a:solidFill>
                  <a:schemeClr val="dk1"/>
                </a:solidFill>
                <a:latin typeface="Calibri"/>
                <a:ea typeface="Calibri"/>
                <a:cs typeface="Calibri"/>
                <a:sym typeface="Calibri"/>
              </a:rPr>
              <a:t>	very rigid; degrade on heating. Insoluble in solvents.  </a:t>
            </a:r>
            <a:endParaRPr sz="2400">
              <a:solidFill>
                <a:schemeClr val="dk1"/>
              </a:solidFill>
              <a:latin typeface="Calibri"/>
              <a:ea typeface="Calibri"/>
              <a:cs typeface="Calibri"/>
              <a:sym typeface="Calibri"/>
            </a:endParaRPr>
          </a:p>
          <a:p>
            <a:pPr indent="0" lvl="0" marL="0" marR="0" rtl="0" algn="l">
              <a:spcBef>
                <a:spcPts val="1200"/>
              </a:spcBef>
              <a:spcAft>
                <a:spcPts val="0"/>
              </a:spcAft>
              <a:buNone/>
            </a:pPr>
            <a:r>
              <a:rPr lang="en-US" sz="2400">
                <a:solidFill>
                  <a:schemeClr val="dk1"/>
                </a:solidFill>
                <a:latin typeface="Calibri"/>
                <a:ea typeface="Calibri"/>
                <a:cs typeface="Calibri"/>
                <a:sym typeface="Calibri"/>
              </a:rPr>
              <a:t>	Usually synthesised in mold, then shaped by machining (grinding, drilling). 	E.g (tires, rubber bands)</a:t>
            </a:r>
            <a:endParaRPr/>
          </a:p>
          <a:p>
            <a:pPr indent="0" lvl="0" marL="0" marR="0" rtl="0" algn="l">
              <a:spcBef>
                <a:spcPts val="120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1200"/>
              </a:spcBef>
              <a:spcAft>
                <a:spcPts val="0"/>
              </a:spcAft>
              <a:buNone/>
            </a:pPr>
            <a:r>
              <a:rPr lang="en-US" sz="2400">
                <a:solidFill>
                  <a:schemeClr val="dk1"/>
                </a:solidFill>
                <a:latin typeface="Calibri"/>
                <a:ea typeface="Calibri"/>
                <a:cs typeface="Calibri"/>
                <a:sym typeface="Calibri"/>
              </a:rPr>
              <a:t>3) </a:t>
            </a:r>
            <a:r>
              <a:rPr b="1" i="1" lang="en-US" sz="2400">
                <a:solidFill>
                  <a:schemeClr val="dk1"/>
                </a:solidFill>
                <a:latin typeface="Calibri"/>
                <a:ea typeface="Calibri"/>
                <a:cs typeface="Calibri"/>
                <a:sym typeface="Calibri"/>
              </a:rPr>
              <a:t>Elastomers </a:t>
            </a:r>
            <a:r>
              <a:rPr lang="en-US" sz="2400">
                <a:solidFill>
                  <a:schemeClr val="dk1"/>
                </a:solidFill>
                <a:latin typeface="Calibri"/>
                <a:ea typeface="Calibri"/>
                <a:cs typeface="Calibri"/>
                <a:sym typeface="Calibri"/>
              </a:rPr>
              <a:t>(rubbers) — moderately cross-linked can be stretched and rapidly 	recover their original dimension</a:t>
            </a:r>
            <a:endParaRPr/>
          </a:p>
          <a:p>
            <a:pPr indent="0" lvl="0" marL="0" marR="0" rtl="0" algn="l">
              <a:spcBef>
                <a:spcPts val="120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1200"/>
              </a:spcBef>
              <a:spcAft>
                <a:spcPts val="0"/>
              </a:spcAft>
              <a:buNone/>
            </a:pPr>
            <a:r>
              <a:rPr lang="en-US" sz="2400">
                <a:solidFill>
                  <a:schemeClr val="dk1"/>
                </a:solidFill>
                <a:latin typeface="Calibri"/>
                <a:ea typeface="Calibri"/>
                <a:cs typeface="Calibri"/>
                <a:sym typeface="Calibri"/>
              </a:rPr>
              <a:t>4)</a:t>
            </a:r>
            <a:r>
              <a:rPr b="1" i="1" lang="en-US" sz="2400">
                <a:solidFill>
                  <a:schemeClr val="dk1"/>
                </a:solidFill>
                <a:latin typeface="Calibri"/>
                <a:ea typeface="Calibri"/>
                <a:cs typeface="Calibri"/>
                <a:sym typeface="Calibri"/>
              </a:rPr>
              <a:t>Thermoplastic elastomers</a:t>
            </a:r>
            <a:r>
              <a:rPr lang="en-US" sz="2400">
                <a:solidFill>
                  <a:schemeClr val="dk1"/>
                </a:solidFill>
                <a:latin typeface="Calibri"/>
                <a:ea typeface="Calibri"/>
                <a:cs typeface="Calibri"/>
                <a:sym typeface="Calibri"/>
              </a:rPr>
              <a:t>:  Elastic polymers that can be melted (soles of shoes)</a:t>
            </a:r>
            <a:endParaRPr/>
          </a:p>
          <a:p>
            <a:pPr indent="0" lvl="0" marL="0" marR="0" rtl="0" algn="l">
              <a:spcBef>
                <a:spcPts val="120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1200"/>
              </a:spcBef>
              <a:spcAft>
                <a:spcPts val="0"/>
              </a:spcAft>
              <a:buNone/>
            </a:pPr>
            <a:r>
              <a:rPr lang="en-US" sz="2400">
                <a:solidFill>
                  <a:schemeClr val="dk1"/>
                </a:solidFill>
                <a:latin typeface="Calibri"/>
                <a:ea typeface="Calibri"/>
                <a:cs typeface="Calibri"/>
                <a:sym typeface="Calibri"/>
              </a:rPr>
              <a:t>5) </a:t>
            </a:r>
            <a:r>
              <a:rPr b="1" i="1" lang="en-US" sz="2400">
                <a:solidFill>
                  <a:schemeClr val="dk1"/>
                </a:solidFill>
                <a:latin typeface="Calibri"/>
                <a:ea typeface="Calibri"/>
                <a:cs typeface="Calibri"/>
                <a:sym typeface="Calibri"/>
              </a:rPr>
              <a:t>Dendrimers</a:t>
            </a:r>
            <a:r>
              <a:rPr lang="en-US" sz="2400">
                <a:solidFill>
                  <a:schemeClr val="dk1"/>
                </a:solidFill>
                <a:latin typeface="Calibri"/>
                <a:ea typeface="Calibri"/>
                <a:cs typeface="Calibri"/>
                <a:sym typeface="Calibri"/>
              </a:rPr>
              <a:t>—multiple branched—multiple consecutive (regular) branches.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p:nvPr/>
        </p:nvSpPr>
        <p:spPr>
          <a:xfrm>
            <a:off x="1678674" y="254758"/>
            <a:ext cx="82296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Difference Between Thermoplastics and Thermosetting Polymers </a:t>
            </a:r>
            <a:endParaRPr/>
          </a:p>
        </p:txBody>
      </p:sp>
      <p:pic>
        <p:nvPicPr>
          <p:cNvPr descr="C:\Documents and Settings\Administrator\Desktop\Platic Material\Presentation-1.jpg" id="196" name="Google Shape;196;p28"/>
          <p:cNvPicPr preferRelativeResize="0"/>
          <p:nvPr/>
        </p:nvPicPr>
        <p:blipFill rotWithShape="1">
          <a:blip r:embed="rId3">
            <a:alphaModFix/>
          </a:blip>
          <a:srcRect b="0" l="0" r="0" t="0"/>
          <a:stretch/>
        </p:blipFill>
        <p:spPr>
          <a:xfrm>
            <a:off x="2349600" y="1280050"/>
            <a:ext cx="7747301" cy="60674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1439839" y="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End Use</a:t>
            </a:r>
            <a:endParaRPr/>
          </a:p>
        </p:txBody>
      </p:sp>
      <p:sp>
        <p:nvSpPr>
          <p:cNvPr id="202" name="Google Shape;202;p29"/>
          <p:cNvSpPr txBox="1"/>
          <p:nvPr>
            <p:ph idx="1" type="body"/>
          </p:nvPr>
        </p:nvSpPr>
        <p:spPr>
          <a:xfrm>
            <a:off x="1642280" y="967854"/>
            <a:ext cx="7772400" cy="4419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Font typeface="Calibri"/>
              <a:buNone/>
            </a:pPr>
            <a:r>
              <a:rPr b="1" lang="en-US" sz="2000"/>
              <a:t>Rubbers:</a:t>
            </a:r>
            <a:r>
              <a:rPr lang="en-US" sz="2000"/>
              <a:t>-  have long range elasticity</a:t>
            </a:r>
            <a:endParaRPr/>
          </a:p>
          <a:p>
            <a:pPr indent="-228600" lvl="0" marL="228600" rtl="0" algn="l">
              <a:lnSpc>
                <a:spcPct val="90000"/>
              </a:lnSpc>
              <a:spcBef>
                <a:spcPts val="1000"/>
              </a:spcBef>
              <a:spcAft>
                <a:spcPts val="0"/>
              </a:spcAft>
              <a:buClr>
                <a:schemeClr val="dk1"/>
              </a:buClr>
              <a:buSzPts val="2000"/>
              <a:buFont typeface="Calibri"/>
              <a:buNone/>
            </a:pPr>
            <a:r>
              <a:rPr lang="en-US" sz="2000"/>
              <a:t>		   low molecular cohesion</a:t>
            </a:r>
            <a:endParaRPr/>
          </a:p>
          <a:p>
            <a:pPr indent="-228600" lvl="0" marL="228600" rtl="0" algn="l">
              <a:lnSpc>
                <a:spcPct val="90000"/>
              </a:lnSpc>
              <a:spcBef>
                <a:spcPts val="1000"/>
              </a:spcBef>
              <a:spcAft>
                <a:spcPts val="0"/>
              </a:spcAft>
              <a:buClr>
                <a:schemeClr val="dk1"/>
              </a:buClr>
              <a:buSzPts val="2000"/>
              <a:buFont typeface="Calibri"/>
              <a:buNone/>
            </a:pPr>
            <a:r>
              <a:rPr lang="en-US" sz="2000"/>
              <a:t>		   tensile strength 300-1000 psi (lbs/sq inch)</a:t>
            </a:r>
            <a:endParaRPr/>
          </a:p>
          <a:p>
            <a:pPr indent="-228600" lvl="0" marL="228600" rtl="0" algn="l">
              <a:lnSpc>
                <a:spcPct val="90000"/>
              </a:lnSpc>
              <a:spcBef>
                <a:spcPts val="1000"/>
              </a:spcBef>
              <a:spcAft>
                <a:spcPts val="0"/>
              </a:spcAft>
              <a:buClr>
                <a:schemeClr val="dk1"/>
              </a:buClr>
              <a:buSzPts val="2000"/>
              <a:buFont typeface="Calibri"/>
              <a:buNone/>
            </a:pPr>
            <a:r>
              <a:rPr lang="en-US" sz="2000"/>
              <a:t>		   Natural rubber, Buna-S-butyl rubber, Silicone rubber</a:t>
            </a:r>
            <a:endParaRPr sz="2000"/>
          </a:p>
          <a:p>
            <a:pPr indent="-228600" lvl="0" marL="228600" rtl="0" algn="l">
              <a:lnSpc>
                <a:spcPct val="90000"/>
              </a:lnSpc>
              <a:spcBef>
                <a:spcPts val="1000"/>
              </a:spcBef>
              <a:spcAft>
                <a:spcPts val="0"/>
              </a:spcAft>
              <a:buClr>
                <a:schemeClr val="dk1"/>
              </a:buClr>
              <a:buSzPts val="2000"/>
              <a:buFont typeface="Calibri"/>
              <a:buNone/>
            </a:pPr>
            <a:r>
              <a:rPr b="1" lang="en-US" sz="2000"/>
              <a:t>Plastics:- </a:t>
            </a:r>
            <a:r>
              <a:rPr lang="en-US" sz="2000"/>
              <a:t>stronger than rubbers</a:t>
            </a:r>
            <a:endParaRPr/>
          </a:p>
          <a:p>
            <a:pPr indent="-228600" lvl="0" marL="228600" rtl="0" algn="l">
              <a:lnSpc>
                <a:spcPct val="90000"/>
              </a:lnSpc>
              <a:spcBef>
                <a:spcPts val="1000"/>
              </a:spcBef>
              <a:spcAft>
                <a:spcPts val="0"/>
              </a:spcAft>
              <a:buClr>
                <a:schemeClr val="dk1"/>
              </a:buClr>
              <a:buSzPts val="2000"/>
              <a:buFont typeface="Calibri"/>
              <a:buNone/>
            </a:pPr>
            <a:r>
              <a:rPr lang="en-US" sz="2000"/>
              <a:t>	            tensile strength 4000-13000 psi (lbs/sq inch)</a:t>
            </a:r>
            <a:endParaRPr/>
          </a:p>
          <a:p>
            <a:pPr indent="-228600" lvl="0" marL="228600" rtl="0" algn="l">
              <a:lnSpc>
                <a:spcPct val="90000"/>
              </a:lnSpc>
              <a:spcBef>
                <a:spcPts val="1000"/>
              </a:spcBef>
              <a:spcAft>
                <a:spcPts val="0"/>
              </a:spcAft>
              <a:buClr>
                <a:schemeClr val="dk1"/>
              </a:buClr>
              <a:buSzPts val="2000"/>
              <a:buFont typeface="Calibri"/>
              <a:buNone/>
            </a:pPr>
            <a:r>
              <a:rPr lang="en-US" sz="2000"/>
              <a:t>	            types -hard and stiff or soft and flexible</a:t>
            </a:r>
            <a:endParaRPr/>
          </a:p>
          <a:p>
            <a:pPr indent="-228600" lvl="0" marL="228600" rtl="0" algn="l">
              <a:lnSpc>
                <a:spcPct val="90000"/>
              </a:lnSpc>
              <a:spcBef>
                <a:spcPts val="1000"/>
              </a:spcBef>
              <a:spcAft>
                <a:spcPts val="0"/>
              </a:spcAft>
              <a:buClr>
                <a:schemeClr val="dk1"/>
              </a:buClr>
              <a:buSzPts val="2000"/>
              <a:buFont typeface="Calibri"/>
              <a:buNone/>
            </a:pPr>
            <a:r>
              <a:rPr lang="en-US" sz="2000"/>
              <a:t>                Polyethylene, poly vinyl chloride, Teflon</a:t>
            </a:r>
            <a:endParaRPr/>
          </a:p>
          <a:p>
            <a:pPr indent="-228600" lvl="0" marL="228600" rtl="0" algn="l">
              <a:lnSpc>
                <a:spcPct val="90000"/>
              </a:lnSpc>
              <a:spcBef>
                <a:spcPts val="1000"/>
              </a:spcBef>
              <a:spcAft>
                <a:spcPts val="0"/>
              </a:spcAft>
              <a:buClr>
                <a:schemeClr val="dk1"/>
              </a:buClr>
              <a:buSzPts val="2000"/>
              <a:buFont typeface="Calibri"/>
              <a:buNone/>
            </a:pPr>
            <a:r>
              <a:rPr b="1" lang="en-US" sz="2000"/>
              <a:t>Fibers:- </a:t>
            </a:r>
            <a:r>
              <a:rPr lang="en-US" sz="2000"/>
              <a:t>strongest of the three types of polymer</a:t>
            </a:r>
            <a:endParaRPr/>
          </a:p>
          <a:p>
            <a:pPr indent="-228600" lvl="0" marL="228600" rtl="0" algn="l">
              <a:lnSpc>
                <a:spcPct val="90000"/>
              </a:lnSpc>
              <a:spcBef>
                <a:spcPts val="1000"/>
              </a:spcBef>
              <a:spcAft>
                <a:spcPts val="0"/>
              </a:spcAft>
              <a:buClr>
                <a:schemeClr val="dk1"/>
              </a:buClr>
              <a:buSzPts val="2000"/>
              <a:buFont typeface="Calibri"/>
              <a:buNone/>
            </a:pPr>
            <a:r>
              <a:rPr lang="en-US" sz="2000"/>
              <a:t>	          tensile strength 20000-150000 psi (lbs/sq inch)</a:t>
            </a:r>
            <a:endParaRPr/>
          </a:p>
          <a:p>
            <a:pPr indent="-228600" lvl="0" marL="228600" rtl="0" algn="l">
              <a:lnSpc>
                <a:spcPct val="90000"/>
              </a:lnSpc>
              <a:spcBef>
                <a:spcPts val="1000"/>
              </a:spcBef>
              <a:spcAft>
                <a:spcPts val="0"/>
              </a:spcAft>
              <a:buClr>
                <a:schemeClr val="dk1"/>
              </a:buClr>
              <a:buSzPts val="2000"/>
              <a:buFont typeface="Calibri"/>
              <a:buNone/>
            </a:pPr>
            <a:r>
              <a:rPr lang="en-US" sz="2000"/>
              <a:t>               Jute, Wool, Silk, Nylon-6,6</a:t>
            </a:r>
            <a:endParaRPr/>
          </a:p>
          <a:p>
            <a:pPr indent="-228600" lvl="0" marL="228600" rtl="0" algn="l">
              <a:lnSpc>
                <a:spcPct val="90000"/>
              </a:lnSpc>
              <a:spcBef>
                <a:spcPts val="1000"/>
              </a:spcBef>
              <a:spcAft>
                <a:spcPts val="0"/>
              </a:spcAft>
              <a:buClr>
                <a:schemeClr val="dk1"/>
              </a:buClr>
              <a:buSzPts val="2000"/>
              <a:buFont typeface="Calibri"/>
              <a:buNone/>
            </a:pPr>
            <a:r>
              <a:rPr b="1" lang="en-US" sz="2000"/>
              <a:t>Resins:- </a:t>
            </a:r>
            <a:r>
              <a:rPr lang="en-US" sz="2000"/>
              <a:t>low molecular weight polymers – adhesives</a:t>
            </a:r>
            <a:endParaRPr/>
          </a:p>
          <a:p>
            <a:pPr indent="-228600" lvl="0" marL="228600" rtl="0" algn="l">
              <a:lnSpc>
                <a:spcPct val="90000"/>
              </a:lnSpc>
              <a:spcBef>
                <a:spcPts val="1000"/>
              </a:spcBef>
              <a:spcAft>
                <a:spcPts val="0"/>
              </a:spcAft>
              <a:buClr>
                <a:schemeClr val="dk1"/>
              </a:buClr>
              <a:buSzPts val="2000"/>
              <a:buFont typeface="Calibri"/>
              <a:buNone/>
            </a:pPr>
            <a:r>
              <a:rPr lang="en-US" sz="2000"/>
              <a:t>               Bakelite, epoxy resin</a:t>
            </a:r>
            <a:endParaRPr sz="2000"/>
          </a:p>
          <a:p>
            <a:pPr indent="-228600" lvl="0" marL="228600" rtl="0" algn="l">
              <a:lnSpc>
                <a:spcPct val="90000"/>
              </a:lnSpc>
              <a:spcBef>
                <a:spcPts val="1000"/>
              </a:spcBef>
              <a:spcAft>
                <a:spcPts val="0"/>
              </a:spcAft>
              <a:buClr>
                <a:schemeClr val="dk1"/>
              </a:buClr>
              <a:buSzPts val="2000"/>
              <a:buFont typeface="Calibri"/>
              <a:buNone/>
            </a:pPr>
            <a:r>
              <a:t/>
            </a:r>
            <a:endParaRPr b="1"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p:nvPr/>
        </p:nvSpPr>
        <p:spPr>
          <a:xfrm>
            <a:off x="526576" y="221159"/>
            <a:ext cx="10255156"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Polymer Material Properties Depends on </a:t>
            </a:r>
            <a:endParaRPr sz="4400">
              <a:solidFill>
                <a:schemeClr val="dk1"/>
              </a:solidFill>
              <a:latin typeface="Calibri"/>
              <a:ea typeface="Calibri"/>
              <a:cs typeface="Calibri"/>
              <a:sym typeface="Calibri"/>
            </a:endParaRPr>
          </a:p>
        </p:txBody>
      </p:sp>
      <p:sp>
        <p:nvSpPr>
          <p:cNvPr id="208" name="Google Shape;208;p30"/>
          <p:cNvSpPr/>
          <p:nvPr/>
        </p:nvSpPr>
        <p:spPr>
          <a:xfrm>
            <a:off x="1252182" y="1263555"/>
            <a:ext cx="6934200" cy="4664075"/>
          </a:xfrm>
          <a:prstGeom prst="rect">
            <a:avLst/>
          </a:prstGeom>
          <a:noFill/>
          <a:ln>
            <a:noFill/>
          </a:ln>
        </p:spPr>
        <p:txBody>
          <a:bodyPr anchorCtr="0" anchor="t" bIns="45700" lIns="91425" spcFirstLastPara="1" rIns="91425" wrap="square" tIns="45700">
            <a:noAutofit/>
          </a:bodyPr>
          <a:lstStyle/>
          <a:p>
            <a:pPr indent="-457200" lvl="0" marL="457200" marR="0" rtl="0" algn="l">
              <a:lnSpc>
                <a:spcPct val="250000"/>
              </a:lnSpc>
              <a:spcBef>
                <a:spcPts val="0"/>
              </a:spcBef>
              <a:spcAft>
                <a:spcPts val="0"/>
              </a:spcAft>
              <a:buClr>
                <a:schemeClr val="dk1"/>
              </a:buClr>
              <a:buSzPts val="2000"/>
              <a:buFont typeface="Arial"/>
              <a:buAutoNum type="arabicPeriod"/>
            </a:pPr>
            <a:r>
              <a:rPr b="1" lang="en-US" sz="2000">
                <a:solidFill>
                  <a:schemeClr val="dk1"/>
                </a:solidFill>
                <a:latin typeface="Arial"/>
                <a:ea typeface="Arial"/>
                <a:cs typeface="Arial"/>
                <a:sym typeface="Arial"/>
              </a:rPr>
              <a:t>Degree of Polymerization</a:t>
            </a:r>
            <a:endParaRPr/>
          </a:p>
          <a:p>
            <a:pPr indent="-457200" lvl="0" marL="457200" marR="0" rtl="0" algn="l">
              <a:lnSpc>
                <a:spcPct val="250000"/>
              </a:lnSpc>
              <a:spcBef>
                <a:spcPts val="0"/>
              </a:spcBef>
              <a:spcAft>
                <a:spcPts val="0"/>
              </a:spcAft>
              <a:buClr>
                <a:schemeClr val="dk1"/>
              </a:buClr>
              <a:buSzPts val="2000"/>
              <a:buFont typeface="Arial"/>
              <a:buAutoNum type="arabicPeriod"/>
            </a:pPr>
            <a:r>
              <a:rPr b="1" lang="en-US" sz="2000">
                <a:solidFill>
                  <a:schemeClr val="dk1"/>
                </a:solidFill>
                <a:latin typeface="Arial"/>
                <a:ea typeface="Arial"/>
                <a:cs typeface="Arial"/>
                <a:sym typeface="Arial"/>
              </a:rPr>
              <a:t>Molecular Weight of the Polymer</a:t>
            </a:r>
            <a:endParaRPr/>
          </a:p>
          <a:p>
            <a:pPr indent="-457200" lvl="0" marL="457200" marR="0" rtl="0" algn="l">
              <a:lnSpc>
                <a:spcPct val="250000"/>
              </a:lnSpc>
              <a:spcBef>
                <a:spcPts val="0"/>
              </a:spcBef>
              <a:spcAft>
                <a:spcPts val="0"/>
              </a:spcAft>
              <a:buClr>
                <a:schemeClr val="dk1"/>
              </a:buClr>
              <a:buSzPts val="2000"/>
              <a:buFont typeface="Arial"/>
              <a:buAutoNum type="arabicPeriod"/>
            </a:pPr>
            <a:r>
              <a:rPr b="1" lang="en-US" sz="2000">
                <a:solidFill>
                  <a:schemeClr val="dk1"/>
                </a:solidFill>
                <a:latin typeface="Arial"/>
                <a:ea typeface="Arial"/>
                <a:cs typeface="Arial"/>
                <a:sym typeface="Arial"/>
              </a:rPr>
              <a:t>Molecular Weight Distribution</a:t>
            </a:r>
            <a:endParaRPr/>
          </a:p>
          <a:p>
            <a:pPr indent="-457200" lvl="0" marL="457200" marR="0" rtl="0" algn="l">
              <a:lnSpc>
                <a:spcPct val="250000"/>
              </a:lnSpc>
              <a:spcBef>
                <a:spcPts val="0"/>
              </a:spcBef>
              <a:spcAft>
                <a:spcPts val="0"/>
              </a:spcAft>
              <a:buClr>
                <a:schemeClr val="dk1"/>
              </a:buClr>
              <a:buSzPts val="2000"/>
              <a:buFont typeface="Arial"/>
              <a:buAutoNum type="arabicPeriod"/>
            </a:pPr>
            <a:r>
              <a:rPr b="1" lang="en-US" sz="2000">
                <a:solidFill>
                  <a:schemeClr val="dk1"/>
                </a:solidFill>
                <a:latin typeface="Arial"/>
                <a:ea typeface="Arial"/>
                <a:cs typeface="Arial"/>
                <a:sym typeface="Arial"/>
              </a:rPr>
              <a:t>Glass Transition Temperature</a:t>
            </a:r>
            <a:endParaRPr/>
          </a:p>
          <a:p>
            <a:pPr indent="-457200" lvl="0" marL="457200" marR="0" rtl="0" algn="l">
              <a:lnSpc>
                <a:spcPct val="250000"/>
              </a:lnSpc>
              <a:spcBef>
                <a:spcPts val="0"/>
              </a:spcBef>
              <a:spcAft>
                <a:spcPts val="0"/>
              </a:spcAft>
              <a:buClr>
                <a:schemeClr val="dk1"/>
              </a:buClr>
              <a:buSzPts val="2000"/>
              <a:buFont typeface="Arial"/>
              <a:buAutoNum type="arabicPeriod"/>
            </a:pPr>
            <a:r>
              <a:rPr b="1" lang="en-US" sz="2000">
                <a:solidFill>
                  <a:schemeClr val="dk1"/>
                </a:solidFill>
                <a:latin typeface="Arial"/>
                <a:ea typeface="Arial"/>
                <a:cs typeface="Arial"/>
                <a:sym typeface="Arial"/>
              </a:rPr>
              <a:t>Percentage of Crystallinity</a:t>
            </a:r>
            <a:endParaRPr/>
          </a:p>
          <a:p>
            <a:pPr indent="-457200" lvl="0" marL="457200" marR="0" rtl="0" algn="l">
              <a:lnSpc>
                <a:spcPct val="250000"/>
              </a:lnSpc>
              <a:spcBef>
                <a:spcPts val="0"/>
              </a:spcBef>
              <a:spcAft>
                <a:spcPts val="0"/>
              </a:spcAft>
              <a:buClr>
                <a:schemeClr val="dk1"/>
              </a:buClr>
              <a:buSzPts val="2000"/>
              <a:buFont typeface="Arial"/>
              <a:buAutoNum type="arabicPeriod"/>
            </a:pPr>
            <a:r>
              <a:rPr b="1" lang="en-US" sz="2000">
                <a:solidFill>
                  <a:schemeClr val="dk1"/>
                </a:solidFill>
                <a:latin typeface="Arial"/>
                <a:ea typeface="Arial"/>
                <a:cs typeface="Arial"/>
                <a:sym typeface="Arial"/>
              </a:rPr>
              <a:t>Structure and Distribution of Chain Branching</a:t>
            </a:r>
            <a:endParaRPr b="1" sz="20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nvSpPr>
        <p:spPr>
          <a:xfrm>
            <a:off x="254758" y="233150"/>
            <a:ext cx="11145672"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Molecular weight and Degree of polymerisation</a:t>
            </a:r>
            <a:endParaRPr sz="4400">
              <a:solidFill>
                <a:schemeClr val="dk1"/>
              </a:solidFill>
              <a:latin typeface="Calibri"/>
              <a:ea typeface="Calibri"/>
              <a:cs typeface="Calibri"/>
              <a:sym typeface="Calibri"/>
            </a:endParaRPr>
          </a:p>
        </p:txBody>
      </p:sp>
      <p:sp>
        <p:nvSpPr>
          <p:cNvPr id="214" name="Google Shape;214;p31"/>
          <p:cNvSpPr txBox="1"/>
          <p:nvPr/>
        </p:nvSpPr>
        <p:spPr>
          <a:xfrm>
            <a:off x="412810" y="1983476"/>
            <a:ext cx="11313994" cy="406265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Number of repeating unit in a polymer called as </a:t>
            </a:r>
            <a:r>
              <a:rPr b="1" i="1" lang="en-US" sz="2000">
                <a:solidFill>
                  <a:srgbClr val="FF0000"/>
                </a:solidFill>
                <a:latin typeface="Calibri"/>
                <a:ea typeface="Calibri"/>
                <a:cs typeface="Calibri"/>
                <a:sym typeface="Calibri"/>
              </a:rPr>
              <a:t>degree of polymerisation </a:t>
            </a:r>
            <a:r>
              <a:rPr b="1" lang="en-US" sz="2000">
                <a:solidFill>
                  <a:srgbClr val="FF0000"/>
                </a:solidFill>
                <a:latin typeface="Calibri"/>
                <a:ea typeface="Calibri"/>
                <a:cs typeface="Calibri"/>
                <a:sym typeface="Calibri"/>
              </a:rPr>
              <a:t>(DP)</a:t>
            </a:r>
            <a:r>
              <a:rPr i="1" lang="en-US" sz="2000">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 DP provides the indirect method of expressing the molecular weight and the relation is as follows;</a:t>
            </a:r>
            <a:endParaRPr sz="2000">
              <a:solidFill>
                <a:schemeClr val="dk1"/>
              </a:solidFill>
              <a:latin typeface="Calibri"/>
              <a:ea typeface="Calibri"/>
              <a:cs typeface="Calibri"/>
              <a:sym typeface="Calibri"/>
            </a:endParaRPr>
          </a:p>
          <a:p>
            <a:pPr indent="0" lvl="0" marL="0" marR="0" rtl="0" algn="just">
              <a:spcBef>
                <a:spcPts val="1200"/>
              </a:spcBef>
              <a:spcAft>
                <a:spcPts val="0"/>
              </a:spcAft>
              <a:buNone/>
            </a:pPr>
            <a:r>
              <a:rPr lang="en-US" sz="2000">
                <a:solidFill>
                  <a:schemeClr val="dk1"/>
                </a:solidFill>
                <a:latin typeface="Calibri"/>
                <a:ea typeface="Calibri"/>
                <a:cs typeface="Calibri"/>
                <a:sym typeface="Calibri"/>
              </a:rPr>
              <a:t>					</a:t>
            </a:r>
            <a:r>
              <a:rPr b="1" lang="en-US" sz="2400">
                <a:solidFill>
                  <a:srgbClr val="FF0000"/>
                </a:solidFill>
                <a:latin typeface="Calibri"/>
                <a:ea typeface="Calibri"/>
                <a:cs typeface="Calibri"/>
                <a:sym typeface="Calibri"/>
              </a:rPr>
              <a:t>M = DP x m</a:t>
            </a:r>
            <a:endParaRPr b="1" sz="2400">
              <a:solidFill>
                <a:srgbClr val="FF0000"/>
              </a:solidFill>
              <a:latin typeface="Calibri"/>
              <a:ea typeface="Calibri"/>
              <a:cs typeface="Calibri"/>
              <a:sym typeface="Calibri"/>
            </a:endParaRPr>
          </a:p>
          <a:p>
            <a:pPr indent="0" lvl="0" marL="0" marR="0" rtl="0" algn="just">
              <a:spcBef>
                <a:spcPts val="1000"/>
              </a:spcBef>
              <a:spcAft>
                <a:spcPts val="0"/>
              </a:spcAft>
              <a:buNone/>
            </a:pPr>
            <a:r>
              <a:rPr lang="en-US" sz="2000">
                <a:solidFill>
                  <a:schemeClr val="dk1"/>
                </a:solidFill>
                <a:latin typeface="Calibri"/>
                <a:ea typeface="Calibri"/>
                <a:cs typeface="Calibri"/>
                <a:sym typeface="Calibri"/>
              </a:rPr>
              <a:t>Where, M is the molecular weight of polymer, DP is the degree of polymerisation and m is the molecular weight of the monomer</a:t>
            </a:r>
            <a:endParaRPr sz="2000">
              <a:solidFill>
                <a:schemeClr val="dk1"/>
              </a:solidFill>
              <a:latin typeface="Calibri"/>
              <a:ea typeface="Calibri"/>
              <a:cs typeface="Calibri"/>
              <a:sym typeface="Calibri"/>
            </a:endParaRPr>
          </a:p>
          <a:p>
            <a:pPr indent="0" lvl="0" marL="0" marR="0" rtl="0" algn="just">
              <a:spcBef>
                <a:spcPts val="1400"/>
              </a:spcBef>
              <a:spcAft>
                <a:spcPts val="0"/>
              </a:spcAft>
              <a:buNone/>
            </a:pPr>
            <a:r>
              <a:rPr lang="en-US" sz="2800">
                <a:solidFill>
                  <a:srgbClr val="FF0000"/>
                </a:solidFill>
                <a:latin typeface="Times New Roman"/>
                <a:ea typeface="Times New Roman"/>
                <a:cs typeface="Times New Roman"/>
                <a:sym typeface="Times New Roman"/>
              </a:rPr>
              <a:t>					 </a:t>
            </a:r>
            <a:r>
              <a:rPr b="1" lang="en-US" sz="2400">
                <a:solidFill>
                  <a:srgbClr val="FF0000"/>
                </a:solidFill>
                <a:latin typeface="Calibri"/>
                <a:ea typeface="Calibri"/>
                <a:cs typeface="Calibri"/>
                <a:sym typeface="Calibri"/>
              </a:rPr>
              <a:t>DP = M / m</a:t>
            </a:r>
            <a:endParaRPr/>
          </a:p>
          <a:p>
            <a:pPr indent="0" lvl="0" marL="0" marR="0" rtl="0" algn="just">
              <a:spcBef>
                <a:spcPts val="1000"/>
              </a:spcBef>
              <a:spcAft>
                <a:spcPts val="0"/>
              </a:spcAft>
              <a:buNone/>
            </a:pPr>
            <a:r>
              <a:rPr lang="en-US" sz="2000">
                <a:solidFill>
                  <a:schemeClr val="dk1"/>
                </a:solidFill>
                <a:latin typeface="Calibri"/>
                <a:ea typeface="Calibri"/>
                <a:cs typeface="Calibri"/>
                <a:sym typeface="Calibri"/>
              </a:rPr>
              <a:t>DP can be related to the corresponding molecular weight average by the following two equations;</a:t>
            </a:r>
            <a:endParaRPr sz="2000">
              <a:solidFill>
                <a:schemeClr val="dk1"/>
              </a:solidFill>
              <a:latin typeface="Calibri"/>
              <a:ea typeface="Calibri"/>
              <a:cs typeface="Calibri"/>
              <a:sym typeface="Calibri"/>
            </a:endParaRPr>
          </a:p>
          <a:p>
            <a:pPr indent="0" lvl="0" marL="0" marR="0" rtl="0" algn="just">
              <a:spcBef>
                <a:spcPts val="1000"/>
              </a:spcBef>
              <a:spcAft>
                <a:spcPts val="0"/>
              </a:spcAft>
              <a:buNone/>
            </a:pPr>
            <a:r>
              <a:rPr lang="en-US" sz="2000">
                <a:solidFill>
                  <a:schemeClr val="dk1"/>
                </a:solidFill>
                <a:latin typeface="Calibri"/>
                <a:ea typeface="Calibri"/>
                <a:cs typeface="Calibri"/>
                <a:sym typeface="Calibri"/>
              </a:rPr>
              <a:t>					</a:t>
            </a:r>
            <a:r>
              <a:rPr b="1" lang="en-US" sz="2000">
                <a:solidFill>
                  <a:srgbClr val="FF0000"/>
                </a:solidFill>
                <a:latin typeface="Calibri"/>
                <a:ea typeface="Calibri"/>
                <a:cs typeface="Calibri"/>
                <a:sym typeface="Calibri"/>
              </a:rPr>
              <a:t>M</a:t>
            </a:r>
            <a:r>
              <a:rPr b="1" baseline="-25000" lang="en-US" sz="2000">
                <a:solidFill>
                  <a:srgbClr val="FF0000"/>
                </a:solidFill>
                <a:latin typeface="Calibri"/>
                <a:ea typeface="Calibri"/>
                <a:cs typeface="Calibri"/>
                <a:sym typeface="Calibri"/>
              </a:rPr>
              <a:t>n</a:t>
            </a:r>
            <a:r>
              <a:rPr b="1" lang="en-US" sz="2000">
                <a:solidFill>
                  <a:srgbClr val="FF0000"/>
                </a:solidFill>
                <a:latin typeface="Calibri"/>
                <a:ea typeface="Calibri"/>
                <a:cs typeface="Calibri"/>
                <a:sym typeface="Calibri"/>
              </a:rPr>
              <a:t> = (DP)</a:t>
            </a:r>
            <a:r>
              <a:rPr b="1" baseline="-25000" lang="en-US" sz="2000">
                <a:solidFill>
                  <a:srgbClr val="FF0000"/>
                </a:solidFill>
                <a:latin typeface="Calibri"/>
                <a:ea typeface="Calibri"/>
                <a:cs typeface="Calibri"/>
                <a:sym typeface="Calibri"/>
              </a:rPr>
              <a:t>n</a:t>
            </a:r>
            <a:r>
              <a:rPr b="1" lang="en-US" sz="2000">
                <a:solidFill>
                  <a:srgbClr val="FF0000"/>
                </a:solidFill>
                <a:latin typeface="Calibri"/>
                <a:ea typeface="Calibri"/>
                <a:cs typeface="Calibri"/>
                <a:sym typeface="Calibri"/>
              </a:rPr>
              <a:t>.</a:t>
            </a:r>
            <a:r>
              <a:rPr b="1" i="1" lang="en-US" sz="2000">
                <a:solidFill>
                  <a:srgbClr val="FF0000"/>
                </a:solidFill>
                <a:latin typeface="Calibri"/>
                <a:ea typeface="Calibri"/>
                <a:cs typeface="Calibri"/>
                <a:sym typeface="Calibri"/>
              </a:rPr>
              <a:t>m</a:t>
            </a:r>
            <a:endParaRPr b="1" sz="2000">
              <a:solidFill>
                <a:srgbClr val="FF0000"/>
              </a:solidFill>
              <a:latin typeface="Calibri"/>
              <a:ea typeface="Calibri"/>
              <a:cs typeface="Calibri"/>
              <a:sym typeface="Calibri"/>
            </a:endParaRPr>
          </a:p>
          <a:p>
            <a:pPr indent="0" lvl="0" marL="0" marR="0" rtl="0" algn="just">
              <a:spcBef>
                <a:spcPts val="1000"/>
              </a:spcBef>
              <a:spcAft>
                <a:spcPts val="0"/>
              </a:spcAft>
              <a:buNone/>
            </a:pPr>
            <a:r>
              <a:rPr b="1" lang="en-US" sz="2000">
                <a:solidFill>
                  <a:srgbClr val="FF0000"/>
                </a:solidFill>
                <a:latin typeface="Calibri"/>
                <a:ea typeface="Calibri"/>
                <a:cs typeface="Calibri"/>
                <a:sym typeface="Calibri"/>
              </a:rPr>
              <a:t>					M</a:t>
            </a:r>
            <a:r>
              <a:rPr b="1" baseline="-25000" lang="en-US" sz="2000">
                <a:solidFill>
                  <a:srgbClr val="FF0000"/>
                </a:solidFill>
                <a:latin typeface="Calibri"/>
                <a:ea typeface="Calibri"/>
                <a:cs typeface="Calibri"/>
                <a:sym typeface="Calibri"/>
              </a:rPr>
              <a:t>w</a:t>
            </a:r>
            <a:r>
              <a:rPr b="1" lang="en-US" sz="2000">
                <a:solidFill>
                  <a:srgbClr val="FF0000"/>
                </a:solidFill>
                <a:latin typeface="Calibri"/>
                <a:ea typeface="Calibri"/>
                <a:cs typeface="Calibri"/>
                <a:sym typeface="Calibri"/>
              </a:rPr>
              <a:t> = (DP)</a:t>
            </a:r>
            <a:r>
              <a:rPr b="1" baseline="-25000" lang="en-US" sz="2000">
                <a:solidFill>
                  <a:srgbClr val="FF0000"/>
                </a:solidFill>
                <a:latin typeface="Calibri"/>
                <a:ea typeface="Calibri"/>
                <a:cs typeface="Calibri"/>
                <a:sym typeface="Calibri"/>
              </a:rPr>
              <a:t>w</a:t>
            </a:r>
            <a:r>
              <a:rPr b="1" lang="en-US" sz="2000">
                <a:solidFill>
                  <a:srgbClr val="FF0000"/>
                </a:solidFill>
                <a:latin typeface="Calibri"/>
                <a:ea typeface="Calibri"/>
                <a:cs typeface="Calibri"/>
                <a:sym typeface="Calibri"/>
              </a:rPr>
              <a:t>.</a:t>
            </a:r>
            <a:r>
              <a:rPr b="1" i="1" lang="en-US" sz="2000">
                <a:solidFill>
                  <a:srgbClr val="FF0000"/>
                </a:solidFill>
                <a:latin typeface="Calibri"/>
                <a:ea typeface="Calibri"/>
                <a:cs typeface="Calibri"/>
                <a:sym typeface="Calibri"/>
              </a:rPr>
              <a:t>m</a:t>
            </a:r>
            <a:endParaRPr b="1" i="1" sz="2000">
              <a:solidFill>
                <a:srgbClr val="FF0000"/>
              </a:solidFill>
              <a:latin typeface="Calibri"/>
              <a:ea typeface="Calibri"/>
              <a:cs typeface="Calibri"/>
              <a:sym typeface="Calibri"/>
            </a:endParaRPr>
          </a:p>
        </p:txBody>
      </p:sp>
      <p:sp>
        <p:nvSpPr>
          <p:cNvPr id="215" name="Google Shape;215;p31"/>
          <p:cNvSpPr/>
          <p:nvPr/>
        </p:nvSpPr>
        <p:spPr>
          <a:xfrm>
            <a:off x="952083" y="1221410"/>
            <a:ext cx="396518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u="sng">
                <a:solidFill>
                  <a:schemeClr val="dk1"/>
                </a:solidFill>
                <a:latin typeface="Calibri"/>
                <a:ea typeface="Calibri"/>
                <a:cs typeface="Calibri"/>
                <a:sym typeface="Calibri"/>
              </a:rPr>
              <a:t>Degree of polymerisation</a:t>
            </a:r>
            <a:endParaRPr b="1" sz="2800" u="sng">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4"/>
          <p:cNvGrpSpPr/>
          <p:nvPr/>
        </p:nvGrpSpPr>
        <p:grpSpPr>
          <a:xfrm>
            <a:off x="1146629" y="595086"/>
            <a:ext cx="10435771" cy="6146798"/>
            <a:chOff x="0" y="116115"/>
            <a:chExt cx="10435771" cy="6146798"/>
          </a:xfrm>
        </p:grpSpPr>
        <p:sp>
          <p:nvSpPr>
            <p:cNvPr id="90" name="Google Shape;90;p14"/>
            <p:cNvSpPr/>
            <p:nvPr/>
          </p:nvSpPr>
          <p:spPr>
            <a:xfrm>
              <a:off x="0" y="1860809"/>
              <a:ext cx="10435771" cy="378000"/>
            </a:xfrm>
            <a:prstGeom prst="rect">
              <a:avLst/>
            </a:prstGeom>
            <a:solidFill>
              <a:schemeClr val="lt1">
                <a:alpha val="89803"/>
              </a:schemeClr>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496820" y="116115"/>
              <a:ext cx="9936393" cy="1966093"/>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txBox="1"/>
            <p:nvPr/>
          </p:nvSpPr>
          <p:spPr>
            <a:xfrm>
              <a:off x="592797" y="212092"/>
              <a:ext cx="9744439" cy="1774139"/>
            </a:xfrm>
            <a:prstGeom prst="rect">
              <a:avLst/>
            </a:prstGeom>
            <a:noFill/>
            <a:ln>
              <a:noFill/>
            </a:ln>
          </p:spPr>
          <p:txBody>
            <a:bodyPr anchorCtr="0" anchor="ctr" bIns="0" lIns="276100" spcFirstLastPara="1" rIns="276100" wrap="square" tIns="0">
              <a:noAutofit/>
            </a:bodyPr>
            <a:lstStyle/>
            <a:p>
              <a:pPr indent="0" lvl="0" marL="0" marR="0" rtl="0" algn="l">
                <a:lnSpc>
                  <a:spcPct val="90000"/>
                </a:lnSpc>
                <a:spcBef>
                  <a:spcPts val="0"/>
                </a:spcBef>
                <a:spcAft>
                  <a:spcPts val="0"/>
                </a:spcAft>
                <a:buNone/>
              </a:pPr>
              <a:r>
                <a:rPr b="1" i="0" lang="en-US" sz="2000" u="none" cap="none" strike="noStrike">
                  <a:solidFill>
                    <a:schemeClr val="lt1"/>
                  </a:solidFill>
                  <a:latin typeface="Calibri"/>
                  <a:ea typeface="Calibri"/>
                  <a:cs typeface="Calibri"/>
                  <a:sym typeface="Calibri"/>
                </a:rPr>
                <a:t>Introduction:</a:t>
              </a:r>
              <a:endParaRPr/>
            </a:p>
            <a:p>
              <a:pPr indent="0" lvl="0" marL="0" marR="0" rtl="0" algn="l">
                <a:lnSpc>
                  <a:spcPct val="90000"/>
                </a:lnSpc>
                <a:spcBef>
                  <a:spcPts val="700"/>
                </a:spcBef>
                <a:spcAft>
                  <a:spcPts val="0"/>
                </a:spcAft>
                <a:buNone/>
              </a:pPr>
              <a:r>
                <a:rPr b="1" i="0" lang="en-US" sz="1800" u="none" cap="none" strike="noStrike">
                  <a:solidFill>
                    <a:schemeClr val="lt1"/>
                  </a:solidFill>
                  <a:latin typeface="Calibri"/>
                  <a:ea typeface="Calibri"/>
                  <a:cs typeface="Calibri"/>
                  <a:sym typeface="Calibri"/>
                </a:rPr>
                <a:t>Types</a:t>
              </a:r>
              <a:r>
                <a:rPr b="0" i="0" lang="en-US" sz="1800" u="none" cap="none" strike="noStrike">
                  <a:solidFill>
                    <a:schemeClr val="lt1"/>
                  </a:solidFill>
                  <a:latin typeface="Calibri"/>
                  <a:ea typeface="Calibri"/>
                  <a:cs typeface="Calibri"/>
                  <a:sym typeface="Calibri"/>
                </a:rPr>
                <a:t> – organic, inorganic, thermoplastics, thermosetting plastics, homo and copolymers, stereoregular polymers.</a:t>
              </a:r>
              <a:endParaRPr/>
            </a:p>
            <a:p>
              <a:pPr indent="0" lvl="0" marL="0" marR="0" rtl="0" algn="l">
                <a:lnSpc>
                  <a:spcPct val="90000"/>
                </a:lnSpc>
                <a:spcBef>
                  <a:spcPts val="630"/>
                </a:spcBef>
                <a:spcAft>
                  <a:spcPts val="0"/>
                </a:spcAft>
                <a:buNone/>
              </a:pPr>
              <a:r>
                <a:rPr b="0" i="0" lang="en-US" sz="1800" u="none" cap="none" strike="noStrike">
                  <a:solidFill>
                    <a:schemeClr val="lt1"/>
                  </a:solidFill>
                  <a:latin typeface="Calibri"/>
                  <a:ea typeface="Calibri"/>
                  <a:cs typeface="Calibri"/>
                  <a:sym typeface="Calibri"/>
                </a:rPr>
                <a:t>Degree of polymerisation, average molecular weights.</a:t>
              </a:r>
              <a:endParaRPr/>
            </a:p>
            <a:p>
              <a:pPr indent="0" lvl="0" marL="0" marR="0" rtl="0" algn="l">
                <a:lnSpc>
                  <a:spcPct val="90000"/>
                </a:lnSpc>
                <a:spcBef>
                  <a:spcPts val="630"/>
                </a:spcBef>
                <a:spcAft>
                  <a:spcPts val="0"/>
                </a:spcAft>
                <a:buNone/>
              </a:pPr>
              <a:r>
                <a:rPr b="1" i="0" lang="en-US" sz="1800" u="none" cap="none" strike="noStrike">
                  <a:solidFill>
                    <a:schemeClr val="lt1"/>
                  </a:solidFill>
                  <a:latin typeface="Calibri"/>
                  <a:ea typeface="Calibri"/>
                  <a:cs typeface="Calibri"/>
                  <a:sym typeface="Calibri"/>
                </a:rPr>
                <a:t>Polymerisation reactions </a:t>
              </a:r>
              <a:r>
                <a:rPr b="0" i="0" lang="en-US" sz="1800" u="none" cap="none" strike="noStrike">
                  <a:solidFill>
                    <a:schemeClr val="lt1"/>
                  </a:solidFill>
                  <a:latin typeface="Calibri"/>
                  <a:ea typeface="Calibri"/>
                  <a:cs typeface="Calibri"/>
                  <a:sym typeface="Calibri"/>
                </a:rPr>
                <a:t>– chain, condensation – one example each.</a:t>
              </a:r>
              <a:endParaRPr/>
            </a:p>
            <a:p>
              <a:pPr indent="0" lvl="0" marL="0" marR="0" rtl="0" algn="l">
                <a:lnSpc>
                  <a:spcPct val="90000"/>
                </a:lnSpc>
                <a:spcBef>
                  <a:spcPts val="630"/>
                </a:spcBef>
                <a:spcAft>
                  <a:spcPts val="0"/>
                </a:spcAft>
                <a:buNone/>
              </a:pPr>
              <a:r>
                <a:rPr b="1" i="0" lang="en-US" sz="1800" u="none" cap="none" strike="noStrike">
                  <a:solidFill>
                    <a:schemeClr val="lt1"/>
                  </a:solidFill>
                  <a:latin typeface="Calibri"/>
                  <a:ea typeface="Calibri"/>
                  <a:cs typeface="Calibri"/>
                  <a:sym typeface="Calibri"/>
                </a:rPr>
                <a:t>Morphology</a:t>
              </a:r>
              <a:r>
                <a:rPr b="0" i="0" lang="en-US" sz="1800" u="none" cap="none" strike="noStrike">
                  <a:solidFill>
                    <a:schemeClr val="lt1"/>
                  </a:solidFill>
                  <a:latin typeface="Calibri"/>
                  <a:ea typeface="Calibri"/>
                  <a:cs typeface="Calibri"/>
                  <a:sym typeface="Calibri"/>
                </a:rPr>
                <a:t> – amorphous and crystalline states.</a:t>
              </a:r>
              <a:endParaRPr b="0" i="0" sz="1800" u="none" cap="none" strike="noStrike">
                <a:solidFill>
                  <a:schemeClr val="lt1"/>
                </a:solidFill>
                <a:latin typeface="Calibri"/>
                <a:ea typeface="Calibri"/>
                <a:cs typeface="Calibri"/>
                <a:sym typeface="Calibri"/>
              </a:endParaRPr>
            </a:p>
          </p:txBody>
        </p:sp>
        <p:sp>
          <p:nvSpPr>
            <p:cNvPr id="93" name="Google Shape;93;p14"/>
            <p:cNvSpPr/>
            <p:nvPr/>
          </p:nvSpPr>
          <p:spPr>
            <a:xfrm>
              <a:off x="0" y="3599487"/>
              <a:ext cx="10435771" cy="378000"/>
            </a:xfrm>
            <a:prstGeom prst="rect">
              <a:avLst/>
            </a:prstGeom>
            <a:solidFill>
              <a:schemeClr val="lt1">
                <a:alpha val="89803"/>
              </a:schemeClr>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510068" y="2319809"/>
              <a:ext cx="9917867" cy="1501078"/>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nvSpPr>
          <p:spPr>
            <a:xfrm>
              <a:off x="583345" y="2393086"/>
              <a:ext cx="9771313" cy="1354524"/>
            </a:xfrm>
            <a:prstGeom prst="rect">
              <a:avLst/>
            </a:prstGeom>
            <a:noFill/>
            <a:ln>
              <a:noFill/>
            </a:ln>
          </p:spPr>
          <p:txBody>
            <a:bodyPr anchorCtr="0" anchor="ctr" bIns="0" lIns="276100" spcFirstLastPara="1" rIns="276100" wrap="square" tIns="0">
              <a:noAutofit/>
            </a:bodyPr>
            <a:lstStyle/>
            <a:p>
              <a:pPr indent="0" lvl="0" marL="0" marR="0" rtl="0" algn="l">
                <a:lnSpc>
                  <a:spcPct val="90000"/>
                </a:lnSpc>
                <a:spcBef>
                  <a:spcPts val="0"/>
                </a:spcBef>
                <a:spcAft>
                  <a:spcPts val="0"/>
                </a:spcAft>
                <a:buNone/>
              </a:pPr>
              <a:r>
                <a:rPr b="1" i="0" lang="en-US" sz="2000" u="none" cap="none" strike="noStrike">
                  <a:solidFill>
                    <a:schemeClr val="lt1"/>
                  </a:solidFill>
                  <a:latin typeface="Calibri"/>
                  <a:ea typeface="Calibri"/>
                  <a:cs typeface="Calibri"/>
                  <a:sym typeface="Calibri"/>
                </a:rPr>
                <a:t>Properties of polymers:</a:t>
              </a:r>
              <a:endParaRPr/>
            </a:p>
            <a:p>
              <a:pPr indent="0" lvl="0" marL="0" marR="0" rtl="0" algn="l">
                <a:lnSpc>
                  <a:spcPct val="90000"/>
                </a:lnSpc>
                <a:spcBef>
                  <a:spcPts val="700"/>
                </a:spcBef>
                <a:spcAft>
                  <a:spcPts val="0"/>
                </a:spcAft>
                <a:buNone/>
              </a:pPr>
              <a:r>
                <a:rPr b="1" i="0" lang="en-US" sz="1800" u="none" cap="none" strike="noStrike">
                  <a:solidFill>
                    <a:schemeClr val="lt1"/>
                  </a:solidFill>
                  <a:latin typeface="Calibri"/>
                  <a:ea typeface="Calibri"/>
                  <a:cs typeface="Calibri"/>
                  <a:sym typeface="Calibri"/>
                </a:rPr>
                <a:t>Thermal properties </a:t>
              </a:r>
              <a:r>
                <a:rPr b="0" i="0" lang="en-US" sz="1800" u="none" cap="none" strike="noStrike">
                  <a:solidFill>
                    <a:schemeClr val="lt1"/>
                  </a:solidFill>
                  <a:latin typeface="Calibri"/>
                  <a:ea typeface="Calibri"/>
                  <a:cs typeface="Calibri"/>
                  <a:sym typeface="Calibri"/>
                </a:rPr>
                <a:t>– glass transition– factors influencing glass transition temperature, determination by DSC.</a:t>
              </a:r>
              <a:endParaRPr/>
            </a:p>
            <a:p>
              <a:pPr indent="0" lvl="0" marL="0" marR="0" rtl="0" algn="l">
                <a:lnSpc>
                  <a:spcPct val="90000"/>
                </a:lnSpc>
                <a:spcBef>
                  <a:spcPts val="630"/>
                </a:spcBef>
                <a:spcAft>
                  <a:spcPts val="0"/>
                </a:spcAft>
                <a:buNone/>
              </a:pPr>
              <a:r>
                <a:rPr b="1" i="0" lang="en-US" sz="1800" u="none" cap="none" strike="noStrike">
                  <a:solidFill>
                    <a:schemeClr val="lt1"/>
                  </a:solidFill>
                  <a:latin typeface="Calibri"/>
                  <a:ea typeface="Calibri"/>
                  <a:cs typeface="Calibri"/>
                  <a:sym typeface="Calibri"/>
                </a:rPr>
                <a:t>Mechanical properties </a:t>
              </a:r>
              <a:r>
                <a:rPr b="0" i="0" lang="en-US" sz="1800" u="none" cap="none" strike="noStrike">
                  <a:solidFill>
                    <a:schemeClr val="lt1"/>
                  </a:solidFill>
                  <a:latin typeface="Calibri"/>
                  <a:ea typeface="Calibri"/>
                  <a:cs typeface="Calibri"/>
                  <a:sym typeface="Calibri"/>
                </a:rPr>
                <a:t>– stress-strain analysis, critical radius of curvature for flexible electronics.</a:t>
              </a:r>
              <a:endParaRPr b="0" i="0" sz="1800" u="none" cap="none" strike="noStrike">
                <a:solidFill>
                  <a:schemeClr val="lt1"/>
                </a:solidFill>
                <a:latin typeface="Calibri"/>
                <a:ea typeface="Calibri"/>
                <a:cs typeface="Calibri"/>
                <a:sym typeface="Calibri"/>
              </a:endParaRPr>
            </a:p>
          </p:txBody>
        </p:sp>
        <p:sp>
          <p:nvSpPr>
            <p:cNvPr id="96" name="Google Shape;96;p14"/>
            <p:cNvSpPr/>
            <p:nvPr/>
          </p:nvSpPr>
          <p:spPr>
            <a:xfrm>
              <a:off x="0" y="5884913"/>
              <a:ext cx="10435771" cy="378000"/>
            </a:xfrm>
            <a:prstGeom prst="rect">
              <a:avLst/>
            </a:prstGeom>
            <a:solidFill>
              <a:schemeClr val="lt1">
                <a:alpha val="89803"/>
              </a:schemeClr>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521278" y="4058487"/>
              <a:ext cx="9904863" cy="2047826"/>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txBox="1"/>
            <p:nvPr/>
          </p:nvSpPr>
          <p:spPr>
            <a:xfrm>
              <a:off x="621245" y="4158454"/>
              <a:ext cx="9704929" cy="1847892"/>
            </a:xfrm>
            <a:prstGeom prst="rect">
              <a:avLst/>
            </a:prstGeom>
            <a:noFill/>
            <a:ln>
              <a:noFill/>
            </a:ln>
          </p:spPr>
          <p:txBody>
            <a:bodyPr anchorCtr="0" anchor="ctr" bIns="0" lIns="276100" spcFirstLastPara="1" rIns="276100" wrap="square" tIns="0">
              <a:noAutofit/>
            </a:bodyPr>
            <a:lstStyle/>
            <a:p>
              <a:pPr indent="0" lvl="0" marL="0" marR="0" rtl="0" algn="l">
                <a:lnSpc>
                  <a:spcPct val="90000"/>
                </a:lnSpc>
                <a:spcBef>
                  <a:spcPts val="0"/>
                </a:spcBef>
                <a:spcAft>
                  <a:spcPts val="0"/>
                </a:spcAft>
                <a:buNone/>
              </a:pPr>
              <a:r>
                <a:rPr b="1" i="0" lang="en-US" sz="2000" u="none" cap="none" strike="noStrike">
                  <a:solidFill>
                    <a:schemeClr val="lt1"/>
                  </a:solidFill>
                  <a:latin typeface="Calibri"/>
                  <a:ea typeface="Calibri"/>
                  <a:cs typeface="Calibri"/>
                  <a:sym typeface="Calibri"/>
                </a:rPr>
                <a:t>Electrical properties:</a:t>
              </a:r>
              <a:endParaRPr/>
            </a:p>
            <a:p>
              <a:pPr indent="0" lvl="0" marL="0" marR="0" rtl="0" algn="l">
                <a:lnSpc>
                  <a:spcPct val="90000"/>
                </a:lnSpc>
                <a:spcBef>
                  <a:spcPts val="700"/>
                </a:spcBef>
                <a:spcAft>
                  <a:spcPts val="0"/>
                </a:spcAft>
                <a:buNone/>
              </a:pPr>
              <a:r>
                <a:rPr b="0" i="0" lang="en-US" sz="1800" u="none" cap="none" strike="noStrike">
                  <a:solidFill>
                    <a:schemeClr val="lt1"/>
                  </a:solidFill>
                  <a:latin typeface="Calibri"/>
                  <a:ea typeface="Calibri"/>
                  <a:cs typeface="Calibri"/>
                  <a:sym typeface="Calibri"/>
                </a:rPr>
                <a:t>	Insulating properties - dielectric breakdown.</a:t>
              </a:r>
              <a:endParaRPr/>
            </a:p>
            <a:p>
              <a:pPr indent="0" lvl="0" marL="0" marR="0" rtl="0" algn="l">
                <a:lnSpc>
                  <a:spcPct val="90000"/>
                </a:lnSpc>
                <a:spcBef>
                  <a:spcPts val="630"/>
                </a:spcBef>
                <a:spcAft>
                  <a:spcPts val="0"/>
                </a:spcAft>
                <a:buNone/>
              </a:pPr>
              <a:r>
                <a:rPr b="0" i="0" lang="en-US" sz="1800" u="none" cap="none" strike="noStrike">
                  <a:solidFill>
                    <a:schemeClr val="lt1"/>
                  </a:solidFill>
                  <a:latin typeface="Calibri"/>
                  <a:ea typeface="Calibri"/>
                  <a:cs typeface="Calibri"/>
                  <a:sym typeface="Calibri"/>
                </a:rPr>
                <a:t>	Aging of polymer insulations - discharges in voids, electrical treeing.</a:t>
              </a:r>
              <a:endParaRPr/>
            </a:p>
            <a:p>
              <a:pPr indent="0" lvl="0" marL="0" marR="0" rtl="0" algn="l">
                <a:lnSpc>
                  <a:spcPct val="90000"/>
                </a:lnSpc>
                <a:spcBef>
                  <a:spcPts val="630"/>
                </a:spcBef>
                <a:spcAft>
                  <a:spcPts val="0"/>
                </a:spcAft>
                <a:buNone/>
              </a:pPr>
              <a:r>
                <a:rPr b="1" i="0" lang="en-US" sz="1800" u="none" cap="none" strike="noStrike">
                  <a:solidFill>
                    <a:schemeClr val="lt1"/>
                  </a:solidFill>
                  <a:latin typeface="Calibri"/>
                  <a:ea typeface="Calibri"/>
                  <a:cs typeface="Calibri"/>
                  <a:sym typeface="Calibri"/>
                </a:rPr>
                <a:t>Degradation of polymers </a:t>
              </a:r>
              <a:r>
                <a:rPr b="0" i="0" lang="en-US" sz="1800" u="none" cap="none" strike="noStrike">
                  <a:solidFill>
                    <a:schemeClr val="lt1"/>
                  </a:solidFill>
                  <a:latin typeface="Calibri"/>
                  <a:ea typeface="Calibri"/>
                  <a:cs typeface="Calibri"/>
                  <a:sym typeface="Calibri"/>
                </a:rPr>
                <a:t>-  thermal and photochemical – significance in polymer electronics.</a:t>
              </a:r>
              <a:endParaRPr/>
            </a:p>
            <a:p>
              <a:pPr indent="0" lvl="0" marL="0" marR="0" rtl="0" algn="l">
                <a:lnSpc>
                  <a:spcPct val="90000"/>
                </a:lnSpc>
                <a:spcBef>
                  <a:spcPts val="630"/>
                </a:spcBef>
                <a:spcAft>
                  <a:spcPts val="0"/>
                </a:spcAft>
                <a:buNone/>
              </a:pPr>
              <a:r>
                <a:rPr b="1" i="0" lang="en-US" sz="1800" u="none" cap="none" strike="noStrike">
                  <a:solidFill>
                    <a:schemeClr val="lt1"/>
                  </a:solidFill>
                  <a:latin typeface="Calibri"/>
                  <a:ea typeface="Calibri"/>
                  <a:cs typeface="Calibri"/>
                  <a:sym typeface="Calibri"/>
                </a:rPr>
                <a:t>Additives for polymer electronics </a:t>
              </a:r>
              <a:r>
                <a:rPr b="0" i="0" lang="en-US" sz="1800" u="none" cap="none" strike="noStrike">
                  <a:solidFill>
                    <a:schemeClr val="lt1"/>
                  </a:solidFill>
                  <a:latin typeface="Calibri"/>
                  <a:ea typeface="Calibri"/>
                  <a:cs typeface="Calibri"/>
                  <a:sym typeface="Calibri"/>
                </a:rPr>
                <a:t>– plasticisers, stabilisers, functional additives – metal deactivators, antistatic agents, flame retardants.</a:t>
              </a:r>
              <a:endParaRPr b="0" i="0" sz="1800" u="none" cap="none" strike="noStrike">
                <a:solidFill>
                  <a:schemeClr val="lt1"/>
                </a:solidFill>
                <a:latin typeface="Calibri"/>
                <a:ea typeface="Calibri"/>
                <a:cs typeface="Calibri"/>
                <a:sym typeface="Calibri"/>
              </a:endParaRPr>
            </a:p>
          </p:txBody>
        </p:sp>
      </p:grpSp>
      <p:sp>
        <p:nvSpPr>
          <p:cNvPr id="99" name="Google Shape;99;p14"/>
          <p:cNvSpPr txBox="1"/>
          <p:nvPr/>
        </p:nvSpPr>
        <p:spPr>
          <a:xfrm>
            <a:off x="635816" y="-68240"/>
            <a:ext cx="2941383"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400" u="none" cap="none" strike="noStrike">
                <a:solidFill>
                  <a:schemeClr val="dk1"/>
                </a:solidFill>
                <a:latin typeface="Calibri"/>
                <a:ea typeface="Calibri"/>
                <a:cs typeface="Calibri"/>
                <a:sym typeface="Calibri"/>
              </a:rPr>
              <a:t>Course plan</a:t>
            </a:r>
            <a:endParaRPr sz="44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p:nvPr/>
        </p:nvSpPr>
        <p:spPr>
          <a:xfrm>
            <a:off x="1332932" y="418532"/>
            <a:ext cx="7772400" cy="5232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u="sng">
                <a:solidFill>
                  <a:schemeClr val="dk1"/>
                </a:solidFill>
                <a:latin typeface="Calibri"/>
                <a:ea typeface="Calibri"/>
                <a:cs typeface="Calibri"/>
                <a:sym typeface="Calibri"/>
              </a:rPr>
              <a:t>Molecular weight of Polymers </a:t>
            </a:r>
            <a:endParaRPr b="1" sz="2800" u="sng">
              <a:solidFill>
                <a:schemeClr val="dk1"/>
              </a:solidFill>
              <a:latin typeface="Calibri"/>
              <a:ea typeface="Calibri"/>
              <a:cs typeface="Calibri"/>
              <a:sym typeface="Calibri"/>
            </a:endParaRPr>
          </a:p>
        </p:txBody>
      </p:sp>
      <p:sp>
        <p:nvSpPr>
          <p:cNvPr id="221" name="Google Shape;221;p32"/>
          <p:cNvSpPr/>
          <p:nvPr/>
        </p:nvSpPr>
        <p:spPr>
          <a:xfrm>
            <a:off x="286603" y="941752"/>
            <a:ext cx="11313425" cy="101566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Molecular weight of polymer is the sum of atomic weights of the individual atoms that comprise a molecule. It indicates the </a:t>
            </a:r>
            <a:r>
              <a:rPr i="1" lang="en-US" sz="2000">
                <a:solidFill>
                  <a:schemeClr val="dk1"/>
                </a:solidFill>
                <a:latin typeface="Calibri"/>
                <a:ea typeface="Calibri"/>
                <a:cs typeface="Calibri"/>
                <a:sym typeface="Calibri"/>
              </a:rPr>
              <a:t>average</a:t>
            </a:r>
            <a:r>
              <a:rPr lang="en-US" sz="2000">
                <a:solidFill>
                  <a:schemeClr val="dk1"/>
                </a:solidFill>
                <a:latin typeface="Calibri"/>
                <a:ea typeface="Calibri"/>
                <a:cs typeface="Calibri"/>
                <a:sym typeface="Calibri"/>
              </a:rPr>
              <a:t> length of the bulk polymer chains. All polymer molecules of a particular grade do not have the exact same molecular weight. There is a range or distribution of molecular weights. </a:t>
            </a:r>
            <a:endParaRPr sz="2000">
              <a:solidFill>
                <a:schemeClr val="dk1"/>
              </a:solidFill>
              <a:latin typeface="Calibri"/>
              <a:ea typeface="Calibri"/>
              <a:cs typeface="Calibri"/>
              <a:sym typeface="Calibri"/>
            </a:endParaRPr>
          </a:p>
        </p:txBody>
      </p:sp>
      <p:pic>
        <p:nvPicPr>
          <p:cNvPr descr="Figure-5.jpg" id="222" name="Google Shape;222;p32"/>
          <p:cNvPicPr preferRelativeResize="0"/>
          <p:nvPr/>
        </p:nvPicPr>
        <p:blipFill rotWithShape="1">
          <a:blip r:embed="rId3">
            <a:alphaModFix/>
          </a:blip>
          <a:srcRect b="0" l="0" r="0" t="0"/>
          <a:stretch/>
        </p:blipFill>
        <p:spPr>
          <a:xfrm>
            <a:off x="2634018" y="2491545"/>
            <a:ext cx="7014949" cy="38469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nvSpPr>
        <p:spPr>
          <a:xfrm>
            <a:off x="2362200" y="533401"/>
            <a:ext cx="44958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Number-average molecular weight</a:t>
            </a:r>
            <a:r>
              <a:rPr b="1" lang="en-US" sz="2000">
                <a:solidFill>
                  <a:schemeClr val="dk1"/>
                </a:solidFill>
                <a:latin typeface="Times New Roman"/>
                <a:ea typeface="Times New Roman"/>
                <a:cs typeface="Times New Roman"/>
                <a:sym typeface="Times New Roman"/>
              </a:rPr>
              <a:t> </a:t>
            </a:r>
            <a:endParaRPr/>
          </a:p>
        </p:txBody>
      </p:sp>
      <p:sp>
        <p:nvSpPr>
          <p:cNvPr id="228" name="Google Shape;228;p33"/>
          <p:cNvSpPr txBox="1"/>
          <p:nvPr/>
        </p:nvSpPr>
        <p:spPr>
          <a:xfrm>
            <a:off x="2590800" y="1905001"/>
            <a:ext cx="49530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Weight-average molecular weight</a:t>
            </a:r>
            <a:endParaRPr/>
          </a:p>
        </p:txBody>
      </p:sp>
      <p:sp>
        <p:nvSpPr>
          <p:cNvPr id="229" name="Google Shape;229;p33"/>
          <p:cNvSpPr txBox="1"/>
          <p:nvPr/>
        </p:nvSpPr>
        <p:spPr>
          <a:xfrm>
            <a:off x="2590800" y="2751850"/>
            <a:ext cx="5257800" cy="3968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a:solidFill>
                  <a:schemeClr val="dk1"/>
                </a:solidFill>
                <a:latin typeface="Arial"/>
                <a:ea typeface="Arial"/>
                <a:cs typeface="Arial"/>
                <a:sym typeface="Arial"/>
              </a:rPr>
              <a:t>Viscosity-Average molecular weight </a:t>
            </a:r>
            <a:endParaRPr b="1" sz="2000">
              <a:solidFill>
                <a:schemeClr val="dk1"/>
              </a:solidFill>
              <a:latin typeface="Arial"/>
              <a:ea typeface="Arial"/>
              <a:cs typeface="Arial"/>
              <a:sym typeface="Arial"/>
            </a:endParaRPr>
          </a:p>
        </p:txBody>
      </p:sp>
      <p:sp>
        <p:nvSpPr>
          <p:cNvPr id="230" name="Google Shape;230;p33"/>
          <p:cNvSpPr txBox="1"/>
          <p:nvPr/>
        </p:nvSpPr>
        <p:spPr>
          <a:xfrm>
            <a:off x="2556681" y="3977185"/>
            <a:ext cx="7620000" cy="230832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Where,</a:t>
            </a:r>
            <a:endParaRPr/>
          </a:p>
          <a:p>
            <a:pPr indent="0" lvl="0" marL="0" marR="0" rtl="0" algn="just">
              <a:spcBef>
                <a:spcPts val="900"/>
              </a:spcBef>
              <a:spcAft>
                <a:spcPts val="0"/>
              </a:spcAft>
              <a:buNone/>
            </a:pPr>
            <a:r>
              <a:rPr b="1" lang="en-US" sz="1800">
                <a:solidFill>
                  <a:schemeClr val="dk1"/>
                </a:solidFill>
                <a:latin typeface="Arial"/>
                <a:ea typeface="Arial"/>
                <a:cs typeface="Arial"/>
                <a:sym typeface="Arial"/>
              </a:rPr>
              <a:t>n = 	Moles of molecules (n</a:t>
            </a:r>
            <a:r>
              <a:rPr b="1" baseline="-25000" lang="en-US" sz="1800">
                <a:solidFill>
                  <a:schemeClr val="dk1"/>
                </a:solidFill>
                <a:latin typeface="Arial"/>
                <a:ea typeface="Arial"/>
                <a:cs typeface="Arial"/>
                <a:sym typeface="Arial"/>
              </a:rPr>
              <a:t>1 </a:t>
            </a:r>
            <a:r>
              <a:rPr b="1" lang="en-US" sz="1800">
                <a:solidFill>
                  <a:schemeClr val="dk1"/>
                </a:solidFill>
                <a:latin typeface="Arial"/>
                <a:ea typeface="Arial"/>
                <a:cs typeface="Arial"/>
                <a:sym typeface="Arial"/>
              </a:rPr>
              <a:t>+ n</a:t>
            </a:r>
            <a:r>
              <a:rPr b="1" baseline="-25000" lang="en-US" sz="1800">
                <a:solidFill>
                  <a:schemeClr val="dk1"/>
                </a:solidFill>
                <a:latin typeface="Arial"/>
                <a:ea typeface="Arial"/>
                <a:cs typeface="Arial"/>
                <a:sym typeface="Arial"/>
              </a:rPr>
              <a:t>2</a:t>
            </a:r>
            <a:r>
              <a:rPr b="1" lang="en-US" sz="1800">
                <a:solidFill>
                  <a:schemeClr val="dk1"/>
                </a:solidFill>
                <a:latin typeface="Arial"/>
                <a:ea typeface="Arial"/>
                <a:cs typeface="Arial"/>
                <a:sym typeface="Arial"/>
              </a:rPr>
              <a:t> + n</a:t>
            </a:r>
            <a:r>
              <a:rPr b="1" baseline="-25000" lang="en-US" sz="1800">
                <a:solidFill>
                  <a:schemeClr val="dk1"/>
                </a:solidFill>
                <a:latin typeface="Arial"/>
                <a:ea typeface="Arial"/>
                <a:cs typeface="Arial"/>
                <a:sym typeface="Arial"/>
              </a:rPr>
              <a:t>3</a:t>
            </a:r>
            <a:r>
              <a:rPr b="1" lang="en-US" sz="1800">
                <a:solidFill>
                  <a:schemeClr val="dk1"/>
                </a:solidFill>
                <a:latin typeface="Arial"/>
                <a:ea typeface="Arial"/>
                <a:cs typeface="Arial"/>
                <a:sym typeface="Arial"/>
              </a:rPr>
              <a:t> + ----------n</a:t>
            </a:r>
            <a:r>
              <a:rPr b="1" baseline="-25000" lang="en-US" sz="1800">
                <a:solidFill>
                  <a:schemeClr val="dk1"/>
                </a:solidFill>
                <a:latin typeface="Arial"/>
                <a:ea typeface="Arial"/>
                <a:cs typeface="Arial"/>
                <a:sym typeface="Arial"/>
              </a:rPr>
              <a:t>i</a:t>
            </a:r>
            <a:r>
              <a:rPr b="1" lang="en-US" sz="1800">
                <a:solidFill>
                  <a:schemeClr val="dk1"/>
                </a:solidFill>
                <a:latin typeface="Arial"/>
                <a:ea typeface="Arial"/>
                <a:cs typeface="Arial"/>
                <a:sym typeface="Arial"/>
              </a:rPr>
              <a:t>) i.e. weight    	(w)/molecular weight (M) </a:t>
            </a:r>
            <a:endParaRPr b="1" sz="1800">
              <a:solidFill>
                <a:schemeClr val="dk1"/>
              </a:solidFill>
              <a:latin typeface="Times New Roman"/>
              <a:ea typeface="Times New Roman"/>
              <a:cs typeface="Times New Roman"/>
              <a:sym typeface="Times New Roman"/>
            </a:endParaRPr>
          </a:p>
          <a:p>
            <a:pPr indent="0" lvl="0" marL="0" marR="0" rtl="0" algn="just">
              <a:spcBef>
                <a:spcPts val="900"/>
              </a:spcBef>
              <a:spcAft>
                <a:spcPts val="0"/>
              </a:spcAft>
              <a:buNone/>
            </a:pPr>
            <a:r>
              <a:rPr b="1" lang="en-US" sz="1800">
                <a:solidFill>
                  <a:schemeClr val="dk1"/>
                </a:solidFill>
                <a:latin typeface="Arial"/>
                <a:ea typeface="Arial"/>
                <a:cs typeface="Arial"/>
                <a:sym typeface="Arial"/>
              </a:rPr>
              <a:t>w = 	Weight of individual molecules (w</a:t>
            </a:r>
            <a:r>
              <a:rPr b="1" baseline="-25000" lang="en-US" sz="1800">
                <a:solidFill>
                  <a:schemeClr val="dk1"/>
                </a:solidFill>
                <a:latin typeface="Arial"/>
                <a:ea typeface="Arial"/>
                <a:cs typeface="Arial"/>
                <a:sym typeface="Arial"/>
              </a:rPr>
              <a:t>1</a:t>
            </a:r>
            <a:r>
              <a:rPr b="1" lang="en-US" sz="1800">
                <a:solidFill>
                  <a:schemeClr val="dk1"/>
                </a:solidFill>
                <a:latin typeface="Arial"/>
                <a:ea typeface="Arial"/>
                <a:cs typeface="Arial"/>
                <a:sym typeface="Arial"/>
              </a:rPr>
              <a:t> + w</a:t>
            </a:r>
            <a:r>
              <a:rPr b="1" baseline="-25000" lang="en-US" sz="1800">
                <a:solidFill>
                  <a:schemeClr val="dk1"/>
                </a:solidFill>
                <a:latin typeface="Arial"/>
                <a:ea typeface="Arial"/>
                <a:cs typeface="Arial"/>
                <a:sym typeface="Arial"/>
              </a:rPr>
              <a:t>2</a:t>
            </a:r>
            <a:r>
              <a:rPr b="1" lang="en-US" sz="1800">
                <a:solidFill>
                  <a:schemeClr val="dk1"/>
                </a:solidFill>
                <a:latin typeface="Arial"/>
                <a:ea typeface="Arial"/>
                <a:cs typeface="Arial"/>
                <a:sym typeface="Arial"/>
              </a:rPr>
              <a:t> + w</a:t>
            </a:r>
            <a:r>
              <a:rPr b="1" baseline="-25000" lang="en-US" sz="1800">
                <a:solidFill>
                  <a:schemeClr val="dk1"/>
                </a:solidFill>
                <a:latin typeface="Arial"/>
                <a:ea typeface="Arial"/>
                <a:cs typeface="Arial"/>
                <a:sym typeface="Arial"/>
              </a:rPr>
              <a:t>3</a:t>
            </a:r>
            <a:r>
              <a:rPr b="1" lang="en-US" sz="1800">
                <a:solidFill>
                  <a:schemeClr val="dk1"/>
                </a:solidFill>
                <a:latin typeface="Arial"/>
                <a:ea typeface="Arial"/>
                <a:cs typeface="Arial"/>
                <a:sym typeface="Arial"/>
              </a:rPr>
              <a:t> + ---------w</a:t>
            </a:r>
            <a:r>
              <a:rPr b="1" baseline="-25000" lang="en-US" sz="1800">
                <a:solidFill>
                  <a:schemeClr val="dk1"/>
                </a:solidFill>
                <a:latin typeface="Arial"/>
                <a:ea typeface="Arial"/>
                <a:cs typeface="Arial"/>
                <a:sym typeface="Arial"/>
              </a:rPr>
              <a:t>i</a:t>
            </a:r>
            <a:r>
              <a:rPr b="1" lang="en-US" sz="1800">
                <a:solidFill>
                  <a:schemeClr val="dk1"/>
                </a:solidFill>
                <a:latin typeface="Arial"/>
                <a:ea typeface="Arial"/>
                <a:cs typeface="Arial"/>
                <a:sym typeface="Arial"/>
              </a:rPr>
              <a:t>)</a:t>
            </a:r>
            <a:endParaRPr b="1" sz="1800">
              <a:solidFill>
                <a:schemeClr val="dk1"/>
              </a:solidFill>
              <a:latin typeface="Times New Roman"/>
              <a:ea typeface="Times New Roman"/>
              <a:cs typeface="Times New Roman"/>
              <a:sym typeface="Times New Roman"/>
            </a:endParaRPr>
          </a:p>
          <a:p>
            <a:pPr indent="0" lvl="0" marL="0" marR="0" rtl="0" algn="just">
              <a:spcBef>
                <a:spcPts val="900"/>
              </a:spcBef>
              <a:spcAft>
                <a:spcPts val="0"/>
              </a:spcAft>
              <a:buNone/>
            </a:pPr>
            <a:r>
              <a:rPr b="1" lang="en-US" sz="1800">
                <a:solidFill>
                  <a:schemeClr val="dk1"/>
                </a:solidFill>
                <a:latin typeface="Arial"/>
                <a:ea typeface="Arial"/>
                <a:cs typeface="Arial"/>
                <a:sym typeface="Arial"/>
              </a:rPr>
              <a:t>M = 	Molecular weight of each molecules</a:t>
            </a:r>
            <a:endParaRPr/>
          </a:p>
          <a:p>
            <a:pPr indent="0" lvl="0" marL="0" marR="0" rtl="0" algn="just">
              <a:spcBef>
                <a:spcPts val="900"/>
              </a:spcBef>
              <a:spcAft>
                <a:spcPts val="0"/>
              </a:spcAft>
              <a:buNone/>
            </a:pPr>
            <a:r>
              <a:rPr b="1" lang="en-US" sz="1800">
                <a:solidFill>
                  <a:schemeClr val="dk1"/>
                </a:solidFill>
                <a:latin typeface="Arial"/>
                <a:ea typeface="Arial"/>
                <a:cs typeface="Arial"/>
                <a:sym typeface="Arial"/>
              </a:rPr>
              <a:t>η =         Viscosity </a:t>
            </a:r>
            <a:endParaRPr sz="1800">
              <a:solidFill>
                <a:schemeClr val="dk1"/>
              </a:solidFill>
              <a:latin typeface="Times New Roman"/>
              <a:ea typeface="Times New Roman"/>
              <a:cs typeface="Times New Roman"/>
              <a:sym typeface="Times New Roman"/>
            </a:endParaRPr>
          </a:p>
        </p:txBody>
      </p:sp>
      <p:pic>
        <p:nvPicPr>
          <p:cNvPr id="231" name="Google Shape;231;p33"/>
          <p:cNvPicPr preferRelativeResize="0"/>
          <p:nvPr/>
        </p:nvPicPr>
        <p:blipFill rotWithShape="1">
          <a:blip r:embed="rId3">
            <a:alphaModFix/>
          </a:blip>
          <a:srcRect b="0" l="0" r="0" t="0"/>
          <a:stretch/>
        </p:blipFill>
        <p:spPr>
          <a:xfrm>
            <a:off x="4299045" y="3227336"/>
            <a:ext cx="5911755" cy="877754"/>
          </a:xfrm>
          <a:prstGeom prst="rect">
            <a:avLst/>
          </a:prstGeom>
          <a:noFill/>
          <a:ln>
            <a:noFill/>
          </a:ln>
        </p:spPr>
      </p:pic>
      <p:pic>
        <p:nvPicPr>
          <p:cNvPr id="232" name="Google Shape;232;p33"/>
          <p:cNvPicPr preferRelativeResize="0"/>
          <p:nvPr/>
        </p:nvPicPr>
        <p:blipFill rotWithShape="1">
          <a:blip r:embed="rId4">
            <a:alphaModFix/>
          </a:blip>
          <a:srcRect b="0" l="0" r="62686" t="0"/>
          <a:stretch/>
        </p:blipFill>
        <p:spPr>
          <a:xfrm>
            <a:off x="6858000" y="295221"/>
            <a:ext cx="1698146" cy="1027678"/>
          </a:xfrm>
          <a:prstGeom prst="rect">
            <a:avLst/>
          </a:prstGeom>
          <a:noFill/>
          <a:ln>
            <a:noFill/>
          </a:ln>
        </p:spPr>
      </p:pic>
      <p:pic>
        <p:nvPicPr>
          <p:cNvPr id="233" name="Google Shape;233;p33"/>
          <p:cNvPicPr preferRelativeResize="0"/>
          <p:nvPr/>
        </p:nvPicPr>
        <p:blipFill rotWithShape="1">
          <a:blip r:embed="rId5">
            <a:alphaModFix/>
          </a:blip>
          <a:srcRect b="0" l="0" r="0" t="0"/>
          <a:stretch/>
        </p:blipFill>
        <p:spPr>
          <a:xfrm>
            <a:off x="6858000" y="1676401"/>
            <a:ext cx="4012172" cy="96883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p:nvPr/>
        </p:nvSpPr>
        <p:spPr>
          <a:xfrm>
            <a:off x="495300" y="294292"/>
            <a:ext cx="10040772" cy="5232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chemeClr val="dk1"/>
                </a:solidFill>
                <a:latin typeface="Calibri"/>
                <a:ea typeface="Calibri"/>
                <a:cs typeface="Calibri"/>
                <a:sym typeface="Calibri"/>
              </a:rPr>
              <a:t>Polydispersity Index for Molecular weight of Polymers </a:t>
            </a:r>
            <a:endParaRPr sz="2800">
              <a:solidFill>
                <a:schemeClr val="dk1"/>
              </a:solidFill>
              <a:latin typeface="Calibri"/>
              <a:ea typeface="Calibri"/>
              <a:cs typeface="Calibri"/>
              <a:sym typeface="Calibri"/>
            </a:endParaRPr>
          </a:p>
        </p:txBody>
      </p:sp>
      <p:sp>
        <p:nvSpPr>
          <p:cNvPr id="239" name="Google Shape;239;p34"/>
          <p:cNvSpPr/>
          <p:nvPr/>
        </p:nvSpPr>
        <p:spPr>
          <a:xfrm>
            <a:off x="368490" y="976668"/>
            <a:ext cx="11605146" cy="156966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2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ratio of Mw/Mn is called as Polydispersity index (PDI) of polymer.</a:t>
            </a:r>
            <a:endParaRPr/>
          </a:p>
          <a:p>
            <a:pPr indent="-342900" lvl="0" marL="342900" marR="0" rtl="0" algn="just">
              <a:lnSpc>
                <a:spcPct val="12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narrower the molecular weight range, the closer the values of M</a:t>
            </a:r>
            <a:r>
              <a:rPr baseline="-25000" lang="en-US" sz="2000">
                <a:solidFill>
                  <a:schemeClr val="dk1"/>
                </a:solidFill>
                <a:latin typeface="Calibri"/>
                <a:ea typeface="Calibri"/>
                <a:cs typeface="Calibri"/>
                <a:sym typeface="Calibri"/>
              </a:rPr>
              <a:t>w</a:t>
            </a:r>
            <a:r>
              <a:rPr lang="en-US" sz="2000">
                <a:solidFill>
                  <a:schemeClr val="dk1"/>
                </a:solidFill>
                <a:latin typeface="Calibri"/>
                <a:ea typeface="Calibri"/>
                <a:cs typeface="Calibri"/>
                <a:sym typeface="Calibri"/>
              </a:rPr>
              <a:t> &amp; M</a:t>
            </a:r>
            <a:r>
              <a:rPr baseline="-25000" lang="en-US" sz="2000">
                <a:solidFill>
                  <a:schemeClr val="dk1"/>
                </a:solidFill>
                <a:latin typeface="Calibri"/>
                <a:ea typeface="Calibri"/>
                <a:cs typeface="Calibri"/>
                <a:sym typeface="Calibri"/>
              </a:rPr>
              <a:t>n</a:t>
            </a:r>
            <a:r>
              <a:rPr lang="en-US" sz="2000">
                <a:solidFill>
                  <a:schemeClr val="dk1"/>
                </a:solidFill>
                <a:latin typeface="Calibri"/>
                <a:ea typeface="Calibri"/>
                <a:cs typeface="Calibri"/>
                <a:sym typeface="Calibri"/>
              </a:rPr>
              <a:t> and the ratio M</a:t>
            </a:r>
            <a:r>
              <a:rPr baseline="-25000" lang="en-US" sz="2000">
                <a:solidFill>
                  <a:schemeClr val="dk1"/>
                </a:solidFill>
                <a:latin typeface="Calibri"/>
                <a:ea typeface="Calibri"/>
                <a:cs typeface="Calibri"/>
                <a:sym typeface="Calibri"/>
              </a:rPr>
              <a:t>w</a:t>
            </a:r>
            <a:r>
              <a:rPr lang="en-US" sz="2000">
                <a:solidFill>
                  <a:schemeClr val="dk1"/>
                </a:solidFill>
                <a:latin typeface="Calibri"/>
                <a:ea typeface="Calibri"/>
                <a:cs typeface="Calibri"/>
                <a:sym typeface="Calibri"/>
              </a:rPr>
              <a:t>/M</a:t>
            </a:r>
            <a:r>
              <a:rPr baseline="-25000" lang="en-US" sz="2000">
                <a:solidFill>
                  <a:schemeClr val="dk1"/>
                </a:solidFill>
                <a:latin typeface="Calibri"/>
                <a:ea typeface="Calibri"/>
                <a:cs typeface="Calibri"/>
                <a:sym typeface="Calibri"/>
              </a:rPr>
              <a:t>n</a:t>
            </a:r>
            <a:r>
              <a:rPr lang="en-US" sz="2000">
                <a:solidFill>
                  <a:schemeClr val="dk1"/>
                </a:solidFill>
                <a:latin typeface="Calibri"/>
                <a:ea typeface="Calibri"/>
                <a:cs typeface="Calibri"/>
                <a:sym typeface="Calibri"/>
              </a:rPr>
              <a:t> may thus be used as an indication of the breadth of molecular weight range in a polymer sample. </a:t>
            </a:r>
            <a:endParaRPr/>
          </a:p>
          <a:p>
            <a:pPr indent="-342900" lvl="0" marL="342900" marR="0" rtl="0" algn="just">
              <a:lnSpc>
                <a:spcPct val="12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If all the polymer molecules present have the same molecular weight, the system is monodiperse.</a:t>
            </a:r>
            <a:endParaRPr sz="2000">
              <a:solidFill>
                <a:schemeClr val="dk1"/>
              </a:solidFill>
              <a:latin typeface="Calibri"/>
              <a:ea typeface="Calibri"/>
              <a:cs typeface="Calibri"/>
              <a:sym typeface="Calibri"/>
            </a:endParaRPr>
          </a:p>
        </p:txBody>
      </p:sp>
      <p:pic>
        <p:nvPicPr>
          <p:cNvPr descr="C:\Documents and Settings\Administrator\Desktop\Platic Material\Figure-6.jpg" id="240" name="Google Shape;240;p34"/>
          <p:cNvPicPr preferRelativeResize="0"/>
          <p:nvPr/>
        </p:nvPicPr>
        <p:blipFill rotWithShape="1">
          <a:blip r:embed="rId3">
            <a:alphaModFix/>
          </a:blip>
          <a:srcRect b="0" l="0" r="0" t="0"/>
          <a:stretch/>
        </p:blipFill>
        <p:spPr>
          <a:xfrm>
            <a:off x="1119116" y="3639733"/>
            <a:ext cx="3971498" cy="2977002"/>
          </a:xfrm>
          <a:prstGeom prst="rect">
            <a:avLst/>
          </a:prstGeom>
          <a:noFill/>
          <a:ln>
            <a:noFill/>
          </a:ln>
        </p:spPr>
      </p:pic>
      <p:pic>
        <p:nvPicPr>
          <p:cNvPr descr="C:\Documents and Settings\Administrator\Desktop\Platic Material\Figure-7.jpg" id="241" name="Google Shape;241;p34"/>
          <p:cNvPicPr preferRelativeResize="0"/>
          <p:nvPr/>
        </p:nvPicPr>
        <p:blipFill rotWithShape="1">
          <a:blip r:embed="rId4">
            <a:alphaModFix/>
          </a:blip>
          <a:srcRect b="0" l="0" r="0" t="0"/>
          <a:stretch/>
        </p:blipFill>
        <p:spPr>
          <a:xfrm>
            <a:off x="6755642" y="3639733"/>
            <a:ext cx="3895160" cy="2875227"/>
          </a:xfrm>
          <a:prstGeom prst="rect">
            <a:avLst/>
          </a:prstGeom>
          <a:noFill/>
          <a:ln>
            <a:noFill/>
          </a:ln>
        </p:spPr>
      </p:pic>
      <p:sp>
        <p:nvSpPr>
          <p:cNvPr id="242" name="Google Shape;242;p34"/>
          <p:cNvSpPr txBox="1"/>
          <p:nvPr/>
        </p:nvSpPr>
        <p:spPr>
          <a:xfrm>
            <a:off x="3628109" y="3116513"/>
            <a:ext cx="4590039"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Molecular Weight Distribution</a:t>
            </a:r>
            <a:endParaRPr sz="2800">
              <a:solidFill>
                <a:schemeClr val="dk1"/>
              </a:solidFill>
              <a:latin typeface="Calibri"/>
              <a:ea typeface="Calibri"/>
              <a:cs typeface="Calibri"/>
              <a:sym typeface="Calibri"/>
            </a:endParaRPr>
          </a:p>
        </p:txBody>
      </p:sp>
      <p:sp>
        <p:nvSpPr>
          <p:cNvPr id="243" name="Google Shape;243;p34"/>
          <p:cNvSpPr txBox="1"/>
          <p:nvPr/>
        </p:nvSpPr>
        <p:spPr>
          <a:xfrm>
            <a:off x="3918897" y="2646754"/>
            <a:ext cx="405938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FF0000"/>
                </a:solidFill>
                <a:latin typeface="Calibri"/>
                <a:ea typeface="Calibri"/>
                <a:cs typeface="Calibri"/>
                <a:sym typeface="Calibri"/>
              </a:rPr>
              <a:t>Polydispersity Index, PDI  =  M</a:t>
            </a:r>
            <a:r>
              <a:rPr b="1" baseline="-25000" lang="en-US" sz="2000">
                <a:solidFill>
                  <a:srgbClr val="FF0000"/>
                </a:solidFill>
                <a:latin typeface="Calibri"/>
                <a:ea typeface="Calibri"/>
                <a:cs typeface="Calibri"/>
                <a:sym typeface="Calibri"/>
              </a:rPr>
              <a:t>w</a:t>
            </a:r>
            <a:r>
              <a:rPr b="1" lang="en-US" sz="2000">
                <a:solidFill>
                  <a:srgbClr val="FF0000"/>
                </a:solidFill>
                <a:latin typeface="Calibri"/>
                <a:ea typeface="Calibri"/>
                <a:cs typeface="Calibri"/>
                <a:sym typeface="Calibri"/>
              </a:rPr>
              <a:t> / M</a:t>
            </a:r>
            <a:r>
              <a:rPr b="1" baseline="-25000" lang="en-US" sz="2000">
                <a:solidFill>
                  <a:srgbClr val="FF0000"/>
                </a:solidFill>
                <a:latin typeface="Calibri"/>
                <a:ea typeface="Calibri"/>
                <a:cs typeface="Calibri"/>
                <a:sym typeface="Calibri"/>
              </a:rPr>
              <a:t>n</a:t>
            </a:r>
            <a:endParaRPr b="1" baseline="-25000" sz="2000">
              <a:solidFill>
                <a:srgbClr val="FF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5"/>
          <p:cNvPicPr preferRelativeResize="0"/>
          <p:nvPr/>
        </p:nvPicPr>
        <p:blipFill rotWithShape="1">
          <a:blip r:embed="rId3">
            <a:alphaModFix/>
          </a:blip>
          <a:srcRect b="0" l="0" r="0" t="0"/>
          <a:stretch/>
        </p:blipFill>
        <p:spPr>
          <a:xfrm>
            <a:off x="2331380" y="545910"/>
            <a:ext cx="6553314" cy="615984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6"/>
          <p:cNvPicPr preferRelativeResize="0"/>
          <p:nvPr/>
        </p:nvPicPr>
        <p:blipFill rotWithShape="1">
          <a:blip r:embed="rId3">
            <a:alphaModFix/>
          </a:blip>
          <a:srcRect b="0" l="4431" r="0" t="0"/>
          <a:stretch/>
        </p:blipFill>
        <p:spPr>
          <a:xfrm>
            <a:off x="1267999" y="2524836"/>
            <a:ext cx="9130102" cy="333069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7"/>
          <p:cNvPicPr preferRelativeResize="0"/>
          <p:nvPr/>
        </p:nvPicPr>
        <p:blipFill rotWithShape="1">
          <a:blip r:embed="rId3">
            <a:alphaModFix/>
          </a:blip>
          <a:srcRect b="0" l="0" r="0" t="0"/>
          <a:stretch/>
        </p:blipFill>
        <p:spPr>
          <a:xfrm>
            <a:off x="1548781" y="1624084"/>
            <a:ext cx="8878748" cy="352112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8"/>
          <p:cNvPicPr preferRelativeResize="0"/>
          <p:nvPr/>
        </p:nvPicPr>
        <p:blipFill rotWithShape="1">
          <a:blip r:embed="rId3">
            <a:alphaModFix/>
          </a:blip>
          <a:srcRect b="0" l="0" r="0" t="0"/>
          <a:stretch/>
        </p:blipFill>
        <p:spPr>
          <a:xfrm>
            <a:off x="2883587" y="316528"/>
            <a:ext cx="6124575" cy="6334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9"/>
          <p:cNvPicPr preferRelativeResize="0"/>
          <p:nvPr/>
        </p:nvPicPr>
        <p:blipFill rotWithShape="1">
          <a:blip r:embed="rId3">
            <a:alphaModFix/>
          </a:blip>
          <a:srcRect b="0" l="0" r="0" t="0"/>
          <a:stretch/>
        </p:blipFill>
        <p:spPr>
          <a:xfrm>
            <a:off x="3070746" y="1790674"/>
            <a:ext cx="5490949" cy="212559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p:nvPr/>
        </p:nvSpPr>
        <p:spPr>
          <a:xfrm>
            <a:off x="791570" y="230937"/>
            <a:ext cx="9310048" cy="5232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chemeClr val="dk1"/>
                </a:solidFill>
                <a:latin typeface="Calibri"/>
                <a:ea typeface="Calibri"/>
                <a:cs typeface="Calibri"/>
                <a:sym typeface="Calibri"/>
              </a:rPr>
              <a:t>Practical Significance of Molecular weight of Polymers </a:t>
            </a:r>
            <a:endParaRPr sz="2800">
              <a:solidFill>
                <a:schemeClr val="dk1"/>
              </a:solidFill>
              <a:latin typeface="Calibri"/>
              <a:ea typeface="Calibri"/>
              <a:cs typeface="Calibri"/>
              <a:sym typeface="Calibri"/>
            </a:endParaRPr>
          </a:p>
        </p:txBody>
      </p:sp>
      <p:sp>
        <p:nvSpPr>
          <p:cNvPr id="274" name="Google Shape;274;p40"/>
          <p:cNvSpPr txBox="1"/>
          <p:nvPr/>
        </p:nvSpPr>
        <p:spPr>
          <a:xfrm>
            <a:off x="382138" y="990601"/>
            <a:ext cx="11095630"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influence of molecular weight on the bulk properties of polyolefin's, </a:t>
            </a:r>
            <a:endParaRPr sz="2000">
              <a:solidFill>
                <a:schemeClr val="dk1"/>
              </a:solidFill>
              <a:latin typeface="Calibri"/>
              <a:ea typeface="Calibri"/>
              <a:cs typeface="Calibri"/>
              <a:sym typeface="Calibri"/>
            </a:endParaRPr>
          </a:p>
          <a:p>
            <a:pPr indent="0" lvl="0" marL="0" marR="0" rtl="0" algn="l">
              <a:spcBef>
                <a:spcPts val="1000"/>
              </a:spcBef>
              <a:spcAft>
                <a:spcPts val="0"/>
              </a:spcAft>
              <a:buNone/>
            </a:pPr>
            <a:r>
              <a:rPr lang="en-US" sz="2000">
                <a:solidFill>
                  <a:schemeClr val="dk1"/>
                </a:solidFill>
                <a:latin typeface="Calibri"/>
                <a:ea typeface="Calibri"/>
                <a:cs typeface="Calibri"/>
                <a:sym typeface="Calibri"/>
              </a:rPr>
              <a:t>	an increase in the molecular weight leads to </a:t>
            </a:r>
            <a:endParaRPr/>
          </a:p>
          <a:p>
            <a:pPr indent="0" lvl="0" marL="0" marR="0" rtl="0" algn="l">
              <a:spcBef>
                <a:spcPts val="1000"/>
              </a:spcBef>
              <a:spcAft>
                <a:spcPts val="0"/>
              </a:spcAft>
              <a:buNone/>
            </a:pPr>
            <a:r>
              <a:rPr lang="en-US" sz="2000">
                <a:solidFill>
                  <a:schemeClr val="dk1"/>
                </a:solidFill>
                <a:latin typeface="Calibri"/>
                <a:ea typeface="Calibri"/>
                <a:cs typeface="Calibri"/>
                <a:sym typeface="Calibri"/>
              </a:rPr>
              <a:t>	</a:t>
            </a:r>
            <a:r>
              <a:rPr b="1" i="1" lang="en-US" sz="2000">
                <a:solidFill>
                  <a:schemeClr val="dk1"/>
                </a:solidFill>
                <a:latin typeface="Calibri"/>
                <a:ea typeface="Calibri"/>
                <a:cs typeface="Calibri"/>
                <a:sym typeface="Calibri"/>
              </a:rPr>
              <a:t>Increase in:</a:t>
            </a:r>
            <a:endParaRPr/>
          </a:p>
          <a:p>
            <a:pPr indent="-285750" lvl="1" marL="742950" marR="0" rtl="0" algn="l">
              <a:spcBef>
                <a:spcPts val="10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Melt viscosity</a:t>
            </a:r>
            <a:endParaRPr/>
          </a:p>
          <a:p>
            <a:pPr indent="-285750" lvl="1" marL="742950" marR="0" rtl="0" algn="l">
              <a:spcBef>
                <a:spcPts val="10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Impact strength</a:t>
            </a:r>
            <a:endParaRPr/>
          </a:p>
          <a:p>
            <a:pPr indent="0" lvl="0" marL="0" marR="0" rtl="0" algn="just">
              <a:spcBef>
                <a:spcPts val="1000"/>
              </a:spcBef>
              <a:spcAft>
                <a:spcPts val="0"/>
              </a:spcAft>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just">
              <a:spcBef>
                <a:spcPts val="1000"/>
              </a:spcBef>
              <a:spcAft>
                <a:spcPts val="0"/>
              </a:spcAft>
              <a:buNone/>
            </a:pPr>
            <a:r>
              <a:rPr lang="en-US" sz="2000">
                <a:solidFill>
                  <a:schemeClr val="dk1"/>
                </a:solidFill>
                <a:latin typeface="Calibri"/>
                <a:ea typeface="Calibri"/>
                <a:cs typeface="Calibri"/>
                <a:sym typeface="Calibri"/>
              </a:rPr>
              <a:t>	High molecular weight polymer does not crystallize so easily as lower molecular weight material  crystallizes due to chain entanglement and that reflect in bulk properties of the high molecular weight polymer.</a:t>
            </a:r>
            <a:endParaRPr sz="2000">
              <a:solidFill>
                <a:schemeClr val="dk1"/>
              </a:solidFill>
              <a:latin typeface="Calibri"/>
              <a:ea typeface="Calibri"/>
              <a:cs typeface="Calibri"/>
              <a:sym typeface="Calibri"/>
            </a:endParaRPr>
          </a:p>
        </p:txBody>
      </p:sp>
      <p:sp>
        <p:nvSpPr>
          <p:cNvPr id="275" name="Google Shape;275;p40"/>
          <p:cNvSpPr txBox="1"/>
          <p:nvPr/>
        </p:nvSpPr>
        <p:spPr>
          <a:xfrm>
            <a:off x="6189259" y="1923368"/>
            <a:ext cx="2448171" cy="209288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000">
                <a:solidFill>
                  <a:schemeClr val="dk1"/>
                </a:solidFill>
                <a:latin typeface="Calibri"/>
                <a:ea typeface="Calibri"/>
                <a:cs typeface="Calibri"/>
                <a:sym typeface="Calibri"/>
              </a:rPr>
              <a:t>Lowers in:</a:t>
            </a:r>
            <a:endParaRPr/>
          </a:p>
          <a:p>
            <a:pPr indent="-127000" lvl="0" marL="0" marR="0" rtl="0" algn="l">
              <a:spcBef>
                <a:spcPts val="10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 Hardness,  Stiffness</a:t>
            </a:r>
            <a:endParaRPr/>
          </a:p>
          <a:p>
            <a:pPr indent="-127000" lvl="0" marL="0" marR="0" rtl="0" algn="l">
              <a:spcBef>
                <a:spcPts val="10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 Softening point</a:t>
            </a:r>
            <a:endParaRPr/>
          </a:p>
          <a:p>
            <a:pPr indent="-127000" lvl="0" marL="0" marR="0" rtl="0" algn="l">
              <a:spcBef>
                <a:spcPts val="10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 Brittle point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p:nvPr/>
        </p:nvSpPr>
        <p:spPr>
          <a:xfrm>
            <a:off x="518614" y="576619"/>
            <a:ext cx="11318543" cy="1938992"/>
          </a:xfrm>
          <a:prstGeom prst="rect">
            <a:avLst/>
          </a:prstGeom>
          <a:noFill/>
          <a:ln>
            <a:noFill/>
          </a:ln>
        </p:spPr>
        <p:txBody>
          <a:bodyPr anchorCtr="0" anchor="t" bIns="45700" lIns="91425" spcFirstLastPara="1" rIns="91425" wrap="square" tIns="45700">
            <a:noAutofit/>
          </a:bodyPr>
          <a:lstStyle/>
          <a:p>
            <a:pPr indent="-127000" lvl="0" marL="0" marR="0" rtl="0" algn="just">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 A high molecular weight polymer increases the mechanical properties. </a:t>
            </a:r>
            <a:endParaRPr sz="2000">
              <a:solidFill>
                <a:schemeClr val="dk1"/>
              </a:solidFill>
              <a:latin typeface="Calibri"/>
              <a:ea typeface="Calibri"/>
              <a:cs typeface="Calibri"/>
              <a:sym typeface="Calibri"/>
            </a:endParaRPr>
          </a:p>
          <a:p>
            <a:pPr indent="-127000" lvl="0" marL="0" marR="0" rtl="0" algn="just">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 Higher molecular weight implies longer polymer chains and a longer polymer chain implies more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   entanglement thereby they resist sliding over each other.</a:t>
            </a:r>
            <a:endParaRPr/>
          </a:p>
          <a:p>
            <a:pPr indent="-127000" lvl="0" marL="0" marR="0" rtl="0" algn="just">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 Increasing the molecular weight and the chain length of the polymer increases impact strength. </a:t>
            </a:r>
            <a:endParaRPr sz="2000">
              <a:solidFill>
                <a:schemeClr val="dk1"/>
              </a:solidFill>
              <a:latin typeface="Calibri"/>
              <a:ea typeface="Calibri"/>
              <a:cs typeface="Calibri"/>
              <a:sym typeface="Calibri"/>
            </a:endParaRPr>
          </a:p>
          <a:p>
            <a:pPr indent="-127000" lvl="0" marL="0" marR="0" rtl="0" algn="just">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 Thermal properties can also improved by increasing the molecular weight.</a:t>
            </a:r>
            <a:endParaRPr sz="20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2000"/>
              <a:buFont typeface="Times New Roman"/>
              <a:buNone/>
            </a:pPr>
            <a:r>
              <a:t/>
            </a:r>
            <a:endParaRPr sz="2000">
              <a:solidFill>
                <a:schemeClr val="dk1"/>
              </a:solidFill>
              <a:latin typeface="Calibri"/>
              <a:ea typeface="Calibri"/>
              <a:cs typeface="Calibri"/>
              <a:sym typeface="Calibri"/>
            </a:endParaRPr>
          </a:p>
        </p:txBody>
      </p:sp>
      <p:pic>
        <p:nvPicPr>
          <p:cNvPr descr="C:\Documents and Settings\Administrator\Desktop\Platic Material\Figure-12.jpg" id="281" name="Google Shape;281;p41"/>
          <p:cNvPicPr preferRelativeResize="0"/>
          <p:nvPr/>
        </p:nvPicPr>
        <p:blipFill rotWithShape="1">
          <a:blip r:embed="rId3">
            <a:alphaModFix/>
          </a:blip>
          <a:srcRect b="0" l="0" r="0" t="0"/>
          <a:stretch/>
        </p:blipFill>
        <p:spPr>
          <a:xfrm>
            <a:off x="2688608" y="2515611"/>
            <a:ext cx="6060682" cy="28479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5"/>
          <p:cNvPicPr preferRelativeResize="0"/>
          <p:nvPr/>
        </p:nvPicPr>
        <p:blipFill rotWithShape="1">
          <a:blip r:embed="rId3">
            <a:alphaModFix/>
          </a:blip>
          <a:srcRect b="0" l="0" r="0" t="0"/>
          <a:stretch/>
        </p:blipFill>
        <p:spPr>
          <a:xfrm>
            <a:off x="1375039" y="1374414"/>
            <a:ext cx="9523809" cy="1079365"/>
          </a:xfrm>
          <a:prstGeom prst="rect">
            <a:avLst/>
          </a:prstGeom>
          <a:noFill/>
          <a:ln>
            <a:noFill/>
          </a:ln>
        </p:spPr>
      </p:pic>
      <p:pic>
        <p:nvPicPr>
          <p:cNvPr id="105" name="Google Shape;105;p15"/>
          <p:cNvPicPr preferRelativeResize="0"/>
          <p:nvPr/>
        </p:nvPicPr>
        <p:blipFill rotWithShape="1">
          <a:blip r:embed="rId4">
            <a:alphaModFix/>
          </a:blip>
          <a:srcRect b="0" l="0" r="0" t="0"/>
          <a:stretch/>
        </p:blipFill>
        <p:spPr>
          <a:xfrm>
            <a:off x="4940490" y="4835981"/>
            <a:ext cx="7054195" cy="1472266"/>
          </a:xfrm>
          <a:prstGeom prst="rect">
            <a:avLst/>
          </a:prstGeom>
          <a:noFill/>
          <a:ln>
            <a:noFill/>
          </a:ln>
        </p:spPr>
      </p:pic>
      <p:pic>
        <p:nvPicPr>
          <p:cNvPr id="106" name="Google Shape;106;p15"/>
          <p:cNvPicPr preferRelativeResize="0"/>
          <p:nvPr/>
        </p:nvPicPr>
        <p:blipFill rotWithShape="1">
          <a:blip r:embed="rId5">
            <a:alphaModFix/>
          </a:blip>
          <a:srcRect b="0" l="0" r="0" t="0"/>
          <a:stretch/>
        </p:blipFill>
        <p:spPr>
          <a:xfrm>
            <a:off x="236030" y="2882276"/>
            <a:ext cx="5134945" cy="1572309"/>
          </a:xfrm>
          <a:prstGeom prst="rect">
            <a:avLst/>
          </a:prstGeom>
          <a:solidFill>
            <a:schemeClr val="lt1"/>
          </a:solidFill>
          <a:ln>
            <a:noFill/>
          </a:ln>
        </p:spPr>
      </p:pic>
      <p:sp>
        <p:nvSpPr>
          <p:cNvPr id="107" name="Google Shape;107;p15"/>
          <p:cNvSpPr txBox="1"/>
          <p:nvPr/>
        </p:nvSpPr>
        <p:spPr>
          <a:xfrm>
            <a:off x="804677" y="84601"/>
            <a:ext cx="3039678"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Introduction</a:t>
            </a:r>
            <a:endParaRPr sz="4400">
              <a:solidFill>
                <a:schemeClr val="dk1"/>
              </a:solidFill>
              <a:latin typeface="Calibri"/>
              <a:ea typeface="Calibri"/>
              <a:cs typeface="Calibri"/>
              <a:sym typeface="Calibri"/>
            </a:endParaRPr>
          </a:p>
        </p:txBody>
      </p:sp>
      <p:sp>
        <p:nvSpPr>
          <p:cNvPr id="108" name="Google Shape;108;p15"/>
          <p:cNvSpPr txBox="1"/>
          <p:nvPr/>
        </p:nvSpPr>
        <p:spPr>
          <a:xfrm>
            <a:off x="682388" y="750627"/>
            <a:ext cx="7786555"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lt1"/>
                </a:solidFill>
                <a:latin typeface="Calibri"/>
                <a:ea typeface="Calibri"/>
                <a:cs typeface="Calibri"/>
                <a:sym typeface="Calibri"/>
              </a:rPr>
              <a:t>Polymer is a macromolecule of very high molecular weight. </a:t>
            </a:r>
            <a:endParaRPr b="1" sz="2400">
              <a:solidFill>
                <a:schemeClr val="lt1"/>
              </a:solidFill>
              <a:latin typeface="Calibri"/>
              <a:ea typeface="Calibri"/>
              <a:cs typeface="Calibri"/>
              <a:sym typeface="Calibri"/>
            </a:endParaRPr>
          </a:p>
        </p:txBody>
      </p:sp>
      <p:grpSp>
        <p:nvGrpSpPr>
          <p:cNvPr id="109" name="Google Shape;109;p15"/>
          <p:cNvGrpSpPr/>
          <p:nvPr/>
        </p:nvGrpSpPr>
        <p:grpSpPr>
          <a:xfrm>
            <a:off x="5372056" y="2822268"/>
            <a:ext cx="6819944" cy="1569660"/>
            <a:chOff x="5372056" y="2958748"/>
            <a:chExt cx="6819944" cy="1569660"/>
          </a:xfrm>
        </p:grpSpPr>
        <p:sp>
          <p:nvSpPr>
            <p:cNvPr id="110" name="Google Shape;110;p15"/>
            <p:cNvSpPr txBox="1"/>
            <p:nvPr/>
          </p:nvSpPr>
          <p:spPr>
            <a:xfrm>
              <a:off x="5372056" y="2958748"/>
              <a:ext cx="6819944"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lt1"/>
                  </a:solidFill>
                  <a:latin typeface="Calibri"/>
                  <a:ea typeface="Calibri"/>
                  <a:cs typeface="Calibri"/>
                  <a:sym typeface="Calibri"/>
                </a:rPr>
                <a:t>Monomers are the building blocks – Repeating units</a:t>
              </a:r>
              <a:endParaRPr/>
            </a:p>
            <a:p>
              <a:pPr indent="0" lvl="0" marL="0" marR="0" rtl="0" algn="l">
                <a:spcBef>
                  <a:spcPts val="0"/>
                </a:spcBef>
                <a:spcAft>
                  <a:spcPts val="0"/>
                </a:spcAft>
                <a:buNone/>
              </a:pPr>
              <a:r>
                <a:rPr b="1" lang="en-US" sz="2400">
                  <a:solidFill>
                    <a:schemeClr val="lt1"/>
                  </a:solidFill>
                  <a:latin typeface="Calibri"/>
                  <a:ea typeface="Calibri"/>
                  <a:cs typeface="Calibri"/>
                  <a:sym typeface="Calibri"/>
                </a:rPr>
                <a:t>Combine with each other to form polymer.</a:t>
              </a:r>
              <a:endParaRPr/>
            </a:p>
            <a:p>
              <a:pPr indent="0" lvl="0" marL="0" marR="0" rtl="0" algn="l">
                <a:spcBef>
                  <a:spcPts val="0"/>
                </a:spcBef>
                <a:spcAft>
                  <a:spcPts val="0"/>
                </a:spcAft>
                <a:buNone/>
              </a:pPr>
              <a:r>
                <a:rPr b="1" lang="en-US" sz="2400">
                  <a:solidFill>
                    <a:schemeClr val="lt1"/>
                  </a:solidFill>
                  <a:latin typeface="Calibri"/>
                  <a:ea typeface="Calibri"/>
                  <a:cs typeface="Calibri"/>
                  <a:sym typeface="Calibri"/>
                </a:rPr>
                <a:t>Monomers have two bonding sites:</a:t>
              </a:r>
              <a:endParaRPr/>
            </a:p>
            <a:p>
              <a:pPr indent="0" lvl="0" marL="0" marR="0" rtl="0" algn="l">
                <a:spcBef>
                  <a:spcPts val="0"/>
                </a:spcBef>
                <a:spcAft>
                  <a:spcPts val="0"/>
                </a:spcAft>
                <a:buNone/>
              </a:pPr>
              <a:r>
                <a:rPr b="1" lang="en-US" sz="2400">
                  <a:solidFill>
                    <a:schemeClr val="lt1"/>
                  </a:solidFill>
                  <a:latin typeface="Calibri"/>
                  <a:ea typeface="Calibri"/>
                  <a:cs typeface="Calibri"/>
                  <a:sym typeface="Calibri"/>
                </a:rPr>
                <a:t>       ( =, = , - OH, - COOH, - NH</a:t>
              </a:r>
              <a:r>
                <a:rPr b="1" baseline="-25000" lang="en-US" sz="2400">
                  <a:solidFill>
                    <a:schemeClr val="lt1"/>
                  </a:solidFill>
                  <a:latin typeface="Calibri"/>
                  <a:ea typeface="Calibri"/>
                  <a:cs typeface="Calibri"/>
                  <a:sym typeface="Calibri"/>
                </a:rPr>
                <a:t>2 </a:t>
              </a:r>
              <a:r>
                <a:rPr b="1" lang="en-US" sz="2400">
                  <a:solidFill>
                    <a:schemeClr val="lt1"/>
                  </a:solidFill>
                  <a:latin typeface="Calibri"/>
                  <a:ea typeface="Calibri"/>
                  <a:cs typeface="Calibri"/>
                  <a:sym typeface="Calibri"/>
                </a:rPr>
                <a:t>)</a:t>
              </a:r>
              <a:endParaRPr b="1" sz="2400">
                <a:solidFill>
                  <a:schemeClr val="lt1"/>
                </a:solidFill>
                <a:latin typeface="Calibri"/>
                <a:ea typeface="Calibri"/>
                <a:cs typeface="Calibri"/>
                <a:sym typeface="Calibri"/>
              </a:endParaRPr>
            </a:p>
          </p:txBody>
        </p:sp>
        <p:cxnSp>
          <p:nvCxnSpPr>
            <p:cNvPr id="111" name="Google Shape;111;p15"/>
            <p:cNvCxnSpPr/>
            <p:nvPr/>
          </p:nvCxnSpPr>
          <p:spPr>
            <a:xfrm>
              <a:off x="6418064" y="4380932"/>
              <a:ext cx="115596" cy="0"/>
            </a:xfrm>
            <a:prstGeom prst="straightConnector1">
              <a:avLst/>
            </a:prstGeom>
            <a:noFill/>
            <a:ln cap="flat" cmpd="sng" w="28575">
              <a:solidFill>
                <a:schemeClr val="lt1"/>
              </a:solidFill>
              <a:prstDash val="solid"/>
              <a:miter lim="800000"/>
              <a:headEnd len="sm" w="sm" type="none"/>
              <a:tailEnd len="sm" w="sm" type="none"/>
            </a:ln>
          </p:spPr>
        </p:cxnSp>
      </p:grpSp>
      <p:sp>
        <p:nvSpPr>
          <p:cNvPr id="112" name="Google Shape;112;p15"/>
          <p:cNvSpPr txBox="1"/>
          <p:nvPr/>
        </p:nvSpPr>
        <p:spPr>
          <a:xfrm>
            <a:off x="236030" y="4760417"/>
            <a:ext cx="4540686"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lt1"/>
                </a:solidFill>
                <a:latin typeface="Calibri"/>
                <a:ea typeface="Calibri"/>
                <a:cs typeface="Calibri"/>
                <a:sym typeface="Calibri"/>
              </a:rPr>
              <a:t>Polymerization is conversion of monomer into polymer.</a:t>
            </a:r>
            <a:endParaRPr/>
          </a:p>
          <a:p>
            <a:pPr indent="0" lvl="0" marL="0" marR="0" rtl="0" algn="l">
              <a:spcBef>
                <a:spcPts val="0"/>
              </a:spcBef>
              <a:spcAft>
                <a:spcPts val="0"/>
              </a:spcAft>
              <a:buNone/>
            </a:pPr>
            <a:r>
              <a:rPr b="1" lang="en-US" sz="2400">
                <a:solidFill>
                  <a:schemeClr val="lt1"/>
                </a:solidFill>
                <a:latin typeface="Calibri"/>
                <a:ea typeface="Calibri"/>
                <a:cs typeface="Calibri"/>
                <a:sym typeface="Calibri"/>
              </a:rPr>
              <a:t>Functionality: Total no. of bonding sites or functional groups present in monomer.</a:t>
            </a:r>
            <a:endParaRPr b="1" sz="2400">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p:nvPr/>
        </p:nvSpPr>
        <p:spPr>
          <a:xfrm>
            <a:off x="586854" y="672154"/>
            <a:ext cx="11000096" cy="3170099"/>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To bring into sharper focus the effect of molecular weight on physical properties, a more generalized form of representation is given in figure, mechanical strength is plotted against 'DP .</a:t>
            </a:r>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Threshold value (TV)) for DP – Below which polymer does not possess any strength &amp; exists as powder or liquid resin </a:t>
            </a:r>
            <a:endParaRPr sz="20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knee portion of the curve at which polymer attains more or less full strength also varies from one polymer to another.</a:t>
            </a:r>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optimum strength of most of polymers is obtained at 600, while they do not exhibit any strength below DP, 30</a:t>
            </a:r>
            <a:endParaRPr sz="20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useful range of DP is from 200 to 2000, which corresponds to its molecular weight 20000 to 200000 </a:t>
            </a:r>
            <a:endParaRPr/>
          </a:p>
        </p:txBody>
      </p:sp>
      <p:pic>
        <p:nvPicPr>
          <p:cNvPr descr="C:\Documents and Settings\Administrator\Desktop\Platic Material\Figure-10.jpg" id="287" name="Google Shape;287;p42"/>
          <p:cNvPicPr preferRelativeResize="0"/>
          <p:nvPr/>
        </p:nvPicPr>
        <p:blipFill rotWithShape="1">
          <a:blip r:embed="rId3">
            <a:alphaModFix/>
          </a:blip>
          <a:srcRect b="0" l="0" r="0" t="0"/>
          <a:stretch/>
        </p:blipFill>
        <p:spPr>
          <a:xfrm>
            <a:off x="4388673" y="3725838"/>
            <a:ext cx="3412160" cy="2970515"/>
          </a:xfrm>
          <a:prstGeom prst="rect">
            <a:avLst/>
          </a:prstGeom>
          <a:noFill/>
          <a:ln>
            <a:noFill/>
          </a:ln>
        </p:spPr>
      </p:pic>
      <p:sp>
        <p:nvSpPr>
          <p:cNvPr id="288" name="Google Shape;288;p42"/>
          <p:cNvSpPr/>
          <p:nvPr/>
        </p:nvSpPr>
        <p:spPr>
          <a:xfrm>
            <a:off x="791570" y="148934"/>
            <a:ext cx="9310048" cy="5232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chemeClr val="dk1"/>
                </a:solidFill>
                <a:latin typeface="Calibri"/>
                <a:ea typeface="Calibri"/>
                <a:cs typeface="Calibri"/>
                <a:sym typeface="Calibri"/>
              </a:rPr>
              <a:t>Significance of Degree of Polymerization </a:t>
            </a:r>
            <a:endParaRPr sz="2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descr="Figure2-Chaper-1.jpg" id="293" name="Google Shape;293;p43"/>
          <p:cNvPicPr preferRelativeResize="0"/>
          <p:nvPr/>
        </p:nvPicPr>
        <p:blipFill rotWithShape="1">
          <a:blip r:embed="rId3">
            <a:alphaModFix/>
          </a:blip>
          <a:srcRect b="0" l="0" r="0" t="0"/>
          <a:stretch/>
        </p:blipFill>
        <p:spPr>
          <a:xfrm>
            <a:off x="2552131" y="1828800"/>
            <a:ext cx="6864823" cy="2070149"/>
          </a:xfrm>
          <a:prstGeom prst="rect">
            <a:avLst/>
          </a:prstGeom>
          <a:noFill/>
          <a:ln>
            <a:noFill/>
          </a:ln>
        </p:spPr>
      </p:pic>
      <p:sp>
        <p:nvSpPr>
          <p:cNvPr id="294" name="Google Shape;294;p43"/>
          <p:cNvSpPr txBox="1"/>
          <p:nvPr/>
        </p:nvSpPr>
        <p:spPr>
          <a:xfrm>
            <a:off x="1204644" y="436728"/>
            <a:ext cx="477989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Molecular weight and Polymers</a:t>
            </a:r>
            <a:endParaRPr sz="2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44"/>
          <p:cNvPicPr preferRelativeResize="0"/>
          <p:nvPr/>
        </p:nvPicPr>
        <p:blipFill rotWithShape="1">
          <a:blip r:embed="rId3">
            <a:alphaModFix/>
          </a:blip>
          <a:srcRect b="0" l="3361" r="35775" t="11637"/>
          <a:stretch/>
        </p:blipFill>
        <p:spPr>
          <a:xfrm>
            <a:off x="4217159" y="245660"/>
            <a:ext cx="6155140" cy="6612340"/>
          </a:xfrm>
          <a:prstGeom prst="rect">
            <a:avLst/>
          </a:prstGeom>
          <a:noFill/>
          <a:ln>
            <a:noFill/>
          </a:ln>
        </p:spPr>
      </p:pic>
      <p:sp>
        <p:nvSpPr>
          <p:cNvPr id="300" name="Google Shape;300;p44"/>
          <p:cNvSpPr txBox="1"/>
          <p:nvPr/>
        </p:nvSpPr>
        <p:spPr>
          <a:xfrm>
            <a:off x="1027223" y="464024"/>
            <a:ext cx="293490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Common Polymers</a:t>
            </a:r>
            <a:endParaRPr sz="2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nvSpPr>
        <p:spPr>
          <a:xfrm>
            <a:off x="1255595" y="204716"/>
            <a:ext cx="235147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Polymerization</a:t>
            </a:r>
            <a:endParaRPr sz="2800">
              <a:solidFill>
                <a:schemeClr val="dk1"/>
              </a:solidFill>
              <a:latin typeface="Calibri"/>
              <a:ea typeface="Calibri"/>
              <a:cs typeface="Calibri"/>
              <a:sym typeface="Calibri"/>
            </a:endParaRPr>
          </a:p>
        </p:txBody>
      </p:sp>
      <p:sp>
        <p:nvSpPr>
          <p:cNvPr id="306" name="Google Shape;306;p45"/>
          <p:cNvSpPr/>
          <p:nvPr/>
        </p:nvSpPr>
        <p:spPr>
          <a:xfrm>
            <a:off x="1419367" y="1066253"/>
            <a:ext cx="10317707"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In 1929 W. H. Carothers suggested a classification of polymers into two groups,</a:t>
            </a:r>
            <a:br>
              <a:rPr lang="en-US" sz="2000">
                <a:solidFill>
                  <a:srgbClr val="000000"/>
                </a:solidFill>
                <a:latin typeface="Calibri"/>
                <a:ea typeface="Calibri"/>
                <a:cs typeface="Calibri"/>
                <a:sym typeface="Calibri"/>
              </a:rPr>
            </a:br>
            <a:r>
              <a:rPr lang="en-US" sz="2000">
                <a:solidFill>
                  <a:srgbClr val="000000"/>
                </a:solidFill>
                <a:latin typeface="Calibri"/>
                <a:ea typeface="Calibri"/>
                <a:cs typeface="Calibri"/>
                <a:sym typeface="Calibri"/>
              </a:rPr>
              <a:t>		</a:t>
            </a:r>
            <a:r>
              <a:rPr i="1" lang="en-US" sz="2000">
                <a:solidFill>
                  <a:srgbClr val="FF0000"/>
                </a:solidFill>
                <a:latin typeface="Calibri"/>
                <a:ea typeface="Calibri"/>
                <a:cs typeface="Calibri"/>
                <a:sym typeface="Calibri"/>
              </a:rPr>
              <a:t>addition and condensation </a:t>
            </a:r>
            <a:r>
              <a:rPr lang="en-US" sz="2000">
                <a:solidFill>
                  <a:srgbClr val="FF0000"/>
                </a:solidFill>
                <a:latin typeface="Calibri"/>
                <a:ea typeface="Calibri"/>
                <a:cs typeface="Calibri"/>
                <a:sym typeface="Calibri"/>
              </a:rPr>
              <a:t>polymers </a:t>
            </a:r>
            <a:r>
              <a:rPr lang="en-US" sz="2000">
                <a:solidFill>
                  <a:schemeClr val="dk1"/>
                </a:solidFill>
                <a:latin typeface="Calibri"/>
                <a:ea typeface="Calibri"/>
                <a:cs typeface="Calibri"/>
                <a:sym typeface="Calibri"/>
              </a:rPr>
              <a:t>with respect to polymerization</a:t>
            </a:r>
            <a:endParaRPr sz="2000">
              <a:solidFill>
                <a:schemeClr val="dk1"/>
              </a:solidFill>
              <a:latin typeface="Calibri"/>
              <a:ea typeface="Calibri"/>
              <a:cs typeface="Calibri"/>
              <a:sym typeface="Calibri"/>
            </a:endParaRPr>
          </a:p>
        </p:txBody>
      </p:sp>
      <p:pic>
        <p:nvPicPr>
          <p:cNvPr id="307" name="Google Shape;307;p45"/>
          <p:cNvPicPr preferRelativeResize="0"/>
          <p:nvPr/>
        </p:nvPicPr>
        <p:blipFill rotWithShape="1">
          <a:blip r:embed="rId3">
            <a:alphaModFix/>
          </a:blip>
          <a:srcRect b="0" l="0" r="0" t="0"/>
          <a:stretch/>
        </p:blipFill>
        <p:spPr>
          <a:xfrm>
            <a:off x="4350081" y="2494076"/>
            <a:ext cx="5657866" cy="821813"/>
          </a:xfrm>
          <a:prstGeom prst="rect">
            <a:avLst/>
          </a:prstGeom>
          <a:noFill/>
          <a:ln>
            <a:noFill/>
          </a:ln>
        </p:spPr>
      </p:pic>
      <p:sp>
        <p:nvSpPr>
          <p:cNvPr id="308" name="Google Shape;308;p45"/>
          <p:cNvSpPr txBox="1"/>
          <p:nvPr/>
        </p:nvSpPr>
        <p:spPr>
          <a:xfrm>
            <a:off x="1325946" y="2001039"/>
            <a:ext cx="275896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FF0000"/>
                </a:solidFill>
                <a:latin typeface="Calibri"/>
                <a:ea typeface="Calibri"/>
                <a:cs typeface="Calibri"/>
                <a:sym typeface="Calibri"/>
              </a:rPr>
              <a:t>Addition Polymerization</a:t>
            </a:r>
            <a:endParaRPr b="1" sz="2000">
              <a:solidFill>
                <a:srgbClr val="FF0000"/>
              </a:solidFill>
              <a:latin typeface="Calibri"/>
              <a:ea typeface="Calibri"/>
              <a:cs typeface="Calibri"/>
              <a:sym typeface="Calibri"/>
            </a:endParaRPr>
          </a:p>
        </p:txBody>
      </p:sp>
      <p:sp>
        <p:nvSpPr>
          <p:cNvPr id="309" name="Google Shape;309;p45"/>
          <p:cNvSpPr txBox="1"/>
          <p:nvPr/>
        </p:nvSpPr>
        <p:spPr>
          <a:xfrm>
            <a:off x="1325946" y="3495458"/>
            <a:ext cx="330962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FF0000"/>
                </a:solidFill>
                <a:latin typeface="Calibri"/>
                <a:ea typeface="Calibri"/>
                <a:cs typeface="Calibri"/>
                <a:sym typeface="Calibri"/>
              </a:rPr>
              <a:t>Condensation Polymerization</a:t>
            </a:r>
            <a:endParaRPr b="1" sz="2000">
              <a:solidFill>
                <a:srgbClr val="FF0000"/>
              </a:solidFill>
              <a:latin typeface="Calibri"/>
              <a:ea typeface="Calibri"/>
              <a:cs typeface="Calibri"/>
              <a:sym typeface="Calibri"/>
            </a:endParaRPr>
          </a:p>
        </p:txBody>
      </p:sp>
      <p:pic>
        <p:nvPicPr>
          <p:cNvPr id="310" name="Google Shape;310;p45"/>
          <p:cNvPicPr preferRelativeResize="0"/>
          <p:nvPr/>
        </p:nvPicPr>
        <p:blipFill rotWithShape="1">
          <a:blip r:embed="rId4">
            <a:alphaModFix/>
          </a:blip>
          <a:srcRect b="0" l="0" r="0" t="0"/>
          <a:stretch/>
        </p:blipFill>
        <p:spPr>
          <a:xfrm>
            <a:off x="4350081" y="4075137"/>
            <a:ext cx="6936618" cy="88083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graphicFrame>
        <p:nvGraphicFramePr>
          <p:cNvPr id="315" name="Google Shape;315;p46"/>
          <p:cNvGraphicFramePr/>
          <p:nvPr/>
        </p:nvGraphicFramePr>
        <p:xfrm>
          <a:off x="1023580" y="938030"/>
          <a:ext cx="3000000" cy="3000000"/>
        </p:xfrm>
        <a:graphic>
          <a:graphicData uri="http://schemas.openxmlformats.org/drawingml/2006/table">
            <a:tbl>
              <a:tblPr bandRow="1" firstRow="1">
                <a:noFill/>
                <a:tableStyleId>{B2DEED1C-29D8-4BD5-9973-6189DD06D761}</a:tableStyleId>
              </a:tblPr>
              <a:tblGrid>
                <a:gridCol w="5281675"/>
                <a:gridCol w="5281675"/>
              </a:tblGrid>
              <a:tr h="370850">
                <a:tc>
                  <a:txBody>
                    <a:bodyPr/>
                    <a:lstStyle/>
                    <a:p>
                      <a:pPr indent="0" lvl="0" marL="0" marR="0" rtl="0" algn="ctr">
                        <a:spcBef>
                          <a:spcPts val="0"/>
                        </a:spcBef>
                        <a:spcAft>
                          <a:spcPts val="0"/>
                        </a:spcAft>
                        <a:buNone/>
                      </a:pPr>
                      <a:r>
                        <a:rPr lang="en-US" sz="2400" u="none" cap="none" strike="noStrike"/>
                        <a:t>Addition Polymerization</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2400" u="none" cap="none" strike="noStrike"/>
                        <a:t>Condensation Polymerization</a:t>
                      </a:r>
                      <a:endParaRPr sz="2400" u="none" cap="none" strike="noStrike"/>
                    </a:p>
                  </a:txBody>
                  <a:tcPr marT="45725" marB="45725" marR="91450" marL="91450"/>
                </a:tc>
              </a:tr>
              <a:tr h="370850">
                <a:tc>
                  <a:txBody>
                    <a:bodyPr/>
                    <a:lstStyle/>
                    <a:p>
                      <a:pPr indent="0" lvl="0" marL="0" marR="0" rtl="0" algn="just">
                        <a:spcBef>
                          <a:spcPts val="0"/>
                        </a:spcBef>
                        <a:spcAft>
                          <a:spcPts val="0"/>
                        </a:spcAft>
                        <a:buNone/>
                      </a:pPr>
                      <a:r>
                        <a:rPr lang="en-US" sz="2400" u="none" cap="none" strike="noStrike"/>
                        <a:t>Olefinic (or) Vinylic compounds undergo addition polymerization</a:t>
                      </a:r>
                      <a:endParaRPr sz="2400" u="none" cap="none" strike="noStrike"/>
                    </a:p>
                  </a:txBody>
                  <a:tcPr marT="45725" marB="45725" marR="91450" marL="91450"/>
                </a:tc>
                <a:tc>
                  <a:txBody>
                    <a:bodyPr/>
                    <a:lstStyle/>
                    <a:p>
                      <a:pPr indent="0" lvl="0" marL="0" marR="0" rtl="0" algn="just">
                        <a:spcBef>
                          <a:spcPts val="0"/>
                        </a:spcBef>
                        <a:spcAft>
                          <a:spcPts val="0"/>
                        </a:spcAft>
                        <a:buNone/>
                      </a:pPr>
                      <a:r>
                        <a:rPr lang="en-US" sz="2400" u="none" cap="none" strike="noStrike"/>
                        <a:t>Monomers with two or more functional groups undergo condensation polymerization</a:t>
                      </a:r>
                      <a:endParaRPr sz="2400" u="none" cap="none" strike="noStrike"/>
                    </a:p>
                  </a:txBody>
                  <a:tcPr marT="45725" marB="45725" marR="91450" marL="91450"/>
                </a:tc>
              </a:tr>
              <a:tr h="370850">
                <a:tc>
                  <a:txBody>
                    <a:bodyPr/>
                    <a:lstStyle/>
                    <a:p>
                      <a:pPr indent="0" lvl="0" marL="0" marR="0" rtl="0" algn="just">
                        <a:spcBef>
                          <a:spcPts val="0"/>
                        </a:spcBef>
                        <a:spcAft>
                          <a:spcPts val="0"/>
                        </a:spcAft>
                        <a:buNone/>
                      </a:pPr>
                      <a:r>
                        <a:rPr lang="en-US" sz="2400" u="none" cap="none" strike="noStrike"/>
                        <a:t>No elimination of by-products</a:t>
                      </a:r>
                      <a:endParaRPr sz="2400" u="none" cap="none" strike="noStrike"/>
                    </a:p>
                  </a:txBody>
                  <a:tcPr marT="45725" marB="45725" marR="91450" marL="91450"/>
                </a:tc>
                <a:tc>
                  <a:txBody>
                    <a:bodyPr/>
                    <a:lstStyle/>
                    <a:p>
                      <a:pPr indent="0" lvl="0" marL="0" marR="0" rtl="0" algn="just">
                        <a:spcBef>
                          <a:spcPts val="0"/>
                        </a:spcBef>
                        <a:spcAft>
                          <a:spcPts val="0"/>
                        </a:spcAft>
                        <a:buNone/>
                      </a:pPr>
                      <a:r>
                        <a:rPr lang="en-US" sz="2400" u="none" cap="none" strike="noStrike"/>
                        <a:t>Continuous elimination of by-products</a:t>
                      </a:r>
                      <a:endParaRPr sz="2400" u="none" cap="none" strike="noStrike"/>
                    </a:p>
                  </a:txBody>
                  <a:tcPr marT="45725" marB="45725" marR="91450" marL="91450"/>
                </a:tc>
              </a:tr>
              <a:tr h="370850">
                <a:tc>
                  <a:txBody>
                    <a:bodyPr/>
                    <a:lstStyle/>
                    <a:p>
                      <a:pPr indent="0" lvl="0" marL="0" marR="0" rtl="0" algn="just">
                        <a:spcBef>
                          <a:spcPts val="0"/>
                        </a:spcBef>
                        <a:spcAft>
                          <a:spcPts val="0"/>
                        </a:spcAft>
                        <a:buNone/>
                      </a:pPr>
                      <a:r>
                        <a:rPr lang="en-US" sz="2400" u="none" cap="none" strike="noStrike"/>
                        <a:t>Double-bond provides required bonding sites</a:t>
                      </a:r>
                      <a:endParaRPr sz="2400" u="none" cap="none" strike="noStrike"/>
                    </a:p>
                  </a:txBody>
                  <a:tcPr marT="45725" marB="45725" marR="91450" marL="91450"/>
                </a:tc>
                <a:tc>
                  <a:txBody>
                    <a:bodyPr/>
                    <a:lstStyle/>
                    <a:p>
                      <a:pPr indent="0" lvl="0" marL="0" marR="0" rtl="0" algn="just">
                        <a:spcBef>
                          <a:spcPts val="0"/>
                        </a:spcBef>
                        <a:spcAft>
                          <a:spcPts val="0"/>
                        </a:spcAft>
                        <a:buNone/>
                      </a:pPr>
                      <a:r>
                        <a:rPr lang="en-US" sz="2400" u="none" cap="none" strike="noStrike"/>
                        <a:t>Intermolecular condensation reaction</a:t>
                      </a:r>
                      <a:endParaRPr sz="2400" u="none" cap="none" strike="noStrike"/>
                    </a:p>
                  </a:txBody>
                  <a:tcPr marT="45725" marB="45725" marR="91450" marL="91450"/>
                </a:tc>
              </a:tr>
              <a:tr h="370850">
                <a:tc>
                  <a:txBody>
                    <a:bodyPr/>
                    <a:lstStyle/>
                    <a:p>
                      <a:pPr indent="0" lvl="0" marL="0" marR="0" rtl="0" algn="just">
                        <a:spcBef>
                          <a:spcPts val="0"/>
                        </a:spcBef>
                        <a:spcAft>
                          <a:spcPts val="0"/>
                        </a:spcAft>
                        <a:buNone/>
                      </a:pPr>
                      <a:r>
                        <a:rPr lang="en-US" sz="2400" u="none" cap="none" strike="noStrike"/>
                        <a:t>Addition of monomers takes place rapidly</a:t>
                      </a:r>
                      <a:endParaRPr sz="2400" u="none" cap="none" strike="noStrike"/>
                    </a:p>
                  </a:txBody>
                  <a:tcPr marT="45725" marB="45725" marR="91450" marL="91450"/>
                </a:tc>
                <a:tc>
                  <a:txBody>
                    <a:bodyPr/>
                    <a:lstStyle/>
                    <a:p>
                      <a:pPr indent="0" lvl="0" marL="0" marR="0" rtl="0" algn="just">
                        <a:spcBef>
                          <a:spcPts val="0"/>
                        </a:spcBef>
                        <a:spcAft>
                          <a:spcPts val="0"/>
                        </a:spcAft>
                        <a:buNone/>
                      </a:pPr>
                      <a:r>
                        <a:rPr lang="en-US" sz="2400" u="none" cap="none" strike="noStrike"/>
                        <a:t>Polymer chain built up is slow and step-wise</a:t>
                      </a:r>
                      <a:endParaRPr sz="2400" u="none" cap="none" strike="noStrike"/>
                    </a:p>
                  </a:txBody>
                  <a:tcPr marT="45725" marB="45725" marR="91450" marL="91450"/>
                </a:tc>
              </a:tr>
              <a:tr h="370850">
                <a:tc>
                  <a:txBody>
                    <a:bodyPr/>
                    <a:lstStyle/>
                    <a:p>
                      <a:pPr indent="0" lvl="0" marL="0" marR="0" rtl="0" algn="just">
                        <a:spcBef>
                          <a:spcPts val="0"/>
                        </a:spcBef>
                        <a:spcAft>
                          <a:spcPts val="0"/>
                        </a:spcAft>
                        <a:buNone/>
                      </a:pPr>
                      <a:r>
                        <a:rPr lang="en-US" sz="2400" u="none" cap="none" strike="noStrike"/>
                        <a:t>Initiators – free radicals are used</a:t>
                      </a:r>
                      <a:endParaRPr sz="2400" u="none" cap="none" strike="noStrike"/>
                    </a:p>
                  </a:txBody>
                  <a:tcPr marT="45725" marB="45725" marR="91450" marL="91450"/>
                </a:tc>
                <a:tc>
                  <a:txBody>
                    <a:bodyPr/>
                    <a:lstStyle/>
                    <a:p>
                      <a:pPr indent="0" lvl="0" marL="0" marR="0" rtl="0" algn="just">
                        <a:spcBef>
                          <a:spcPts val="0"/>
                        </a:spcBef>
                        <a:spcAft>
                          <a:spcPts val="0"/>
                        </a:spcAft>
                        <a:buNone/>
                      </a:pPr>
                      <a:r>
                        <a:rPr lang="en-US" sz="2400" u="none" cap="none" strike="noStrike"/>
                        <a:t>Catalysed by acids or alkali</a:t>
                      </a:r>
                      <a:endParaRPr sz="2400" u="none" cap="none" strike="noStrike"/>
                    </a:p>
                  </a:txBody>
                  <a:tcPr marT="45725" marB="45725" marR="91450" marL="91450"/>
                </a:tc>
              </a:tr>
              <a:tr h="370850">
                <a:tc>
                  <a:txBody>
                    <a:bodyPr/>
                    <a:lstStyle/>
                    <a:p>
                      <a:pPr indent="0" lvl="0" marL="0" marR="0" rtl="0" algn="just">
                        <a:spcBef>
                          <a:spcPts val="0"/>
                        </a:spcBef>
                        <a:spcAft>
                          <a:spcPts val="0"/>
                        </a:spcAft>
                        <a:buNone/>
                      </a:pPr>
                      <a:r>
                        <a:rPr lang="en-US" sz="2400" u="none" cap="none" strike="noStrike"/>
                        <a:t>Elemental composition of polymer is same as monomer</a:t>
                      </a:r>
                      <a:endParaRPr sz="2400" u="none" cap="none" strike="noStrike"/>
                    </a:p>
                  </a:txBody>
                  <a:tcPr marT="45725" marB="45725" marR="91450" marL="91450"/>
                </a:tc>
                <a:tc>
                  <a:txBody>
                    <a:bodyPr/>
                    <a:lstStyle/>
                    <a:p>
                      <a:pPr indent="0" lvl="0" marL="0" marR="0" rtl="0" algn="just">
                        <a:spcBef>
                          <a:spcPts val="0"/>
                        </a:spcBef>
                        <a:spcAft>
                          <a:spcPts val="0"/>
                        </a:spcAft>
                        <a:buNone/>
                      </a:pPr>
                      <a:r>
                        <a:rPr lang="en-US" sz="2400" u="none" cap="none" strike="noStrike"/>
                        <a:t>Elemental composition of polymer is different from monomer</a:t>
                      </a:r>
                      <a:endParaRPr sz="2400" u="none" cap="none" strike="noStrike"/>
                    </a:p>
                  </a:txBody>
                  <a:tcPr marT="45725" marB="45725" marR="91450" marL="91450"/>
                </a:tc>
              </a:tr>
            </a:tbl>
          </a:graphicData>
        </a:graphic>
      </p:graphicFrame>
      <p:sp>
        <p:nvSpPr>
          <p:cNvPr id="316" name="Google Shape;316;p46"/>
          <p:cNvSpPr txBox="1"/>
          <p:nvPr/>
        </p:nvSpPr>
        <p:spPr>
          <a:xfrm>
            <a:off x="641442" y="245660"/>
            <a:ext cx="936147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Difference between Addition and Condensation Polymerization</a:t>
            </a:r>
            <a:endParaRPr sz="2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nvSpPr>
        <p:spPr>
          <a:xfrm>
            <a:off x="873457" y="327546"/>
            <a:ext cx="573445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General Mechanism of Polymerization</a:t>
            </a:r>
            <a:endParaRPr sz="2800">
              <a:solidFill>
                <a:schemeClr val="dk1"/>
              </a:solidFill>
              <a:latin typeface="Calibri"/>
              <a:ea typeface="Calibri"/>
              <a:cs typeface="Calibri"/>
              <a:sym typeface="Calibri"/>
            </a:endParaRPr>
          </a:p>
        </p:txBody>
      </p:sp>
      <p:sp>
        <p:nvSpPr>
          <p:cNvPr id="322" name="Google Shape;322;p47"/>
          <p:cNvSpPr txBox="1"/>
          <p:nvPr/>
        </p:nvSpPr>
        <p:spPr>
          <a:xfrm>
            <a:off x="873457" y="1132763"/>
            <a:ext cx="10672549" cy="48936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Two types of polymerization based on mechanism</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Chain Polymerization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(i) Free-radical mechanism</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(ii) Ionic mechanism</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2. Step-growth Polymerization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Chain Polymerization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i) Vinyl compounds         -CH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=CHX</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ii) Dienes		         -CH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=CH-CH=CH</a:t>
            </a:r>
            <a:r>
              <a:rPr baseline="-25000" lang="en-US" sz="2400">
                <a:solidFill>
                  <a:schemeClr val="dk1"/>
                </a:solidFill>
                <a:latin typeface="Calibri"/>
                <a:ea typeface="Calibri"/>
                <a:cs typeface="Calibri"/>
                <a:sym typeface="Calibri"/>
              </a:rPr>
              <a:t>2</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iii) Olefins		         -CH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=CH</a:t>
            </a:r>
            <a:r>
              <a:rPr baseline="-25000" lang="en-US" sz="2400">
                <a:solidFill>
                  <a:schemeClr val="dk1"/>
                </a:solidFill>
                <a:latin typeface="Calibri"/>
                <a:ea typeface="Calibri"/>
                <a:cs typeface="Calibri"/>
                <a:sym typeface="Calibri"/>
              </a:rPr>
              <a:t>2</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iv) Allyl compounds         -CH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=CH-CH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X	         (X = -OH, -Cl, -Br, -COOH, -COOCH</a:t>
            </a:r>
            <a:r>
              <a:rPr baseline="-25000" lang="en-US" sz="2400">
                <a:solidFill>
                  <a:schemeClr val="dk1"/>
                </a:solidFill>
                <a:latin typeface="Calibri"/>
                <a:ea typeface="Calibri"/>
                <a:cs typeface="Calibri"/>
                <a:sym typeface="Calibri"/>
              </a:rPr>
              <a:t>3</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8"/>
          <p:cNvSpPr txBox="1"/>
          <p:nvPr/>
        </p:nvSpPr>
        <p:spPr>
          <a:xfrm>
            <a:off x="720851" y="3138996"/>
            <a:ext cx="118064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Initiator</a:t>
            </a:r>
            <a:endParaRPr sz="2400">
              <a:solidFill>
                <a:schemeClr val="dk1"/>
              </a:solidFill>
              <a:latin typeface="Calibri"/>
              <a:ea typeface="Calibri"/>
              <a:cs typeface="Calibri"/>
              <a:sym typeface="Calibri"/>
            </a:endParaRPr>
          </a:p>
        </p:txBody>
      </p:sp>
      <p:sp>
        <p:nvSpPr>
          <p:cNvPr id="328" name="Google Shape;328;p48"/>
          <p:cNvSpPr txBox="1"/>
          <p:nvPr/>
        </p:nvSpPr>
        <p:spPr>
          <a:xfrm>
            <a:off x="1901496" y="3200551"/>
            <a:ext cx="942642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Compound which is thermally unstable and decompose into products called free-radicals</a:t>
            </a:r>
            <a:endParaRPr sz="2000">
              <a:solidFill>
                <a:schemeClr val="dk1"/>
              </a:solidFill>
              <a:latin typeface="Calibri"/>
              <a:ea typeface="Calibri"/>
              <a:cs typeface="Calibri"/>
              <a:sym typeface="Calibri"/>
            </a:endParaRPr>
          </a:p>
        </p:txBody>
      </p:sp>
      <p:sp>
        <p:nvSpPr>
          <p:cNvPr id="329" name="Google Shape;329;p48"/>
          <p:cNvSpPr/>
          <p:nvPr/>
        </p:nvSpPr>
        <p:spPr>
          <a:xfrm>
            <a:off x="1665027" y="809329"/>
            <a:ext cx="8871045"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Three major steps: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(i) Initiation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(ii) Propagation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(iii) Termination</a:t>
            </a:r>
            <a:endParaRPr sz="2400">
              <a:solidFill>
                <a:schemeClr val="dk1"/>
              </a:solidFill>
              <a:latin typeface="Calibri"/>
              <a:ea typeface="Calibri"/>
              <a:cs typeface="Calibri"/>
              <a:sym typeface="Calibri"/>
            </a:endParaRPr>
          </a:p>
        </p:txBody>
      </p:sp>
      <p:sp>
        <p:nvSpPr>
          <p:cNvPr id="330" name="Google Shape;330;p48"/>
          <p:cNvSpPr/>
          <p:nvPr/>
        </p:nvSpPr>
        <p:spPr>
          <a:xfrm>
            <a:off x="720851" y="286109"/>
            <a:ext cx="541481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Mechanism of Chain Polymerization</a:t>
            </a:r>
            <a:endParaRPr sz="2800">
              <a:solidFill>
                <a:schemeClr val="dk1"/>
              </a:solidFill>
              <a:latin typeface="Calibri"/>
              <a:ea typeface="Calibri"/>
              <a:cs typeface="Calibri"/>
              <a:sym typeface="Calibri"/>
            </a:endParaRPr>
          </a:p>
        </p:txBody>
      </p:sp>
      <p:grpSp>
        <p:nvGrpSpPr>
          <p:cNvPr id="331" name="Google Shape;331;p48"/>
          <p:cNvGrpSpPr/>
          <p:nvPr/>
        </p:nvGrpSpPr>
        <p:grpSpPr>
          <a:xfrm>
            <a:off x="1901495" y="3600662"/>
            <a:ext cx="8197847" cy="3059904"/>
            <a:chOff x="1901496" y="3749832"/>
            <a:chExt cx="7141575" cy="2910733"/>
          </a:xfrm>
        </p:grpSpPr>
        <p:pic>
          <p:nvPicPr>
            <p:cNvPr id="332" name="Google Shape;332;p48"/>
            <p:cNvPicPr preferRelativeResize="0"/>
            <p:nvPr/>
          </p:nvPicPr>
          <p:blipFill rotWithShape="1">
            <a:blip r:embed="rId3">
              <a:alphaModFix/>
            </a:blip>
            <a:srcRect b="0" l="0" r="0" t="0"/>
            <a:stretch/>
          </p:blipFill>
          <p:spPr>
            <a:xfrm>
              <a:off x="1901496" y="3749832"/>
              <a:ext cx="7141575" cy="2910733"/>
            </a:xfrm>
            <a:prstGeom prst="rect">
              <a:avLst/>
            </a:prstGeom>
            <a:noFill/>
            <a:ln>
              <a:noFill/>
            </a:ln>
          </p:spPr>
        </p:pic>
        <p:pic>
          <p:nvPicPr>
            <p:cNvPr id="333" name="Google Shape;333;p48"/>
            <p:cNvPicPr preferRelativeResize="0"/>
            <p:nvPr/>
          </p:nvPicPr>
          <p:blipFill rotWithShape="1">
            <a:blip r:embed="rId4">
              <a:alphaModFix/>
            </a:blip>
            <a:srcRect b="0" l="0" r="0" t="0"/>
            <a:stretch/>
          </p:blipFill>
          <p:spPr>
            <a:xfrm>
              <a:off x="6168787" y="5977719"/>
              <a:ext cx="2874283" cy="682846"/>
            </a:xfrm>
            <a:prstGeom prst="rect">
              <a:avLst/>
            </a:prstGeom>
            <a:noFill/>
            <a:ln>
              <a:noFill/>
            </a:ln>
          </p:spPr>
        </p:pic>
      </p:grpSp>
      <p:sp>
        <p:nvSpPr>
          <p:cNvPr id="334" name="Google Shape;334;p48"/>
          <p:cNvSpPr/>
          <p:nvPr/>
        </p:nvSpPr>
        <p:spPr>
          <a:xfrm>
            <a:off x="677670" y="2472850"/>
            <a:ext cx="372762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Free Radical Mechanism</a:t>
            </a:r>
            <a:endParaRPr sz="2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49"/>
          <p:cNvPicPr preferRelativeResize="0"/>
          <p:nvPr/>
        </p:nvPicPr>
        <p:blipFill rotWithShape="1">
          <a:blip r:embed="rId3">
            <a:alphaModFix/>
          </a:blip>
          <a:srcRect b="0" l="0" r="0" t="0"/>
          <a:stretch/>
        </p:blipFill>
        <p:spPr>
          <a:xfrm>
            <a:off x="3712191" y="718775"/>
            <a:ext cx="7560859" cy="564857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0"/>
          <p:cNvSpPr/>
          <p:nvPr/>
        </p:nvSpPr>
        <p:spPr>
          <a:xfrm>
            <a:off x="464024" y="4429373"/>
            <a:ext cx="11464119" cy="132343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222222"/>
              </a:buClr>
              <a:buSzPts val="2000"/>
              <a:buFont typeface="Arial"/>
              <a:buChar char="•"/>
            </a:pPr>
            <a:r>
              <a:rPr lang="en-US" sz="2000">
                <a:solidFill>
                  <a:srgbClr val="222222"/>
                </a:solidFill>
                <a:latin typeface="Calibri"/>
                <a:ea typeface="Calibri"/>
                <a:cs typeface="Calibri"/>
                <a:sym typeface="Calibri"/>
              </a:rPr>
              <a:t>The first step of polymerisation reaction is chain initiation step. In chain initiation step, formation of phenyl free radical takes place which then react with monomer of ethene to form a bigger size free radical. </a:t>
            </a:r>
            <a:endParaRPr sz="2000">
              <a:solidFill>
                <a:srgbClr val="222222"/>
              </a:solidFill>
              <a:latin typeface="Calibri"/>
              <a:ea typeface="Calibri"/>
              <a:cs typeface="Calibri"/>
              <a:sym typeface="Calibri"/>
            </a:endParaRPr>
          </a:p>
          <a:p>
            <a:pPr indent="-285750" lvl="0" marL="285750" marR="0" rtl="0" algn="l">
              <a:spcBef>
                <a:spcPts val="0"/>
              </a:spcBef>
              <a:spcAft>
                <a:spcPts val="0"/>
              </a:spcAft>
              <a:buClr>
                <a:srgbClr val="222222"/>
              </a:buClr>
              <a:buSzPts val="2000"/>
              <a:buFont typeface="Arial"/>
              <a:buChar char="•"/>
            </a:pPr>
            <a:r>
              <a:rPr lang="en-US" sz="2000">
                <a:solidFill>
                  <a:srgbClr val="222222"/>
                </a:solidFill>
                <a:latin typeface="Calibri"/>
                <a:ea typeface="Calibri"/>
                <a:cs typeface="Calibri"/>
                <a:sym typeface="Calibri"/>
              </a:rPr>
              <a:t>The repetition of this sequence occur in chain propagation step and </a:t>
            </a:r>
            <a:endParaRPr sz="2000">
              <a:solidFill>
                <a:srgbClr val="222222"/>
              </a:solidFill>
              <a:latin typeface="Calibri"/>
              <a:ea typeface="Calibri"/>
              <a:cs typeface="Calibri"/>
              <a:sym typeface="Calibri"/>
            </a:endParaRPr>
          </a:p>
          <a:p>
            <a:pPr indent="-285750" lvl="0" marL="285750" marR="0" rtl="0" algn="l">
              <a:spcBef>
                <a:spcPts val="0"/>
              </a:spcBef>
              <a:spcAft>
                <a:spcPts val="0"/>
              </a:spcAft>
              <a:buClr>
                <a:srgbClr val="222222"/>
              </a:buClr>
              <a:buSzPts val="2000"/>
              <a:buFont typeface="Arial"/>
              <a:buChar char="•"/>
            </a:pPr>
            <a:r>
              <a:rPr lang="en-US" sz="2000">
                <a:solidFill>
                  <a:srgbClr val="222222"/>
                </a:solidFill>
                <a:latin typeface="Calibri"/>
                <a:ea typeface="Calibri"/>
                <a:cs typeface="Calibri"/>
                <a:sym typeface="Calibri"/>
              </a:rPr>
              <a:t>In the final termination step, formation of polythene takes place.</a:t>
            </a:r>
            <a:endParaRPr sz="2000">
              <a:solidFill>
                <a:schemeClr val="dk1"/>
              </a:solidFill>
              <a:latin typeface="Calibri"/>
              <a:ea typeface="Calibri"/>
              <a:cs typeface="Calibri"/>
              <a:sym typeface="Calibri"/>
            </a:endParaRPr>
          </a:p>
        </p:txBody>
      </p:sp>
      <p:pic>
        <p:nvPicPr>
          <p:cNvPr id="345" name="Google Shape;345;p50"/>
          <p:cNvPicPr preferRelativeResize="0"/>
          <p:nvPr/>
        </p:nvPicPr>
        <p:blipFill rotWithShape="1">
          <a:blip r:embed="rId3">
            <a:alphaModFix/>
          </a:blip>
          <a:srcRect b="0" l="0" r="0" t="32801"/>
          <a:stretch/>
        </p:blipFill>
        <p:spPr>
          <a:xfrm>
            <a:off x="1901239" y="1009934"/>
            <a:ext cx="8248920" cy="30100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1"/>
          <p:cNvSpPr/>
          <p:nvPr/>
        </p:nvSpPr>
        <p:spPr>
          <a:xfrm>
            <a:off x="723331" y="1567177"/>
            <a:ext cx="11368585" cy="4154984"/>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000000"/>
              </a:buClr>
              <a:buSzPts val="2400"/>
              <a:buFont typeface="Arial"/>
              <a:buChar char="•"/>
            </a:pPr>
            <a:r>
              <a:rPr lang="en-US" sz="2400">
                <a:solidFill>
                  <a:srgbClr val="000000"/>
                </a:solidFill>
                <a:latin typeface="Calibri"/>
                <a:ea typeface="Calibri"/>
                <a:cs typeface="Calibri"/>
                <a:sym typeface="Calibri"/>
              </a:rPr>
              <a:t>Cationic Polymerization:</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The initiator is an acid (Lewis acids – (AlCl</a:t>
            </a:r>
            <a:r>
              <a:rPr baseline="-25000" lang="en-US" sz="2400">
                <a:solidFill>
                  <a:srgbClr val="000000"/>
                </a:solidFill>
                <a:latin typeface="Calibri"/>
                <a:ea typeface="Calibri"/>
                <a:cs typeface="Calibri"/>
                <a:sym typeface="Calibri"/>
              </a:rPr>
              <a:t>3</a:t>
            </a:r>
            <a:r>
              <a:rPr lang="en-US" sz="2400">
                <a:solidFill>
                  <a:srgbClr val="000000"/>
                </a:solidFill>
                <a:latin typeface="Calibri"/>
                <a:ea typeface="Calibri"/>
                <a:cs typeface="Calibri"/>
                <a:sym typeface="Calibri"/>
              </a:rPr>
              <a:t>, BF</a:t>
            </a:r>
            <a:r>
              <a:rPr baseline="-25000" lang="en-US" sz="2400">
                <a:solidFill>
                  <a:srgbClr val="000000"/>
                </a:solidFill>
                <a:latin typeface="Calibri"/>
                <a:ea typeface="Calibri"/>
                <a:cs typeface="Calibri"/>
                <a:sym typeface="Calibri"/>
              </a:rPr>
              <a:t>3</a:t>
            </a:r>
            <a:r>
              <a:rPr lang="en-US" sz="2400">
                <a:solidFill>
                  <a:srgbClr val="000000"/>
                </a:solidFill>
                <a:latin typeface="Calibri"/>
                <a:ea typeface="Calibri"/>
                <a:cs typeface="Calibri"/>
                <a:sym typeface="Calibri"/>
              </a:rPr>
              <a:t>), HCl, H</a:t>
            </a:r>
            <a:r>
              <a:rPr baseline="-25000" lang="en-US" sz="2400">
                <a:solidFill>
                  <a:srgbClr val="000000"/>
                </a:solidFill>
                <a:latin typeface="Calibri"/>
                <a:ea typeface="Calibri"/>
                <a:cs typeface="Calibri"/>
                <a:sym typeface="Calibri"/>
              </a:rPr>
              <a:t>2</a:t>
            </a:r>
            <a:r>
              <a:rPr lang="en-US" sz="2400">
                <a:solidFill>
                  <a:srgbClr val="000000"/>
                </a:solidFill>
                <a:latin typeface="Calibri"/>
                <a:ea typeface="Calibri"/>
                <a:cs typeface="Calibri"/>
                <a:sym typeface="Calibri"/>
              </a:rPr>
              <a:t>SO</a:t>
            </a:r>
            <a:r>
              <a:rPr baseline="-25000" lang="en-US" sz="2400">
                <a:solidFill>
                  <a:srgbClr val="000000"/>
                </a:solidFill>
                <a:latin typeface="Calibri"/>
                <a:ea typeface="Calibri"/>
                <a:cs typeface="Calibri"/>
                <a:sym typeface="Calibri"/>
              </a:rPr>
              <a:t>4</a:t>
            </a:r>
            <a:r>
              <a:rPr lang="en-US" sz="2400">
                <a:solidFill>
                  <a:srgbClr val="000000"/>
                </a:solidFill>
                <a:latin typeface="Calibri"/>
                <a:ea typeface="Calibri"/>
                <a:cs typeface="Calibri"/>
                <a:sym typeface="Calibri"/>
              </a:rPr>
              <a:t>, HNO</a:t>
            </a:r>
            <a:r>
              <a:rPr baseline="-25000" lang="en-US" sz="2400">
                <a:solidFill>
                  <a:srgbClr val="000000"/>
                </a:solidFill>
                <a:latin typeface="Calibri"/>
                <a:ea typeface="Calibri"/>
                <a:cs typeface="Calibri"/>
                <a:sym typeface="Calibri"/>
              </a:rPr>
              <a:t>3</a:t>
            </a:r>
            <a:r>
              <a:rPr lang="en-US" sz="2400">
                <a:solidFill>
                  <a:srgbClr val="000000"/>
                </a:solidFill>
                <a:latin typeface="Calibri"/>
                <a:ea typeface="Calibri"/>
                <a:cs typeface="Calibri"/>
                <a:sym typeface="Calibri"/>
              </a:rPr>
              <a:t>) and the 	propagating site of  reactivity (*) is a carbocation. </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Eg. Homopolymerization of isobutylene</a:t>
            </a:r>
            <a:endParaRPr/>
          </a:p>
          <a:p>
            <a:pPr indent="0" lvl="0" marL="0" marR="0" rtl="0" algn="l">
              <a:spcBef>
                <a:spcPts val="0"/>
              </a:spcBef>
              <a:spcAft>
                <a:spcPts val="0"/>
              </a:spcAft>
              <a:buNone/>
            </a:pPr>
            <a:br>
              <a:rPr lang="en-US" sz="2400">
                <a:solidFill>
                  <a:schemeClr val="dk1"/>
                </a:solidFill>
                <a:latin typeface="Calibri"/>
                <a:ea typeface="Calibri"/>
                <a:cs typeface="Calibri"/>
                <a:sym typeface="Calibri"/>
              </a:rPr>
            </a:br>
            <a:r>
              <a:rPr lang="en-US" sz="2400">
                <a:solidFill>
                  <a:srgbClr val="000000"/>
                </a:solidFill>
                <a:latin typeface="Calibri"/>
                <a:ea typeface="Calibri"/>
                <a:cs typeface="Calibri"/>
                <a:sym typeface="Calibri"/>
              </a:rPr>
              <a:t>• Anionic Polymerization:</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The initiator are Alkali metal (Na/K) amides, Alkali metal alkyls (n-butyl lithium) and 	the propagating site of reactivity (*) is a carbanion.</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Eg. Co-polymerization of isobutylene with 2-methylpropene</a:t>
            </a:r>
            <a:endParaRPr/>
          </a:p>
          <a:p>
            <a:pPr indent="0" lvl="0" marL="0" marR="0" rtl="0" algn="l">
              <a:spcBef>
                <a:spcPts val="0"/>
              </a:spcBef>
              <a:spcAft>
                <a:spcPts val="0"/>
              </a:spcAft>
              <a:buNone/>
            </a:pP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p:txBody>
      </p:sp>
      <p:sp>
        <p:nvSpPr>
          <p:cNvPr id="351" name="Google Shape;351;p51"/>
          <p:cNvSpPr txBox="1"/>
          <p:nvPr/>
        </p:nvSpPr>
        <p:spPr>
          <a:xfrm>
            <a:off x="723331" y="423081"/>
            <a:ext cx="313534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Ionic Polymerization</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p:nvPr/>
        </p:nvSpPr>
        <p:spPr>
          <a:xfrm>
            <a:off x="1786720" y="313566"/>
            <a:ext cx="18288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Functionality</a:t>
            </a:r>
            <a:r>
              <a:rPr lang="en-US" sz="2000">
                <a:solidFill>
                  <a:schemeClr val="dk1"/>
                </a:solidFill>
                <a:latin typeface="Times New Roman"/>
                <a:ea typeface="Times New Roman"/>
                <a:cs typeface="Times New Roman"/>
                <a:sym typeface="Times New Roman"/>
              </a:rPr>
              <a:t> </a:t>
            </a:r>
            <a:endParaRPr/>
          </a:p>
        </p:txBody>
      </p:sp>
      <p:pic>
        <p:nvPicPr>
          <p:cNvPr descr="Figure-23.jpg" id="118" name="Google Shape;118;p16"/>
          <p:cNvPicPr preferRelativeResize="0"/>
          <p:nvPr/>
        </p:nvPicPr>
        <p:blipFill rotWithShape="1">
          <a:blip r:embed="rId3">
            <a:alphaModFix/>
          </a:blip>
          <a:srcRect b="0" l="0" r="0" t="0"/>
          <a:stretch/>
        </p:blipFill>
        <p:spPr>
          <a:xfrm>
            <a:off x="688477" y="969748"/>
            <a:ext cx="5854085" cy="2292957"/>
          </a:xfrm>
          <a:prstGeom prst="rect">
            <a:avLst/>
          </a:prstGeom>
          <a:noFill/>
          <a:ln>
            <a:noFill/>
          </a:ln>
        </p:spPr>
      </p:pic>
      <p:pic>
        <p:nvPicPr>
          <p:cNvPr descr="Figure-25.jpg" id="119" name="Google Shape;119;p16"/>
          <p:cNvPicPr preferRelativeResize="0"/>
          <p:nvPr/>
        </p:nvPicPr>
        <p:blipFill rotWithShape="1">
          <a:blip r:embed="rId4">
            <a:alphaModFix/>
          </a:blip>
          <a:srcRect b="0" l="0" r="0" t="0"/>
          <a:stretch/>
        </p:blipFill>
        <p:spPr>
          <a:xfrm>
            <a:off x="6208593" y="3426478"/>
            <a:ext cx="5843065" cy="30548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Classification of Polymers</a:t>
            </a:r>
            <a:endParaRPr/>
          </a:p>
        </p:txBody>
      </p:sp>
      <p:sp>
        <p:nvSpPr>
          <p:cNvPr id="125" name="Google Shape;125;p17"/>
          <p:cNvSpPr txBox="1"/>
          <p:nvPr>
            <p:ph idx="1" type="body"/>
          </p:nvPr>
        </p:nvSpPr>
        <p:spPr>
          <a:xfrm>
            <a:off x="2209800" y="1676400"/>
            <a:ext cx="8077200" cy="4419600"/>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400"/>
              <a:buChar char="•"/>
            </a:pPr>
            <a:r>
              <a:rPr b="1" lang="en-US" sz="2400"/>
              <a:t>Nature of Repeat Units</a:t>
            </a:r>
            <a:endParaRPr/>
          </a:p>
          <a:p>
            <a:pPr indent="-228600" lvl="0" marL="228600" rtl="0" algn="l">
              <a:lnSpc>
                <a:spcPct val="80000"/>
              </a:lnSpc>
              <a:spcBef>
                <a:spcPts val="1000"/>
              </a:spcBef>
              <a:spcAft>
                <a:spcPts val="0"/>
              </a:spcAft>
              <a:buClr>
                <a:schemeClr val="dk1"/>
              </a:buClr>
              <a:buSzPts val="2400"/>
              <a:buChar char="•"/>
            </a:pPr>
            <a:r>
              <a:rPr b="1" lang="en-US" sz="2400"/>
              <a:t>Nature of backbone chain</a:t>
            </a:r>
            <a:endParaRPr b="1" sz="2400"/>
          </a:p>
          <a:p>
            <a:pPr indent="-228600" lvl="0" marL="228600" rtl="0" algn="l">
              <a:lnSpc>
                <a:spcPct val="80000"/>
              </a:lnSpc>
              <a:spcBef>
                <a:spcPts val="1000"/>
              </a:spcBef>
              <a:spcAft>
                <a:spcPts val="0"/>
              </a:spcAft>
              <a:buClr>
                <a:schemeClr val="dk1"/>
              </a:buClr>
              <a:buSzPts val="2400"/>
              <a:buChar char="•"/>
            </a:pPr>
            <a:r>
              <a:rPr b="1" lang="en-US" sz="2400"/>
              <a:t>Structural Characteristics</a:t>
            </a:r>
            <a:endParaRPr/>
          </a:p>
          <a:p>
            <a:pPr indent="-228600" lvl="0" marL="228600" rtl="0" algn="l">
              <a:lnSpc>
                <a:spcPct val="80000"/>
              </a:lnSpc>
              <a:spcBef>
                <a:spcPts val="1000"/>
              </a:spcBef>
              <a:spcAft>
                <a:spcPts val="0"/>
              </a:spcAft>
              <a:buClr>
                <a:schemeClr val="dk1"/>
              </a:buClr>
              <a:buSzPts val="2400"/>
              <a:buChar char="•"/>
            </a:pPr>
            <a:r>
              <a:rPr b="1" lang="en-US" sz="2400"/>
              <a:t>Sterochemistry</a:t>
            </a:r>
            <a:endParaRPr b="1" sz="2400"/>
          </a:p>
          <a:p>
            <a:pPr indent="-228600" lvl="0" marL="228600" rtl="0" algn="l">
              <a:lnSpc>
                <a:spcPct val="80000"/>
              </a:lnSpc>
              <a:spcBef>
                <a:spcPts val="1000"/>
              </a:spcBef>
              <a:spcAft>
                <a:spcPts val="0"/>
              </a:spcAft>
              <a:buClr>
                <a:schemeClr val="dk1"/>
              </a:buClr>
              <a:buSzPts val="2400"/>
              <a:buChar char="•"/>
            </a:pPr>
            <a:r>
              <a:rPr b="1" lang="en-US" sz="2400"/>
              <a:t>Molecular (Functional Group) Classification</a:t>
            </a:r>
            <a:endParaRPr/>
          </a:p>
          <a:p>
            <a:pPr indent="-228600" lvl="0" marL="228600" rtl="0" algn="l">
              <a:lnSpc>
                <a:spcPct val="80000"/>
              </a:lnSpc>
              <a:spcBef>
                <a:spcPts val="1000"/>
              </a:spcBef>
              <a:spcAft>
                <a:spcPts val="0"/>
              </a:spcAft>
              <a:buClr>
                <a:schemeClr val="dk1"/>
              </a:buClr>
              <a:buSzPts val="2400"/>
              <a:buChar char="•"/>
            </a:pPr>
            <a:r>
              <a:rPr b="1" lang="en-US" sz="2400"/>
              <a:t>Physical properties</a:t>
            </a:r>
            <a:endParaRPr/>
          </a:p>
          <a:p>
            <a:pPr indent="-228600" lvl="0" marL="228600" rtl="0" algn="l">
              <a:lnSpc>
                <a:spcPct val="80000"/>
              </a:lnSpc>
              <a:spcBef>
                <a:spcPts val="1000"/>
              </a:spcBef>
              <a:spcAft>
                <a:spcPts val="0"/>
              </a:spcAft>
              <a:buClr>
                <a:schemeClr val="dk1"/>
              </a:buClr>
              <a:buSzPts val="2400"/>
              <a:buChar char="•"/>
            </a:pPr>
            <a:r>
              <a:rPr b="1" lang="en-US" sz="2400"/>
              <a:t>End Uses</a:t>
            </a:r>
            <a:endParaRPr/>
          </a:p>
          <a:p>
            <a:pPr indent="-228600" lvl="0" marL="228600" rtl="0" algn="l">
              <a:lnSpc>
                <a:spcPct val="80000"/>
              </a:lnSpc>
              <a:spcBef>
                <a:spcPts val="1000"/>
              </a:spcBef>
              <a:spcAft>
                <a:spcPts val="0"/>
              </a:spcAft>
              <a:buClr>
                <a:schemeClr val="dk1"/>
              </a:buClr>
              <a:buSzPts val="2400"/>
              <a:buChar char="•"/>
            </a:pPr>
            <a:r>
              <a:rPr b="1" lang="en-US" sz="2400"/>
              <a:t>Polymerisation Process (Chain or Step Growth)</a:t>
            </a:r>
            <a:endParaRPr/>
          </a:p>
          <a:p>
            <a:pPr indent="-76200" lvl="0" marL="228600" rtl="0" algn="l">
              <a:lnSpc>
                <a:spcPct val="80000"/>
              </a:lnSpc>
              <a:spcBef>
                <a:spcPts val="1000"/>
              </a:spcBef>
              <a:spcAft>
                <a:spcPts val="0"/>
              </a:spcAft>
              <a:buClr>
                <a:schemeClr val="dk1"/>
              </a:buClr>
              <a:buSzPts val="2400"/>
              <a:buNone/>
            </a:pPr>
            <a:r>
              <a:t/>
            </a:r>
            <a:endParaRPr b="1" sz="2400"/>
          </a:p>
          <a:p>
            <a:pPr indent="-228600" lvl="0" marL="228600" rtl="0" algn="l">
              <a:lnSpc>
                <a:spcPct val="80000"/>
              </a:lnSpc>
              <a:spcBef>
                <a:spcPts val="1000"/>
              </a:spcBef>
              <a:spcAft>
                <a:spcPts val="0"/>
              </a:spcAft>
              <a:buClr>
                <a:schemeClr val="dk1"/>
              </a:buClr>
              <a:buSzPts val="2000"/>
              <a:buChar char="•"/>
            </a:pPr>
            <a:r>
              <a:rPr lang="en-US" sz="2000"/>
              <a:t>All highlight certain aspect or property of the polymer.</a:t>
            </a:r>
            <a:endParaRPr/>
          </a:p>
          <a:p>
            <a:pPr indent="-50800" lvl="0" marL="228600" rtl="0" algn="l">
              <a:lnSpc>
                <a:spcPct val="80000"/>
              </a:lnSpc>
              <a:spcBef>
                <a:spcPts val="1000"/>
              </a:spcBef>
              <a:spcAft>
                <a:spcPts val="0"/>
              </a:spcAft>
              <a:buClr>
                <a:schemeClr val="dk1"/>
              </a:buClr>
              <a:buSzPts val="2800"/>
              <a:buNone/>
            </a:pPr>
            <a:r>
              <a:t/>
            </a:r>
            <a:endParaRPr/>
          </a:p>
          <a:p>
            <a:pPr indent="-50800" lvl="0" marL="228600" rtl="0" algn="l">
              <a:lnSpc>
                <a:spcPct val="80000"/>
              </a:lnSpc>
              <a:spcBef>
                <a:spcPts val="1000"/>
              </a:spcBef>
              <a:spcAft>
                <a:spcPts val="0"/>
              </a:spcAft>
              <a:buClr>
                <a:schemeClr val="dk1"/>
              </a:buClr>
              <a:buSzPts val="2800"/>
              <a:buNone/>
            </a:pPr>
            <a:r>
              <a:t/>
            </a:r>
            <a:endParaRPr/>
          </a:p>
          <a:p>
            <a:pPr indent="-50800" lvl="0" marL="228600" rtl="0" algn="l">
              <a:lnSpc>
                <a:spcPct val="80000"/>
              </a:lnSpc>
              <a:spcBef>
                <a:spcPts val="1000"/>
              </a:spcBef>
              <a:spcAft>
                <a:spcPts val="0"/>
              </a:spcAft>
              <a:buClr>
                <a:schemeClr val="dk1"/>
              </a:buClr>
              <a:buSzPts val="2800"/>
              <a:buNone/>
            </a:pPr>
            <a:r>
              <a:t/>
            </a:r>
            <a:endParaRPr/>
          </a:p>
          <a:p>
            <a:pPr indent="-50800" lvl="0" marL="228600" rtl="0" algn="l">
              <a:lnSpc>
                <a:spcPct val="80000"/>
              </a:lnSpc>
              <a:spcBef>
                <a:spcPts val="1000"/>
              </a:spcBef>
              <a:spcAft>
                <a:spcPts val="0"/>
              </a:spcAft>
              <a:buClr>
                <a:schemeClr val="dk1"/>
              </a:buClr>
              <a:buSzPts val="2800"/>
              <a:buNone/>
            </a:pPr>
            <a:r>
              <a:t/>
            </a:r>
            <a:endParaRPr/>
          </a:p>
          <a:p>
            <a:pPr indent="-50800" lvl="0" marL="228600" rtl="0" algn="l">
              <a:lnSpc>
                <a:spcPct val="80000"/>
              </a:lnSpc>
              <a:spcBef>
                <a:spcPts val="1000"/>
              </a:spcBef>
              <a:spcAft>
                <a:spcPts val="0"/>
              </a:spcAft>
              <a:buClr>
                <a:schemeClr val="dk1"/>
              </a:buClr>
              <a:buSzPts val="2800"/>
              <a:buNone/>
            </a:pPr>
            <a:r>
              <a:t/>
            </a:r>
            <a:endParaRPr/>
          </a:p>
          <a:p>
            <a:pPr indent="-50800" lvl="0" marL="22860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2209800" y="282054"/>
            <a:ext cx="7772400" cy="609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lang="en-US" sz="3600"/>
              <a:t>Nature of Repeat Units</a:t>
            </a:r>
            <a:endParaRPr sz="3600"/>
          </a:p>
        </p:txBody>
      </p:sp>
      <p:sp>
        <p:nvSpPr>
          <p:cNvPr id="131" name="Google Shape;131;p18"/>
          <p:cNvSpPr txBox="1"/>
          <p:nvPr>
            <p:ph idx="1" type="body"/>
          </p:nvPr>
        </p:nvSpPr>
        <p:spPr>
          <a:xfrm>
            <a:off x="2209800" y="1447800"/>
            <a:ext cx="7772400" cy="4648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Font typeface="Calibri"/>
              <a:buNone/>
            </a:pPr>
            <a:r>
              <a:rPr b="1" lang="en-US" sz="2000"/>
              <a:t>Homopolymer</a:t>
            </a:r>
            <a:r>
              <a:rPr lang="en-US" sz="2000"/>
              <a:t>-   A-A-A-A-A-A-A-A-A-A-A-</a:t>
            </a:r>
            <a:endParaRPr/>
          </a:p>
          <a:p>
            <a:pPr indent="-228600" lvl="0" marL="228600" rtl="0" algn="l">
              <a:lnSpc>
                <a:spcPct val="90000"/>
              </a:lnSpc>
              <a:spcBef>
                <a:spcPts val="1000"/>
              </a:spcBef>
              <a:spcAft>
                <a:spcPts val="0"/>
              </a:spcAft>
              <a:buClr>
                <a:schemeClr val="dk1"/>
              </a:buClr>
              <a:buSzPts val="2000"/>
              <a:buFont typeface="Calibri"/>
              <a:buNone/>
            </a:pPr>
            <a:r>
              <a:rPr lang="en-US" sz="2000"/>
              <a:t>(identical repeat units)</a:t>
            </a:r>
            <a:endParaRPr/>
          </a:p>
          <a:p>
            <a:pPr indent="-228600" lvl="0" marL="228600" rtl="0" algn="l">
              <a:lnSpc>
                <a:spcPct val="90000"/>
              </a:lnSpc>
              <a:spcBef>
                <a:spcPts val="1000"/>
              </a:spcBef>
              <a:spcAft>
                <a:spcPts val="0"/>
              </a:spcAft>
              <a:buClr>
                <a:schemeClr val="dk1"/>
              </a:buClr>
              <a:buSzPts val="2000"/>
              <a:buFont typeface="Calibri"/>
              <a:buNone/>
            </a:pPr>
            <a:r>
              <a:t/>
            </a:r>
            <a:endParaRPr sz="2000"/>
          </a:p>
          <a:p>
            <a:pPr indent="-228600" lvl="0" marL="228600" rtl="0" algn="l">
              <a:lnSpc>
                <a:spcPct val="90000"/>
              </a:lnSpc>
              <a:spcBef>
                <a:spcPts val="1000"/>
              </a:spcBef>
              <a:spcAft>
                <a:spcPts val="0"/>
              </a:spcAft>
              <a:buClr>
                <a:schemeClr val="dk1"/>
              </a:buClr>
              <a:buSzPts val="2000"/>
              <a:buFont typeface="Calibri"/>
              <a:buNone/>
            </a:pPr>
            <a:r>
              <a:rPr b="1" lang="en-US" sz="2000"/>
              <a:t>Copolymer </a:t>
            </a:r>
            <a:r>
              <a:rPr lang="en-US" sz="2000"/>
              <a:t>- Different repeat units</a:t>
            </a:r>
            <a:endParaRPr b="1" sz="2000"/>
          </a:p>
          <a:p>
            <a:pPr indent="-228600" lvl="0" marL="228600" rtl="0" algn="l">
              <a:lnSpc>
                <a:spcPct val="90000"/>
              </a:lnSpc>
              <a:spcBef>
                <a:spcPts val="1000"/>
              </a:spcBef>
              <a:spcAft>
                <a:spcPts val="0"/>
              </a:spcAft>
              <a:buClr>
                <a:schemeClr val="dk1"/>
              </a:buClr>
              <a:buSzPts val="2000"/>
              <a:buFont typeface="Calibri"/>
              <a:buNone/>
            </a:pPr>
            <a:r>
              <a:t/>
            </a:r>
            <a:endParaRPr b="1" sz="2000"/>
          </a:p>
          <a:p>
            <a:pPr indent="-228600" lvl="0" marL="228600" rtl="0" algn="l">
              <a:lnSpc>
                <a:spcPct val="90000"/>
              </a:lnSpc>
              <a:spcBef>
                <a:spcPts val="1000"/>
              </a:spcBef>
              <a:spcAft>
                <a:spcPts val="0"/>
              </a:spcAft>
              <a:buClr>
                <a:schemeClr val="dk1"/>
              </a:buClr>
              <a:buSzPts val="2000"/>
              <a:buFont typeface="Calibri"/>
              <a:buNone/>
            </a:pPr>
            <a:r>
              <a:rPr b="1" lang="en-US" sz="2000"/>
              <a:t>Alternating Copolymer</a:t>
            </a:r>
            <a:r>
              <a:rPr lang="en-US" sz="2000"/>
              <a:t>- </a:t>
            </a:r>
            <a:r>
              <a:rPr lang="en-US" sz="1800"/>
              <a:t>A-B-A-B-A-B-A-B-A-B</a:t>
            </a:r>
            <a:endParaRPr/>
          </a:p>
          <a:p>
            <a:pPr indent="-228600" lvl="0" marL="228600" rtl="0" algn="l">
              <a:lnSpc>
                <a:spcPct val="90000"/>
              </a:lnSpc>
              <a:spcBef>
                <a:spcPts val="1000"/>
              </a:spcBef>
              <a:spcAft>
                <a:spcPts val="0"/>
              </a:spcAft>
              <a:buClr>
                <a:schemeClr val="dk1"/>
              </a:buClr>
              <a:buSzPts val="2000"/>
              <a:buFont typeface="Calibri"/>
              <a:buNone/>
            </a:pPr>
            <a:r>
              <a:rPr b="1" lang="en-US" sz="2000"/>
              <a:t>Block Copolymer -          </a:t>
            </a:r>
            <a:r>
              <a:rPr lang="en-US" sz="1800"/>
              <a:t>AAAAAAAA-BBBBBBBBB</a:t>
            </a:r>
            <a:endParaRPr/>
          </a:p>
          <a:p>
            <a:pPr indent="-228600" lvl="0" marL="228600" rtl="0" algn="l">
              <a:lnSpc>
                <a:spcPct val="90000"/>
              </a:lnSpc>
              <a:spcBef>
                <a:spcPts val="1000"/>
              </a:spcBef>
              <a:spcAft>
                <a:spcPts val="0"/>
              </a:spcAft>
              <a:buClr>
                <a:schemeClr val="dk1"/>
              </a:buClr>
              <a:buSzPts val="2000"/>
              <a:buFont typeface="Calibri"/>
              <a:buNone/>
            </a:pPr>
            <a:r>
              <a:rPr b="1" lang="en-US" sz="2000"/>
              <a:t>Random Copolymer-      </a:t>
            </a:r>
            <a:r>
              <a:rPr lang="en-US" sz="1800"/>
              <a:t>AA-B-A-B-B-A-A-A-B-B-A</a:t>
            </a:r>
            <a:endParaRPr/>
          </a:p>
          <a:p>
            <a:pPr indent="-228600" lvl="0" marL="228600" rtl="0" algn="l">
              <a:lnSpc>
                <a:spcPct val="90000"/>
              </a:lnSpc>
              <a:spcBef>
                <a:spcPts val="1000"/>
              </a:spcBef>
              <a:spcAft>
                <a:spcPts val="0"/>
              </a:spcAft>
              <a:buClr>
                <a:schemeClr val="dk1"/>
              </a:buClr>
              <a:buSzPts val="2000"/>
              <a:buFont typeface="Calibri"/>
              <a:buNone/>
            </a:pPr>
            <a:r>
              <a:rPr b="1" lang="en-US" sz="2000"/>
              <a:t>Graft Copolymer-    </a:t>
            </a:r>
            <a:endParaRPr sz="2000"/>
          </a:p>
        </p:txBody>
      </p:sp>
      <p:pic>
        <p:nvPicPr>
          <p:cNvPr id="132" name="Google Shape;132;p18"/>
          <p:cNvPicPr preferRelativeResize="0"/>
          <p:nvPr/>
        </p:nvPicPr>
        <p:blipFill rotWithShape="1">
          <a:blip r:embed="rId3">
            <a:alphaModFix/>
          </a:blip>
          <a:srcRect b="0" l="0" r="0" t="0"/>
          <a:stretch/>
        </p:blipFill>
        <p:spPr>
          <a:xfrm>
            <a:off x="4650475" y="4583373"/>
            <a:ext cx="3543300" cy="1771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nvSpPr>
        <p:spPr>
          <a:xfrm>
            <a:off x="791570" y="272955"/>
            <a:ext cx="506984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Nature of Backbone Chain</a:t>
            </a:r>
            <a:endParaRPr sz="3600">
              <a:solidFill>
                <a:schemeClr val="dk1"/>
              </a:solidFill>
              <a:latin typeface="Calibri"/>
              <a:ea typeface="Calibri"/>
              <a:cs typeface="Calibri"/>
              <a:sym typeface="Calibri"/>
            </a:endParaRPr>
          </a:p>
        </p:txBody>
      </p:sp>
      <p:pic>
        <p:nvPicPr>
          <p:cNvPr id="138" name="Google Shape;138;p19"/>
          <p:cNvPicPr preferRelativeResize="0"/>
          <p:nvPr/>
        </p:nvPicPr>
        <p:blipFill rotWithShape="1">
          <a:blip r:embed="rId3">
            <a:alphaModFix/>
          </a:blip>
          <a:srcRect b="0" l="0" r="0" t="13362"/>
          <a:stretch/>
        </p:blipFill>
        <p:spPr>
          <a:xfrm>
            <a:off x="982639" y="1165224"/>
            <a:ext cx="8667399" cy="52330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936577" y="109183"/>
            <a:ext cx="8763000" cy="9928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lang="en-US" sz="3600"/>
              <a:t>Structural characteristics</a:t>
            </a:r>
            <a:endParaRPr sz="3600"/>
          </a:p>
        </p:txBody>
      </p:sp>
      <p:pic>
        <p:nvPicPr>
          <p:cNvPr id="144" name="Google Shape;144;p20"/>
          <p:cNvPicPr preferRelativeResize="0"/>
          <p:nvPr>
            <p:ph idx="1" type="body"/>
          </p:nvPr>
        </p:nvPicPr>
        <p:blipFill rotWithShape="1">
          <a:blip r:embed="rId3">
            <a:alphaModFix/>
          </a:blip>
          <a:srcRect b="0" l="0" r="0" t="0"/>
          <a:stretch/>
        </p:blipFill>
        <p:spPr>
          <a:xfrm>
            <a:off x="2223448" y="1432446"/>
            <a:ext cx="7772400" cy="4648200"/>
          </a:xfrm>
          <a:prstGeom prst="rect">
            <a:avLst/>
          </a:prstGeom>
          <a:noFill/>
          <a:ln>
            <a:noFill/>
          </a:ln>
        </p:spPr>
      </p:pic>
      <p:sp>
        <p:nvSpPr>
          <p:cNvPr id="145" name="Google Shape;145;p20"/>
          <p:cNvSpPr/>
          <p:nvPr/>
        </p:nvSpPr>
        <p:spPr>
          <a:xfrm>
            <a:off x="3934902" y="917391"/>
            <a:ext cx="498046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closely related to materials properties</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1204468" y="0"/>
            <a:ext cx="7772400" cy="609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br>
              <a:rPr lang="en-US" sz="3600"/>
            </a:br>
            <a:r>
              <a:rPr lang="en-US" sz="3600"/>
              <a:t>Stereochemistry</a:t>
            </a:r>
            <a:endParaRPr/>
          </a:p>
        </p:txBody>
      </p:sp>
      <p:sp>
        <p:nvSpPr>
          <p:cNvPr id="151" name="Google Shape;151;p21"/>
          <p:cNvSpPr txBox="1"/>
          <p:nvPr/>
        </p:nvSpPr>
        <p:spPr>
          <a:xfrm>
            <a:off x="2438400" y="5029200"/>
            <a:ext cx="31242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descr="Fig 15_09" id="152" name="Google Shape;152;p21"/>
          <p:cNvPicPr preferRelativeResize="0"/>
          <p:nvPr/>
        </p:nvPicPr>
        <p:blipFill rotWithShape="1">
          <a:blip r:embed="rId3">
            <a:alphaModFix/>
          </a:blip>
          <a:srcRect b="0" l="0" r="0" t="0"/>
          <a:stretch/>
        </p:blipFill>
        <p:spPr>
          <a:xfrm>
            <a:off x="1204468" y="984205"/>
            <a:ext cx="5592117" cy="5703199"/>
          </a:xfrm>
          <a:prstGeom prst="rect">
            <a:avLst/>
          </a:prstGeom>
          <a:noFill/>
          <a:ln>
            <a:noFill/>
          </a:ln>
        </p:spPr>
      </p:pic>
      <p:sp>
        <p:nvSpPr>
          <p:cNvPr id="153" name="Google Shape;153;p21"/>
          <p:cNvSpPr txBox="1"/>
          <p:nvPr/>
        </p:nvSpPr>
        <p:spPr>
          <a:xfrm>
            <a:off x="7309039" y="1730232"/>
            <a:ext cx="4036135" cy="258532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Three possible arrangements of nonsymmetrical monomers:</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Times New Roman"/>
              <a:buAutoNum type="alphaLcParenBoth"/>
            </a:pPr>
            <a:r>
              <a:rPr b="1" lang="en-US" sz="1800">
                <a:solidFill>
                  <a:schemeClr val="dk1"/>
                </a:solidFill>
                <a:latin typeface="Times New Roman"/>
                <a:ea typeface="Times New Roman"/>
                <a:cs typeface="Times New Roman"/>
                <a:sym typeface="Times New Roman"/>
              </a:rPr>
              <a:t>Isotactic</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side groups in same side</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 Syndiotactic</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side groups in alternating side</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 Atactic</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side groups is random</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