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6858000" cx="12192000"/>
  <p:notesSz cx="6858000" cy="9144000"/>
  <p:embeddedFontLst>
    <p:embeddedFont>
      <p:font typeface="Roboto"/>
      <p:regular r:id="rId42"/>
      <p:bold r:id="rId43"/>
      <p:italic r:id="rId44"/>
      <p:boldItalic r:id="rId45"/>
    </p:embeddedFont>
    <p:embeddedFont>
      <p:font typeface="Book Antiqua"/>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BFA1B42-CB6A-4474-B612-471148AD8957}">
  <a:tblStyle styleId="{5BFA1B42-CB6A-4474-B612-471148AD8957}" styleName="Table_0">
    <a:wholeTbl>
      <a:tcTxStyle b="off" i="off">
        <a:font>
          <a:latin typeface="Tw Cen MT"/>
          <a:ea typeface="Tw Cen MT"/>
          <a:cs typeface="Tw Cen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0FC"/>
          </a:solidFill>
        </a:fill>
      </a:tcStyle>
    </a:wholeTbl>
    <a:band1H>
      <a:tcTxStyle/>
      <a:tcStyle>
        <a:fill>
          <a:solidFill>
            <a:srgbClr val="CCE0F8"/>
          </a:solidFill>
        </a:fill>
      </a:tcStyle>
    </a:band1H>
    <a:band2H>
      <a:tcTxStyle/>
    </a:band2H>
    <a:band1V>
      <a:tcTxStyle/>
      <a:tcStyle>
        <a:fill>
          <a:solidFill>
            <a:srgbClr val="CCE0F8"/>
          </a:solidFill>
        </a:fill>
      </a:tcStyle>
    </a:band1V>
    <a:band2V>
      <a:tcTxStyle/>
    </a:band2V>
    <a:lastCol>
      <a:tcTxStyle b="on" i="off">
        <a:font>
          <a:latin typeface="Tw Cen MT"/>
          <a:ea typeface="Tw Cen MT"/>
          <a:cs typeface="Tw Cen MT"/>
        </a:font>
        <a:schemeClr val="lt1"/>
      </a:tcTxStyle>
      <a:tcStyle>
        <a:fill>
          <a:solidFill>
            <a:schemeClr val="accent1"/>
          </a:solidFill>
        </a:fill>
      </a:tcStyle>
    </a:lastCol>
    <a:firstCol>
      <a:tcTxStyle b="on" i="off">
        <a:font>
          <a:latin typeface="Tw Cen MT"/>
          <a:ea typeface="Tw Cen MT"/>
          <a:cs typeface="Tw Cen MT"/>
        </a:font>
        <a:schemeClr val="lt1"/>
      </a:tcTxStyle>
      <a:tcStyle>
        <a:fill>
          <a:solidFill>
            <a:schemeClr val="accent1"/>
          </a:solidFill>
        </a:fill>
      </a:tcStyle>
    </a:firstCol>
    <a:lastRow>
      <a:tcTxStyle b="on" i="off">
        <a:font>
          <a:latin typeface="Tw Cen MT"/>
          <a:ea typeface="Tw Cen MT"/>
          <a:cs typeface="Tw Cen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w Cen MT"/>
          <a:ea typeface="Tw Cen MT"/>
          <a:cs typeface="Tw Cen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oboto-regular.fntdata"/><Relationship Id="rId41" Type="http://schemas.openxmlformats.org/officeDocument/2006/relationships/slide" Target="slides/slide36.xml"/><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BookAntiqua-regular.fntdata"/><Relationship Id="rId45"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BookAntiqua-italic.fntdata"/><Relationship Id="rId47" Type="http://schemas.openxmlformats.org/officeDocument/2006/relationships/font" Target="fonts/BookAntiqua-bold.fntdata"/><Relationship Id="rId49" Type="http://schemas.openxmlformats.org/officeDocument/2006/relationships/font" Target="fonts/BookAntiqu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pic>
        <p:nvPicPr>
          <p:cNvPr descr="Droplets-HD-Title-R1d.png" id="17" name="Google Shape;17;p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8" name="Google Shape;18;p2"/>
          <p:cNvSpPr txBox="1"/>
          <p:nvPr>
            <p:ph type="ctrTitle"/>
          </p:nvPr>
        </p:nvSpPr>
        <p:spPr>
          <a:xfrm>
            <a:off x="1751012" y="1300785"/>
            <a:ext cx="8689976" cy="2509213"/>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subTitle"/>
          </p:nvPr>
        </p:nvSpPr>
        <p:spPr>
          <a:xfrm>
            <a:off x="1751012" y="3886200"/>
            <a:ext cx="8689976" cy="1371599"/>
          </a:xfrm>
          <a:prstGeom prst="rect">
            <a:avLst/>
          </a:prstGeom>
          <a:noFill/>
          <a:ln>
            <a:noFill/>
          </a:ln>
        </p:spPr>
        <p:txBody>
          <a:bodyPr anchorCtr="0" anchor="t" bIns="45700" lIns="91425" spcFirstLastPara="1" rIns="91425" wrap="square" tIns="45700">
            <a:noAutofit/>
          </a:bodyPr>
          <a:lstStyle>
            <a:lvl1pPr lvl="0" algn="ctr">
              <a:lnSpc>
                <a:spcPct val="120000"/>
              </a:lnSpc>
              <a:spcBef>
                <a:spcPts val="1000"/>
              </a:spcBef>
              <a:spcAft>
                <a:spcPts val="0"/>
              </a:spcAft>
              <a:buSzPts val="2200"/>
              <a:buNone/>
              <a:defRPr sz="2200">
                <a:solidFill>
                  <a:srgbClr val="7F7F7F"/>
                </a:solidFill>
              </a:defRPr>
            </a:lvl1pPr>
            <a:lvl2pPr lvl="1" algn="ctr">
              <a:lnSpc>
                <a:spcPct val="120000"/>
              </a:lnSpc>
              <a:spcBef>
                <a:spcPts val="500"/>
              </a:spcBef>
              <a:spcAft>
                <a:spcPts val="0"/>
              </a:spcAft>
              <a:buSzPts val="2000"/>
              <a:buNone/>
              <a:defRPr sz="20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20" name="Google Shape;20;p2"/>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2" name="Shape 82"/>
        <p:cNvGrpSpPr/>
        <p:nvPr/>
      </p:nvGrpSpPr>
      <p:grpSpPr>
        <a:xfrm>
          <a:off x="0" y="0"/>
          <a:ext cx="0" cy="0"/>
          <a:chOff x="0" y="0"/>
          <a:chExt cx="0" cy="0"/>
        </a:xfrm>
      </p:grpSpPr>
      <p:pic>
        <p:nvPicPr>
          <p:cNvPr descr="Droplets-HD-Content-R1d.png" id="83" name="Google Shape;83;p1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84" name="Google Shape;84;p11"/>
          <p:cNvSpPr txBox="1"/>
          <p:nvPr>
            <p:ph type="title"/>
          </p:nvPr>
        </p:nvSpPr>
        <p:spPr>
          <a:xfrm>
            <a:off x="913794" y="4289374"/>
            <a:ext cx="10364432" cy="81161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1"/>
          <p:cNvSpPr/>
          <p:nvPr>
            <p:ph idx="2" type="pic"/>
          </p:nvPr>
        </p:nvSpPr>
        <p:spPr>
          <a:xfrm>
            <a:off x="1184744" y="698261"/>
            <a:ext cx="9822532" cy="3214136"/>
          </a:xfrm>
          <a:prstGeom prst="roundRect">
            <a:avLst>
              <a:gd fmla="val 4944" name="adj"/>
            </a:avLst>
          </a:prstGeom>
          <a:noFill/>
          <a:ln cap="sq" cmpd="sng" w="82550">
            <a:solidFill>
              <a:srgbClr val="EAEAEA"/>
            </a:solidFill>
            <a:prstDash val="solid"/>
            <a:miter lim="800000"/>
            <a:headEnd len="sm" w="sm" type="none"/>
            <a:tailEnd len="sm" w="sm" type="none"/>
          </a:ln>
        </p:spPr>
        <p:txBody>
          <a:bodyPr anchorCtr="0" anchor="t" bIns="45700" lIns="91425" spcFirstLastPara="1" rIns="91425" wrap="square" tIns="45700">
            <a:noAutofit/>
          </a:bodyPr>
          <a:lstStyle>
            <a:lvl1pPr lvl="0" marR="0" rtl="0" algn="ctr">
              <a:lnSpc>
                <a:spcPct val="120000"/>
              </a:lnSpc>
              <a:spcBef>
                <a:spcPts val="1000"/>
              </a:spcBef>
              <a:spcAft>
                <a:spcPts val="0"/>
              </a:spcAft>
              <a:buClr>
                <a:schemeClr val="dk1"/>
              </a:buClr>
              <a:buSzPts val="3200"/>
              <a:buFont typeface="Arial"/>
              <a:buNone/>
              <a:defRPr b="0" i="0" sz="3200" u="none" cap="none" strike="noStrike">
                <a:solidFill>
                  <a:schemeClr val="dk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dk1"/>
              </a:buClr>
              <a:buSzPts val="2800"/>
              <a:buFont typeface="Arial"/>
              <a:buNone/>
              <a:defRPr b="0" i="0" sz="2800" u="none" cap="none" strike="noStrike">
                <a:solidFill>
                  <a:schemeClr val="dk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dk1"/>
              </a:buClr>
              <a:buSzPts val="2400"/>
              <a:buFont typeface="Arial"/>
              <a:buNone/>
              <a:defRPr b="0" i="0" sz="2400" u="none" cap="none" strike="noStrike">
                <a:solidFill>
                  <a:schemeClr val="dk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9pPr>
          </a:lstStyle>
          <a:p/>
        </p:txBody>
      </p:sp>
      <p:sp>
        <p:nvSpPr>
          <p:cNvPr id="86" name="Google Shape;86;p11"/>
          <p:cNvSpPr txBox="1"/>
          <p:nvPr>
            <p:ph idx="1" type="body"/>
          </p:nvPr>
        </p:nvSpPr>
        <p:spPr>
          <a:xfrm>
            <a:off x="913774" y="5108728"/>
            <a:ext cx="10364452" cy="682472"/>
          </a:xfrm>
          <a:prstGeom prst="rect">
            <a:avLst/>
          </a:prstGeom>
          <a:noFill/>
          <a:ln>
            <a:noFill/>
          </a:ln>
        </p:spPr>
        <p:txBody>
          <a:bodyPr anchorCtr="0" anchor="t" bIns="45700" lIns="91425" spcFirstLastPara="1" rIns="91425" wrap="square" tIns="45700">
            <a:no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87" name="Google Shape;87;p11"/>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1"/>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pic>
        <p:nvPicPr>
          <p:cNvPr descr="Droplets-HD-Content-R1d.png" id="91" name="Google Shape;91;p1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92" name="Google Shape;92;p12"/>
          <p:cNvSpPr txBox="1"/>
          <p:nvPr>
            <p:ph type="title"/>
          </p:nvPr>
        </p:nvSpPr>
        <p:spPr>
          <a:xfrm>
            <a:off x="913774" y="609599"/>
            <a:ext cx="10364452" cy="3427245"/>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2"/>
          <p:cNvSpPr txBox="1"/>
          <p:nvPr>
            <p:ph idx="1" type="body"/>
          </p:nvPr>
        </p:nvSpPr>
        <p:spPr>
          <a:xfrm>
            <a:off x="913775" y="4204821"/>
            <a:ext cx="10364452" cy="1586380"/>
          </a:xfrm>
          <a:prstGeom prst="rect">
            <a:avLst/>
          </a:prstGeom>
          <a:noFill/>
          <a:ln>
            <a:noFill/>
          </a:ln>
        </p:spPr>
        <p:txBody>
          <a:bodyPr anchorCtr="0" anchor="ctr" bIns="45700" lIns="91425" spcFirstLastPara="1" rIns="91425" wrap="square" tIns="45700">
            <a:no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94" name="Google Shape;94;p12"/>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7" name="Shape 97"/>
        <p:cNvGrpSpPr/>
        <p:nvPr/>
      </p:nvGrpSpPr>
      <p:grpSpPr>
        <a:xfrm>
          <a:off x="0" y="0"/>
          <a:ext cx="0" cy="0"/>
          <a:chOff x="0" y="0"/>
          <a:chExt cx="0" cy="0"/>
        </a:xfrm>
      </p:grpSpPr>
      <p:pic>
        <p:nvPicPr>
          <p:cNvPr descr="Droplets-HD-Content-R1d.png" id="98" name="Google Shape;98;p1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99" name="Google Shape;99;p13"/>
          <p:cNvSpPr txBox="1"/>
          <p:nvPr>
            <p:ph type="title"/>
          </p:nvPr>
        </p:nvSpPr>
        <p:spPr>
          <a:xfrm>
            <a:off x="1446212" y="609600"/>
            <a:ext cx="9302752" cy="2992904"/>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3"/>
          <p:cNvSpPr txBox="1"/>
          <p:nvPr>
            <p:ph idx="1" type="body"/>
          </p:nvPr>
        </p:nvSpPr>
        <p:spPr>
          <a:xfrm>
            <a:off x="1720644" y="3610032"/>
            <a:ext cx="8752299" cy="594788"/>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101" name="Google Shape;101;p13"/>
          <p:cNvSpPr txBox="1"/>
          <p:nvPr>
            <p:ph idx="2" type="body"/>
          </p:nvPr>
        </p:nvSpPr>
        <p:spPr>
          <a:xfrm>
            <a:off x="913774" y="4372796"/>
            <a:ext cx="10364452" cy="1421053"/>
          </a:xfrm>
          <a:prstGeom prst="rect">
            <a:avLst/>
          </a:prstGeom>
          <a:noFill/>
          <a:ln>
            <a:noFill/>
          </a:ln>
        </p:spPr>
        <p:txBody>
          <a:bodyPr anchorCtr="0" anchor="ctr" bIns="45700" lIns="91425" spcFirstLastPara="1" rIns="91425" wrap="square" tIns="45700">
            <a:no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102" name="Google Shape;102;p13"/>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3"/>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3"/>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5" name="Google Shape;105;p13"/>
          <p:cNvSpPr txBox="1"/>
          <p:nvPr/>
        </p:nvSpPr>
        <p:spPr>
          <a:xfrm>
            <a:off x="1001488" y="75416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Twentieth Century"/>
              <a:buNone/>
            </a:pPr>
            <a:r>
              <a:rPr b="0" lang="en-US" sz="8000" cap="none">
                <a:solidFill>
                  <a:schemeClr val="dk1"/>
                </a:solidFill>
                <a:latin typeface="Twentieth Century"/>
                <a:ea typeface="Twentieth Century"/>
                <a:cs typeface="Twentieth Century"/>
                <a:sym typeface="Twentieth Century"/>
              </a:rPr>
              <a:t>“</a:t>
            </a:r>
            <a:endParaRPr/>
          </a:p>
        </p:txBody>
      </p:sp>
      <p:sp>
        <p:nvSpPr>
          <p:cNvPr id="106" name="Google Shape;106;p13"/>
          <p:cNvSpPr txBox="1"/>
          <p:nvPr/>
        </p:nvSpPr>
        <p:spPr>
          <a:xfrm>
            <a:off x="10557558" y="2993578"/>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Twentieth Century"/>
              <a:buNone/>
            </a:pPr>
            <a:r>
              <a:rPr b="0" lang="en-US" sz="8000" cap="none">
                <a:solidFill>
                  <a:schemeClr val="dk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7" name="Shape 107"/>
        <p:cNvGrpSpPr/>
        <p:nvPr/>
      </p:nvGrpSpPr>
      <p:grpSpPr>
        <a:xfrm>
          <a:off x="0" y="0"/>
          <a:ext cx="0" cy="0"/>
          <a:chOff x="0" y="0"/>
          <a:chExt cx="0" cy="0"/>
        </a:xfrm>
      </p:grpSpPr>
      <p:pic>
        <p:nvPicPr>
          <p:cNvPr descr="Droplets-HD-Content-R1d.png" id="108" name="Google Shape;108;p1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09" name="Google Shape;109;p14"/>
          <p:cNvSpPr txBox="1"/>
          <p:nvPr>
            <p:ph type="title"/>
          </p:nvPr>
        </p:nvSpPr>
        <p:spPr>
          <a:xfrm>
            <a:off x="913775" y="2138721"/>
            <a:ext cx="10364452" cy="2511835"/>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14"/>
          <p:cNvSpPr txBox="1"/>
          <p:nvPr>
            <p:ph idx="1" type="body"/>
          </p:nvPr>
        </p:nvSpPr>
        <p:spPr>
          <a:xfrm>
            <a:off x="913775" y="4662335"/>
            <a:ext cx="10364452" cy="1140644"/>
          </a:xfrm>
          <a:prstGeom prst="rect">
            <a:avLst/>
          </a:prstGeom>
          <a:noFill/>
          <a:ln>
            <a:noFill/>
          </a:ln>
        </p:spPr>
        <p:txBody>
          <a:bodyPr anchorCtr="0" anchor="t" bIns="45700" lIns="91425" spcFirstLastPara="1" rIns="91425" wrap="square" tIns="45700">
            <a:no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111" name="Google Shape;111;p14"/>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4"/>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14" name="Shape 114"/>
        <p:cNvGrpSpPr/>
        <p:nvPr/>
      </p:nvGrpSpPr>
      <p:grpSpPr>
        <a:xfrm>
          <a:off x="0" y="0"/>
          <a:ext cx="0" cy="0"/>
          <a:chOff x="0" y="0"/>
          <a:chExt cx="0" cy="0"/>
        </a:xfrm>
      </p:grpSpPr>
      <p:pic>
        <p:nvPicPr>
          <p:cNvPr descr="Droplets-HD-Content-R1d.png" id="115" name="Google Shape;115;p1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16" name="Google Shape;116;p15"/>
          <p:cNvSpPr txBox="1"/>
          <p:nvPr>
            <p:ph type="title"/>
          </p:nvPr>
        </p:nvSpPr>
        <p:spPr>
          <a:xfrm>
            <a:off x="913774" y="609600"/>
            <a:ext cx="10364452" cy="1605094"/>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15"/>
          <p:cNvSpPr txBox="1"/>
          <p:nvPr>
            <p:ph idx="1" type="body"/>
          </p:nvPr>
        </p:nvSpPr>
        <p:spPr>
          <a:xfrm>
            <a:off x="913774" y="2367093"/>
            <a:ext cx="3298976"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400"/>
              <a:buNone/>
              <a:defRPr b="0" sz="24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18" name="Google Shape;118;p15"/>
          <p:cNvSpPr txBox="1"/>
          <p:nvPr>
            <p:ph idx="2" type="body"/>
          </p:nvPr>
        </p:nvSpPr>
        <p:spPr>
          <a:xfrm>
            <a:off x="913774" y="2943355"/>
            <a:ext cx="3298976" cy="2847845"/>
          </a:xfrm>
          <a:prstGeom prst="rect">
            <a:avLst/>
          </a:prstGeom>
          <a:noFill/>
          <a:ln>
            <a:noFill/>
          </a:ln>
        </p:spPr>
        <p:txBody>
          <a:bodyPr anchorCtr="0" anchor="t" bIns="45700" lIns="91425" spcFirstLastPara="1" rIns="91425" wrap="square" tIns="45700">
            <a:no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19" name="Google Shape;119;p15"/>
          <p:cNvSpPr txBox="1"/>
          <p:nvPr>
            <p:ph idx="3" type="body"/>
          </p:nvPr>
        </p:nvSpPr>
        <p:spPr>
          <a:xfrm>
            <a:off x="4452389" y="2367093"/>
            <a:ext cx="3291521"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400"/>
              <a:buNone/>
              <a:defRPr b="0" sz="24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20" name="Google Shape;120;p15"/>
          <p:cNvSpPr txBox="1"/>
          <p:nvPr>
            <p:ph idx="4" type="body"/>
          </p:nvPr>
        </p:nvSpPr>
        <p:spPr>
          <a:xfrm>
            <a:off x="4441348" y="2943355"/>
            <a:ext cx="3303351" cy="2847845"/>
          </a:xfrm>
          <a:prstGeom prst="rect">
            <a:avLst/>
          </a:prstGeom>
          <a:noFill/>
          <a:ln>
            <a:noFill/>
          </a:ln>
        </p:spPr>
        <p:txBody>
          <a:bodyPr anchorCtr="0" anchor="t" bIns="45700" lIns="91425" spcFirstLastPara="1" rIns="91425" wrap="square" tIns="45700">
            <a:no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21" name="Google Shape;121;p15"/>
          <p:cNvSpPr txBox="1"/>
          <p:nvPr>
            <p:ph idx="5" type="body"/>
          </p:nvPr>
        </p:nvSpPr>
        <p:spPr>
          <a:xfrm>
            <a:off x="7973298" y="2367093"/>
            <a:ext cx="33049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400"/>
              <a:buNone/>
              <a:defRPr b="0" sz="24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22" name="Google Shape;122;p15"/>
          <p:cNvSpPr txBox="1"/>
          <p:nvPr>
            <p:ph idx="6" type="body"/>
          </p:nvPr>
        </p:nvSpPr>
        <p:spPr>
          <a:xfrm>
            <a:off x="7973298" y="2943355"/>
            <a:ext cx="3304928" cy="2847845"/>
          </a:xfrm>
          <a:prstGeom prst="rect">
            <a:avLst/>
          </a:prstGeom>
          <a:noFill/>
          <a:ln>
            <a:noFill/>
          </a:ln>
        </p:spPr>
        <p:txBody>
          <a:bodyPr anchorCtr="0" anchor="t" bIns="45700" lIns="91425" spcFirstLastPara="1" rIns="91425" wrap="square" tIns="45700">
            <a:no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23" name="Google Shape;123;p15"/>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5"/>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5"/>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26" name="Shape 126"/>
        <p:cNvGrpSpPr/>
        <p:nvPr/>
      </p:nvGrpSpPr>
      <p:grpSpPr>
        <a:xfrm>
          <a:off x="0" y="0"/>
          <a:ext cx="0" cy="0"/>
          <a:chOff x="0" y="0"/>
          <a:chExt cx="0" cy="0"/>
        </a:xfrm>
      </p:grpSpPr>
      <p:pic>
        <p:nvPicPr>
          <p:cNvPr descr="Droplets-HD-Content-R1d.png" id="127" name="Google Shape;127;p1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28" name="Google Shape;128;p16"/>
          <p:cNvSpPr txBox="1"/>
          <p:nvPr>
            <p:ph type="title"/>
          </p:nvPr>
        </p:nvSpPr>
        <p:spPr>
          <a:xfrm>
            <a:off x="913774" y="610772"/>
            <a:ext cx="10364452" cy="1603922"/>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16"/>
          <p:cNvSpPr txBox="1"/>
          <p:nvPr>
            <p:ph idx="1" type="body"/>
          </p:nvPr>
        </p:nvSpPr>
        <p:spPr>
          <a:xfrm>
            <a:off x="913774" y="4204820"/>
            <a:ext cx="3296409"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200"/>
              <a:buNone/>
              <a:defRPr b="0" sz="22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30" name="Google Shape;130;p16"/>
          <p:cNvSpPr/>
          <p:nvPr>
            <p:ph idx="2" type="pic"/>
          </p:nvPr>
        </p:nvSpPr>
        <p:spPr>
          <a:xfrm>
            <a:off x="913774" y="2367093"/>
            <a:ext cx="3296409" cy="1524000"/>
          </a:xfrm>
          <a:prstGeom prst="roundRect">
            <a:avLst>
              <a:gd fmla="val 9363" name="adj"/>
            </a:avLst>
          </a:prstGeom>
          <a:noFill/>
          <a:ln cap="sq" cmpd="sng" w="82550">
            <a:solidFill>
              <a:srgbClr val="EAEAEA"/>
            </a:solidFill>
            <a:prstDash val="solid"/>
            <a:miter lim="800000"/>
            <a:headEnd len="sm" w="sm" type="none"/>
            <a:tailEnd len="sm" w="sm" type="none"/>
          </a:ln>
        </p:spPr>
        <p:txBody>
          <a:bodyPr anchorCtr="0" anchor="t" bIns="45700" lIns="91425" spcFirstLastPara="1" rIns="91425" wrap="square" tIns="45700">
            <a:noAutofit/>
          </a:bodyPr>
          <a:lstStyle>
            <a:lvl1pPr lvl="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9pPr>
          </a:lstStyle>
          <a:p/>
        </p:txBody>
      </p:sp>
      <p:sp>
        <p:nvSpPr>
          <p:cNvPr id="131" name="Google Shape;131;p16"/>
          <p:cNvSpPr txBox="1"/>
          <p:nvPr>
            <p:ph idx="3" type="body"/>
          </p:nvPr>
        </p:nvSpPr>
        <p:spPr>
          <a:xfrm>
            <a:off x="913774" y="4781082"/>
            <a:ext cx="3296409" cy="1010118"/>
          </a:xfrm>
          <a:prstGeom prst="rect">
            <a:avLst/>
          </a:prstGeom>
          <a:noFill/>
          <a:ln>
            <a:noFill/>
          </a:ln>
        </p:spPr>
        <p:txBody>
          <a:bodyPr anchorCtr="0" anchor="t" bIns="45700" lIns="91425" spcFirstLastPara="1" rIns="91425" wrap="square" tIns="45700">
            <a:no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32" name="Google Shape;132;p16"/>
          <p:cNvSpPr txBox="1"/>
          <p:nvPr>
            <p:ph idx="4" type="body"/>
          </p:nvPr>
        </p:nvSpPr>
        <p:spPr>
          <a:xfrm>
            <a:off x="4442759" y="4204820"/>
            <a:ext cx="33018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200"/>
              <a:buNone/>
              <a:defRPr b="0" sz="22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33" name="Google Shape;133;p16"/>
          <p:cNvSpPr/>
          <p:nvPr>
            <p:ph idx="5" type="pic"/>
          </p:nvPr>
        </p:nvSpPr>
        <p:spPr>
          <a:xfrm>
            <a:off x="4441348" y="2367093"/>
            <a:ext cx="3303352" cy="1524000"/>
          </a:xfrm>
          <a:prstGeom prst="roundRect">
            <a:avLst>
              <a:gd fmla="val 8841" name="adj"/>
            </a:avLst>
          </a:prstGeom>
          <a:noFill/>
          <a:ln cap="sq" cmpd="sng" w="82550">
            <a:solidFill>
              <a:srgbClr val="EAEAEA"/>
            </a:solidFill>
            <a:prstDash val="solid"/>
            <a:miter lim="800000"/>
            <a:headEnd len="sm" w="sm" type="none"/>
            <a:tailEnd len="sm" w="sm" type="none"/>
          </a:ln>
        </p:spPr>
        <p:txBody>
          <a:bodyPr anchorCtr="0" anchor="t" bIns="45700" lIns="91425" spcFirstLastPara="1" rIns="91425" wrap="square" tIns="45700">
            <a:noAutofit/>
          </a:bodyPr>
          <a:lstStyle>
            <a:lvl1pPr lvl="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9pPr>
          </a:lstStyle>
          <a:p/>
        </p:txBody>
      </p:sp>
      <p:sp>
        <p:nvSpPr>
          <p:cNvPr id="134" name="Google Shape;134;p16"/>
          <p:cNvSpPr txBox="1"/>
          <p:nvPr>
            <p:ph idx="6" type="body"/>
          </p:nvPr>
        </p:nvSpPr>
        <p:spPr>
          <a:xfrm>
            <a:off x="4441348" y="4781080"/>
            <a:ext cx="3303352" cy="1010119"/>
          </a:xfrm>
          <a:prstGeom prst="rect">
            <a:avLst/>
          </a:prstGeom>
          <a:noFill/>
          <a:ln>
            <a:noFill/>
          </a:ln>
        </p:spPr>
        <p:txBody>
          <a:bodyPr anchorCtr="0" anchor="t" bIns="45700" lIns="91425" spcFirstLastPara="1" rIns="91425" wrap="square" tIns="45700">
            <a:no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35" name="Google Shape;135;p16"/>
          <p:cNvSpPr txBox="1"/>
          <p:nvPr>
            <p:ph idx="7" type="body"/>
          </p:nvPr>
        </p:nvSpPr>
        <p:spPr>
          <a:xfrm>
            <a:off x="7973298" y="4204820"/>
            <a:ext cx="3300681"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200"/>
              <a:buNone/>
              <a:defRPr b="0" sz="22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36" name="Google Shape;136;p16"/>
          <p:cNvSpPr/>
          <p:nvPr>
            <p:ph idx="8" type="pic"/>
          </p:nvPr>
        </p:nvSpPr>
        <p:spPr>
          <a:xfrm>
            <a:off x="7973298" y="2367093"/>
            <a:ext cx="3304928" cy="1524000"/>
          </a:xfrm>
          <a:prstGeom prst="roundRect">
            <a:avLst>
              <a:gd fmla="val 8841" name="adj"/>
            </a:avLst>
          </a:prstGeom>
          <a:noFill/>
          <a:ln cap="sq" cmpd="sng" w="82550">
            <a:solidFill>
              <a:srgbClr val="EAEAEA"/>
            </a:solidFill>
            <a:prstDash val="solid"/>
            <a:miter lim="800000"/>
            <a:headEnd len="sm" w="sm" type="none"/>
            <a:tailEnd len="sm" w="sm" type="none"/>
          </a:ln>
        </p:spPr>
        <p:txBody>
          <a:bodyPr anchorCtr="0" anchor="t" bIns="45700" lIns="91425" spcFirstLastPara="1" rIns="91425" wrap="square" tIns="45700">
            <a:noAutofit/>
          </a:bodyPr>
          <a:lstStyle>
            <a:lvl1pPr lvl="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9pPr>
          </a:lstStyle>
          <a:p/>
        </p:txBody>
      </p:sp>
      <p:sp>
        <p:nvSpPr>
          <p:cNvPr id="137" name="Google Shape;137;p16"/>
          <p:cNvSpPr txBox="1"/>
          <p:nvPr>
            <p:ph idx="9" type="body"/>
          </p:nvPr>
        </p:nvSpPr>
        <p:spPr>
          <a:xfrm>
            <a:off x="7973173" y="4781078"/>
            <a:ext cx="3305053" cy="1010121"/>
          </a:xfrm>
          <a:prstGeom prst="rect">
            <a:avLst/>
          </a:prstGeom>
          <a:noFill/>
          <a:ln>
            <a:noFill/>
          </a:ln>
        </p:spPr>
        <p:txBody>
          <a:bodyPr anchorCtr="0" anchor="t" bIns="45700" lIns="91425" spcFirstLastPara="1" rIns="91425" wrap="square" tIns="45700">
            <a:no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38" name="Google Shape;138;p16"/>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6"/>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6"/>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1" name="Shape 141"/>
        <p:cNvGrpSpPr/>
        <p:nvPr/>
      </p:nvGrpSpPr>
      <p:grpSpPr>
        <a:xfrm>
          <a:off x="0" y="0"/>
          <a:ext cx="0" cy="0"/>
          <a:chOff x="0" y="0"/>
          <a:chExt cx="0" cy="0"/>
        </a:xfrm>
      </p:grpSpPr>
      <p:pic>
        <p:nvPicPr>
          <p:cNvPr descr="Droplets-HD-Content-R1d.png" id="142" name="Google Shape;142;p1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43" name="Google Shape;143;p17"/>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17"/>
          <p:cNvSpPr txBox="1"/>
          <p:nvPr>
            <p:ph idx="1" type="body"/>
          </p:nvPr>
        </p:nvSpPr>
        <p:spPr>
          <a:xfrm rot="5400000">
            <a:off x="4383948" y="-1103079"/>
            <a:ext cx="3424107" cy="10364452"/>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45" name="Google Shape;145;p17"/>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7"/>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7"/>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8" name="Shape 148"/>
        <p:cNvGrpSpPr/>
        <p:nvPr/>
      </p:nvGrpSpPr>
      <p:grpSpPr>
        <a:xfrm>
          <a:off x="0" y="0"/>
          <a:ext cx="0" cy="0"/>
          <a:chOff x="0" y="0"/>
          <a:chExt cx="0" cy="0"/>
        </a:xfrm>
      </p:grpSpPr>
      <p:pic>
        <p:nvPicPr>
          <p:cNvPr descr="Droplets-HD-Content-R1d.png" id="149" name="Google Shape;149;p1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50" name="Google Shape;150;p18"/>
          <p:cNvSpPr txBox="1"/>
          <p:nvPr>
            <p:ph type="title"/>
          </p:nvPr>
        </p:nvSpPr>
        <p:spPr>
          <a:xfrm rot="5400000">
            <a:off x="7410763" y="1923737"/>
            <a:ext cx="5181599" cy="2553326"/>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36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18"/>
          <p:cNvSpPr txBox="1"/>
          <p:nvPr>
            <p:ph idx="1" type="body"/>
          </p:nvPr>
        </p:nvSpPr>
        <p:spPr>
          <a:xfrm rot="5400000">
            <a:off x="2152338" y="-628961"/>
            <a:ext cx="5181599" cy="7658724"/>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52" name="Google Shape;152;p18"/>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8"/>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8"/>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pic>
        <p:nvPicPr>
          <p:cNvPr descr="Droplets-HD-Content-R1d.png" id="24" name="Google Shape;24;p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5" name="Google Shape;25;p3"/>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pic>
        <p:nvPicPr>
          <p:cNvPr descr="Droplets-HD-Content-R1d.png" id="29" name="Google Shape;29;p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0" name="Google Shape;30;p4"/>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913774" y="2367092"/>
            <a:ext cx="10363826" cy="3424107"/>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2" name="Google Shape;32;p4"/>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pic>
        <p:nvPicPr>
          <p:cNvPr descr="Droplets-HD-Content-R1d.png" id="36" name="Google Shape;36;p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7" name="Google Shape;37;p5"/>
          <p:cNvSpPr txBox="1"/>
          <p:nvPr>
            <p:ph type="title"/>
          </p:nvPr>
        </p:nvSpPr>
        <p:spPr>
          <a:xfrm>
            <a:off x="913774" y="828563"/>
            <a:ext cx="10351752" cy="2736819"/>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913774" y="3657457"/>
            <a:ext cx="10351752" cy="1368183"/>
          </a:xfrm>
          <a:prstGeom prst="rect">
            <a:avLst/>
          </a:prstGeom>
          <a:noFill/>
          <a:ln>
            <a:noFill/>
          </a:ln>
        </p:spPr>
        <p:txBody>
          <a:bodyPr anchorCtr="0" anchor="t" bIns="45700" lIns="91425" spcFirstLastPara="1" rIns="91425" wrap="square" tIns="45700">
            <a:noAutofit/>
          </a:bodyPr>
          <a:lstStyle>
            <a:lvl1pPr indent="-228600" lvl="0" marL="457200" algn="ctr">
              <a:lnSpc>
                <a:spcPct val="120000"/>
              </a:lnSpc>
              <a:spcBef>
                <a:spcPts val="1000"/>
              </a:spcBef>
              <a:spcAft>
                <a:spcPts val="0"/>
              </a:spcAft>
              <a:buSzPts val="2000"/>
              <a:buNone/>
              <a:defRPr sz="2000">
                <a:solidFill>
                  <a:srgbClr val="7F7F7F"/>
                </a:solidFill>
              </a:defRPr>
            </a:lvl1pPr>
            <a:lvl2pPr indent="-228600" lvl="1" marL="914400" algn="l">
              <a:lnSpc>
                <a:spcPct val="120000"/>
              </a:lnSpc>
              <a:spcBef>
                <a:spcPts val="500"/>
              </a:spcBef>
              <a:spcAft>
                <a:spcPts val="0"/>
              </a:spcAft>
              <a:buSzPts val="2000"/>
              <a:buNone/>
              <a:defRPr sz="20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9" name="Google Shape;39;p5"/>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pic>
        <p:nvPicPr>
          <p:cNvPr descr="Droplets-HD-Content-R1d.png" id="43" name="Google Shape;43;p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44" name="Google Shape;44;p6"/>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
          <p:cNvSpPr txBox="1"/>
          <p:nvPr>
            <p:ph idx="1" type="body"/>
          </p:nvPr>
        </p:nvSpPr>
        <p:spPr>
          <a:xfrm>
            <a:off x="913774" y="2367092"/>
            <a:ext cx="5106026" cy="3424107"/>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6" name="Google Shape;46;p6"/>
          <p:cNvSpPr txBox="1"/>
          <p:nvPr>
            <p:ph idx="2" type="body"/>
          </p:nvPr>
        </p:nvSpPr>
        <p:spPr>
          <a:xfrm>
            <a:off x="6172200" y="2367092"/>
            <a:ext cx="5105400" cy="3424107"/>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7" name="Google Shape;47;p6"/>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pic>
        <p:nvPicPr>
          <p:cNvPr descr="Droplets-HD-Content-R1d.png" id="51" name="Google Shape;51;p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52" name="Google Shape;52;p7"/>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1" type="body"/>
          </p:nvPr>
        </p:nvSpPr>
        <p:spPr>
          <a:xfrm>
            <a:off x="1146328" y="2371018"/>
            <a:ext cx="4873474" cy="679994"/>
          </a:xfrm>
          <a:prstGeom prst="rect">
            <a:avLst/>
          </a:prstGeom>
          <a:noFill/>
          <a:ln>
            <a:noFill/>
          </a:ln>
        </p:spPr>
        <p:txBody>
          <a:bodyPr anchorCtr="0" anchor="b" bIns="45700" lIns="91425" spcFirstLastPara="1" rIns="91425" wrap="square" tIns="45700">
            <a:noAutofit/>
          </a:bodyPr>
          <a:lstStyle>
            <a:lvl1pPr indent="-228600" lvl="0" marL="457200" algn="l">
              <a:lnSpc>
                <a:spcPct val="85000"/>
              </a:lnSpc>
              <a:spcBef>
                <a:spcPts val="1000"/>
              </a:spcBef>
              <a:spcAft>
                <a:spcPts val="0"/>
              </a:spcAft>
              <a:buSzPts val="2600"/>
              <a:buNone/>
              <a:defRPr b="0" sz="26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4" name="Google Shape;54;p7"/>
          <p:cNvSpPr txBox="1"/>
          <p:nvPr>
            <p:ph idx="2" type="body"/>
          </p:nvPr>
        </p:nvSpPr>
        <p:spPr>
          <a:xfrm>
            <a:off x="913774" y="3051012"/>
            <a:ext cx="5106027" cy="2740187"/>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5" name="Google Shape;55;p7"/>
          <p:cNvSpPr txBox="1"/>
          <p:nvPr>
            <p:ph idx="3" type="body"/>
          </p:nvPr>
        </p:nvSpPr>
        <p:spPr>
          <a:xfrm>
            <a:off x="6396423" y="2371018"/>
            <a:ext cx="4881804" cy="679994"/>
          </a:xfrm>
          <a:prstGeom prst="rect">
            <a:avLst/>
          </a:prstGeom>
          <a:noFill/>
          <a:ln>
            <a:noFill/>
          </a:ln>
        </p:spPr>
        <p:txBody>
          <a:bodyPr anchorCtr="0" anchor="b" bIns="45700" lIns="91425" spcFirstLastPara="1" rIns="91425" wrap="square" tIns="45700">
            <a:noAutofit/>
          </a:bodyPr>
          <a:lstStyle>
            <a:lvl1pPr indent="-228600" lvl="0" marL="457200" algn="l">
              <a:lnSpc>
                <a:spcPct val="85000"/>
              </a:lnSpc>
              <a:spcBef>
                <a:spcPts val="1000"/>
              </a:spcBef>
              <a:spcAft>
                <a:spcPts val="0"/>
              </a:spcAft>
              <a:buSzPts val="2600"/>
              <a:buNone/>
              <a:defRPr b="0" sz="26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6" name="Google Shape;56;p7"/>
          <p:cNvSpPr txBox="1"/>
          <p:nvPr>
            <p:ph idx="4" type="body"/>
          </p:nvPr>
        </p:nvSpPr>
        <p:spPr>
          <a:xfrm>
            <a:off x="6172200" y="3051012"/>
            <a:ext cx="5105401" cy="2740187"/>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7" name="Google Shape;57;p7"/>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pic>
        <p:nvPicPr>
          <p:cNvPr descr="Droplets-HD-Content-R1d.png" id="61" name="Google Shape;61;p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62" name="Google Shape;62;p8"/>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8"/>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pic>
        <p:nvPicPr>
          <p:cNvPr descr="Droplets-HD-Content-R1d.png" id="67" name="Google Shape;67;p9"/>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68" name="Google Shape;68;p9"/>
          <p:cNvSpPr txBox="1"/>
          <p:nvPr>
            <p:ph type="title"/>
          </p:nvPr>
        </p:nvSpPr>
        <p:spPr>
          <a:xfrm>
            <a:off x="913775" y="609600"/>
            <a:ext cx="3935688" cy="2023252"/>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9"/>
          <p:cNvSpPr txBox="1"/>
          <p:nvPr>
            <p:ph idx="1" type="body"/>
          </p:nvPr>
        </p:nvSpPr>
        <p:spPr>
          <a:xfrm>
            <a:off x="5078062" y="609600"/>
            <a:ext cx="6200163" cy="5181599"/>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70" name="Google Shape;70;p9"/>
          <p:cNvSpPr txBox="1"/>
          <p:nvPr>
            <p:ph idx="2" type="body"/>
          </p:nvPr>
        </p:nvSpPr>
        <p:spPr>
          <a:xfrm>
            <a:off x="913774" y="2632852"/>
            <a:ext cx="3935689" cy="3158348"/>
          </a:xfrm>
          <a:prstGeom prst="rect">
            <a:avLst/>
          </a:prstGeom>
          <a:noFill/>
          <a:ln>
            <a:noFill/>
          </a:ln>
        </p:spPr>
        <p:txBody>
          <a:bodyPr anchorCtr="0" anchor="t" bIns="45700" lIns="91425" spcFirstLastPara="1" rIns="91425" wrap="square" tIns="45700">
            <a:no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1" name="Google Shape;71;p9"/>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pic>
        <p:nvPicPr>
          <p:cNvPr descr="Droplets-HD-Content-R1d.png" id="75" name="Google Shape;75;p10"/>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6" name="Google Shape;76;p10"/>
          <p:cNvSpPr txBox="1"/>
          <p:nvPr>
            <p:ph type="title"/>
          </p:nvPr>
        </p:nvSpPr>
        <p:spPr>
          <a:xfrm>
            <a:off x="913774" y="609600"/>
            <a:ext cx="5934969" cy="2023254"/>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0"/>
          <p:cNvSpPr/>
          <p:nvPr>
            <p:ph idx="2" type="pic"/>
          </p:nvPr>
        </p:nvSpPr>
        <p:spPr>
          <a:xfrm>
            <a:off x="7424803" y="609601"/>
            <a:ext cx="3255358" cy="5181600"/>
          </a:xfrm>
          <a:prstGeom prst="roundRect">
            <a:avLst>
              <a:gd fmla="val 4943" name="adj"/>
            </a:avLst>
          </a:prstGeom>
          <a:noFill/>
          <a:ln cap="sq" cmpd="sng" w="82550">
            <a:solidFill>
              <a:srgbClr val="EAEAEA"/>
            </a:solidFill>
            <a:prstDash val="solid"/>
            <a:miter lim="800000"/>
            <a:headEnd len="sm" w="sm" type="none"/>
            <a:tailEnd len="sm" w="sm" type="none"/>
          </a:ln>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dk1"/>
              </a:buClr>
              <a:buSzPts val="3200"/>
              <a:buFont typeface="Arial"/>
              <a:buNone/>
              <a:defRPr b="0" i="0" sz="3200" u="none" cap="none" strike="noStrike">
                <a:solidFill>
                  <a:schemeClr val="dk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dk1"/>
              </a:buClr>
              <a:buSzPts val="2800"/>
              <a:buFont typeface="Arial"/>
              <a:buNone/>
              <a:defRPr b="0" i="0" sz="2800" u="none" cap="none" strike="noStrike">
                <a:solidFill>
                  <a:schemeClr val="dk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dk1"/>
              </a:buClr>
              <a:buSzPts val="2400"/>
              <a:buFont typeface="Arial"/>
              <a:buNone/>
              <a:defRPr b="0" i="0" sz="2400" u="none" cap="none" strike="noStrike">
                <a:solidFill>
                  <a:schemeClr val="dk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9pPr>
          </a:lstStyle>
          <a:p/>
        </p:txBody>
      </p:sp>
      <p:sp>
        <p:nvSpPr>
          <p:cNvPr id="78" name="Google Shape;78;p10"/>
          <p:cNvSpPr txBox="1"/>
          <p:nvPr>
            <p:ph idx="1" type="body"/>
          </p:nvPr>
        </p:nvSpPr>
        <p:spPr>
          <a:xfrm>
            <a:off x="913794" y="2632852"/>
            <a:ext cx="5934949" cy="3158347"/>
          </a:xfrm>
          <a:prstGeom prst="rect">
            <a:avLst/>
          </a:prstGeom>
          <a:noFill/>
          <a:ln>
            <a:noFill/>
          </a:ln>
        </p:spPr>
        <p:txBody>
          <a:bodyPr anchorCtr="0" anchor="t" bIns="45700" lIns="91425" spcFirstLastPara="1" rIns="91425" wrap="square" tIns="45700">
            <a:no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9" name="Google Shape;79;p10"/>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B7B7B7"/>
            </a:gs>
          </a:gsLst>
          <a:lin ang="5400000" scaled="0"/>
        </a:gradFill>
      </p:bgPr>
    </p:bg>
    <p:spTree>
      <p:nvGrpSpPr>
        <p:cNvPr id="9" name="Shape 9"/>
        <p:cNvGrpSpPr/>
        <p:nvPr/>
      </p:nvGrpSpPr>
      <p:grpSpPr>
        <a:xfrm>
          <a:off x="0" y="0"/>
          <a:ext cx="0" cy="0"/>
          <a:chOff x="0" y="0"/>
          <a:chExt cx="0" cy="0"/>
        </a:xfrm>
      </p:grpSpPr>
      <p:pic>
        <p:nvPicPr>
          <p:cNvPr descr="\\DROBO-FS\QuickDrops\JB\PPTX NG\Droplets\LightingOverlay.png" id="10" name="Google Shape;10;p1"/>
          <p:cNvPicPr preferRelativeResize="0"/>
          <p:nvPr/>
        </p:nvPicPr>
        <p:blipFill rotWithShape="1">
          <a:blip r:embed="rId1">
            <a:alphaModFix/>
          </a:blip>
          <a:srcRect b="0" l="0" r="0" t="0"/>
          <a:stretch/>
        </p:blipFill>
        <p:spPr>
          <a:xfrm>
            <a:off x="0" y="-1"/>
            <a:ext cx="12192003" cy="6858001"/>
          </a:xfrm>
          <a:prstGeom prst="rect">
            <a:avLst/>
          </a:prstGeom>
          <a:noFill/>
          <a:ln>
            <a:noFill/>
          </a:ln>
        </p:spPr>
      </p:pic>
      <p:sp>
        <p:nvSpPr>
          <p:cNvPr id="11" name="Google Shape;11;p1"/>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3600"/>
              <a:buFont typeface="Twentieth Century"/>
              <a:buNone/>
              <a:defRPr b="0" i="0" sz="3600" u="none" cap="none" strike="noStrik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913775" y="2367093"/>
            <a:ext cx="10364452" cy="3424107"/>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3" name="Google Shape;13;p1"/>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4" name="Google Shape;14;p1"/>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5" name="Google Shape;15;p1"/>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1pPr>
            <a:lvl2pPr indent="0" lvl="1"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2pPr>
            <a:lvl3pPr indent="0" lvl="2"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3pPr>
            <a:lvl4pPr indent="0" lvl="3"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4pPr>
            <a:lvl5pPr indent="0" lvl="4"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5pPr>
            <a:lvl6pPr indent="0" lvl="5"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6pPr>
            <a:lvl7pPr indent="0" lvl="6"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7pPr>
            <a:lvl8pPr indent="0" lvl="7"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8pPr>
            <a:lvl9pPr indent="0" lvl="8"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2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6.png"/><Relationship Id="rId4" Type="http://schemas.openxmlformats.org/officeDocument/2006/relationships/image" Target="../media/image31.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6.jp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5.jpg"/><Relationship Id="rId4" Type="http://schemas.openxmlformats.org/officeDocument/2006/relationships/image" Target="../media/image38.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8.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9"/>
          <p:cNvSpPr txBox="1"/>
          <p:nvPr>
            <p:ph type="ctrTitle"/>
          </p:nvPr>
        </p:nvSpPr>
        <p:spPr>
          <a:xfrm>
            <a:off x="1751012" y="1300785"/>
            <a:ext cx="8689976" cy="2509213"/>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Twentieth Century"/>
              <a:buNone/>
            </a:pPr>
            <a:r>
              <a:rPr lang="en-US"/>
              <a:t>PHYSICAL PROPERTIES OF POLYMERS</a:t>
            </a:r>
            <a:endParaRPr/>
          </a:p>
        </p:txBody>
      </p:sp>
      <p:sp>
        <p:nvSpPr>
          <p:cNvPr id="160" name="Google Shape;160;p19"/>
          <p:cNvSpPr txBox="1"/>
          <p:nvPr>
            <p:ph idx="1" type="subTitle"/>
          </p:nvPr>
        </p:nvSpPr>
        <p:spPr>
          <a:xfrm>
            <a:off x="1751012" y="4500349"/>
            <a:ext cx="8689976" cy="1371599"/>
          </a:xfrm>
          <a:prstGeom prst="rect">
            <a:avLst/>
          </a:prstGeom>
          <a:noFill/>
          <a:ln>
            <a:noFill/>
          </a:ln>
        </p:spPr>
        <p:txBody>
          <a:bodyPr anchorCtr="0" anchor="t" bIns="45700" lIns="91425" spcFirstLastPara="1" rIns="91425" wrap="square" tIns="45700">
            <a:noAutofit/>
          </a:bodyPr>
          <a:lstStyle/>
          <a:p>
            <a:pPr indent="0" lvl="0" marL="0" rtl="0" algn="ctr">
              <a:lnSpc>
                <a:spcPct val="110000"/>
              </a:lnSpc>
              <a:spcBef>
                <a:spcPts val="0"/>
              </a:spcBef>
              <a:spcAft>
                <a:spcPts val="0"/>
              </a:spcAft>
              <a:buSzPts val="2035"/>
              <a:buNone/>
            </a:pPr>
            <a:r>
              <a:rPr b="1" lang="en-US" sz="2035"/>
              <a:t>THERMAL BEHAVIOR</a:t>
            </a:r>
            <a:endParaRPr/>
          </a:p>
          <a:p>
            <a:pPr indent="0" lvl="0" marL="0" rtl="0" algn="ctr">
              <a:lnSpc>
                <a:spcPct val="110000"/>
              </a:lnSpc>
              <a:spcBef>
                <a:spcPts val="1000"/>
              </a:spcBef>
              <a:spcAft>
                <a:spcPts val="0"/>
              </a:spcAft>
              <a:buSzPts val="2035"/>
              <a:buNone/>
            </a:pPr>
            <a:r>
              <a:rPr b="1" lang="en-US" sz="2035"/>
              <a:t>MECHANICAL PROPERTIES</a:t>
            </a:r>
            <a:endParaRPr/>
          </a:p>
          <a:p>
            <a:pPr indent="0" lvl="0" marL="0" rtl="0" algn="ctr">
              <a:lnSpc>
                <a:spcPct val="110000"/>
              </a:lnSpc>
              <a:spcBef>
                <a:spcPts val="1000"/>
              </a:spcBef>
              <a:spcAft>
                <a:spcPts val="0"/>
              </a:spcAft>
              <a:buSzPts val="2035"/>
              <a:buNone/>
            </a:pPr>
            <a:r>
              <a:rPr b="1" lang="en-US" sz="2035"/>
              <a:t>ELECTRICAL PROPERTIES</a:t>
            </a:r>
            <a:endParaRPr b="1" sz="2035"/>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nvSpPr>
        <p:spPr>
          <a:xfrm>
            <a:off x="1323832" y="805218"/>
            <a:ext cx="9307773"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A shift in baseline results from change in heat capacity of the sample. The basic equation used in DSC analysis is,</a:t>
            </a:r>
            <a:endParaRPr sz="1800">
              <a:solidFill>
                <a:schemeClr val="dk1"/>
              </a:solidFill>
              <a:latin typeface="Twentieth Century"/>
              <a:ea typeface="Twentieth Century"/>
              <a:cs typeface="Twentieth Century"/>
              <a:sym typeface="Twentieth Century"/>
            </a:endParaRPr>
          </a:p>
        </p:txBody>
      </p:sp>
      <p:sp>
        <p:nvSpPr>
          <p:cNvPr id="218" name="Google Shape;218;p28"/>
          <p:cNvSpPr txBox="1"/>
          <p:nvPr/>
        </p:nvSpPr>
        <p:spPr>
          <a:xfrm>
            <a:off x="4655731" y="1451549"/>
            <a:ext cx="1496627" cy="691471"/>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Twentieth Century"/>
                <a:ea typeface="Twentieth Century"/>
                <a:cs typeface="Twentieth Century"/>
                <a:sym typeface="Twentieth Century"/>
              </a:rPr>
              <a:t> </a:t>
            </a:r>
            <a:endParaRPr/>
          </a:p>
        </p:txBody>
      </p:sp>
      <p:sp>
        <p:nvSpPr>
          <p:cNvPr id="219" name="Google Shape;219;p28"/>
          <p:cNvSpPr txBox="1"/>
          <p:nvPr/>
        </p:nvSpPr>
        <p:spPr>
          <a:xfrm>
            <a:off x="1641123" y="2189186"/>
            <a:ext cx="7494359"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Book Antiqua"/>
                <a:ea typeface="Book Antiqua"/>
                <a:cs typeface="Book Antiqua"/>
                <a:sym typeface="Book Antiqua"/>
              </a:rPr>
              <a:t>ΔT =  Difference in temperature between reference material and sample.</a:t>
            </a:r>
            <a:endParaRPr/>
          </a:p>
          <a:p>
            <a:pPr indent="0" lvl="0" marL="0" marR="0" rtl="0" algn="l">
              <a:spcBef>
                <a:spcPts val="0"/>
              </a:spcBef>
              <a:spcAft>
                <a:spcPts val="0"/>
              </a:spcAft>
              <a:buNone/>
            </a:pPr>
            <a:r>
              <a:rPr lang="en-US" sz="1800">
                <a:solidFill>
                  <a:schemeClr val="dk1"/>
                </a:solidFill>
                <a:latin typeface="Book Antiqua"/>
                <a:ea typeface="Book Antiqua"/>
                <a:cs typeface="Book Antiqua"/>
                <a:sym typeface="Book Antiqua"/>
              </a:rPr>
              <a:t>q    =  Heating rate</a:t>
            </a:r>
            <a:endParaRPr/>
          </a:p>
          <a:p>
            <a:pPr indent="0" lvl="0" marL="0" marR="0" rtl="0" algn="l">
              <a:spcBef>
                <a:spcPts val="0"/>
              </a:spcBef>
              <a:spcAft>
                <a:spcPts val="0"/>
              </a:spcAft>
              <a:buNone/>
            </a:pPr>
            <a:r>
              <a:rPr lang="en-US" sz="1800">
                <a:solidFill>
                  <a:schemeClr val="dk1"/>
                </a:solidFill>
                <a:latin typeface="Book Antiqua"/>
                <a:ea typeface="Book Antiqua"/>
                <a:cs typeface="Book Antiqua"/>
                <a:sym typeface="Book Antiqua"/>
              </a:rPr>
              <a:t>C</a:t>
            </a:r>
            <a:r>
              <a:rPr baseline="-25000" lang="en-US" sz="1800">
                <a:solidFill>
                  <a:schemeClr val="dk1"/>
                </a:solidFill>
                <a:latin typeface="Book Antiqua"/>
                <a:ea typeface="Book Antiqua"/>
                <a:cs typeface="Book Antiqua"/>
                <a:sym typeface="Book Antiqua"/>
              </a:rPr>
              <a:t>p   </a:t>
            </a:r>
            <a:r>
              <a:rPr lang="en-US" sz="1800">
                <a:solidFill>
                  <a:schemeClr val="dk1"/>
                </a:solidFill>
                <a:latin typeface="Book Antiqua"/>
                <a:ea typeface="Book Antiqua"/>
                <a:cs typeface="Book Antiqua"/>
                <a:sym typeface="Book Antiqua"/>
              </a:rPr>
              <a:t>=  Heat Capacity @ constant pressure</a:t>
            </a:r>
            <a:endParaRPr/>
          </a:p>
          <a:p>
            <a:pPr indent="0" lvl="0" marL="0" marR="0" rtl="0" algn="l">
              <a:spcBef>
                <a:spcPts val="0"/>
              </a:spcBef>
              <a:spcAft>
                <a:spcPts val="0"/>
              </a:spcAft>
              <a:buNone/>
            </a:pPr>
            <a:r>
              <a:rPr lang="en-US" sz="1800">
                <a:solidFill>
                  <a:schemeClr val="dk1"/>
                </a:solidFill>
                <a:latin typeface="Book Antiqua"/>
                <a:ea typeface="Book Antiqua"/>
                <a:cs typeface="Book Antiqua"/>
                <a:sym typeface="Book Antiqua"/>
              </a:rPr>
              <a:t>K    = Calibration factor for particular instrument</a:t>
            </a:r>
            <a:endParaRPr sz="1800">
              <a:solidFill>
                <a:schemeClr val="dk1"/>
              </a:solidFill>
              <a:latin typeface="Twentieth Century"/>
              <a:ea typeface="Twentieth Century"/>
              <a:cs typeface="Twentieth Century"/>
              <a:sym typeface="Twentieth Century"/>
            </a:endParaRPr>
          </a:p>
        </p:txBody>
      </p:sp>
      <p:sp>
        <p:nvSpPr>
          <p:cNvPr id="220" name="Google Shape;220;p28"/>
          <p:cNvSpPr txBox="1"/>
          <p:nvPr/>
        </p:nvSpPr>
        <p:spPr>
          <a:xfrm>
            <a:off x="317354" y="3971499"/>
            <a:ext cx="11378436"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DSC used for measuring the enthalpy involved in polymer transitions.</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The peak area between the curve and baseline is proportional to enthalpy change (</a:t>
            </a:r>
            <a:r>
              <a:rPr lang="en-US" sz="1800">
                <a:solidFill>
                  <a:schemeClr val="dk1"/>
                </a:solidFill>
                <a:latin typeface="Book Antiqua"/>
                <a:ea typeface="Book Antiqua"/>
                <a:cs typeface="Book Antiqua"/>
                <a:sym typeface="Book Antiqua"/>
              </a:rPr>
              <a:t>ΔH) in the sample.</a:t>
            </a:r>
            <a:endParaRPr/>
          </a:p>
          <a:p>
            <a:pPr indent="0" lvl="0" marL="0" marR="0" rtl="0" algn="l">
              <a:spcBef>
                <a:spcPts val="0"/>
              </a:spcBef>
              <a:spcAft>
                <a:spcPts val="0"/>
              </a:spcAft>
              <a:buNone/>
            </a:pPr>
            <a:r>
              <a:rPr lang="en-US" sz="1800">
                <a:solidFill>
                  <a:schemeClr val="dk1"/>
                </a:solidFill>
                <a:latin typeface="Book Antiqua"/>
                <a:ea typeface="Book Antiqua"/>
                <a:cs typeface="Book Antiqua"/>
                <a:sym typeface="Book Antiqua"/>
              </a:rPr>
              <a:t>This enthalpy change can be determined from the area of the curve peak (A) by using the equation,</a:t>
            </a:r>
            <a:endParaRPr/>
          </a:p>
        </p:txBody>
      </p:sp>
      <p:sp>
        <p:nvSpPr>
          <p:cNvPr id="221" name="Google Shape;221;p28"/>
          <p:cNvSpPr txBox="1"/>
          <p:nvPr/>
        </p:nvSpPr>
        <p:spPr>
          <a:xfrm>
            <a:off x="4724530" y="5292147"/>
            <a:ext cx="1552733" cy="369332"/>
          </a:xfrm>
          <a:prstGeom prst="rect">
            <a:avLst/>
          </a:prstGeom>
          <a:blipFill rotWithShape="1">
            <a:blip r:embed="rId4">
              <a:alphaModFix/>
            </a:blip>
            <a:stretch>
              <a:fillRect b="-6555" l="-3136" r="-3136"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Twentieth Century"/>
                <a:ea typeface="Twentieth Century"/>
                <a:cs typeface="Twentieth Century"/>
                <a:sym typeface="Twentieth Century"/>
              </a:rPr>
              <a:t> </a:t>
            </a:r>
            <a:endParaRPr/>
          </a:p>
        </p:txBody>
      </p:sp>
      <p:sp>
        <p:nvSpPr>
          <p:cNvPr id="222" name="Google Shape;222;p28"/>
          <p:cNvSpPr txBox="1"/>
          <p:nvPr/>
        </p:nvSpPr>
        <p:spPr>
          <a:xfrm>
            <a:off x="1201003" y="6100549"/>
            <a:ext cx="481253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Where, m is the mass of polymer sample.</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nvSpPr>
        <p:spPr>
          <a:xfrm>
            <a:off x="1951630" y="1201003"/>
            <a:ext cx="9701695" cy="1367490"/>
          </a:xfrm>
          <a:prstGeom prst="rect">
            <a:avLst/>
          </a:prstGeom>
          <a:blipFill rotWithShape="1">
            <a:blip r:embed="rId3">
              <a:alphaModFix/>
            </a:blip>
            <a:stretch>
              <a:fillRect b="-4017" l="-502" r="0" t="-223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Twentieth Century"/>
                <a:ea typeface="Twentieth Century"/>
                <a:cs typeface="Twentieth Century"/>
                <a:sym typeface="Twentieth Century"/>
              </a:rPr>
              <a:t> </a:t>
            </a:r>
            <a:endParaRPr/>
          </a:p>
        </p:txBody>
      </p:sp>
      <p:sp>
        <p:nvSpPr>
          <p:cNvPr id="228" name="Google Shape;228;p29"/>
          <p:cNvSpPr txBox="1"/>
          <p:nvPr/>
        </p:nvSpPr>
        <p:spPr>
          <a:xfrm>
            <a:off x="3111690" y="3084394"/>
            <a:ext cx="5689378"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Book Antiqua"/>
                <a:ea typeface="Book Antiqua"/>
                <a:cs typeface="Book Antiqua"/>
                <a:sym typeface="Book Antiqua"/>
              </a:rPr>
              <a:t>ΔH  =  enthalpy change of unknown sample</a:t>
            </a:r>
            <a:endParaRPr/>
          </a:p>
          <a:p>
            <a:pPr indent="0" lvl="0" marL="0" marR="0" rtl="0" algn="l">
              <a:spcBef>
                <a:spcPts val="0"/>
              </a:spcBef>
              <a:spcAft>
                <a:spcPts val="0"/>
              </a:spcAft>
              <a:buNone/>
            </a:pPr>
            <a:r>
              <a:rPr b="1" lang="en-US" sz="1800">
                <a:solidFill>
                  <a:schemeClr val="dk1"/>
                </a:solidFill>
                <a:latin typeface="Book Antiqua"/>
                <a:ea typeface="Book Antiqua"/>
                <a:cs typeface="Book Antiqua"/>
                <a:sym typeface="Book Antiqua"/>
              </a:rPr>
              <a:t>ΔH</a:t>
            </a:r>
            <a:r>
              <a:rPr b="1" baseline="-25000" lang="en-US" sz="1800">
                <a:solidFill>
                  <a:schemeClr val="dk1"/>
                </a:solidFill>
                <a:latin typeface="Book Antiqua"/>
                <a:ea typeface="Book Antiqua"/>
                <a:cs typeface="Book Antiqua"/>
                <a:sym typeface="Book Antiqua"/>
              </a:rPr>
              <a:t>a  </a:t>
            </a:r>
            <a:r>
              <a:rPr b="1" lang="en-US" sz="1800">
                <a:solidFill>
                  <a:schemeClr val="dk1"/>
                </a:solidFill>
                <a:latin typeface="Book Antiqua"/>
                <a:ea typeface="Book Antiqua"/>
                <a:cs typeface="Book Antiqua"/>
                <a:sym typeface="Book Antiqua"/>
              </a:rPr>
              <a:t>= enthalpy change of pure amorphous standard</a:t>
            </a:r>
            <a:endParaRPr/>
          </a:p>
          <a:p>
            <a:pPr indent="0" lvl="0" marL="0" marR="0" rtl="0" algn="l">
              <a:spcBef>
                <a:spcPts val="0"/>
              </a:spcBef>
              <a:spcAft>
                <a:spcPts val="0"/>
              </a:spcAft>
              <a:buNone/>
            </a:pPr>
            <a:r>
              <a:rPr b="1" lang="en-US" sz="1800">
                <a:solidFill>
                  <a:schemeClr val="dk1"/>
                </a:solidFill>
                <a:latin typeface="Book Antiqua"/>
                <a:ea typeface="Book Antiqua"/>
                <a:cs typeface="Book Antiqua"/>
                <a:sym typeface="Book Antiqua"/>
              </a:rPr>
              <a:t>ΔH</a:t>
            </a:r>
            <a:r>
              <a:rPr b="1" baseline="-25000" lang="en-US" sz="1800">
                <a:solidFill>
                  <a:schemeClr val="dk1"/>
                </a:solidFill>
                <a:latin typeface="Book Antiqua"/>
                <a:ea typeface="Book Antiqua"/>
                <a:cs typeface="Book Antiqua"/>
                <a:sym typeface="Book Antiqua"/>
              </a:rPr>
              <a:t>c  </a:t>
            </a:r>
            <a:r>
              <a:rPr b="1" lang="en-US" sz="1800">
                <a:solidFill>
                  <a:schemeClr val="dk1"/>
                </a:solidFill>
                <a:latin typeface="Book Antiqua"/>
                <a:ea typeface="Book Antiqua"/>
                <a:cs typeface="Book Antiqua"/>
                <a:sym typeface="Book Antiqua"/>
              </a:rPr>
              <a:t>= enthalpy change of pure crystalline standard</a:t>
            </a:r>
            <a:endParaRPr b="1" baseline="-25000" sz="1800">
              <a:solidFill>
                <a:schemeClr val="dk1"/>
              </a:solidFill>
              <a:latin typeface="Book Antiqua"/>
              <a:ea typeface="Book Antiqua"/>
              <a:cs typeface="Book Antiqua"/>
              <a:sym typeface="Book Antiqua"/>
            </a:endParaRPr>
          </a:p>
          <a:p>
            <a:pPr indent="0" lvl="0" marL="0" marR="0" rtl="0" algn="l">
              <a:spcBef>
                <a:spcPts val="0"/>
              </a:spcBef>
              <a:spcAft>
                <a:spcPts val="0"/>
              </a:spcAft>
              <a:buNone/>
            </a:pPr>
            <a:r>
              <a:rPr b="1" lang="en-US" sz="1800">
                <a:solidFill>
                  <a:schemeClr val="dk1"/>
                </a:solidFill>
                <a:latin typeface="Book Antiqua"/>
                <a:ea typeface="Book Antiqua"/>
                <a:cs typeface="Book Antiqua"/>
                <a:sym typeface="Book Antiqua"/>
              </a:rPr>
              <a:t> </a:t>
            </a:r>
            <a:endParaRPr b="1" sz="1800">
              <a:solidFill>
                <a:schemeClr val="dk1"/>
              </a:solidFill>
              <a:latin typeface="Twentieth Century"/>
              <a:ea typeface="Twentieth Century"/>
              <a:cs typeface="Twentieth Century"/>
              <a:sym typeface="Twentieth Century"/>
            </a:endParaRPr>
          </a:p>
        </p:txBody>
      </p:sp>
      <p:sp>
        <p:nvSpPr>
          <p:cNvPr id="229" name="Google Shape;229;p29"/>
          <p:cNvSpPr txBox="1"/>
          <p:nvPr/>
        </p:nvSpPr>
        <p:spPr>
          <a:xfrm>
            <a:off x="2946580" y="4600569"/>
            <a:ext cx="6019597"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wentieth Century"/>
                <a:ea typeface="Twentieth Century"/>
                <a:cs typeface="Twentieth Century"/>
                <a:sym typeface="Twentieth Century"/>
              </a:rPr>
              <a:t>When, </a:t>
            </a:r>
            <a:r>
              <a:rPr lang="en-US" sz="2000">
                <a:solidFill>
                  <a:schemeClr val="dk1"/>
                </a:solidFill>
                <a:latin typeface="Book Antiqua"/>
                <a:ea typeface="Book Antiqua"/>
                <a:cs typeface="Book Antiqua"/>
                <a:sym typeface="Book Antiqua"/>
              </a:rPr>
              <a:t>ΔH</a:t>
            </a:r>
            <a:r>
              <a:rPr baseline="-25000" lang="en-US" sz="2000">
                <a:solidFill>
                  <a:schemeClr val="dk1"/>
                </a:solidFill>
                <a:latin typeface="Book Antiqua"/>
                <a:ea typeface="Book Antiqua"/>
                <a:cs typeface="Book Antiqua"/>
                <a:sym typeface="Book Antiqua"/>
              </a:rPr>
              <a:t>a </a:t>
            </a:r>
            <a:r>
              <a:rPr lang="en-US" sz="2000">
                <a:solidFill>
                  <a:schemeClr val="dk1"/>
                </a:solidFill>
                <a:latin typeface="Book Antiqua"/>
                <a:ea typeface="Book Antiqua"/>
                <a:cs typeface="Book Antiqua"/>
                <a:sym typeface="Book Antiqua"/>
              </a:rPr>
              <a:t> = 0,   % crystallinity    =    100 ΔH/ ΔH</a:t>
            </a:r>
            <a:r>
              <a:rPr baseline="-25000" lang="en-US" sz="2000">
                <a:solidFill>
                  <a:schemeClr val="dk1"/>
                </a:solidFill>
                <a:latin typeface="Book Antiqua"/>
                <a:ea typeface="Book Antiqua"/>
                <a:cs typeface="Book Antiqua"/>
                <a:sym typeface="Book Antiqua"/>
              </a:rPr>
              <a:t>c</a:t>
            </a:r>
            <a:endParaRPr baseline="-25000" sz="20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30"/>
          <p:cNvPicPr preferRelativeResize="0"/>
          <p:nvPr/>
        </p:nvPicPr>
        <p:blipFill rotWithShape="1">
          <a:blip r:embed="rId3">
            <a:alphaModFix/>
          </a:blip>
          <a:srcRect b="0" l="0" r="0" t="0"/>
          <a:stretch/>
        </p:blipFill>
        <p:spPr>
          <a:xfrm>
            <a:off x="2497540" y="1405731"/>
            <a:ext cx="6666749" cy="4578811"/>
          </a:xfrm>
          <a:prstGeom prst="rect">
            <a:avLst/>
          </a:prstGeom>
          <a:noFill/>
          <a:ln>
            <a:noFill/>
          </a:ln>
        </p:spPr>
      </p:pic>
      <p:sp>
        <p:nvSpPr>
          <p:cNvPr id="235" name="Google Shape;235;p30"/>
          <p:cNvSpPr txBox="1"/>
          <p:nvPr/>
        </p:nvSpPr>
        <p:spPr>
          <a:xfrm>
            <a:off x="4354833" y="341195"/>
            <a:ext cx="2528256"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Twentieth Century"/>
                <a:ea typeface="Twentieth Century"/>
                <a:cs typeface="Twentieth Century"/>
                <a:sym typeface="Twentieth Century"/>
              </a:rPr>
              <a:t>DSC curve of a PET</a:t>
            </a:r>
            <a:endParaRPr b="1" sz="20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1"/>
          <p:cNvSpPr txBox="1"/>
          <p:nvPr/>
        </p:nvSpPr>
        <p:spPr>
          <a:xfrm>
            <a:off x="3057098" y="109182"/>
            <a:ext cx="7130478"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Mechanical Properties of Polymers</a:t>
            </a:r>
            <a:endParaRPr b="1" sz="3200">
              <a:solidFill>
                <a:schemeClr val="dk1"/>
              </a:solidFill>
              <a:latin typeface="Arial"/>
              <a:ea typeface="Arial"/>
              <a:cs typeface="Arial"/>
              <a:sym typeface="Arial"/>
            </a:endParaRPr>
          </a:p>
        </p:txBody>
      </p:sp>
      <p:sp>
        <p:nvSpPr>
          <p:cNvPr id="241" name="Google Shape;241;p31"/>
          <p:cNvSpPr txBox="1"/>
          <p:nvPr/>
        </p:nvSpPr>
        <p:spPr>
          <a:xfrm>
            <a:off x="818377" y="1283310"/>
            <a:ext cx="11373623"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The mechanical behavior of polymer can be classified according to different molecular mechanisms.</a:t>
            </a:r>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a:p>
            <a:pPr indent="-342900" lvl="0" marL="342900" marR="0" rtl="0" algn="l">
              <a:spcBef>
                <a:spcPts val="0"/>
              </a:spcBef>
              <a:spcAft>
                <a:spcPts val="0"/>
              </a:spcAft>
              <a:buClr>
                <a:schemeClr val="dk1"/>
              </a:buClr>
              <a:buSzPts val="1800"/>
              <a:buFont typeface="Twentieth Century"/>
              <a:buAutoNum type="arabicPeriod"/>
            </a:pPr>
            <a:r>
              <a:rPr b="1" lang="en-US" sz="1800">
                <a:solidFill>
                  <a:schemeClr val="dk1"/>
                </a:solidFill>
                <a:latin typeface="Twentieth Century"/>
                <a:ea typeface="Twentieth Century"/>
                <a:cs typeface="Twentieth Century"/>
                <a:sym typeface="Twentieth Century"/>
              </a:rPr>
              <a:t>Viscous flow:</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 		The irreversible bulk deformation of a polymer, associated with the irreversible slippage of molecular chains past one another.</a:t>
            </a:r>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b="1" lang="en-US" sz="1800">
                <a:solidFill>
                  <a:schemeClr val="dk1"/>
                </a:solidFill>
                <a:latin typeface="Twentieth Century"/>
                <a:ea typeface="Twentieth Century"/>
                <a:cs typeface="Twentieth Century"/>
                <a:sym typeface="Twentieth Century"/>
              </a:rPr>
              <a:t>2. Rubber-like elasticity:</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		Involves small-scale movement of chain segments.</a:t>
            </a:r>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b="1" lang="en-US" sz="1800">
                <a:solidFill>
                  <a:schemeClr val="dk1"/>
                </a:solidFill>
                <a:latin typeface="Twentieth Century"/>
                <a:ea typeface="Twentieth Century"/>
                <a:cs typeface="Twentieth Century"/>
                <a:sym typeface="Twentieth Century"/>
              </a:rPr>
              <a:t>3. Visco-elasticity:</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		Polymer flow in response to an applied stress and the extent of this flow is time-dependent. This behoviour is a combination of elastic &amp; viscous response.</a:t>
            </a:r>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		There are a number of fundamental techniques used to characterize the mechanical properties of polymers. They are:</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		</a:t>
            </a:r>
            <a:r>
              <a:rPr i="1" lang="en-US" sz="2000">
                <a:solidFill>
                  <a:srgbClr val="FF0000"/>
                </a:solidFill>
                <a:latin typeface="Twentieth Century"/>
                <a:ea typeface="Twentieth Century"/>
                <a:cs typeface="Twentieth Century"/>
                <a:sym typeface="Twentieth Century"/>
              </a:rPr>
              <a:t> tensile, flexural, tear strength, fatigue, impact &amp; hardness test.</a:t>
            </a:r>
            <a:endParaRPr i="1" sz="2000">
              <a:solidFill>
                <a:srgbClr val="FF0000"/>
              </a:solidFill>
              <a:latin typeface="Twentieth Century"/>
              <a:ea typeface="Twentieth Century"/>
              <a:cs typeface="Twentieth Century"/>
              <a:sym typeface="Twentieth Centur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2"/>
          <p:cNvSpPr txBox="1"/>
          <p:nvPr/>
        </p:nvSpPr>
        <p:spPr>
          <a:xfrm>
            <a:off x="3904457" y="286604"/>
            <a:ext cx="3284874"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Twentieth Century"/>
                <a:ea typeface="Twentieth Century"/>
                <a:cs typeface="Twentieth Century"/>
                <a:sym typeface="Twentieth Century"/>
              </a:rPr>
              <a:t>Deformation of Polymers</a:t>
            </a:r>
            <a:endParaRPr b="1" sz="2000">
              <a:solidFill>
                <a:schemeClr val="dk1"/>
              </a:solidFill>
              <a:latin typeface="Twentieth Century"/>
              <a:ea typeface="Twentieth Century"/>
              <a:cs typeface="Twentieth Century"/>
              <a:sym typeface="Twentieth Century"/>
            </a:endParaRPr>
          </a:p>
        </p:txBody>
      </p:sp>
      <p:sp>
        <p:nvSpPr>
          <p:cNvPr id="247" name="Google Shape;247;p32"/>
          <p:cNvSpPr txBox="1"/>
          <p:nvPr/>
        </p:nvSpPr>
        <p:spPr>
          <a:xfrm>
            <a:off x="7580065" y="1373219"/>
            <a:ext cx="251863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FF0000"/>
                </a:solidFill>
                <a:latin typeface="Twentieth Century"/>
                <a:ea typeface="Twentieth Century"/>
                <a:cs typeface="Twentieth Century"/>
                <a:sym typeface="Twentieth Century"/>
              </a:rPr>
              <a:t>Elastic Deformation: </a:t>
            </a:r>
            <a:endParaRPr b="1" sz="1800">
              <a:solidFill>
                <a:srgbClr val="FF0000"/>
              </a:solidFill>
              <a:latin typeface="Twentieth Century"/>
              <a:ea typeface="Twentieth Century"/>
              <a:cs typeface="Twentieth Century"/>
              <a:sym typeface="Twentieth Century"/>
            </a:endParaRPr>
          </a:p>
        </p:txBody>
      </p:sp>
      <p:sp>
        <p:nvSpPr>
          <p:cNvPr id="248" name="Google Shape;248;p32"/>
          <p:cNvSpPr/>
          <p:nvPr/>
        </p:nvSpPr>
        <p:spPr>
          <a:xfrm>
            <a:off x="7580065" y="1879028"/>
            <a:ext cx="4753205" cy="1477328"/>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0000FF"/>
              </a:buClr>
              <a:buSzPts val="1800"/>
              <a:buFont typeface="Arial"/>
              <a:buChar char="•"/>
            </a:pPr>
            <a:r>
              <a:rPr lang="en-US" sz="1800">
                <a:solidFill>
                  <a:srgbClr val="0000FF"/>
                </a:solidFill>
                <a:latin typeface="Twentieth Century"/>
                <a:ea typeface="Twentieth Century"/>
                <a:cs typeface="Twentieth Century"/>
                <a:sym typeface="Twentieth Century"/>
              </a:rPr>
              <a:t>The deformed polymer returns to its original shape and size when the forces causing the deformation are removed. </a:t>
            </a:r>
            <a:endParaRPr/>
          </a:p>
          <a:p>
            <a:pPr indent="-285750" lvl="0" marL="285750" marR="0" rtl="0" algn="l">
              <a:spcBef>
                <a:spcPts val="0"/>
              </a:spcBef>
              <a:spcAft>
                <a:spcPts val="0"/>
              </a:spcAft>
              <a:buClr>
                <a:srgbClr val="0000FF"/>
              </a:buClr>
              <a:buSzPts val="1800"/>
              <a:buFont typeface="Arial"/>
              <a:buChar char="•"/>
            </a:pPr>
            <a:r>
              <a:rPr lang="en-US" sz="1800">
                <a:solidFill>
                  <a:srgbClr val="0000FF"/>
                </a:solidFill>
                <a:latin typeface="Twentieth Century"/>
                <a:ea typeface="Twentieth Century"/>
                <a:cs typeface="Twentieth Century"/>
                <a:sym typeface="Twentieth Century"/>
              </a:rPr>
              <a:t>Reversible deformation.</a:t>
            </a:r>
            <a:endParaRPr sz="1800">
              <a:solidFill>
                <a:schemeClr val="dk1"/>
              </a:solidFill>
              <a:latin typeface="Twentieth Century"/>
              <a:ea typeface="Twentieth Century"/>
              <a:cs typeface="Twentieth Century"/>
              <a:sym typeface="Twentieth Century"/>
            </a:endParaRPr>
          </a:p>
        </p:txBody>
      </p:sp>
      <p:pic>
        <p:nvPicPr>
          <p:cNvPr id="249" name="Google Shape;249;p32"/>
          <p:cNvPicPr preferRelativeResize="0"/>
          <p:nvPr/>
        </p:nvPicPr>
        <p:blipFill rotWithShape="1">
          <a:blip r:embed="rId3">
            <a:alphaModFix/>
          </a:blip>
          <a:srcRect b="7897" l="9650" r="9949" t="20910"/>
          <a:stretch/>
        </p:blipFill>
        <p:spPr>
          <a:xfrm>
            <a:off x="727480" y="1742551"/>
            <a:ext cx="6710550" cy="4461204"/>
          </a:xfrm>
          <a:prstGeom prst="rect">
            <a:avLst/>
          </a:prstGeom>
          <a:noFill/>
          <a:ln>
            <a:noFill/>
          </a:ln>
        </p:spPr>
      </p:pic>
      <p:sp>
        <p:nvSpPr>
          <p:cNvPr id="250" name="Google Shape;250;p32"/>
          <p:cNvSpPr txBox="1"/>
          <p:nvPr/>
        </p:nvSpPr>
        <p:spPr>
          <a:xfrm>
            <a:off x="7580065" y="3603821"/>
            <a:ext cx="252665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FF0000"/>
                </a:solidFill>
                <a:latin typeface="Twentieth Century"/>
                <a:ea typeface="Twentieth Century"/>
                <a:cs typeface="Twentieth Century"/>
                <a:sym typeface="Twentieth Century"/>
              </a:rPr>
              <a:t>Plastic Deformation: </a:t>
            </a:r>
            <a:endParaRPr b="1" sz="1800">
              <a:solidFill>
                <a:srgbClr val="FF0000"/>
              </a:solidFill>
              <a:latin typeface="Twentieth Century"/>
              <a:ea typeface="Twentieth Century"/>
              <a:cs typeface="Twentieth Century"/>
              <a:sym typeface="Twentieth Century"/>
            </a:endParaRPr>
          </a:p>
        </p:txBody>
      </p:sp>
      <p:sp>
        <p:nvSpPr>
          <p:cNvPr id="251" name="Google Shape;251;p32"/>
          <p:cNvSpPr/>
          <p:nvPr/>
        </p:nvSpPr>
        <p:spPr>
          <a:xfrm>
            <a:off x="7511584" y="4160478"/>
            <a:ext cx="4525742" cy="1754326"/>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0000FF"/>
              </a:buClr>
              <a:buSzPts val="1800"/>
              <a:buFont typeface="Arial"/>
              <a:buChar char="•"/>
            </a:pPr>
            <a:r>
              <a:rPr lang="en-US" sz="1800">
                <a:solidFill>
                  <a:srgbClr val="0000FF"/>
                </a:solidFill>
                <a:latin typeface="Twentieth Century"/>
                <a:ea typeface="Twentieth Century"/>
                <a:cs typeface="Twentieth Century"/>
                <a:sym typeface="Twentieth Century"/>
              </a:rPr>
              <a:t>The deformed polymer does not returns to its original shape and size when the forces causing the deformation are larger than that for elastic deformation. </a:t>
            </a:r>
            <a:endParaRPr/>
          </a:p>
          <a:p>
            <a:pPr indent="-285750" lvl="0" marL="285750" marR="0" rtl="0" algn="l">
              <a:spcBef>
                <a:spcPts val="0"/>
              </a:spcBef>
              <a:spcAft>
                <a:spcPts val="0"/>
              </a:spcAft>
              <a:buClr>
                <a:srgbClr val="0000FF"/>
              </a:buClr>
              <a:buSzPts val="1800"/>
              <a:buFont typeface="Arial"/>
              <a:buChar char="•"/>
            </a:pPr>
            <a:r>
              <a:rPr lang="en-US" sz="1800">
                <a:solidFill>
                  <a:srgbClr val="0000FF"/>
                </a:solidFill>
                <a:latin typeface="Twentieth Century"/>
                <a:ea typeface="Twentieth Century"/>
                <a:cs typeface="Twentieth Century"/>
                <a:sym typeface="Twentieth Century"/>
              </a:rPr>
              <a:t>Irreversible deformation.</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3"/>
          <p:cNvSpPr txBox="1"/>
          <p:nvPr/>
        </p:nvSpPr>
        <p:spPr>
          <a:xfrm>
            <a:off x="3398291" y="300251"/>
            <a:ext cx="4887877"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Twentieth Century"/>
                <a:ea typeface="Twentieth Century"/>
                <a:cs typeface="Twentieth Century"/>
                <a:sym typeface="Twentieth Century"/>
              </a:rPr>
              <a:t>Stress – Strain Behaviour of a polymer</a:t>
            </a:r>
            <a:endParaRPr b="1" sz="2000">
              <a:solidFill>
                <a:schemeClr val="dk1"/>
              </a:solidFill>
              <a:latin typeface="Twentieth Century"/>
              <a:ea typeface="Twentieth Century"/>
              <a:cs typeface="Twentieth Century"/>
              <a:sym typeface="Twentieth Century"/>
            </a:endParaRPr>
          </a:p>
        </p:txBody>
      </p:sp>
      <p:sp>
        <p:nvSpPr>
          <p:cNvPr id="257" name="Google Shape;257;p33"/>
          <p:cNvSpPr txBox="1"/>
          <p:nvPr/>
        </p:nvSpPr>
        <p:spPr>
          <a:xfrm>
            <a:off x="996287" y="1269242"/>
            <a:ext cx="1048716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The degree to which a material will strain depends on the magnitude of the imposed stress. </a:t>
            </a:r>
            <a:endParaRPr sz="1800">
              <a:solidFill>
                <a:schemeClr val="dk1"/>
              </a:solidFill>
              <a:latin typeface="Twentieth Century"/>
              <a:ea typeface="Twentieth Century"/>
              <a:cs typeface="Twentieth Century"/>
              <a:sym typeface="Twentieth Century"/>
            </a:endParaRPr>
          </a:p>
        </p:txBody>
      </p:sp>
      <p:sp>
        <p:nvSpPr>
          <p:cNvPr id="258" name="Google Shape;258;p33"/>
          <p:cNvSpPr txBox="1"/>
          <p:nvPr/>
        </p:nvSpPr>
        <p:spPr>
          <a:xfrm>
            <a:off x="668740" y="1897039"/>
            <a:ext cx="6511719" cy="6771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u="sng">
                <a:solidFill>
                  <a:srgbClr val="FF0000"/>
                </a:solidFill>
                <a:latin typeface="Twentieth Century"/>
                <a:ea typeface="Twentieth Century"/>
                <a:cs typeface="Twentieth Century"/>
                <a:sym typeface="Twentieth Century"/>
              </a:rPr>
              <a:t>Stress:</a:t>
            </a:r>
            <a:r>
              <a:rPr lang="en-US" sz="1800">
                <a:solidFill>
                  <a:schemeClr val="dk1"/>
                </a:solidFill>
                <a:latin typeface="Twentieth Century"/>
                <a:ea typeface="Twentieth Century"/>
                <a:cs typeface="Twentieth Century"/>
                <a:sym typeface="Twentieth Century"/>
              </a:rPr>
              <a:t> It is defined as the load (F) per unit area (A), i.e.  </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					 	 </a:t>
            </a:r>
            <a:r>
              <a:rPr b="1" lang="en-US" sz="2000">
                <a:solidFill>
                  <a:schemeClr val="dk1"/>
                </a:solidFill>
                <a:latin typeface="Book Antiqua"/>
                <a:ea typeface="Book Antiqua"/>
                <a:cs typeface="Book Antiqua"/>
                <a:sym typeface="Book Antiqua"/>
              </a:rPr>
              <a:t>  =  F / A</a:t>
            </a:r>
            <a:r>
              <a:rPr b="1" lang="en-US" sz="2000">
                <a:solidFill>
                  <a:schemeClr val="dk1"/>
                </a:solidFill>
                <a:latin typeface="Twentieth Century"/>
                <a:ea typeface="Twentieth Century"/>
                <a:cs typeface="Twentieth Century"/>
                <a:sym typeface="Twentieth Century"/>
              </a:rPr>
              <a:t> </a:t>
            </a:r>
            <a:endParaRPr b="1" sz="2000">
              <a:solidFill>
                <a:schemeClr val="dk1"/>
              </a:solidFill>
              <a:latin typeface="Twentieth Century"/>
              <a:ea typeface="Twentieth Century"/>
              <a:cs typeface="Twentieth Century"/>
              <a:sym typeface="Twentieth Century"/>
            </a:endParaRPr>
          </a:p>
        </p:txBody>
      </p:sp>
      <p:sp>
        <p:nvSpPr>
          <p:cNvPr id="259" name="Google Shape;259;p33"/>
          <p:cNvSpPr txBox="1"/>
          <p:nvPr/>
        </p:nvSpPr>
        <p:spPr>
          <a:xfrm>
            <a:off x="313898" y="2574147"/>
            <a:ext cx="8193269"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Three basic types of stress measurements:</a:t>
            </a:r>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a:p>
            <a:pPr indent="-400050" lvl="0" marL="400050" marR="0" rtl="0" algn="l">
              <a:spcBef>
                <a:spcPts val="0"/>
              </a:spcBef>
              <a:spcAft>
                <a:spcPts val="0"/>
              </a:spcAft>
              <a:buClr>
                <a:schemeClr val="dk1"/>
              </a:buClr>
              <a:buSzPts val="1800"/>
              <a:buFont typeface="Twentieth Century"/>
              <a:buAutoNum type="romanLcPeriod"/>
            </a:pPr>
            <a:r>
              <a:rPr lang="en-US" sz="1800">
                <a:solidFill>
                  <a:schemeClr val="dk1"/>
                </a:solidFill>
                <a:latin typeface="Twentieth Century"/>
                <a:ea typeface="Twentieth Century"/>
                <a:cs typeface="Twentieth Century"/>
                <a:sym typeface="Twentieth Century"/>
              </a:rPr>
              <a:t>Tensile stress – Resistance of material to ‘stretching’ forces.</a:t>
            </a:r>
            <a:endParaRPr/>
          </a:p>
          <a:p>
            <a:pPr indent="-400050" lvl="0" marL="400050" marR="0" rtl="0" algn="l">
              <a:spcBef>
                <a:spcPts val="0"/>
              </a:spcBef>
              <a:spcAft>
                <a:spcPts val="0"/>
              </a:spcAft>
              <a:buClr>
                <a:schemeClr val="dk1"/>
              </a:buClr>
              <a:buSzPts val="1800"/>
              <a:buFont typeface="Twentieth Century"/>
              <a:buAutoNum type="romanLcPeriod"/>
            </a:pPr>
            <a:r>
              <a:rPr lang="en-US" sz="1800">
                <a:solidFill>
                  <a:schemeClr val="dk1"/>
                </a:solidFill>
                <a:latin typeface="Twentieth Century"/>
                <a:ea typeface="Twentieth Century"/>
                <a:cs typeface="Twentieth Century"/>
                <a:sym typeface="Twentieth Century"/>
              </a:rPr>
              <a:t>Compressive stress – Resistance of a material to ‘squashing’ forces.</a:t>
            </a:r>
            <a:endParaRPr/>
          </a:p>
          <a:p>
            <a:pPr indent="-400050" lvl="0" marL="400050" marR="0" rtl="0" algn="l">
              <a:spcBef>
                <a:spcPts val="0"/>
              </a:spcBef>
              <a:spcAft>
                <a:spcPts val="0"/>
              </a:spcAft>
              <a:buClr>
                <a:schemeClr val="dk1"/>
              </a:buClr>
              <a:buSzPts val="1800"/>
              <a:buFont typeface="Twentieth Century"/>
              <a:buAutoNum type="romanLcPeriod"/>
            </a:pPr>
            <a:r>
              <a:rPr lang="en-US" sz="1800">
                <a:solidFill>
                  <a:schemeClr val="dk1"/>
                </a:solidFill>
                <a:latin typeface="Twentieth Century"/>
                <a:ea typeface="Twentieth Century"/>
                <a:cs typeface="Twentieth Century"/>
                <a:sym typeface="Twentieth Century"/>
              </a:rPr>
              <a:t>Shear stress – Resistance of a material to ‘push-pull’ forces.</a:t>
            </a:r>
            <a:endParaRPr sz="1800">
              <a:solidFill>
                <a:schemeClr val="dk1"/>
              </a:solidFill>
              <a:latin typeface="Twentieth Century"/>
              <a:ea typeface="Twentieth Century"/>
              <a:cs typeface="Twentieth Century"/>
              <a:sym typeface="Twentieth Century"/>
            </a:endParaRPr>
          </a:p>
        </p:txBody>
      </p:sp>
      <p:sp>
        <p:nvSpPr>
          <p:cNvPr id="260" name="Google Shape;260;p33"/>
          <p:cNvSpPr txBox="1"/>
          <p:nvPr/>
        </p:nvSpPr>
        <p:spPr>
          <a:xfrm>
            <a:off x="668740" y="4407168"/>
            <a:ext cx="10281982" cy="1187056"/>
          </a:xfrm>
          <a:prstGeom prst="rect">
            <a:avLst/>
          </a:prstGeom>
          <a:blipFill rotWithShape="1">
            <a:blip r:embed="rId3">
              <a:alphaModFix/>
            </a:blip>
            <a:stretch>
              <a:fillRect b="-6151" l="-533" r="0" t="-3075"/>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Twentieth Century"/>
                <a:ea typeface="Twentieth Century"/>
                <a:cs typeface="Twentieth Century"/>
                <a:sym typeface="Twentieth Century"/>
              </a:rPr>
              <a:t> </a:t>
            </a:r>
            <a:endParaRPr/>
          </a:p>
        </p:txBody>
      </p:sp>
      <p:sp>
        <p:nvSpPr>
          <p:cNvPr id="261" name="Google Shape;261;p33"/>
          <p:cNvSpPr txBox="1"/>
          <p:nvPr/>
        </p:nvSpPr>
        <p:spPr>
          <a:xfrm>
            <a:off x="1509540" y="5881733"/>
            <a:ext cx="7439857"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Where, L</a:t>
            </a:r>
            <a:r>
              <a:rPr baseline="-25000" lang="en-US" sz="1800">
                <a:solidFill>
                  <a:schemeClr val="dk1"/>
                </a:solidFill>
                <a:latin typeface="Twentieth Century"/>
                <a:ea typeface="Twentieth Century"/>
                <a:cs typeface="Twentieth Century"/>
                <a:sym typeface="Twentieth Century"/>
              </a:rPr>
              <a:t>0</a:t>
            </a:r>
            <a:r>
              <a:rPr lang="en-US" sz="1800">
                <a:solidFill>
                  <a:schemeClr val="dk1"/>
                </a:solidFill>
                <a:latin typeface="Twentieth Century"/>
                <a:ea typeface="Twentieth Century"/>
                <a:cs typeface="Twentieth Century"/>
                <a:sym typeface="Twentieth Century"/>
              </a:rPr>
              <a:t>  = original length of sample before any load is applied</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	     L</a:t>
            </a:r>
            <a:r>
              <a:rPr baseline="-25000" lang="en-US" sz="1800">
                <a:solidFill>
                  <a:schemeClr val="dk1"/>
                </a:solidFill>
                <a:latin typeface="Twentieth Century"/>
                <a:ea typeface="Twentieth Century"/>
                <a:cs typeface="Twentieth Century"/>
                <a:sym typeface="Twentieth Century"/>
              </a:rPr>
              <a:t>i</a:t>
            </a:r>
            <a:r>
              <a:rPr lang="en-US" sz="1800">
                <a:solidFill>
                  <a:schemeClr val="dk1"/>
                </a:solidFill>
                <a:latin typeface="Twentieth Century"/>
                <a:ea typeface="Twentieth Century"/>
                <a:cs typeface="Twentieth Century"/>
                <a:sym typeface="Twentieth Century"/>
              </a:rPr>
              <a:t>   = instantaneous length</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	     ΔL  = amount of elongation</a:t>
            </a:r>
            <a:endParaRPr sz="1800">
              <a:solidFill>
                <a:schemeClr val="dk1"/>
              </a:solidFill>
              <a:latin typeface="Twentieth Century"/>
              <a:ea typeface="Twentieth Century"/>
              <a:cs typeface="Twentieth Century"/>
              <a:sym typeface="Twentieth Century"/>
            </a:endParaRPr>
          </a:p>
        </p:txBody>
      </p:sp>
      <p:grpSp>
        <p:nvGrpSpPr>
          <p:cNvPr id="262" name="Google Shape;262;p33"/>
          <p:cNvGrpSpPr/>
          <p:nvPr/>
        </p:nvGrpSpPr>
        <p:grpSpPr>
          <a:xfrm>
            <a:off x="8875659" y="1555537"/>
            <a:ext cx="2983670" cy="2921021"/>
            <a:chOff x="8875659" y="1555537"/>
            <a:chExt cx="2983670" cy="2921021"/>
          </a:xfrm>
        </p:grpSpPr>
        <p:pic>
          <p:nvPicPr>
            <p:cNvPr id="263" name="Google Shape;263;p33"/>
            <p:cNvPicPr preferRelativeResize="0"/>
            <p:nvPr/>
          </p:nvPicPr>
          <p:blipFill rotWithShape="1">
            <a:blip r:embed="rId4">
              <a:alphaModFix/>
            </a:blip>
            <a:srcRect b="0" l="0" r="0" t="0"/>
            <a:stretch/>
          </p:blipFill>
          <p:spPr>
            <a:xfrm>
              <a:off x="8875659" y="1555537"/>
              <a:ext cx="2983670" cy="2921021"/>
            </a:xfrm>
            <a:prstGeom prst="rect">
              <a:avLst/>
            </a:prstGeom>
            <a:noFill/>
            <a:ln>
              <a:noFill/>
            </a:ln>
          </p:spPr>
        </p:pic>
        <p:sp>
          <p:nvSpPr>
            <p:cNvPr id="264" name="Google Shape;264;p33"/>
            <p:cNvSpPr txBox="1"/>
            <p:nvPr/>
          </p:nvSpPr>
          <p:spPr>
            <a:xfrm>
              <a:off x="11464117" y="2797681"/>
              <a:ext cx="25199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i</a:t>
              </a:r>
              <a:endParaRPr sz="1800">
                <a:solidFill>
                  <a:schemeClr val="dk1"/>
                </a:solidFill>
                <a:latin typeface="Twentieth Century"/>
                <a:ea typeface="Twentieth Century"/>
                <a:cs typeface="Twentieth Century"/>
                <a:sym typeface="Twentieth Century"/>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34"/>
          <p:cNvPicPr preferRelativeResize="0"/>
          <p:nvPr/>
        </p:nvPicPr>
        <p:blipFill rotWithShape="1">
          <a:blip r:embed="rId3">
            <a:alphaModFix/>
          </a:blip>
          <a:srcRect b="0" l="0" r="0" t="0"/>
          <a:stretch/>
        </p:blipFill>
        <p:spPr>
          <a:xfrm>
            <a:off x="912907" y="1682868"/>
            <a:ext cx="6434812" cy="4172021"/>
          </a:xfrm>
          <a:prstGeom prst="rect">
            <a:avLst/>
          </a:prstGeom>
          <a:noFill/>
          <a:ln>
            <a:noFill/>
          </a:ln>
        </p:spPr>
      </p:pic>
      <p:sp>
        <p:nvSpPr>
          <p:cNvPr id="270" name="Google Shape;270;p34"/>
          <p:cNvSpPr txBox="1"/>
          <p:nvPr/>
        </p:nvSpPr>
        <p:spPr>
          <a:xfrm>
            <a:off x="3575712" y="286603"/>
            <a:ext cx="4887877"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Twentieth Century"/>
                <a:ea typeface="Twentieth Century"/>
                <a:cs typeface="Twentieth Century"/>
                <a:sym typeface="Twentieth Century"/>
              </a:rPr>
              <a:t>Stress – Strain Behavior of a polymer</a:t>
            </a:r>
            <a:endParaRPr b="1" sz="2000">
              <a:solidFill>
                <a:schemeClr val="dk1"/>
              </a:solidFill>
              <a:latin typeface="Twentieth Century"/>
              <a:ea typeface="Twentieth Century"/>
              <a:cs typeface="Twentieth Century"/>
              <a:sym typeface="Twentieth Century"/>
            </a:endParaRPr>
          </a:p>
        </p:txBody>
      </p:sp>
      <p:pic>
        <p:nvPicPr>
          <p:cNvPr id="271" name="Google Shape;271;p34"/>
          <p:cNvPicPr preferRelativeResize="0"/>
          <p:nvPr/>
        </p:nvPicPr>
        <p:blipFill rotWithShape="1">
          <a:blip r:embed="rId4">
            <a:alphaModFix/>
          </a:blip>
          <a:srcRect b="0" l="51151" r="0" t="0"/>
          <a:stretch/>
        </p:blipFill>
        <p:spPr>
          <a:xfrm>
            <a:off x="7861111" y="1927199"/>
            <a:ext cx="3522506" cy="314976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nvSpPr>
        <p:spPr>
          <a:xfrm>
            <a:off x="3575712" y="286603"/>
            <a:ext cx="4887877"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Twentieth Century"/>
                <a:ea typeface="Twentieth Century"/>
                <a:cs typeface="Twentieth Century"/>
                <a:sym typeface="Twentieth Century"/>
              </a:rPr>
              <a:t>Stress – Strain Behavior of a polymer</a:t>
            </a:r>
            <a:endParaRPr b="1" sz="2000">
              <a:solidFill>
                <a:schemeClr val="dk1"/>
              </a:solidFill>
              <a:latin typeface="Twentieth Century"/>
              <a:ea typeface="Twentieth Century"/>
              <a:cs typeface="Twentieth Century"/>
              <a:sym typeface="Twentieth Century"/>
            </a:endParaRPr>
          </a:p>
        </p:txBody>
      </p:sp>
      <p:sp>
        <p:nvSpPr>
          <p:cNvPr id="277" name="Google Shape;277;p35"/>
          <p:cNvSpPr txBox="1"/>
          <p:nvPr/>
        </p:nvSpPr>
        <p:spPr>
          <a:xfrm>
            <a:off x="1078173" y="846161"/>
            <a:ext cx="10919977" cy="646331"/>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wentieth Century"/>
                <a:ea typeface="Twentieth Century"/>
                <a:cs typeface="Twentieth Century"/>
                <a:sym typeface="Twentieth Century"/>
              </a:rPr>
              <a:t>A Polymer has both amorphous &amp; crystalline regions.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wentieth Century"/>
                <a:ea typeface="Twentieth Century"/>
                <a:cs typeface="Twentieth Century"/>
                <a:sym typeface="Twentieth Century"/>
              </a:rPr>
              <a:t>Since polymers are rigid and has flow nature, they can be considered as </a:t>
            </a:r>
            <a:r>
              <a:rPr i="1" lang="en-US" sz="1800">
                <a:solidFill>
                  <a:schemeClr val="dk1"/>
                </a:solidFill>
                <a:latin typeface="Twentieth Century"/>
                <a:ea typeface="Twentieth Century"/>
                <a:cs typeface="Twentieth Century"/>
                <a:sym typeface="Twentieth Century"/>
              </a:rPr>
              <a:t>Viscoelastic</a:t>
            </a:r>
            <a:r>
              <a:rPr lang="en-US" sz="1800">
                <a:solidFill>
                  <a:schemeClr val="dk1"/>
                </a:solidFill>
                <a:latin typeface="Twentieth Century"/>
                <a:ea typeface="Twentieth Century"/>
                <a:cs typeface="Twentieth Century"/>
                <a:sym typeface="Twentieth Century"/>
              </a:rPr>
              <a:t> materials</a:t>
            </a:r>
            <a:endParaRPr sz="1800">
              <a:solidFill>
                <a:schemeClr val="dk1"/>
              </a:solidFill>
              <a:latin typeface="Twentieth Century"/>
              <a:ea typeface="Twentieth Century"/>
              <a:cs typeface="Twentieth Century"/>
              <a:sym typeface="Twentieth Century"/>
            </a:endParaRPr>
          </a:p>
        </p:txBody>
      </p:sp>
      <p:sp>
        <p:nvSpPr>
          <p:cNvPr id="278" name="Google Shape;278;p35"/>
          <p:cNvSpPr/>
          <p:nvPr/>
        </p:nvSpPr>
        <p:spPr>
          <a:xfrm>
            <a:off x="880280" y="5098001"/>
            <a:ext cx="11506831" cy="92333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000000"/>
              </a:buClr>
              <a:buSzPts val="1800"/>
              <a:buFont typeface="Noto Sans Symbols"/>
              <a:buChar char="⮚"/>
            </a:pPr>
            <a:r>
              <a:rPr lang="en-US" sz="1800">
                <a:solidFill>
                  <a:srgbClr val="000000"/>
                </a:solidFill>
                <a:latin typeface="Twentieth Century"/>
                <a:ea typeface="Twentieth Century"/>
                <a:cs typeface="Twentieth Century"/>
                <a:sym typeface="Twentieth Century"/>
              </a:rPr>
              <a:t>An ideal linear elastic solid obeys Hooke’s law, </a:t>
            </a:r>
            <a:r>
              <a:rPr i="1" lang="en-US" sz="1800">
                <a:solidFill>
                  <a:srgbClr val="000000"/>
                </a:solidFill>
                <a:latin typeface="Twentieth Century"/>
                <a:ea typeface="Twentieth Century"/>
                <a:cs typeface="Twentieth Century"/>
                <a:sym typeface="Twentieth Century"/>
              </a:rPr>
              <a:t>i.e.</a:t>
            </a:r>
            <a:r>
              <a:rPr lang="en-US" sz="1800">
                <a:solidFill>
                  <a:srgbClr val="000000"/>
                </a:solidFill>
                <a:latin typeface="Twentieth Century"/>
                <a:ea typeface="Twentieth Century"/>
                <a:cs typeface="Twentieth Century"/>
                <a:sym typeface="Twentieth Century"/>
              </a:rPr>
              <a:t> stress is proportional to strain. </a:t>
            </a:r>
            <a:endParaRPr sz="1800">
              <a:solidFill>
                <a:srgbClr val="000000"/>
              </a:solidFill>
              <a:latin typeface="Twentieth Century"/>
              <a:ea typeface="Twentieth Century"/>
              <a:cs typeface="Twentieth Century"/>
              <a:sym typeface="Twentieth Century"/>
            </a:endParaRPr>
          </a:p>
          <a:p>
            <a:pPr indent="-285750" lvl="0" marL="285750" marR="0" rtl="0" algn="l">
              <a:spcBef>
                <a:spcPts val="0"/>
              </a:spcBef>
              <a:spcAft>
                <a:spcPts val="0"/>
              </a:spcAft>
              <a:buClr>
                <a:srgbClr val="000000"/>
              </a:buClr>
              <a:buSzPts val="1800"/>
              <a:buFont typeface="Noto Sans Symbols"/>
              <a:buChar char="⮚"/>
            </a:pPr>
            <a:r>
              <a:rPr lang="en-US" sz="1800">
                <a:solidFill>
                  <a:srgbClr val="000000"/>
                </a:solidFill>
                <a:latin typeface="Twentieth Century"/>
                <a:ea typeface="Twentieth Century"/>
                <a:cs typeface="Twentieth Century"/>
                <a:sym typeface="Twentieth Century"/>
              </a:rPr>
              <a:t>Whereas, an ideal viscous liquid obeys Newton’s law, </a:t>
            </a:r>
            <a:r>
              <a:rPr i="1" lang="en-US" sz="1800">
                <a:solidFill>
                  <a:srgbClr val="000000"/>
                </a:solidFill>
                <a:latin typeface="Twentieth Century"/>
                <a:ea typeface="Twentieth Century"/>
                <a:cs typeface="Twentieth Century"/>
                <a:sym typeface="Twentieth Century"/>
              </a:rPr>
              <a:t>i.e.</a:t>
            </a:r>
            <a:r>
              <a:rPr lang="en-US" sz="1800">
                <a:solidFill>
                  <a:srgbClr val="000000"/>
                </a:solidFill>
                <a:latin typeface="Twentieth Century"/>
                <a:ea typeface="Twentieth Century"/>
                <a:cs typeface="Twentieth Century"/>
                <a:sym typeface="Twentieth Century"/>
              </a:rPr>
              <a:t> stress is proportional to the rate of change of strain. </a:t>
            </a:r>
            <a:endParaRPr sz="1800">
              <a:solidFill>
                <a:schemeClr val="dk1"/>
              </a:solidFill>
              <a:latin typeface="Twentieth Century"/>
              <a:ea typeface="Twentieth Century"/>
              <a:cs typeface="Twentieth Century"/>
              <a:sym typeface="Twentieth Century"/>
            </a:endParaRPr>
          </a:p>
        </p:txBody>
      </p:sp>
      <p:pic>
        <p:nvPicPr>
          <p:cNvPr id="279" name="Google Shape;279;p35"/>
          <p:cNvPicPr preferRelativeResize="0"/>
          <p:nvPr/>
        </p:nvPicPr>
        <p:blipFill rotWithShape="1">
          <a:blip r:embed="rId3">
            <a:alphaModFix/>
          </a:blip>
          <a:srcRect b="0" l="0" r="2962" t="0"/>
          <a:stretch/>
        </p:blipFill>
        <p:spPr>
          <a:xfrm>
            <a:off x="3575712" y="2179541"/>
            <a:ext cx="3790612" cy="223141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36"/>
          <p:cNvPicPr preferRelativeResize="0"/>
          <p:nvPr/>
        </p:nvPicPr>
        <p:blipFill rotWithShape="1">
          <a:blip r:embed="rId3">
            <a:alphaModFix/>
          </a:blip>
          <a:srcRect b="0" l="0" r="0" t="0"/>
          <a:stretch/>
        </p:blipFill>
        <p:spPr>
          <a:xfrm>
            <a:off x="1825601" y="4229169"/>
            <a:ext cx="8677275" cy="2447925"/>
          </a:xfrm>
          <a:prstGeom prst="rect">
            <a:avLst/>
          </a:prstGeom>
          <a:noFill/>
          <a:ln>
            <a:noFill/>
          </a:ln>
        </p:spPr>
      </p:pic>
      <p:pic>
        <p:nvPicPr>
          <p:cNvPr id="285" name="Google Shape;285;p36"/>
          <p:cNvPicPr preferRelativeResize="0"/>
          <p:nvPr/>
        </p:nvPicPr>
        <p:blipFill rotWithShape="1">
          <a:blip r:embed="rId4">
            <a:alphaModFix/>
          </a:blip>
          <a:srcRect b="0" l="0" r="0" t="0"/>
          <a:stretch/>
        </p:blipFill>
        <p:spPr>
          <a:xfrm>
            <a:off x="8775511" y="1105469"/>
            <a:ext cx="3040364" cy="2458729"/>
          </a:xfrm>
          <a:prstGeom prst="rect">
            <a:avLst/>
          </a:prstGeom>
          <a:noFill/>
          <a:ln>
            <a:noFill/>
          </a:ln>
        </p:spPr>
      </p:pic>
      <p:pic>
        <p:nvPicPr>
          <p:cNvPr id="286" name="Google Shape;286;p36"/>
          <p:cNvPicPr preferRelativeResize="0"/>
          <p:nvPr/>
        </p:nvPicPr>
        <p:blipFill rotWithShape="1">
          <a:blip r:embed="rId5">
            <a:alphaModFix/>
          </a:blip>
          <a:srcRect b="0" l="0" r="0" t="0"/>
          <a:stretch/>
        </p:blipFill>
        <p:spPr>
          <a:xfrm>
            <a:off x="2650204" y="11729"/>
            <a:ext cx="5646375" cy="4217440"/>
          </a:xfrm>
          <a:prstGeom prst="rect">
            <a:avLst/>
          </a:prstGeom>
          <a:noFill/>
          <a:ln>
            <a:noFill/>
          </a:ln>
        </p:spPr>
      </p:pic>
      <p:sp>
        <p:nvSpPr>
          <p:cNvPr id="287" name="Google Shape;287;p36"/>
          <p:cNvSpPr txBox="1"/>
          <p:nvPr/>
        </p:nvSpPr>
        <p:spPr>
          <a:xfrm>
            <a:off x="3648168" y="11729"/>
            <a:ext cx="4887877"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Twentieth Century"/>
                <a:ea typeface="Twentieth Century"/>
                <a:cs typeface="Twentieth Century"/>
                <a:sym typeface="Twentieth Century"/>
              </a:rPr>
              <a:t>Stress – Strain Behavior of a polymer</a:t>
            </a:r>
            <a:endParaRPr b="1" sz="20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37"/>
          <p:cNvPicPr preferRelativeResize="0"/>
          <p:nvPr/>
        </p:nvPicPr>
        <p:blipFill rotWithShape="1">
          <a:blip r:embed="rId3">
            <a:alphaModFix/>
          </a:blip>
          <a:srcRect b="0" l="0" r="0" t="0"/>
          <a:stretch/>
        </p:blipFill>
        <p:spPr>
          <a:xfrm>
            <a:off x="2370724" y="1051595"/>
            <a:ext cx="3955562" cy="5655138"/>
          </a:xfrm>
          <a:prstGeom prst="rect">
            <a:avLst/>
          </a:prstGeom>
          <a:noFill/>
          <a:ln>
            <a:noFill/>
          </a:ln>
        </p:spPr>
      </p:pic>
      <p:sp>
        <p:nvSpPr>
          <p:cNvPr id="293" name="Google Shape;293;p37"/>
          <p:cNvSpPr txBox="1"/>
          <p:nvPr/>
        </p:nvSpPr>
        <p:spPr>
          <a:xfrm>
            <a:off x="3575712" y="286603"/>
            <a:ext cx="4887877"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Twentieth Century"/>
                <a:ea typeface="Twentieth Century"/>
                <a:cs typeface="Twentieth Century"/>
                <a:sym typeface="Twentieth Century"/>
              </a:rPr>
              <a:t>Stress – Strain Behavior of a polymer</a:t>
            </a:r>
            <a:endParaRPr b="1" sz="2000">
              <a:solidFill>
                <a:schemeClr val="dk1"/>
              </a:solidFill>
              <a:latin typeface="Twentieth Century"/>
              <a:ea typeface="Twentieth Century"/>
              <a:cs typeface="Twentieth Century"/>
              <a:sym typeface="Twentieth Century"/>
            </a:endParaRPr>
          </a:p>
        </p:txBody>
      </p:sp>
      <p:sp>
        <p:nvSpPr>
          <p:cNvPr id="294" name="Google Shape;294;p37"/>
          <p:cNvSpPr txBox="1"/>
          <p:nvPr/>
        </p:nvSpPr>
        <p:spPr>
          <a:xfrm>
            <a:off x="6865034" y="1899138"/>
            <a:ext cx="321594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1800">
                <a:solidFill>
                  <a:schemeClr val="dk1"/>
                </a:solidFill>
                <a:latin typeface="Twentieth Century"/>
                <a:ea typeface="Twentieth Century"/>
                <a:cs typeface="Twentieth Century"/>
                <a:sym typeface="Twentieth Century"/>
              </a:rPr>
              <a:t>Elastic and Plastic behavior</a:t>
            </a:r>
            <a:endParaRPr b="1" i="1" sz="1800">
              <a:solidFill>
                <a:schemeClr val="dk1"/>
              </a:solidFill>
              <a:latin typeface="Twentieth Century"/>
              <a:ea typeface="Twentieth Century"/>
              <a:cs typeface="Twentieth Century"/>
              <a:sym typeface="Twentieth Century"/>
            </a:endParaRPr>
          </a:p>
        </p:txBody>
      </p:sp>
      <p:sp>
        <p:nvSpPr>
          <p:cNvPr id="295" name="Google Shape;295;p37"/>
          <p:cNvSpPr txBox="1"/>
          <p:nvPr/>
        </p:nvSpPr>
        <p:spPr>
          <a:xfrm>
            <a:off x="6865034" y="4583723"/>
            <a:ext cx="467047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1800">
                <a:solidFill>
                  <a:schemeClr val="dk1"/>
                </a:solidFill>
                <a:latin typeface="Twentieth Century"/>
                <a:ea typeface="Twentieth Century"/>
                <a:cs typeface="Twentieth Century"/>
                <a:sym typeface="Twentieth Century"/>
              </a:rPr>
              <a:t>Classification of polymers based on stress-strain behavior</a:t>
            </a:r>
            <a:endParaRPr b="1" i="1"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0"/>
          <p:cNvSpPr txBox="1"/>
          <p:nvPr/>
        </p:nvSpPr>
        <p:spPr>
          <a:xfrm>
            <a:off x="3057098" y="109182"/>
            <a:ext cx="6107762"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3200" u="none" cap="none" strike="noStrike">
                <a:solidFill>
                  <a:schemeClr val="dk1"/>
                </a:solidFill>
                <a:latin typeface="Arial"/>
                <a:ea typeface="Arial"/>
                <a:cs typeface="Arial"/>
                <a:sym typeface="Arial"/>
              </a:rPr>
              <a:t>Thermal Behavior of Polymers</a:t>
            </a:r>
            <a:endParaRPr b="1" sz="3200">
              <a:solidFill>
                <a:schemeClr val="dk1"/>
              </a:solidFill>
              <a:latin typeface="Arial"/>
              <a:ea typeface="Arial"/>
              <a:cs typeface="Arial"/>
              <a:sym typeface="Arial"/>
            </a:endParaRPr>
          </a:p>
        </p:txBody>
      </p:sp>
      <p:sp>
        <p:nvSpPr>
          <p:cNvPr id="166" name="Google Shape;166;p20"/>
          <p:cNvSpPr txBox="1"/>
          <p:nvPr/>
        </p:nvSpPr>
        <p:spPr>
          <a:xfrm>
            <a:off x="3804899" y="900752"/>
            <a:ext cx="5299849"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wentieth Century"/>
                <a:ea typeface="Twentieth Century"/>
                <a:cs typeface="Twentieth Century"/>
                <a:sym typeface="Twentieth Century"/>
              </a:rPr>
              <a:t>Glass Transition Temperature (T</a:t>
            </a:r>
            <a:r>
              <a:rPr b="1" baseline="-25000" lang="en-US" sz="2400">
                <a:solidFill>
                  <a:schemeClr val="dk1"/>
                </a:solidFill>
                <a:latin typeface="Twentieth Century"/>
                <a:ea typeface="Twentieth Century"/>
                <a:cs typeface="Twentieth Century"/>
                <a:sym typeface="Twentieth Century"/>
              </a:rPr>
              <a:t>g</a:t>
            </a:r>
            <a:r>
              <a:rPr b="1" lang="en-US" sz="2400">
                <a:solidFill>
                  <a:schemeClr val="dk1"/>
                </a:solidFill>
                <a:latin typeface="Twentieth Century"/>
                <a:ea typeface="Twentieth Century"/>
                <a:cs typeface="Twentieth Century"/>
                <a:sym typeface="Twentieth Century"/>
              </a:rPr>
              <a:t>)</a:t>
            </a:r>
            <a:endParaRPr b="1" sz="2400">
              <a:solidFill>
                <a:schemeClr val="dk1"/>
              </a:solidFill>
              <a:latin typeface="Twentieth Century"/>
              <a:ea typeface="Twentieth Century"/>
              <a:cs typeface="Twentieth Century"/>
              <a:sym typeface="Twentieth Century"/>
            </a:endParaRPr>
          </a:p>
        </p:txBody>
      </p:sp>
      <p:pic>
        <p:nvPicPr>
          <p:cNvPr id="167" name="Google Shape;167;p20"/>
          <p:cNvPicPr preferRelativeResize="0"/>
          <p:nvPr/>
        </p:nvPicPr>
        <p:blipFill rotWithShape="1">
          <a:blip r:embed="rId3">
            <a:alphaModFix/>
          </a:blip>
          <a:srcRect b="0" l="0" r="0" t="0"/>
          <a:stretch/>
        </p:blipFill>
        <p:spPr>
          <a:xfrm>
            <a:off x="3258756" y="3250810"/>
            <a:ext cx="4617696" cy="3193442"/>
          </a:xfrm>
          <a:prstGeom prst="rect">
            <a:avLst/>
          </a:prstGeom>
          <a:noFill/>
          <a:ln>
            <a:noFill/>
          </a:ln>
        </p:spPr>
      </p:pic>
      <p:sp>
        <p:nvSpPr>
          <p:cNvPr id="168" name="Google Shape;168;p20"/>
          <p:cNvSpPr txBox="1"/>
          <p:nvPr/>
        </p:nvSpPr>
        <p:spPr>
          <a:xfrm>
            <a:off x="7844627" y="1618187"/>
            <a:ext cx="2640466" cy="12926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2400">
                <a:solidFill>
                  <a:srgbClr val="FF0000"/>
                </a:solidFill>
                <a:latin typeface="Twentieth Century"/>
                <a:ea typeface="Twentieth Century"/>
                <a:cs typeface="Twentieth Century"/>
                <a:sym typeface="Twentieth Century"/>
              </a:rPr>
              <a:t>Rubbery State </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Soft &amp; Flexible</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Segmental motion</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No Molecular mobility</a:t>
            </a:r>
            <a:endParaRPr sz="1800">
              <a:solidFill>
                <a:schemeClr val="dk1"/>
              </a:solidFill>
              <a:latin typeface="Twentieth Century"/>
              <a:ea typeface="Twentieth Century"/>
              <a:cs typeface="Twentieth Century"/>
              <a:sym typeface="Twentieth Century"/>
            </a:endParaRPr>
          </a:p>
        </p:txBody>
      </p:sp>
      <p:sp>
        <p:nvSpPr>
          <p:cNvPr id="169" name="Google Shape;169;p20"/>
          <p:cNvSpPr txBox="1"/>
          <p:nvPr/>
        </p:nvSpPr>
        <p:spPr>
          <a:xfrm>
            <a:off x="1204627" y="1641607"/>
            <a:ext cx="2593980" cy="12926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2400">
                <a:solidFill>
                  <a:srgbClr val="FF0000"/>
                </a:solidFill>
                <a:latin typeface="Twentieth Century"/>
                <a:ea typeface="Twentieth Century"/>
                <a:cs typeface="Twentieth Century"/>
                <a:sym typeface="Twentieth Century"/>
              </a:rPr>
              <a:t>Glassy State </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Hard &amp; Brittle</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No segmental motion</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Molecular mobility</a:t>
            </a:r>
            <a:endParaRPr sz="1800">
              <a:solidFill>
                <a:schemeClr val="dk1"/>
              </a:solidFill>
              <a:latin typeface="Twentieth Century"/>
              <a:ea typeface="Twentieth Century"/>
              <a:cs typeface="Twentieth Century"/>
              <a:sym typeface="Twentieth Century"/>
            </a:endParaRPr>
          </a:p>
        </p:txBody>
      </p:sp>
      <p:cxnSp>
        <p:nvCxnSpPr>
          <p:cNvPr id="170" name="Google Shape;170;p20"/>
          <p:cNvCxnSpPr/>
          <p:nvPr/>
        </p:nvCxnSpPr>
        <p:spPr>
          <a:xfrm flipH="1" rot="10800000">
            <a:off x="3798607" y="2045644"/>
            <a:ext cx="3734957" cy="42464"/>
          </a:xfrm>
          <a:prstGeom prst="straightConnector1">
            <a:avLst/>
          </a:prstGeom>
          <a:noFill/>
          <a:ln cap="flat" cmpd="sng" w="38100">
            <a:solidFill>
              <a:srgbClr val="2581BC"/>
            </a:solidFill>
            <a:prstDash val="solid"/>
            <a:round/>
            <a:headEnd len="sm" w="sm" type="none"/>
            <a:tailEnd len="med" w="med" type="triangle"/>
          </a:ln>
        </p:spPr>
      </p:cxnSp>
      <p:sp>
        <p:nvSpPr>
          <p:cNvPr id="171" name="Google Shape;171;p20"/>
          <p:cNvSpPr txBox="1"/>
          <p:nvPr/>
        </p:nvSpPr>
        <p:spPr>
          <a:xfrm>
            <a:off x="3971941" y="1729103"/>
            <a:ext cx="3499676"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Glass Transition Temperature</a:t>
            </a:r>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                   (T</a:t>
            </a:r>
            <a:r>
              <a:rPr baseline="-25000" lang="en-US" sz="1800">
                <a:solidFill>
                  <a:schemeClr val="dk1"/>
                </a:solidFill>
                <a:latin typeface="Twentieth Century"/>
                <a:ea typeface="Twentieth Century"/>
                <a:cs typeface="Twentieth Century"/>
                <a:sym typeface="Twentieth Century"/>
              </a:rPr>
              <a:t>g</a:t>
            </a:r>
            <a:r>
              <a:rPr lang="en-US" sz="1800">
                <a:solidFill>
                  <a:schemeClr val="dk1"/>
                </a:solidFill>
                <a:latin typeface="Twentieth Century"/>
                <a:ea typeface="Twentieth Century"/>
                <a:cs typeface="Twentieth Century"/>
                <a:sym typeface="Twentieth Century"/>
              </a:rPr>
              <a:t>)</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38"/>
          <p:cNvPicPr preferRelativeResize="0"/>
          <p:nvPr/>
        </p:nvPicPr>
        <p:blipFill rotWithShape="1">
          <a:blip r:embed="rId3">
            <a:alphaModFix/>
          </a:blip>
          <a:srcRect b="0" l="0" r="0" t="0"/>
          <a:stretch/>
        </p:blipFill>
        <p:spPr>
          <a:xfrm>
            <a:off x="6766560" y="1836701"/>
            <a:ext cx="4219652" cy="2979015"/>
          </a:xfrm>
          <a:prstGeom prst="rect">
            <a:avLst/>
          </a:prstGeom>
          <a:noFill/>
          <a:ln>
            <a:noFill/>
          </a:ln>
        </p:spPr>
      </p:pic>
      <p:sp>
        <p:nvSpPr>
          <p:cNvPr id="301" name="Google Shape;301;p38"/>
          <p:cNvSpPr/>
          <p:nvPr/>
        </p:nvSpPr>
        <p:spPr>
          <a:xfrm>
            <a:off x="1350498" y="4842145"/>
            <a:ext cx="4770838"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333333"/>
                </a:solidFill>
                <a:latin typeface="Roboto"/>
                <a:ea typeface="Roboto"/>
                <a:cs typeface="Roboto"/>
                <a:sym typeface="Roboto"/>
              </a:rPr>
              <a:t>Curves (a)-(c) represent glassy polymers (i.e., temperature interval T &lt; T g ) with increasing temperature from (a) to (c). The curve (d) corresponds to the rubber state, i.e., to T &gt; T g. Ends of the curves indicate the points of material failure: (a) brittle and (b)-(d) ductile</a:t>
            </a:r>
            <a:endParaRPr sz="1800">
              <a:solidFill>
                <a:schemeClr val="dk1"/>
              </a:solidFill>
              <a:latin typeface="Twentieth Century"/>
              <a:ea typeface="Twentieth Century"/>
              <a:cs typeface="Twentieth Century"/>
              <a:sym typeface="Twentieth Century"/>
            </a:endParaRPr>
          </a:p>
        </p:txBody>
      </p:sp>
      <p:pic>
        <p:nvPicPr>
          <p:cNvPr id="302" name="Google Shape;302;p38"/>
          <p:cNvPicPr preferRelativeResize="0"/>
          <p:nvPr/>
        </p:nvPicPr>
        <p:blipFill rotWithShape="1">
          <a:blip r:embed="rId4">
            <a:alphaModFix/>
          </a:blip>
          <a:srcRect b="0" l="0" r="0" t="0"/>
          <a:stretch/>
        </p:blipFill>
        <p:spPr>
          <a:xfrm>
            <a:off x="1448972" y="1940720"/>
            <a:ext cx="4019469" cy="2901425"/>
          </a:xfrm>
          <a:prstGeom prst="rect">
            <a:avLst/>
          </a:prstGeom>
          <a:noFill/>
          <a:ln>
            <a:noFill/>
          </a:ln>
        </p:spPr>
      </p:pic>
      <p:sp>
        <p:nvSpPr>
          <p:cNvPr id="303" name="Google Shape;303;p38"/>
          <p:cNvSpPr txBox="1"/>
          <p:nvPr/>
        </p:nvSpPr>
        <p:spPr>
          <a:xfrm>
            <a:off x="3575712" y="286603"/>
            <a:ext cx="4729180"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Twentieth Century"/>
                <a:ea typeface="Twentieth Century"/>
                <a:cs typeface="Twentieth Century"/>
                <a:sym typeface="Twentieth Century"/>
              </a:rPr>
              <a:t>Stress – Strain Behavior of a polymer</a:t>
            </a:r>
            <a:endParaRPr/>
          </a:p>
          <a:p>
            <a:pPr indent="0" lvl="0" marL="0" marR="0" rtl="0" algn="ctr">
              <a:spcBef>
                <a:spcPts val="0"/>
              </a:spcBef>
              <a:spcAft>
                <a:spcPts val="0"/>
              </a:spcAft>
              <a:buNone/>
            </a:pPr>
            <a:r>
              <a:rPr b="1" lang="en-US" sz="2000">
                <a:solidFill>
                  <a:schemeClr val="dk1"/>
                </a:solidFill>
                <a:latin typeface="Twentieth Century"/>
                <a:ea typeface="Twentieth Century"/>
                <a:cs typeface="Twentieth Century"/>
                <a:sym typeface="Twentieth Century"/>
              </a:rPr>
              <a:t>Effect of Temperature</a:t>
            </a:r>
            <a:endParaRPr b="1" sz="2000">
              <a:solidFill>
                <a:schemeClr val="dk1"/>
              </a:solidFill>
              <a:latin typeface="Twentieth Century"/>
              <a:ea typeface="Twentieth Century"/>
              <a:cs typeface="Twentieth Century"/>
              <a:sym typeface="Twentieth Century"/>
            </a:endParaRPr>
          </a:p>
        </p:txBody>
      </p:sp>
      <p:sp>
        <p:nvSpPr>
          <p:cNvPr id="304" name="Google Shape;304;p38"/>
          <p:cNvSpPr/>
          <p:nvPr/>
        </p:nvSpPr>
        <p:spPr>
          <a:xfrm>
            <a:off x="1448972" y="994489"/>
            <a:ext cx="4226887"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333333"/>
                </a:solidFill>
                <a:latin typeface="Roboto"/>
                <a:ea typeface="Roboto"/>
                <a:cs typeface="Roboto"/>
                <a:sym typeface="Roboto"/>
              </a:rPr>
              <a:t>Typical stress-strain curves of polymers tested at different temperatures: </a:t>
            </a:r>
            <a:endParaRPr b="1" sz="1800">
              <a:solidFill>
                <a:schemeClr val="dk1"/>
              </a:solidFill>
              <a:latin typeface="Twentieth Century"/>
              <a:ea typeface="Twentieth Century"/>
              <a:cs typeface="Twentieth Century"/>
              <a:sym typeface="Twentieth Century"/>
            </a:endParaRPr>
          </a:p>
        </p:txBody>
      </p:sp>
      <p:sp>
        <p:nvSpPr>
          <p:cNvPr id="305" name="Google Shape;305;p38"/>
          <p:cNvSpPr/>
          <p:nvPr/>
        </p:nvSpPr>
        <p:spPr>
          <a:xfrm>
            <a:off x="6759325" y="1045375"/>
            <a:ext cx="4226887"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333333"/>
                </a:solidFill>
                <a:latin typeface="Roboto"/>
                <a:ea typeface="Roboto"/>
                <a:cs typeface="Roboto"/>
                <a:sym typeface="Roboto"/>
              </a:rPr>
              <a:t>Stress-strain curves of PMMA tested at different temperatures: </a:t>
            </a:r>
            <a:endParaRPr b="1" sz="1800">
              <a:solidFill>
                <a:schemeClr val="dk1"/>
              </a:solidFill>
              <a:latin typeface="Twentieth Century"/>
              <a:ea typeface="Twentieth Century"/>
              <a:cs typeface="Twentieth Century"/>
              <a:sym typeface="Twentieth Century"/>
            </a:endParaRPr>
          </a:p>
        </p:txBody>
      </p:sp>
      <p:sp>
        <p:nvSpPr>
          <p:cNvPr id="306" name="Google Shape;306;p38"/>
          <p:cNvSpPr/>
          <p:nvPr/>
        </p:nvSpPr>
        <p:spPr>
          <a:xfrm>
            <a:off x="6759325" y="4960711"/>
            <a:ext cx="4512858"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Tg of PMMA ranges from 85 to 165 °C – all of the above curves are for temperatures below Tg.</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9"/>
          <p:cNvSpPr txBox="1"/>
          <p:nvPr/>
        </p:nvSpPr>
        <p:spPr>
          <a:xfrm>
            <a:off x="325447" y="1047098"/>
            <a:ext cx="7631591" cy="544764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wentieth Century"/>
                <a:ea typeface="Twentieth Century"/>
                <a:cs typeface="Twentieth Century"/>
                <a:sym typeface="Twentieth Century"/>
              </a:rPr>
              <a:t>Young’s Modulus:</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		The slope of stress-strain graph in the initial linear region gives Young’s modulus or tensile modulus or modulus of elasticity. It is the ratio of stress to strain. </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						</a:t>
            </a:r>
            <a:r>
              <a:rPr lang="en-US" sz="2400">
                <a:solidFill>
                  <a:schemeClr val="dk1"/>
                </a:solidFill>
                <a:latin typeface="Twentieth Century"/>
                <a:ea typeface="Twentieth Century"/>
                <a:cs typeface="Twentieth Century"/>
                <a:sym typeface="Twentieth Century"/>
              </a:rPr>
              <a:t>	E = </a:t>
            </a:r>
            <a:r>
              <a:rPr lang="en-US" sz="2400">
                <a:solidFill>
                  <a:schemeClr val="dk1"/>
                </a:solidFill>
                <a:latin typeface="Book Antiqua"/>
                <a:ea typeface="Book Antiqua"/>
                <a:cs typeface="Book Antiqua"/>
                <a:sym typeface="Book Antiqua"/>
              </a:rPr>
              <a:t> / </a:t>
            </a:r>
            <a:endParaRPr/>
          </a:p>
          <a:p>
            <a:pPr indent="0" lvl="0" marL="0" marR="0" rtl="0" algn="l">
              <a:spcBef>
                <a:spcPts val="0"/>
              </a:spcBef>
              <a:spcAft>
                <a:spcPts val="0"/>
              </a:spcAft>
              <a:buNone/>
            </a:pPr>
            <a:r>
              <a:rPr b="1" lang="en-US" sz="1800">
                <a:solidFill>
                  <a:schemeClr val="dk1"/>
                </a:solidFill>
                <a:latin typeface="Twentieth Century"/>
                <a:ea typeface="Twentieth Century"/>
                <a:cs typeface="Twentieth Century"/>
                <a:sym typeface="Twentieth Century"/>
              </a:rPr>
              <a:t>Yield Point:</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		The bending or yielding region at where the polymer transforms from being elastic to plastic is called yield point. It is defined in terms of yield stress and yield strain.</a:t>
            </a:r>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b="1" lang="en-US" sz="1800">
                <a:solidFill>
                  <a:schemeClr val="dk1"/>
                </a:solidFill>
                <a:latin typeface="Twentieth Century"/>
                <a:ea typeface="Twentieth Century"/>
                <a:cs typeface="Twentieth Century"/>
                <a:sym typeface="Twentieth Century"/>
              </a:rPr>
              <a:t>Toughness:</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		The energy or work required to break the polymer sample is called toughness. The area under the stress-strain graph is a measure of toughness of material.</a:t>
            </a:r>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b="1" lang="en-US" sz="1800">
                <a:solidFill>
                  <a:schemeClr val="dk1"/>
                </a:solidFill>
                <a:latin typeface="Twentieth Century"/>
                <a:ea typeface="Twentieth Century"/>
                <a:cs typeface="Twentieth Century"/>
                <a:sym typeface="Twentieth Century"/>
              </a:rPr>
              <a:t>Tensile strength:</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		The stress at which the fracture of the material occurs is called tensile strength, i.e. the maximum stress that can be sustained by a material under tension.</a:t>
            </a:r>
            <a:endParaRPr sz="1800">
              <a:solidFill>
                <a:schemeClr val="dk1"/>
              </a:solidFill>
              <a:latin typeface="Twentieth Century"/>
              <a:ea typeface="Twentieth Century"/>
              <a:cs typeface="Twentieth Century"/>
              <a:sym typeface="Twentieth Century"/>
            </a:endParaRPr>
          </a:p>
        </p:txBody>
      </p:sp>
      <p:pic>
        <p:nvPicPr>
          <p:cNvPr id="312" name="Google Shape;312;p39"/>
          <p:cNvPicPr preferRelativeResize="0"/>
          <p:nvPr/>
        </p:nvPicPr>
        <p:blipFill rotWithShape="1">
          <a:blip r:embed="rId3">
            <a:alphaModFix/>
          </a:blip>
          <a:srcRect b="0" l="0" r="0" t="0"/>
          <a:stretch/>
        </p:blipFill>
        <p:spPr>
          <a:xfrm>
            <a:off x="8354406" y="1047098"/>
            <a:ext cx="3728411" cy="3017820"/>
          </a:xfrm>
          <a:prstGeom prst="rect">
            <a:avLst/>
          </a:prstGeom>
          <a:noFill/>
          <a:ln cap="flat" cmpd="sng" w="12700">
            <a:solidFill>
              <a:schemeClr val="dk1"/>
            </a:solidFill>
            <a:prstDash val="solid"/>
            <a:round/>
            <a:headEnd len="sm" w="sm" type="none"/>
            <a:tailEnd len="sm" w="sm" type="none"/>
          </a:ln>
        </p:spPr>
      </p:pic>
      <p:sp>
        <p:nvSpPr>
          <p:cNvPr id="313" name="Google Shape;313;p39"/>
          <p:cNvSpPr txBox="1"/>
          <p:nvPr/>
        </p:nvSpPr>
        <p:spPr>
          <a:xfrm>
            <a:off x="3575712" y="286603"/>
            <a:ext cx="4887877"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Twentieth Century"/>
                <a:ea typeface="Twentieth Century"/>
                <a:cs typeface="Twentieth Century"/>
                <a:sym typeface="Twentieth Century"/>
              </a:rPr>
              <a:t>Stress – Strain Behavior of a polymer</a:t>
            </a:r>
            <a:endParaRPr b="1" sz="2000">
              <a:solidFill>
                <a:schemeClr val="dk1"/>
              </a:solidFill>
              <a:latin typeface="Twentieth Century"/>
              <a:ea typeface="Twentieth Century"/>
              <a:cs typeface="Twentieth Century"/>
              <a:sym typeface="Twentieth Century"/>
            </a:endParaRPr>
          </a:p>
        </p:txBody>
      </p:sp>
      <p:pic>
        <p:nvPicPr>
          <p:cNvPr id="314" name="Google Shape;314;p39"/>
          <p:cNvPicPr preferRelativeResize="0"/>
          <p:nvPr/>
        </p:nvPicPr>
        <p:blipFill rotWithShape="1">
          <a:blip r:embed="rId4">
            <a:alphaModFix/>
          </a:blip>
          <a:srcRect b="0" l="0" r="0" t="0"/>
          <a:stretch/>
        </p:blipFill>
        <p:spPr>
          <a:xfrm>
            <a:off x="8354406" y="4064918"/>
            <a:ext cx="2752725" cy="2009775"/>
          </a:xfrm>
          <a:prstGeom prst="rect">
            <a:avLst/>
          </a:prstGeom>
          <a:noFill/>
          <a:ln cap="flat" cmpd="sng" w="12700">
            <a:solidFill>
              <a:schemeClr val="dk1"/>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40"/>
          <p:cNvPicPr preferRelativeResize="0"/>
          <p:nvPr/>
        </p:nvPicPr>
        <p:blipFill rotWithShape="1">
          <a:blip r:embed="rId3">
            <a:alphaModFix/>
          </a:blip>
          <a:srcRect b="0" l="0" r="0" t="0"/>
          <a:stretch/>
        </p:blipFill>
        <p:spPr>
          <a:xfrm>
            <a:off x="404916" y="1895915"/>
            <a:ext cx="5614734" cy="2836263"/>
          </a:xfrm>
          <a:prstGeom prst="rect">
            <a:avLst/>
          </a:prstGeom>
          <a:noFill/>
          <a:ln>
            <a:noFill/>
          </a:ln>
        </p:spPr>
      </p:pic>
      <p:sp>
        <p:nvSpPr>
          <p:cNvPr id="320" name="Google Shape;320;p40"/>
          <p:cNvSpPr txBox="1"/>
          <p:nvPr/>
        </p:nvSpPr>
        <p:spPr>
          <a:xfrm>
            <a:off x="3575712" y="286603"/>
            <a:ext cx="4887877"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Twentieth Century"/>
                <a:ea typeface="Twentieth Century"/>
                <a:cs typeface="Twentieth Century"/>
                <a:sym typeface="Twentieth Century"/>
              </a:rPr>
              <a:t>Stress – Strain Behavior of a polymer</a:t>
            </a:r>
            <a:endParaRPr b="1" sz="2000">
              <a:solidFill>
                <a:schemeClr val="dk1"/>
              </a:solidFill>
              <a:latin typeface="Twentieth Century"/>
              <a:ea typeface="Twentieth Century"/>
              <a:cs typeface="Twentieth Century"/>
              <a:sym typeface="Twentieth Century"/>
            </a:endParaRPr>
          </a:p>
        </p:txBody>
      </p:sp>
      <p:pic>
        <p:nvPicPr>
          <p:cNvPr id="321" name="Google Shape;321;p40"/>
          <p:cNvPicPr preferRelativeResize="0"/>
          <p:nvPr/>
        </p:nvPicPr>
        <p:blipFill rotWithShape="1">
          <a:blip r:embed="rId4">
            <a:alphaModFix/>
          </a:blip>
          <a:srcRect b="0" l="0" r="0" t="0"/>
          <a:stretch/>
        </p:blipFill>
        <p:spPr>
          <a:xfrm>
            <a:off x="6287250" y="1895915"/>
            <a:ext cx="4807406" cy="283626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41"/>
          <p:cNvPicPr preferRelativeResize="0"/>
          <p:nvPr/>
        </p:nvPicPr>
        <p:blipFill rotWithShape="1">
          <a:blip r:embed="rId3">
            <a:alphaModFix/>
          </a:blip>
          <a:srcRect b="0" l="0" r="0" t="0"/>
          <a:stretch/>
        </p:blipFill>
        <p:spPr>
          <a:xfrm>
            <a:off x="2034228" y="710350"/>
            <a:ext cx="8501844" cy="5971295"/>
          </a:xfrm>
          <a:prstGeom prst="rect">
            <a:avLst/>
          </a:prstGeom>
          <a:noFill/>
          <a:ln>
            <a:noFill/>
          </a:ln>
        </p:spPr>
      </p:pic>
      <p:sp>
        <p:nvSpPr>
          <p:cNvPr id="327" name="Google Shape;327;p41"/>
          <p:cNvSpPr txBox="1"/>
          <p:nvPr/>
        </p:nvSpPr>
        <p:spPr>
          <a:xfrm>
            <a:off x="4653885" y="310240"/>
            <a:ext cx="2574744"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Twentieth Century"/>
                <a:ea typeface="Twentieth Century"/>
                <a:cs typeface="Twentieth Century"/>
                <a:sym typeface="Twentieth Century"/>
              </a:rPr>
              <a:t>Flexible electronics</a:t>
            </a:r>
            <a:endParaRPr b="1" sz="20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42"/>
          <p:cNvPicPr preferRelativeResize="0"/>
          <p:nvPr/>
        </p:nvPicPr>
        <p:blipFill rotWithShape="1">
          <a:blip r:embed="rId3">
            <a:alphaModFix/>
          </a:blip>
          <a:srcRect b="0" l="29394" r="0" t="0"/>
          <a:stretch/>
        </p:blipFill>
        <p:spPr>
          <a:xfrm>
            <a:off x="1173163" y="669406"/>
            <a:ext cx="2539028" cy="2110072"/>
          </a:xfrm>
          <a:prstGeom prst="rect">
            <a:avLst/>
          </a:prstGeom>
          <a:noFill/>
          <a:ln>
            <a:noFill/>
          </a:ln>
        </p:spPr>
      </p:pic>
      <p:sp>
        <p:nvSpPr>
          <p:cNvPr id="333" name="Google Shape;333;p42"/>
          <p:cNvSpPr txBox="1"/>
          <p:nvPr/>
        </p:nvSpPr>
        <p:spPr>
          <a:xfrm>
            <a:off x="3848667" y="269296"/>
            <a:ext cx="4097597"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Twentieth Century"/>
                <a:ea typeface="Twentieth Century"/>
                <a:cs typeface="Twentieth Century"/>
                <a:sym typeface="Twentieth Century"/>
              </a:rPr>
              <a:t>Polymers in Flexible electronics</a:t>
            </a:r>
            <a:endParaRPr b="1" sz="2000">
              <a:solidFill>
                <a:schemeClr val="dk1"/>
              </a:solidFill>
              <a:latin typeface="Twentieth Century"/>
              <a:ea typeface="Twentieth Century"/>
              <a:cs typeface="Twentieth Century"/>
              <a:sym typeface="Twentieth Century"/>
            </a:endParaRPr>
          </a:p>
        </p:txBody>
      </p:sp>
      <p:pic>
        <p:nvPicPr>
          <p:cNvPr id="334" name="Google Shape;334;p42"/>
          <p:cNvPicPr preferRelativeResize="0"/>
          <p:nvPr/>
        </p:nvPicPr>
        <p:blipFill rotWithShape="1">
          <a:blip r:embed="rId4">
            <a:alphaModFix/>
          </a:blip>
          <a:srcRect b="0" l="6214" r="6476" t="0"/>
          <a:stretch/>
        </p:blipFill>
        <p:spPr>
          <a:xfrm>
            <a:off x="8100314" y="612150"/>
            <a:ext cx="2913429" cy="2224584"/>
          </a:xfrm>
          <a:prstGeom prst="rect">
            <a:avLst/>
          </a:prstGeom>
          <a:noFill/>
          <a:ln>
            <a:noFill/>
          </a:ln>
        </p:spPr>
      </p:pic>
      <p:sp>
        <p:nvSpPr>
          <p:cNvPr id="335" name="Google Shape;335;p42"/>
          <p:cNvSpPr txBox="1"/>
          <p:nvPr/>
        </p:nvSpPr>
        <p:spPr>
          <a:xfrm>
            <a:off x="3261811" y="1488364"/>
            <a:ext cx="4838503"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Twentieth Century"/>
                <a:ea typeface="Twentieth Century"/>
                <a:cs typeface="Twentieth Century"/>
                <a:sym typeface="Twentieth Century"/>
              </a:rPr>
              <a:t>Thin layer of polymer substrate with </a:t>
            </a:r>
            <a:endParaRPr/>
          </a:p>
          <a:p>
            <a:pPr indent="0" lvl="0" marL="0" marR="0" rtl="0" algn="ctr">
              <a:spcBef>
                <a:spcPts val="0"/>
              </a:spcBef>
              <a:spcAft>
                <a:spcPts val="0"/>
              </a:spcAft>
              <a:buNone/>
            </a:pPr>
            <a:r>
              <a:rPr b="1" lang="en-US" sz="2000">
                <a:solidFill>
                  <a:schemeClr val="dk1"/>
                </a:solidFill>
                <a:latin typeface="Twentieth Century"/>
                <a:ea typeface="Twentieth Century"/>
                <a:cs typeface="Twentieth Century"/>
                <a:sym typeface="Twentieth Century"/>
              </a:rPr>
              <a:t>printed circuits</a:t>
            </a:r>
            <a:endParaRPr b="1" sz="2000">
              <a:solidFill>
                <a:schemeClr val="dk1"/>
              </a:solidFill>
              <a:latin typeface="Twentieth Century"/>
              <a:ea typeface="Twentieth Century"/>
              <a:cs typeface="Twentieth Century"/>
              <a:sym typeface="Twentieth Century"/>
            </a:endParaRPr>
          </a:p>
        </p:txBody>
      </p:sp>
      <p:sp>
        <p:nvSpPr>
          <p:cNvPr id="336" name="Google Shape;336;p42"/>
          <p:cNvSpPr txBox="1"/>
          <p:nvPr/>
        </p:nvSpPr>
        <p:spPr>
          <a:xfrm>
            <a:off x="709684" y="3176981"/>
            <a:ext cx="10868167" cy="3416320"/>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chemeClr val="dk1"/>
              </a:buClr>
              <a:buSzPts val="1800"/>
              <a:buFont typeface="Noto Sans Symbols"/>
              <a:buChar char="▪"/>
            </a:pPr>
            <a:r>
              <a:rPr lang="en-US" sz="1800">
                <a:solidFill>
                  <a:schemeClr val="dk1"/>
                </a:solidFill>
                <a:latin typeface="Twentieth Century"/>
                <a:ea typeface="Twentieth Century"/>
                <a:cs typeface="Twentieth Century"/>
                <a:sym typeface="Twentieth Century"/>
              </a:rPr>
              <a:t>Materials in flexible electronics are graphene, carbon nanotubes (CNTs), liquid metals and conducting polymers.</a:t>
            </a:r>
            <a:endParaRPr/>
          </a:p>
          <a:p>
            <a:pPr indent="-285750" lvl="0" marL="285750" marR="0" rtl="0" algn="just">
              <a:spcBef>
                <a:spcPts val="0"/>
              </a:spcBef>
              <a:spcAft>
                <a:spcPts val="0"/>
              </a:spcAft>
              <a:buClr>
                <a:schemeClr val="dk1"/>
              </a:buClr>
              <a:buSzPts val="1800"/>
              <a:buFont typeface="Noto Sans Symbols"/>
              <a:buChar char="▪"/>
            </a:pPr>
            <a:r>
              <a:rPr lang="en-US" sz="1800">
                <a:solidFill>
                  <a:schemeClr val="dk1"/>
                </a:solidFill>
                <a:latin typeface="Twentieth Century"/>
                <a:ea typeface="Twentieth Century"/>
                <a:cs typeface="Twentieth Century"/>
                <a:sym typeface="Twentieth Century"/>
              </a:rPr>
              <a:t>Flexible electronics may involve electronic devices mounted on plastic substrates like polyimide (PI), polyether ether ketone (PEEK), polydimethyl siloxane (PDMS) and a transparent polyester film which is made conductive. </a:t>
            </a:r>
            <a:endParaRPr/>
          </a:p>
          <a:p>
            <a:pPr indent="-285750" lvl="0" marL="285750" marR="0" rtl="0" algn="just">
              <a:spcBef>
                <a:spcPts val="0"/>
              </a:spcBef>
              <a:spcAft>
                <a:spcPts val="0"/>
              </a:spcAft>
              <a:buClr>
                <a:schemeClr val="dk1"/>
              </a:buClr>
              <a:buSzPts val="1800"/>
              <a:buFont typeface="Noto Sans Symbols"/>
              <a:buChar char="▪"/>
            </a:pPr>
            <a:r>
              <a:rPr lang="en-US" sz="1800">
                <a:solidFill>
                  <a:schemeClr val="dk1"/>
                </a:solidFill>
                <a:latin typeface="Twentieth Century"/>
                <a:ea typeface="Twentieth Century"/>
                <a:cs typeface="Twentieth Century"/>
                <a:sym typeface="Twentieth Century"/>
              </a:rPr>
              <a:t>The active electronic components are organic electronic materials attached to plastic substrates.</a:t>
            </a:r>
            <a:endParaRPr/>
          </a:p>
          <a:p>
            <a:pPr indent="-285750" lvl="0" marL="285750" marR="0" rtl="0" algn="just">
              <a:spcBef>
                <a:spcPts val="0"/>
              </a:spcBef>
              <a:spcAft>
                <a:spcPts val="0"/>
              </a:spcAft>
              <a:buClr>
                <a:schemeClr val="dk1"/>
              </a:buClr>
              <a:buSzPts val="1800"/>
              <a:buFont typeface="Noto Sans Symbols"/>
              <a:buChar char="▪"/>
            </a:pPr>
            <a:r>
              <a:rPr lang="en-US" sz="1800">
                <a:solidFill>
                  <a:schemeClr val="dk1"/>
                </a:solidFill>
                <a:latin typeface="Twentieth Century"/>
                <a:ea typeface="Twentieth Century"/>
                <a:cs typeface="Twentieth Century"/>
                <a:sym typeface="Twentieth Century"/>
              </a:rPr>
              <a:t>The extent to which and the number of times, these multilayer structures can be safely bent or stretched or twisted are essential. </a:t>
            </a:r>
            <a:endParaRPr/>
          </a:p>
          <a:p>
            <a:pPr indent="-285750" lvl="0" marL="285750" marR="0" rtl="0" algn="just">
              <a:spcBef>
                <a:spcPts val="0"/>
              </a:spcBef>
              <a:spcAft>
                <a:spcPts val="0"/>
              </a:spcAft>
              <a:buClr>
                <a:schemeClr val="dk1"/>
              </a:buClr>
              <a:buSzPts val="1800"/>
              <a:buFont typeface="Noto Sans Symbols"/>
              <a:buChar char="▪"/>
            </a:pPr>
            <a:r>
              <a:rPr lang="en-US" sz="1800">
                <a:solidFill>
                  <a:schemeClr val="dk1"/>
                </a:solidFill>
                <a:latin typeface="Twentieth Century"/>
                <a:ea typeface="Twentieth Century"/>
                <a:cs typeface="Twentieth Century"/>
                <a:sym typeface="Twentieth Century"/>
              </a:rPr>
              <a:t>The mechanical stress – strain analyses of the polymer can provide effective information related to the main damage events and the state of strain in a complaint substrate coated on both sides of a film.</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3"/>
          <p:cNvSpPr txBox="1"/>
          <p:nvPr/>
        </p:nvSpPr>
        <p:spPr>
          <a:xfrm>
            <a:off x="3220870" y="269296"/>
            <a:ext cx="5857694"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Twentieth Century"/>
                <a:ea typeface="Twentieth Century"/>
                <a:cs typeface="Twentieth Century"/>
                <a:sym typeface="Twentieth Century"/>
              </a:rPr>
              <a:t>Stress – Strain analyses in Flexible electronics</a:t>
            </a:r>
            <a:endParaRPr b="1" sz="2000">
              <a:solidFill>
                <a:schemeClr val="dk1"/>
              </a:solidFill>
              <a:latin typeface="Twentieth Century"/>
              <a:ea typeface="Twentieth Century"/>
              <a:cs typeface="Twentieth Century"/>
              <a:sym typeface="Twentieth Century"/>
            </a:endParaRPr>
          </a:p>
        </p:txBody>
      </p:sp>
      <p:pic>
        <p:nvPicPr>
          <p:cNvPr id="342" name="Google Shape;342;p43"/>
          <p:cNvPicPr preferRelativeResize="0"/>
          <p:nvPr/>
        </p:nvPicPr>
        <p:blipFill rotWithShape="1">
          <a:blip r:embed="rId3">
            <a:alphaModFix/>
          </a:blip>
          <a:srcRect b="0" l="0" r="0" t="0"/>
          <a:stretch/>
        </p:blipFill>
        <p:spPr>
          <a:xfrm>
            <a:off x="2209351" y="3595491"/>
            <a:ext cx="7589742" cy="3105560"/>
          </a:xfrm>
          <a:prstGeom prst="rect">
            <a:avLst/>
          </a:prstGeom>
          <a:noFill/>
          <a:ln>
            <a:noFill/>
          </a:ln>
        </p:spPr>
      </p:pic>
      <p:sp>
        <p:nvSpPr>
          <p:cNvPr id="343" name="Google Shape;343;p43"/>
          <p:cNvSpPr/>
          <p:nvPr/>
        </p:nvSpPr>
        <p:spPr>
          <a:xfrm>
            <a:off x="2056170" y="3243861"/>
            <a:ext cx="8187094"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1200">
                <a:solidFill>
                  <a:srgbClr val="000000"/>
                </a:solidFill>
                <a:latin typeface="Twentieth Century"/>
                <a:ea typeface="Twentieth Century"/>
                <a:cs typeface="Twentieth Century"/>
                <a:sym typeface="Twentieth Century"/>
              </a:rPr>
              <a:t>Sketch of damage events and strain state in a flexed substrate coated on both sides with thin films.</a:t>
            </a:r>
            <a:endParaRPr b="1" i="1" sz="1200">
              <a:solidFill>
                <a:schemeClr val="dk1"/>
              </a:solidFill>
              <a:latin typeface="Twentieth Century"/>
              <a:ea typeface="Twentieth Century"/>
              <a:cs typeface="Twentieth Century"/>
              <a:sym typeface="Twentieth Century"/>
            </a:endParaRPr>
          </a:p>
        </p:txBody>
      </p:sp>
      <p:sp>
        <p:nvSpPr>
          <p:cNvPr id="344" name="Google Shape;344;p43"/>
          <p:cNvSpPr/>
          <p:nvPr/>
        </p:nvSpPr>
        <p:spPr>
          <a:xfrm>
            <a:off x="978870" y="669406"/>
            <a:ext cx="10430657" cy="2585323"/>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Bending to some radius of curvature, the film located on the convex (top) side experiences tensile strain and may crack and eventually delaminate. The film located on the concave (bottom) side experiences compressive strain and may also delaminate and buckle and possibly crack as well. </a:t>
            </a:r>
            <a:endParaRPr sz="1800">
              <a:solidFill>
                <a:srgbClr val="000000"/>
              </a:solidFill>
              <a:latin typeface="Arial"/>
              <a:ea typeface="Arial"/>
              <a:cs typeface="Arial"/>
              <a:sym typeface="Arial"/>
            </a:endParaRPr>
          </a:p>
          <a:p>
            <a:pPr indent="-285750" lvl="0" marL="285750" marR="0" rtl="0" algn="l">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The neutral axis is the plane where the strain does not change upon pure bending. </a:t>
            </a:r>
            <a:endParaRPr sz="1800">
              <a:solidFill>
                <a:srgbClr val="000000"/>
              </a:solidFill>
              <a:latin typeface="Arial"/>
              <a:ea typeface="Arial"/>
              <a:cs typeface="Arial"/>
              <a:sym typeface="Arial"/>
            </a:endParaRPr>
          </a:p>
          <a:p>
            <a:pPr indent="-285750" lvl="0" marL="285750" marR="0" rtl="0" algn="l">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The total strain is the sum of an internal strain and a bending strain. </a:t>
            </a:r>
            <a:br>
              <a:rPr lang="en-US" sz="1800">
                <a:solidFill>
                  <a:srgbClr val="000000"/>
                </a:solidFill>
                <a:latin typeface="Arial"/>
                <a:ea typeface="Arial"/>
                <a:cs typeface="Arial"/>
                <a:sym typeface="Arial"/>
              </a:rPr>
            </a:br>
            <a:r>
              <a:rPr lang="en-US" sz="1800">
                <a:solidFill>
                  <a:srgbClr val="000000"/>
                </a:solidFill>
                <a:latin typeface="Arial"/>
                <a:ea typeface="Arial"/>
                <a:cs typeface="Arial"/>
                <a:sym typeface="Arial"/>
              </a:rPr>
              <a:t>The internal strain is essentially controlled by the fabrication process, and is assumed to be compressive in the two films and tensile in the substrate. </a:t>
            </a:r>
            <a:endParaRPr sz="1800">
              <a:solidFill>
                <a:srgbClr val="000000"/>
              </a:solidFill>
              <a:latin typeface="Arial"/>
              <a:ea typeface="Arial"/>
              <a:cs typeface="Arial"/>
              <a:sym typeface="Arial"/>
            </a:endParaRPr>
          </a:p>
          <a:p>
            <a:pPr indent="-285750" lvl="0" marL="285750" marR="0" rtl="0" algn="just">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The bending strain results from the curvature applied during service &amp; proportional</a:t>
            </a:r>
            <a:br>
              <a:rPr lang="en-US" sz="1800">
                <a:solidFill>
                  <a:srgbClr val="000000"/>
                </a:solidFill>
                <a:latin typeface="Arial"/>
                <a:ea typeface="Arial"/>
                <a:cs typeface="Arial"/>
                <a:sym typeface="Arial"/>
              </a:rPr>
            </a:br>
            <a:r>
              <a:rPr lang="en-US" sz="1800">
                <a:solidFill>
                  <a:srgbClr val="000000"/>
                </a:solidFill>
                <a:latin typeface="Arial"/>
                <a:ea typeface="Arial"/>
                <a:cs typeface="Arial"/>
                <a:sym typeface="Arial"/>
              </a:rPr>
              <a:t>to the distance from the neutral axis</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4"/>
          <p:cNvSpPr txBox="1"/>
          <p:nvPr/>
        </p:nvSpPr>
        <p:spPr>
          <a:xfrm>
            <a:off x="3220870" y="269296"/>
            <a:ext cx="5857694"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Twentieth Century"/>
                <a:ea typeface="Twentieth Century"/>
                <a:cs typeface="Twentieth Century"/>
                <a:sym typeface="Twentieth Century"/>
              </a:rPr>
              <a:t>Stress – Strain analyses in Flexible electronics</a:t>
            </a:r>
            <a:endParaRPr b="1" sz="2000">
              <a:solidFill>
                <a:schemeClr val="dk1"/>
              </a:solidFill>
              <a:latin typeface="Twentieth Century"/>
              <a:ea typeface="Twentieth Century"/>
              <a:cs typeface="Twentieth Century"/>
              <a:sym typeface="Twentieth Century"/>
            </a:endParaRPr>
          </a:p>
        </p:txBody>
      </p:sp>
      <p:sp>
        <p:nvSpPr>
          <p:cNvPr id="350" name="Google Shape;350;p44"/>
          <p:cNvSpPr txBox="1"/>
          <p:nvPr/>
        </p:nvSpPr>
        <p:spPr>
          <a:xfrm>
            <a:off x="1514901" y="1201003"/>
            <a:ext cx="10538462" cy="1505925"/>
          </a:xfrm>
          <a:prstGeom prst="rect">
            <a:avLst/>
          </a:prstGeom>
          <a:blipFill rotWithShape="1">
            <a:blip r:embed="rId3">
              <a:alphaModFix/>
            </a:blip>
            <a:stretch>
              <a:fillRect b="0" l="-520" r="0" t="-202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Twentieth Century"/>
                <a:ea typeface="Twentieth Century"/>
                <a:cs typeface="Twentieth Century"/>
                <a:sym typeface="Twentieth Century"/>
              </a:rPr>
              <a:t> </a:t>
            </a:r>
            <a:endParaRPr/>
          </a:p>
        </p:txBody>
      </p:sp>
      <p:sp>
        <p:nvSpPr>
          <p:cNvPr id="351" name="Google Shape;351;p44"/>
          <p:cNvSpPr txBox="1"/>
          <p:nvPr/>
        </p:nvSpPr>
        <p:spPr>
          <a:xfrm>
            <a:off x="1514901" y="2606722"/>
            <a:ext cx="3974165" cy="9541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Where, d = thickness of substrate</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	     r  = radius of curvature</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	     </a:t>
            </a:r>
            <a:r>
              <a:rPr i="1" lang="en-US" sz="2000">
                <a:solidFill>
                  <a:schemeClr val="dk1"/>
                </a:solidFill>
                <a:latin typeface="Book Antiqua"/>
                <a:ea typeface="Book Antiqua"/>
                <a:cs typeface="Book Antiqua"/>
                <a:sym typeface="Book Antiqua"/>
              </a:rPr>
              <a:t></a:t>
            </a:r>
            <a:r>
              <a:rPr baseline="-25000" i="1" lang="en-US" sz="2000">
                <a:solidFill>
                  <a:schemeClr val="dk1"/>
                </a:solidFill>
                <a:latin typeface="Book Antiqua"/>
                <a:ea typeface="Book Antiqua"/>
                <a:cs typeface="Book Antiqua"/>
                <a:sym typeface="Book Antiqua"/>
              </a:rPr>
              <a:t>f   </a:t>
            </a:r>
            <a:r>
              <a:rPr lang="en-US" sz="1800">
                <a:solidFill>
                  <a:schemeClr val="dk1"/>
                </a:solidFill>
                <a:latin typeface="Twentieth Century"/>
                <a:ea typeface="Twentieth Century"/>
                <a:cs typeface="Twentieth Century"/>
                <a:sym typeface="Twentieth Century"/>
              </a:rPr>
              <a:t>=</a:t>
            </a:r>
            <a:r>
              <a:rPr lang="en-US" sz="2000">
                <a:solidFill>
                  <a:schemeClr val="dk1"/>
                </a:solidFill>
                <a:latin typeface="Twentieth Century"/>
                <a:ea typeface="Twentieth Century"/>
                <a:cs typeface="Twentieth Century"/>
                <a:sym typeface="Twentieth Century"/>
              </a:rPr>
              <a:t> film strain</a:t>
            </a:r>
            <a:endParaRPr baseline="-25000" i="1" sz="2000">
              <a:solidFill>
                <a:schemeClr val="dk1"/>
              </a:solidFill>
              <a:latin typeface="Twentieth Century"/>
              <a:ea typeface="Twentieth Century"/>
              <a:cs typeface="Twentieth Century"/>
              <a:sym typeface="Twentieth Century"/>
            </a:endParaRPr>
          </a:p>
        </p:txBody>
      </p:sp>
      <p:sp>
        <p:nvSpPr>
          <p:cNvPr id="352" name="Google Shape;352;p44"/>
          <p:cNvSpPr/>
          <p:nvPr/>
        </p:nvSpPr>
        <p:spPr>
          <a:xfrm>
            <a:off x="900751" y="3636532"/>
            <a:ext cx="7069542" cy="20621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000000"/>
                </a:solidFill>
                <a:latin typeface="Twentieth Century"/>
                <a:ea typeface="Twentieth Century"/>
                <a:cs typeface="Twentieth Century"/>
                <a:sym typeface="Twentieth Century"/>
              </a:rPr>
              <a:t>Critical radius of curvature</a:t>
            </a:r>
            <a:endParaRPr/>
          </a:p>
          <a:p>
            <a:pPr indent="0" lvl="0" marL="0" marR="0" rtl="0" algn="l">
              <a:spcBef>
                <a:spcPts val="0"/>
              </a:spcBef>
              <a:spcAft>
                <a:spcPts val="0"/>
              </a:spcAft>
              <a:buNone/>
            </a:pPr>
            <a:br>
              <a:rPr lang="en-US" sz="1800">
                <a:solidFill>
                  <a:srgbClr val="000000"/>
                </a:solidFill>
                <a:latin typeface="Twentieth Century"/>
                <a:ea typeface="Twentieth Century"/>
                <a:cs typeface="Twentieth Century"/>
                <a:sym typeface="Twentieth Century"/>
              </a:rPr>
            </a:br>
            <a:r>
              <a:rPr lang="en-US" sz="1800">
                <a:solidFill>
                  <a:srgbClr val="000000"/>
                </a:solidFill>
                <a:latin typeface="Twentieth Century"/>
                <a:ea typeface="Twentieth Century"/>
                <a:cs typeface="Twentieth Century"/>
                <a:sym typeface="Twentieth Century"/>
              </a:rPr>
              <a:t>The critical radius of curvature, </a:t>
            </a:r>
            <a:r>
              <a:rPr b="1" i="1" lang="en-US" sz="1800">
                <a:solidFill>
                  <a:srgbClr val="000000"/>
                </a:solidFill>
                <a:latin typeface="Twentieth Century"/>
                <a:ea typeface="Twentieth Century"/>
                <a:cs typeface="Twentieth Century"/>
                <a:sym typeface="Twentieth Century"/>
              </a:rPr>
              <a:t>R</a:t>
            </a:r>
            <a:r>
              <a:rPr b="1" baseline="-25000" i="1" lang="en-US" sz="1800">
                <a:solidFill>
                  <a:srgbClr val="000000"/>
                </a:solidFill>
                <a:latin typeface="Twentieth Century"/>
                <a:ea typeface="Twentieth Century"/>
                <a:cs typeface="Twentieth Century"/>
                <a:sym typeface="Twentieth Century"/>
              </a:rPr>
              <a:t>crit</a:t>
            </a:r>
            <a:r>
              <a:rPr lang="en-US" sz="1800">
                <a:solidFill>
                  <a:srgbClr val="000000"/>
                </a:solidFill>
                <a:latin typeface="Twentieth Century"/>
                <a:ea typeface="Twentieth Century"/>
                <a:cs typeface="Twentieth Century"/>
                <a:sym typeface="Twentieth Century"/>
              </a:rPr>
              <a:t>, is among the key design parameters for flexible electronics. It is defined as the radius of curvature at which device failure occurs because of mechanical damage or functional failure (e.g., electrical failure). Failure in fact occurs at a critical strain, </a:t>
            </a:r>
            <a:r>
              <a:rPr b="1" i="1" lang="en-US" sz="2000">
                <a:solidFill>
                  <a:srgbClr val="000000"/>
                </a:solidFill>
                <a:latin typeface="Book Antiqua"/>
                <a:ea typeface="Book Antiqua"/>
                <a:cs typeface="Book Antiqua"/>
                <a:sym typeface="Book Antiqua"/>
              </a:rPr>
              <a:t></a:t>
            </a:r>
            <a:r>
              <a:rPr b="1" baseline="-25000" i="1" lang="en-US" sz="1800">
                <a:solidFill>
                  <a:srgbClr val="000000"/>
                </a:solidFill>
                <a:latin typeface="Twentieth Century"/>
                <a:ea typeface="Twentieth Century"/>
                <a:cs typeface="Twentieth Century"/>
                <a:sym typeface="Twentieth Century"/>
              </a:rPr>
              <a:t>crit</a:t>
            </a:r>
            <a:r>
              <a:rPr lang="en-US" sz="1800">
                <a:solidFill>
                  <a:srgbClr val="000000"/>
                </a:solidFill>
                <a:latin typeface="Twentieth Century"/>
                <a:ea typeface="Twentieth Century"/>
                <a:cs typeface="Twentieth Century"/>
                <a:sym typeface="Twentieth Century"/>
              </a:rPr>
              <a:t>.</a:t>
            </a:r>
            <a:endParaRPr sz="1800">
              <a:solidFill>
                <a:schemeClr val="dk1"/>
              </a:solidFill>
              <a:latin typeface="Twentieth Century"/>
              <a:ea typeface="Twentieth Century"/>
              <a:cs typeface="Twentieth Century"/>
              <a:sym typeface="Twentieth Century"/>
            </a:endParaRPr>
          </a:p>
        </p:txBody>
      </p:sp>
      <p:pic>
        <p:nvPicPr>
          <p:cNvPr id="353" name="Google Shape;353;p44"/>
          <p:cNvPicPr preferRelativeResize="0"/>
          <p:nvPr/>
        </p:nvPicPr>
        <p:blipFill rotWithShape="1">
          <a:blip r:embed="rId4">
            <a:alphaModFix/>
          </a:blip>
          <a:srcRect b="0" l="0" r="56283" t="0"/>
          <a:stretch/>
        </p:blipFill>
        <p:spPr>
          <a:xfrm>
            <a:off x="8405435" y="2315764"/>
            <a:ext cx="3317992" cy="310556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5"/>
          <p:cNvSpPr/>
          <p:nvPr/>
        </p:nvSpPr>
        <p:spPr>
          <a:xfrm>
            <a:off x="1064525" y="1202281"/>
            <a:ext cx="10495128" cy="38472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2000">
                <a:solidFill>
                  <a:srgbClr val="000000"/>
                </a:solidFill>
                <a:latin typeface="Twentieth Century"/>
                <a:ea typeface="Twentieth Century"/>
                <a:cs typeface="Twentieth Century"/>
                <a:sym typeface="Twentieth Century"/>
              </a:rPr>
              <a:t>Depending on the critical strain level, one may discriminate various terminologies:</a:t>
            </a:r>
            <a:endParaRPr/>
          </a:p>
          <a:p>
            <a:pPr indent="0" lvl="0" marL="0" marR="0" rtl="0" algn="l">
              <a:spcBef>
                <a:spcPts val="0"/>
              </a:spcBef>
              <a:spcAft>
                <a:spcPts val="0"/>
              </a:spcAft>
              <a:buNone/>
            </a:pPr>
            <a:br>
              <a:rPr lang="en-US" sz="2000">
                <a:solidFill>
                  <a:srgbClr val="000000"/>
                </a:solidFill>
                <a:latin typeface="Twentieth Century"/>
                <a:ea typeface="Twentieth Century"/>
                <a:cs typeface="Twentieth Century"/>
                <a:sym typeface="Twentieth Century"/>
              </a:rPr>
            </a:br>
            <a:r>
              <a:rPr lang="en-US" sz="1800">
                <a:solidFill>
                  <a:srgbClr val="000000"/>
                </a:solidFill>
                <a:latin typeface="Twentieth Century"/>
                <a:ea typeface="Twentieth Century"/>
                <a:cs typeface="Twentieth Century"/>
                <a:sym typeface="Twentieth Century"/>
              </a:rPr>
              <a:t>• </a:t>
            </a:r>
            <a:r>
              <a:rPr b="1" i="1" lang="en-US" sz="1800">
                <a:solidFill>
                  <a:srgbClr val="000000"/>
                </a:solidFill>
                <a:latin typeface="Twentieth Century"/>
                <a:ea typeface="Twentieth Century"/>
                <a:cs typeface="Twentieth Century"/>
                <a:sym typeface="Twentieth Century"/>
              </a:rPr>
              <a:t>flexible electronics</a:t>
            </a:r>
            <a:r>
              <a:rPr lang="en-US" sz="1800">
                <a:solidFill>
                  <a:srgbClr val="000000"/>
                </a:solidFill>
                <a:latin typeface="Twentieth Century"/>
                <a:ea typeface="Twentieth Century"/>
                <a:cs typeface="Twentieth Century"/>
                <a:sym typeface="Twentieth Century"/>
              </a:rPr>
              <a:t>, which comprise films with </a:t>
            </a:r>
            <a:r>
              <a:rPr b="1" i="1" lang="en-US" sz="2000">
                <a:solidFill>
                  <a:schemeClr val="dk1"/>
                </a:solidFill>
                <a:latin typeface="Book Antiqua"/>
                <a:ea typeface="Book Antiqua"/>
                <a:cs typeface="Book Antiqua"/>
                <a:sym typeface="Book Antiqua"/>
              </a:rPr>
              <a:t></a:t>
            </a:r>
            <a:r>
              <a:rPr b="1" baseline="-25000" i="1" lang="en-US" sz="1800">
                <a:solidFill>
                  <a:srgbClr val="000000"/>
                </a:solidFill>
                <a:latin typeface="Twentieth Century"/>
                <a:ea typeface="Twentieth Century"/>
                <a:cs typeface="Twentieth Century"/>
                <a:sym typeface="Twentieth Century"/>
              </a:rPr>
              <a:t>crit</a:t>
            </a:r>
            <a:r>
              <a:rPr b="1" i="1" lang="en-US" sz="2000">
                <a:solidFill>
                  <a:srgbClr val="000000"/>
                </a:solidFill>
                <a:latin typeface="Twentieth Century"/>
                <a:ea typeface="Twentieth Century"/>
                <a:cs typeface="Twentieth Century"/>
                <a:sym typeface="Twentieth Century"/>
              </a:rPr>
              <a:t> </a:t>
            </a:r>
            <a:r>
              <a:rPr lang="en-US" sz="1800">
                <a:solidFill>
                  <a:srgbClr val="000000"/>
                </a:solidFill>
                <a:latin typeface="Twentieth Century"/>
                <a:ea typeface="Twentieth Century"/>
                <a:cs typeface="Twentieth Century"/>
                <a:sym typeface="Twentieth Century"/>
              </a:rPr>
              <a:t>&lt; 2%, are based on substrate materials</a:t>
            </a:r>
            <a:br>
              <a:rPr lang="en-US" sz="1800">
                <a:solidFill>
                  <a:srgbClr val="000000"/>
                </a:solidFill>
                <a:latin typeface="Twentieth Century"/>
                <a:ea typeface="Twentieth Century"/>
                <a:cs typeface="Twentieth Century"/>
                <a:sym typeface="Twentieth Century"/>
              </a:rPr>
            </a:br>
            <a:r>
              <a:rPr lang="en-US" sz="1800">
                <a:solidFill>
                  <a:srgbClr val="000000"/>
                </a:solidFill>
                <a:latin typeface="Twentieth Century"/>
                <a:ea typeface="Twentieth Century"/>
                <a:cs typeface="Twentieth Century"/>
                <a:sym typeface="Twentieth Century"/>
              </a:rPr>
              <a:t>that are thin enough (100 mm) to be safely bent to radius of curvature down to 10 mm,</a:t>
            </a:r>
            <a:br>
              <a:rPr lang="en-US" sz="1800">
                <a:solidFill>
                  <a:srgbClr val="000000"/>
                </a:solidFill>
                <a:latin typeface="Twentieth Century"/>
                <a:ea typeface="Twentieth Century"/>
                <a:cs typeface="Twentieth Century"/>
                <a:sym typeface="Twentieth Century"/>
              </a:rPr>
            </a:br>
            <a:r>
              <a:rPr lang="en-US" sz="1800">
                <a:solidFill>
                  <a:srgbClr val="000000"/>
                </a:solidFill>
                <a:latin typeface="Twentieth Century"/>
                <a:ea typeface="Twentieth Century"/>
                <a:cs typeface="Twentieth Century"/>
                <a:sym typeface="Twentieth Century"/>
              </a:rPr>
              <a:t>but cannot be stretched.</a:t>
            </a:r>
            <a:endParaRPr/>
          </a:p>
          <a:p>
            <a:pPr indent="0" lvl="0" marL="0" marR="0" rtl="0" algn="l">
              <a:spcBef>
                <a:spcPts val="0"/>
              </a:spcBef>
              <a:spcAft>
                <a:spcPts val="0"/>
              </a:spcAft>
              <a:buNone/>
            </a:pPr>
            <a:br>
              <a:rPr lang="en-US" sz="1800">
                <a:solidFill>
                  <a:srgbClr val="000000"/>
                </a:solidFill>
                <a:latin typeface="Twentieth Century"/>
                <a:ea typeface="Twentieth Century"/>
                <a:cs typeface="Twentieth Century"/>
                <a:sym typeface="Twentieth Century"/>
              </a:rPr>
            </a:br>
            <a:r>
              <a:rPr lang="en-US" sz="1800">
                <a:solidFill>
                  <a:srgbClr val="000000"/>
                </a:solidFill>
                <a:latin typeface="Twentieth Century"/>
                <a:ea typeface="Twentieth Century"/>
                <a:cs typeface="Twentieth Century"/>
                <a:sym typeface="Twentieth Century"/>
              </a:rPr>
              <a:t>• </a:t>
            </a:r>
            <a:r>
              <a:rPr b="1" i="1" lang="en-US" sz="1800">
                <a:solidFill>
                  <a:srgbClr val="000000"/>
                </a:solidFill>
                <a:latin typeface="Twentieth Century"/>
                <a:ea typeface="Twentieth Century"/>
                <a:cs typeface="Twentieth Century"/>
                <a:sym typeface="Twentieth Century"/>
              </a:rPr>
              <a:t>compliant electronics</a:t>
            </a:r>
            <a:r>
              <a:rPr lang="en-US" sz="1800">
                <a:solidFill>
                  <a:srgbClr val="000000"/>
                </a:solidFill>
                <a:latin typeface="Twentieth Century"/>
                <a:ea typeface="Twentieth Century"/>
                <a:cs typeface="Twentieth Century"/>
                <a:sym typeface="Twentieth Century"/>
              </a:rPr>
              <a:t>, for which 2% &lt; </a:t>
            </a:r>
            <a:r>
              <a:rPr b="1" i="1" lang="en-US" sz="2000">
                <a:solidFill>
                  <a:schemeClr val="dk1"/>
                </a:solidFill>
                <a:latin typeface="Book Antiqua"/>
                <a:ea typeface="Book Antiqua"/>
                <a:cs typeface="Book Antiqua"/>
                <a:sym typeface="Book Antiqua"/>
              </a:rPr>
              <a:t></a:t>
            </a:r>
            <a:r>
              <a:rPr b="1" baseline="-25000" i="1" lang="en-US" sz="1800">
                <a:solidFill>
                  <a:srgbClr val="000000"/>
                </a:solidFill>
                <a:latin typeface="Twentieth Century"/>
                <a:ea typeface="Twentieth Century"/>
                <a:cs typeface="Twentieth Century"/>
                <a:sym typeface="Twentieth Century"/>
              </a:rPr>
              <a:t>crit</a:t>
            </a:r>
            <a:r>
              <a:rPr b="1" i="1" lang="en-US" sz="2000">
                <a:solidFill>
                  <a:srgbClr val="000000"/>
                </a:solidFill>
                <a:latin typeface="Twentieth Century"/>
                <a:ea typeface="Twentieth Century"/>
                <a:cs typeface="Twentieth Century"/>
                <a:sym typeface="Twentieth Century"/>
              </a:rPr>
              <a:t> </a:t>
            </a:r>
            <a:r>
              <a:rPr lang="en-US" sz="1800">
                <a:solidFill>
                  <a:srgbClr val="000000"/>
                </a:solidFill>
                <a:latin typeface="Twentieth Century"/>
                <a:ea typeface="Twentieth Century"/>
                <a:cs typeface="Twentieth Century"/>
                <a:sym typeface="Twentieth Century"/>
              </a:rPr>
              <a:t>&lt; 10%, can be flexed to radius of curvature of</a:t>
            </a:r>
            <a:br>
              <a:rPr lang="en-US" sz="1800">
                <a:solidFill>
                  <a:srgbClr val="000000"/>
                </a:solidFill>
                <a:latin typeface="Twentieth Century"/>
                <a:ea typeface="Twentieth Century"/>
                <a:cs typeface="Twentieth Century"/>
                <a:sym typeface="Twentieth Century"/>
              </a:rPr>
            </a:br>
            <a:r>
              <a:rPr lang="en-US" sz="1800">
                <a:solidFill>
                  <a:srgbClr val="000000"/>
                </a:solidFill>
                <a:latin typeface="Twentieth Century"/>
                <a:ea typeface="Twentieth Century"/>
                <a:cs typeface="Twentieth Century"/>
                <a:sym typeface="Twentieth Century"/>
              </a:rPr>
              <a:t>few mm, allow some in-plane loading, and can be used with thicker substrates.</a:t>
            </a:r>
            <a:endParaRPr/>
          </a:p>
          <a:p>
            <a:pPr indent="0" lvl="0" marL="0" marR="0" rtl="0" algn="l">
              <a:spcBef>
                <a:spcPts val="0"/>
              </a:spcBef>
              <a:spcAft>
                <a:spcPts val="0"/>
              </a:spcAft>
              <a:buNone/>
            </a:pPr>
            <a:br>
              <a:rPr lang="en-US" sz="1800">
                <a:solidFill>
                  <a:srgbClr val="000000"/>
                </a:solidFill>
                <a:latin typeface="Twentieth Century"/>
                <a:ea typeface="Twentieth Century"/>
                <a:cs typeface="Twentieth Century"/>
                <a:sym typeface="Twentieth Century"/>
              </a:rPr>
            </a:br>
            <a:r>
              <a:rPr lang="en-US" sz="1800">
                <a:solidFill>
                  <a:srgbClr val="000000"/>
                </a:solidFill>
                <a:latin typeface="Twentieth Century"/>
                <a:ea typeface="Twentieth Century"/>
                <a:cs typeface="Twentieth Century"/>
                <a:sym typeface="Twentieth Century"/>
              </a:rPr>
              <a:t>• </a:t>
            </a:r>
            <a:r>
              <a:rPr b="1" i="1" lang="en-US" sz="1800">
                <a:solidFill>
                  <a:srgbClr val="000000"/>
                </a:solidFill>
                <a:latin typeface="Twentieth Century"/>
                <a:ea typeface="Twentieth Century"/>
                <a:cs typeface="Twentieth Century"/>
                <a:sym typeface="Twentieth Century"/>
              </a:rPr>
              <a:t>stretchable electronics</a:t>
            </a:r>
            <a:r>
              <a:rPr lang="en-US" sz="1800">
                <a:solidFill>
                  <a:srgbClr val="000000"/>
                </a:solidFill>
                <a:latin typeface="Twentieth Century"/>
                <a:ea typeface="Twentieth Century"/>
                <a:cs typeface="Twentieth Century"/>
                <a:sym typeface="Twentieth Century"/>
              </a:rPr>
              <a:t>, for which </a:t>
            </a:r>
            <a:r>
              <a:rPr b="1" i="1" lang="en-US" sz="2000">
                <a:solidFill>
                  <a:schemeClr val="dk1"/>
                </a:solidFill>
                <a:latin typeface="Book Antiqua"/>
                <a:ea typeface="Book Antiqua"/>
                <a:cs typeface="Book Antiqua"/>
                <a:sym typeface="Book Antiqua"/>
              </a:rPr>
              <a:t></a:t>
            </a:r>
            <a:r>
              <a:rPr b="1" baseline="-25000" i="1" lang="en-US" sz="1800">
                <a:solidFill>
                  <a:srgbClr val="000000"/>
                </a:solidFill>
                <a:latin typeface="Twentieth Century"/>
                <a:ea typeface="Twentieth Century"/>
                <a:cs typeface="Twentieth Century"/>
                <a:sym typeface="Twentieth Century"/>
              </a:rPr>
              <a:t>crit</a:t>
            </a:r>
            <a:r>
              <a:rPr b="1" i="1" lang="en-US" sz="2000">
                <a:solidFill>
                  <a:srgbClr val="000000"/>
                </a:solidFill>
                <a:latin typeface="Twentieth Century"/>
                <a:ea typeface="Twentieth Century"/>
                <a:cs typeface="Twentieth Century"/>
                <a:sym typeface="Twentieth Century"/>
              </a:rPr>
              <a:t> </a:t>
            </a:r>
            <a:r>
              <a:rPr lang="en-US" sz="1800">
                <a:solidFill>
                  <a:srgbClr val="000000"/>
                </a:solidFill>
                <a:latin typeface="Twentieth Century"/>
                <a:ea typeface="Twentieth Century"/>
                <a:cs typeface="Twentieth Century"/>
                <a:sym typeface="Twentieth Century"/>
              </a:rPr>
              <a:t>&gt; 10%, can be conformed to a broad diversity of</a:t>
            </a:r>
            <a:br>
              <a:rPr lang="en-US" sz="1800">
                <a:solidFill>
                  <a:srgbClr val="000000"/>
                </a:solidFill>
                <a:latin typeface="Twentieth Century"/>
                <a:ea typeface="Twentieth Century"/>
                <a:cs typeface="Twentieth Century"/>
                <a:sym typeface="Twentieth Century"/>
              </a:rPr>
            </a:br>
            <a:r>
              <a:rPr lang="en-US" sz="1800">
                <a:solidFill>
                  <a:srgbClr val="000000"/>
                </a:solidFill>
                <a:latin typeface="Twentieth Century"/>
                <a:ea typeface="Twentieth Century"/>
                <a:cs typeface="Twentieth Century"/>
                <a:sym typeface="Twentieth Century"/>
              </a:rPr>
              <a:t>surfaces with two-dimensional curvatures and small radius below a few millimeters.</a:t>
            </a:r>
            <a:br>
              <a:rPr lang="en-US" sz="1800">
                <a:solidFill>
                  <a:srgbClr val="000000"/>
                </a:solidFill>
                <a:latin typeface="Twentieth Century"/>
                <a:ea typeface="Twentieth Century"/>
                <a:cs typeface="Twentieth Century"/>
                <a:sym typeface="Twentieth Century"/>
              </a:rPr>
            </a:br>
            <a:br>
              <a:rPr lang="en-US" sz="1800">
                <a:solidFill>
                  <a:srgbClr val="000000"/>
                </a:solidFill>
                <a:latin typeface="Twentieth Century"/>
                <a:ea typeface="Twentieth Century"/>
                <a:cs typeface="Twentieth Century"/>
                <a:sym typeface="Twentieth Century"/>
              </a:rPr>
            </a:br>
            <a:endParaRPr sz="1800">
              <a:solidFill>
                <a:schemeClr val="dk1"/>
              </a:solidFill>
              <a:latin typeface="Twentieth Century"/>
              <a:ea typeface="Twentieth Century"/>
              <a:cs typeface="Twentieth Century"/>
              <a:sym typeface="Twentieth Century"/>
            </a:endParaRPr>
          </a:p>
        </p:txBody>
      </p:sp>
      <p:sp>
        <p:nvSpPr>
          <p:cNvPr id="359" name="Google Shape;359;p45"/>
          <p:cNvSpPr txBox="1"/>
          <p:nvPr/>
        </p:nvSpPr>
        <p:spPr>
          <a:xfrm>
            <a:off x="3220870" y="269296"/>
            <a:ext cx="5857694"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Twentieth Century"/>
                <a:ea typeface="Twentieth Century"/>
                <a:cs typeface="Twentieth Century"/>
                <a:sym typeface="Twentieth Century"/>
              </a:rPr>
              <a:t>Stress – Strain analyses in Flexible electronics</a:t>
            </a:r>
            <a:endParaRPr b="1" sz="20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6"/>
          <p:cNvSpPr/>
          <p:nvPr/>
        </p:nvSpPr>
        <p:spPr>
          <a:xfrm>
            <a:off x="864359" y="857493"/>
            <a:ext cx="10836321" cy="5078313"/>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000000"/>
              </a:buClr>
              <a:buSzPts val="1800"/>
              <a:buFont typeface="Arial"/>
              <a:buChar char="•"/>
            </a:pPr>
            <a:r>
              <a:rPr lang="en-US" sz="1800">
                <a:solidFill>
                  <a:srgbClr val="000000"/>
                </a:solidFill>
                <a:latin typeface="Twentieth Century"/>
                <a:ea typeface="Twentieth Century"/>
                <a:cs typeface="Twentieth Century"/>
                <a:sym typeface="Twentieth Century"/>
              </a:rPr>
              <a:t>Prediction and control of residual stresses is crucial to achieve high-dimensional stability and avoid premature damage in multilayer structures. </a:t>
            </a:r>
            <a:endParaRPr sz="1800">
              <a:solidFill>
                <a:srgbClr val="000000"/>
              </a:solidFill>
              <a:latin typeface="Twentieth Century"/>
              <a:ea typeface="Twentieth Century"/>
              <a:cs typeface="Twentieth Century"/>
              <a:sym typeface="Twentieth Century"/>
            </a:endParaRPr>
          </a:p>
          <a:p>
            <a:pPr indent="-171450" lvl="0" marL="285750" marR="0" rtl="0" algn="l">
              <a:spcBef>
                <a:spcPts val="0"/>
              </a:spcBef>
              <a:spcAft>
                <a:spcPts val="0"/>
              </a:spcAft>
              <a:buClr>
                <a:schemeClr val="dk1"/>
              </a:buClr>
              <a:buSzPts val="1800"/>
              <a:buFont typeface="Arial"/>
              <a:buNone/>
            </a:pPr>
            <a:r>
              <a:t/>
            </a:r>
            <a:endParaRPr sz="1800">
              <a:solidFill>
                <a:srgbClr val="000000"/>
              </a:solidFill>
              <a:latin typeface="Twentieth Century"/>
              <a:ea typeface="Twentieth Century"/>
              <a:cs typeface="Twentieth Century"/>
              <a:sym typeface="Twentieth Century"/>
            </a:endParaRPr>
          </a:p>
          <a:p>
            <a:pPr indent="-285750" lvl="0" marL="285750" marR="0" rtl="0" algn="l">
              <a:spcBef>
                <a:spcPts val="0"/>
              </a:spcBef>
              <a:spcAft>
                <a:spcPts val="0"/>
              </a:spcAft>
              <a:buClr>
                <a:srgbClr val="000000"/>
              </a:buClr>
              <a:buSzPts val="1800"/>
              <a:buFont typeface="Arial"/>
              <a:buChar char="•"/>
            </a:pPr>
            <a:r>
              <a:rPr lang="en-US" sz="1800">
                <a:solidFill>
                  <a:srgbClr val="000000"/>
                </a:solidFill>
                <a:latin typeface="Twentieth Century"/>
                <a:ea typeface="Twentieth Century"/>
                <a:cs typeface="Twentieth Century"/>
                <a:sym typeface="Twentieth Century"/>
              </a:rPr>
              <a:t>For both vapor-formed and solution-processed films, residual stresses include intrinsic, thermal, and hygroscopic contributions.</a:t>
            </a:r>
            <a:endParaRPr/>
          </a:p>
          <a:p>
            <a:pPr indent="-171450" lvl="0" marL="285750" marR="0" rtl="0" algn="l">
              <a:spcBef>
                <a:spcPts val="0"/>
              </a:spcBef>
              <a:spcAft>
                <a:spcPts val="0"/>
              </a:spcAft>
              <a:buClr>
                <a:schemeClr val="dk1"/>
              </a:buClr>
              <a:buSzPts val="1800"/>
              <a:buFont typeface="Arial"/>
              <a:buNone/>
            </a:pPr>
            <a:r>
              <a:t/>
            </a:r>
            <a:endParaRPr sz="1800">
              <a:solidFill>
                <a:srgbClr val="000000"/>
              </a:solidFill>
              <a:latin typeface="Twentieth Century"/>
              <a:ea typeface="Twentieth Century"/>
              <a:cs typeface="Twentieth Century"/>
              <a:sym typeface="Twentieth Century"/>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wentieth Century"/>
                <a:ea typeface="Twentieth Century"/>
                <a:cs typeface="Twentieth Century"/>
                <a:sym typeface="Twentieth Century"/>
              </a:rPr>
              <a:t>Intrinsic stresses are associated with process-induced disorder (tensile or compressive</a:t>
            </a:r>
            <a:br>
              <a:rPr lang="en-US" sz="1800">
                <a:solidFill>
                  <a:schemeClr val="dk1"/>
                </a:solidFill>
                <a:latin typeface="Twentieth Century"/>
                <a:ea typeface="Twentieth Century"/>
                <a:cs typeface="Twentieth Century"/>
                <a:sym typeface="Twentieth Century"/>
              </a:rPr>
            </a:br>
            <a:r>
              <a:rPr lang="en-US" sz="1800">
                <a:solidFill>
                  <a:schemeClr val="dk1"/>
                </a:solidFill>
                <a:latin typeface="Twentieth Century"/>
                <a:ea typeface="Twentieth Century"/>
                <a:cs typeface="Twentieth Century"/>
                <a:sym typeface="Twentieth Century"/>
              </a:rPr>
              <a:t>in inorganic films) and a number of shrinkage mechanisms (generally tensile in organic films). </a:t>
            </a:r>
            <a:endParaRPr sz="1800">
              <a:solidFill>
                <a:schemeClr val="dk1"/>
              </a:solidFill>
              <a:latin typeface="Twentieth Century"/>
              <a:ea typeface="Twentieth Century"/>
              <a:cs typeface="Twentieth Century"/>
              <a:sym typeface="Twentieth Century"/>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Twentieth Century"/>
              <a:ea typeface="Twentieth Century"/>
              <a:cs typeface="Twentieth Century"/>
              <a:sym typeface="Twentieth Century"/>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wentieth Century"/>
                <a:ea typeface="Twentieth Century"/>
                <a:cs typeface="Twentieth Century"/>
                <a:sym typeface="Twentieth Century"/>
              </a:rPr>
              <a:t>Thermal stresses develop upon cool-down from process temperature or upon temperature variations during service, because material constituents have mismatched thermal expansion coefficients. Thermal stresses are generally compressive in inorganic films and maybe tensile or compressive in organic films when using polymers as substrates. </a:t>
            </a:r>
            <a:endParaRPr sz="1800">
              <a:solidFill>
                <a:schemeClr val="dk1"/>
              </a:solidFill>
              <a:latin typeface="Twentieth Century"/>
              <a:ea typeface="Twentieth Century"/>
              <a:cs typeface="Twentieth Century"/>
              <a:sym typeface="Twentieth Century"/>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Twentieth Century"/>
              <a:ea typeface="Twentieth Century"/>
              <a:cs typeface="Twentieth Century"/>
              <a:sym typeface="Twentieth Century"/>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wentieth Century"/>
                <a:ea typeface="Twentieth Century"/>
                <a:cs typeface="Twentieth Century"/>
                <a:sym typeface="Twentieth Century"/>
              </a:rPr>
              <a:t>Hygroscopic stresses also develop upon exposure to ambient humidity because of a mismatch in hygroscopic expansion between material constituents. Hygroscopic stresses are generally tensile in inorganic films and can be tensile or compressive in organic films.</a:t>
            </a:r>
            <a:endParaRPr sz="1800">
              <a:solidFill>
                <a:schemeClr val="dk1"/>
              </a:solidFill>
              <a:latin typeface="Twentieth Century"/>
              <a:ea typeface="Twentieth Century"/>
              <a:cs typeface="Twentieth Century"/>
              <a:sym typeface="Twentieth Century"/>
            </a:endParaRPr>
          </a:p>
        </p:txBody>
      </p:sp>
      <p:sp>
        <p:nvSpPr>
          <p:cNvPr id="365" name="Google Shape;365;p46"/>
          <p:cNvSpPr txBox="1"/>
          <p:nvPr/>
        </p:nvSpPr>
        <p:spPr>
          <a:xfrm>
            <a:off x="3220870" y="269296"/>
            <a:ext cx="5306261"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Twentieth Century"/>
                <a:ea typeface="Twentieth Century"/>
                <a:cs typeface="Twentieth Century"/>
                <a:sym typeface="Twentieth Century"/>
              </a:rPr>
              <a:t>Residual Stresses in multilayer structures</a:t>
            </a:r>
            <a:endParaRPr b="1" sz="20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7"/>
          <p:cNvSpPr/>
          <p:nvPr/>
        </p:nvSpPr>
        <p:spPr>
          <a:xfrm>
            <a:off x="2080573" y="898711"/>
            <a:ext cx="7806518"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000000"/>
                </a:solidFill>
                <a:latin typeface="Twentieth Century"/>
                <a:ea typeface="Twentieth Century"/>
                <a:cs typeface="Twentieth Century"/>
                <a:sym typeface="Twentieth Century"/>
              </a:rPr>
              <a:t>Summary of intrinsic, thermal, and hygroscopic contributions to residual stresses in inorganic and organic films</a:t>
            </a:r>
            <a:endParaRPr b="1" sz="2000">
              <a:solidFill>
                <a:schemeClr val="dk1"/>
              </a:solidFill>
              <a:latin typeface="Twentieth Century"/>
              <a:ea typeface="Twentieth Century"/>
              <a:cs typeface="Twentieth Century"/>
              <a:sym typeface="Twentieth Century"/>
            </a:endParaRPr>
          </a:p>
        </p:txBody>
      </p:sp>
      <p:pic>
        <p:nvPicPr>
          <p:cNvPr id="371" name="Google Shape;371;p47"/>
          <p:cNvPicPr preferRelativeResize="0"/>
          <p:nvPr/>
        </p:nvPicPr>
        <p:blipFill rotWithShape="1">
          <a:blip r:embed="rId3">
            <a:alphaModFix/>
          </a:blip>
          <a:srcRect b="0" l="0" r="0" t="0"/>
          <a:stretch/>
        </p:blipFill>
        <p:spPr>
          <a:xfrm>
            <a:off x="2080573" y="1606597"/>
            <a:ext cx="8058150" cy="3371850"/>
          </a:xfrm>
          <a:prstGeom prst="rect">
            <a:avLst/>
          </a:prstGeom>
          <a:noFill/>
          <a:ln>
            <a:noFill/>
          </a:ln>
        </p:spPr>
      </p:pic>
      <p:sp>
        <p:nvSpPr>
          <p:cNvPr id="372" name="Google Shape;372;p47"/>
          <p:cNvSpPr txBox="1"/>
          <p:nvPr/>
        </p:nvSpPr>
        <p:spPr>
          <a:xfrm>
            <a:off x="2511188" y="5336275"/>
            <a:ext cx="2776722"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 is compressive stress</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 is tensile stress</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graphicFrame>
        <p:nvGraphicFramePr>
          <p:cNvPr id="176" name="Google Shape;176;p21"/>
          <p:cNvGraphicFramePr/>
          <p:nvPr/>
        </p:nvGraphicFramePr>
        <p:xfrm>
          <a:off x="1963761" y="1675009"/>
          <a:ext cx="3000000" cy="3000000"/>
        </p:xfrm>
        <a:graphic>
          <a:graphicData uri="http://schemas.openxmlformats.org/drawingml/2006/table">
            <a:tbl>
              <a:tblPr bandRow="1" firstRow="1">
                <a:noFill/>
                <a:tableStyleId>{5BFA1B42-CB6A-4474-B612-471148AD8957}</a:tableStyleId>
              </a:tblPr>
              <a:tblGrid>
                <a:gridCol w="3697575"/>
                <a:gridCol w="1256325"/>
                <a:gridCol w="1571225"/>
              </a:tblGrid>
              <a:tr h="370850">
                <a:tc>
                  <a:txBody>
                    <a:bodyPr/>
                    <a:lstStyle/>
                    <a:p>
                      <a:pPr indent="0" lvl="0" marL="0" marR="0" rtl="0" algn="l">
                        <a:spcBef>
                          <a:spcPts val="0"/>
                        </a:spcBef>
                        <a:spcAft>
                          <a:spcPts val="0"/>
                        </a:spcAft>
                        <a:buNone/>
                      </a:pPr>
                      <a:r>
                        <a:rPr lang="en-US" sz="1800" u="none" cap="none" strike="noStrike"/>
                        <a:t>Polymer</a:t>
                      </a:r>
                      <a:endParaRPr sz="1800"/>
                    </a:p>
                  </a:txBody>
                  <a:tcPr marT="45725" marB="45725" marR="91450" marL="91450"/>
                </a:tc>
                <a:tc>
                  <a:txBody>
                    <a:bodyPr/>
                    <a:lstStyle/>
                    <a:p>
                      <a:pPr indent="0" lvl="0" marL="0" marR="0" rtl="0" algn="l">
                        <a:spcBef>
                          <a:spcPts val="0"/>
                        </a:spcBef>
                        <a:spcAft>
                          <a:spcPts val="0"/>
                        </a:spcAft>
                        <a:buNone/>
                      </a:pPr>
                      <a:r>
                        <a:rPr lang="en-US" sz="1800"/>
                        <a:t>Tg (</a:t>
                      </a:r>
                      <a:r>
                        <a:rPr lang="en-US" sz="1800">
                          <a:latin typeface="Book Antiqua"/>
                          <a:ea typeface="Book Antiqua"/>
                          <a:cs typeface="Book Antiqua"/>
                          <a:sym typeface="Book Antiqua"/>
                        </a:rPr>
                        <a:t>˚C</a:t>
                      </a:r>
                      <a:r>
                        <a:rPr lang="en-US" sz="1800"/>
                        <a:t>)</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Twentieth Century"/>
                        <a:buNone/>
                      </a:pPr>
                      <a:r>
                        <a:rPr lang="en-US" sz="1800"/>
                        <a:t>Tm (</a:t>
                      </a:r>
                      <a:r>
                        <a:rPr lang="en-US" sz="1800">
                          <a:latin typeface="Book Antiqua"/>
                          <a:ea typeface="Book Antiqua"/>
                          <a:cs typeface="Book Antiqua"/>
                          <a:sym typeface="Book Antiqua"/>
                        </a:rPr>
                        <a:t>˚C</a:t>
                      </a:r>
                      <a:r>
                        <a:rPr lang="en-US" sz="1800"/>
                        <a:t>)</a:t>
                      </a:r>
                      <a:endParaRPr sz="1800"/>
                    </a:p>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Polyethylene (PE)</a:t>
                      </a:r>
                      <a:endParaRPr sz="1800"/>
                    </a:p>
                  </a:txBody>
                  <a:tcPr marT="45725" marB="45725" marR="91450" marL="91450"/>
                </a:tc>
                <a:tc>
                  <a:txBody>
                    <a:bodyPr/>
                    <a:lstStyle/>
                    <a:p>
                      <a:pPr indent="0" lvl="0" marL="0" marR="0" rtl="0" algn="l">
                        <a:spcBef>
                          <a:spcPts val="0"/>
                        </a:spcBef>
                        <a:spcAft>
                          <a:spcPts val="0"/>
                        </a:spcAft>
                        <a:buNone/>
                      </a:pPr>
                      <a:r>
                        <a:rPr lang="en-US" sz="1800"/>
                        <a:t>-125</a:t>
                      </a:r>
                      <a:endParaRPr sz="1800"/>
                    </a:p>
                  </a:txBody>
                  <a:tcPr marT="45725" marB="45725" marR="91450" marL="91450"/>
                </a:tc>
                <a:tc>
                  <a:txBody>
                    <a:bodyPr/>
                    <a:lstStyle/>
                    <a:p>
                      <a:pPr indent="0" lvl="0" marL="0" marR="0" rtl="0" algn="l">
                        <a:spcBef>
                          <a:spcPts val="0"/>
                        </a:spcBef>
                        <a:spcAft>
                          <a:spcPts val="0"/>
                        </a:spcAft>
                        <a:buNone/>
                      </a:pPr>
                      <a:r>
                        <a:rPr lang="en-US" sz="1800"/>
                        <a:t>146</a:t>
                      </a:r>
                      <a:endParaRPr sz="1800"/>
                    </a:p>
                  </a:txBody>
                  <a:tcPr marT="45725" marB="45725" marR="91450" marL="91450"/>
                </a:tc>
              </a:tr>
              <a:tr h="370850">
                <a:tc>
                  <a:txBody>
                    <a:bodyPr/>
                    <a:lstStyle/>
                    <a:p>
                      <a:pPr indent="0" lvl="0" marL="0" marR="0" rtl="0" algn="l">
                        <a:spcBef>
                          <a:spcPts val="0"/>
                        </a:spcBef>
                        <a:spcAft>
                          <a:spcPts val="0"/>
                        </a:spcAft>
                        <a:buNone/>
                      </a:pPr>
                      <a:r>
                        <a:rPr lang="en-US" sz="1800"/>
                        <a:t>Polyvinyl chloride (PVC)</a:t>
                      </a:r>
                      <a:endParaRPr sz="1800"/>
                    </a:p>
                  </a:txBody>
                  <a:tcPr marT="45725" marB="45725" marR="91450" marL="91450"/>
                </a:tc>
                <a:tc>
                  <a:txBody>
                    <a:bodyPr/>
                    <a:lstStyle/>
                    <a:p>
                      <a:pPr indent="0" lvl="0" marL="0" marR="0" rtl="0" algn="l">
                        <a:spcBef>
                          <a:spcPts val="0"/>
                        </a:spcBef>
                        <a:spcAft>
                          <a:spcPts val="0"/>
                        </a:spcAft>
                        <a:buNone/>
                      </a:pPr>
                      <a:r>
                        <a:rPr lang="en-US" sz="1800"/>
                        <a:t>81</a:t>
                      </a:r>
                      <a:endParaRPr sz="1800"/>
                    </a:p>
                  </a:txBody>
                  <a:tcPr marT="45725" marB="45725" marR="91450" marL="91450"/>
                </a:tc>
                <a:tc>
                  <a:txBody>
                    <a:bodyPr/>
                    <a:lstStyle/>
                    <a:p>
                      <a:pPr indent="0" lvl="0" marL="0" marR="0" rtl="0" algn="l">
                        <a:spcBef>
                          <a:spcPts val="0"/>
                        </a:spcBef>
                        <a:spcAft>
                          <a:spcPts val="0"/>
                        </a:spcAft>
                        <a:buNone/>
                      </a:pPr>
                      <a:r>
                        <a:rPr lang="en-US" sz="1800"/>
                        <a:t>310</a:t>
                      </a:r>
                      <a:endParaRPr sz="1800"/>
                    </a:p>
                  </a:txBody>
                  <a:tcPr marT="45725" marB="45725" marR="91450" marL="91450"/>
                </a:tc>
              </a:tr>
              <a:tr h="370850">
                <a:tc>
                  <a:txBody>
                    <a:bodyPr/>
                    <a:lstStyle/>
                    <a:p>
                      <a:pPr indent="0" lvl="0" marL="0" marR="0" rtl="0" algn="l">
                        <a:spcBef>
                          <a:spcPts val="0"/>
                        </a:spcBef>
                        <a:spcAft>
                          <a:spcPts val="0"/>
                        </a:spcAft>
                        <a:buNone/>
                      </a:pPr>
                      <a:r>
                        <a:rPr lang="en-US" sz="1800"/>
                        <a:t>Polyvinyl</a:t>
                      </a:r>
                      <a:r>
                        <a:rPr lang="en-US" sz="1800"/>
                        <a:t> acetate (PVAc)</a:t>
                      </a:r>
                      <a:endParaRPr sz="1800"/>
                    </a:p>
                  </a:txBody>
                  <a:tcPr marT="45725" marB="45725" marR="91450" marL="91450"/>
                </a:tc>
                <a:tc>
                  <a:txBody>
                    <a:bodyPr/>
                    <a:lstStyle/>
                    <a:p>
                      <a:pPr indent="0" lvl="0" marL="0" marR="0" rtl="0" algn="l">
                        <a:spcBef>
                          <a:spcPts val="0"/>
                        </a:spcBef>
                        <a:spcAft>
                          <a:spcPts val="0"/>
                        </a:spcAft>
                        <a:buNone/>
                      </a:pPr>
                      <a:r>
                        <a:rPr lang="en-US" sz="1800"/>
                        <a:t>32</a:t>
                      </a:r>
                      <a:endParaRPr sz="1800"/>
                    </a:p>
                  </a:txBody>
                  <a:tcPr marT="45725" marB="45725" marR="91450" marL="91450"/>
                </a:tc>
                <a:tc>
                  <a:txBody>
                    <a:bodyPr/>
                    <a:lstStyle/>
                    <a:p>
                      <a:pPr indent="0" lvl="0" marL="0" marR="0" rtl="0" algn="l">
                        <a:spcBef>
                          <a:spcPts val="0"/>
                        </a:spcBef>
                        <a:spcAft>
                          <a:spcPts val="0"/>
                        </a:spcAft>
                        <a:buNone/>
                      </a:pPr>
                      <a:r>
                        <a:rPr lang="en-US" sz="1800"/>
                        <a:t>-</a:t>
                      </a:r>
                      <a:endParaRPr sz="1800"/>
                    </a:p>
                  </a:txBody>
                  <a:tcPr marT="45725" marB="45725" marR="91450" marL="91450"/>
                </a:tc>
              </a:tr>
              <a:tr h="370850">
                <a:tc>
                  <a:txBody>
                    <a:bodyPr/>
                    <a:lstStyle/>
                    <a:p>
                      <a:pPr indent="0" lvl="0" marL="0" marR="0" rtl="0" algn="l">
                        <a:spcBef>
                          <a:spcPts val="0"/>
                        </a:spcBef>
                        <a:spcAft>
                          <a:spcPts val="0"/>
                        </a:spcAft>
                        <a:buNone/>
                      </a:pPr>
                      <a:r>
                        <a:rPr lang="en-US" sz="1800"/>
                        <a:t>Polystyrene</a:t>
                      </a:r>
                      <a:endParaRPr sz="1800"/>
                    </a:p>
                  </a:txBody>
                  <a:tcPr marT="45725" marB="45725" marR="91450" marL="91450"/>
                </a:tc>
                <a:tc>
                  <a:txBody>
                    <a:bodyPr/>
                    <a:lstStyle/>
                    <a:p>
                      <a:pPr indent="0" lvl="0" marL="0" marR="0" rtl="0" algn="l">
                        <a:spcBef>
                          <a:spcPts val="0"/>
                        </a:spcBef>
                        <a:spcAft>
                          <a:spcPts val="0"/>
                        </a:spcAft>
                        <a:buNone/>
                      </a:pPr>
                      <a:r>
                        <a:rPr lang="en-US" sz="1800"/>
                        <a:t>100</a:t>
                      </a:r>
                      <a:endParaRPr sz="1800"/>
                    </a:p>
                  </a:txBody>
                  <a:tcPr marT="45725" marB="45725" marR="91450" marL="91450"/>
                </a:tc>
                <a:tc>
                  <a:txBody>
                    <a:bodyPr/>
                    <a:lstStyle/>
                    <a:p>
                      <a:pPr indent="0" lvl="0" marL="0" marR="0" rtl="0" algn="l">
                        <a:spcBef>
                          <a:spcPts val="0"/>
                        </a:spcBef>
                        <a:spcAft>
                          <a:spcPts val="0"/>
                        </a:spcAft>
                        <a:buNone/>
                      </a:pPr>
                      <a:r>
                        <a:rPr lang="en-US" sz="1800"/>
                        <a:t>250</a:t>
                      </a:r>
                      <a:endParaRPr sz="1800"/>
                    </a:p>
                  </a:txBody>
                  <a:tcPr marT="45725" marB="45725" marR="91450" marL="91450"/>
                </a:tc>
              </a:tr>
              <a:tr h="370850">
                <a:tc>
                  <a:txBody>
                    <a:bodyPr/>
                    <a:lstStyle/>
                    <a:p>
                      <a:pPr indent="0" lvl="0" marL="0" marR="0" rtl="0" algn="l">
                        <a:spcBef>
                          <a:spcPts val="0"/>
                        </a:spcBef>
                        <a:spcAft>
                          <a:spcPts val="0"/>
                        </a:spcAft>
                        <a:buNone/>
                      </a:pPr>
                      <a:r>
                        <a:rPr lang="en-US" sz="1800"/>
                        <a:t>Polyethyelene terephthalate (PET)</a:t>
                      </a:r>
                      <a:endParaRPr sz="1800"/>
                    </a:p>
                  </a:txBody>
                  <a:tcPr marT="45725" marB="45725" marR="91450" marL="91450"/>
                </a:tc>
                <a:tc>
                  <a:txBody>
                    <a:bodyPr/>
                    <a:lstStyle/>
                    <a:p>
                      <a:pPr indent="0" lvl="0" marL="0" marR="0" rtl="0" algn="l">
                        <a:spcBef>
                          <a:spcPts val="0"/>
                        </a:spcBef>
                        <a:spcAft>
                          <a:spcPts val="0"/>
                        </a:spcAft>
                        <a:buNone/>
                      </a:pPr>
                      <a:r>
                        <a:rPr lang="en-US" sz="1800"/>
                        <a:t>69</a:t>
                      </a:r>
                      <a:endParaRPr sz="1800"/>
                    </a:p>
                  </a:txBody>
                  <a:tcPr marT="45725" marB="45725" marR="91450" marL="91450"/>
                </a:tc>
                <a:tc>
                  <a:txBody>
                    <a:bodyPr/>
                    <a:lstStyle/>
                    <a:p>
                      <a:pPr indent="0" lvl="0" marL="0" marR="0" rtl="0" algn="l">
                        <a:spcBef>
                          <a:spcPts val="0"/>
                        </a:spcBef>
                        <a:spcAft>
                          <a:spcPts val="0"/>
                        </a:spcAft>
                        <a:buNone/>
                      </a:pPr>
                      <a:r>
                        <a:rPr lang="en-US" sz="1800"/>
                        <a:t>264</a:t>
                      </a:r>
                      <a:endParaRPr sz="1800"/>
                    </a:p>
                  </a:txBody>
                  <a:tcPr marT="45725" marB="45725" marR="91450" marL="91450"/>
                </a:tc>
              </a:tr>
              <a:tr h="370850">
                <a:tc gridSpan="3">
                  <a:txBody>
                    <a:bodyPr/>
                    <a:lstStyle/>
                    <a:p>
                      <a:pPr indent="0" lvl="0" marL="0" marR="0" rtl="0" algn="l">
                        <a:spcBef>
                          <a:spcPts val="0"/>
                        </a:spcBef>
                        <a:spcAft>
                          <a:spcPts val="0"/>
                        </a:spcAft>
                        <a:buNone/>
                      </a:pPr>
                      <a:r>
                        <a:t/>
                      </a:r>
                      <a:endParaRPr sz="1800"/>
                    </a:p>
                  </a:txBody>
                  <a:tcPr marT="45725" marB="45725" marR="91450" marL="91450"/>
                </a:tc>
                <a:tc hMerge="1"/>
                <a:tc hMerge="1"/>
              </a:tr>
            </a:tbl>
          </a:graphicData>
        </a:graphic>
      </p:graphicFrame>
      <p:sp>
        <p:nvSpPr>
          <p:cNvPr id="177" name="Google Shape;177;p21"/>
          <p:cNvSpPr txBox="1"/>
          <p:nvPr/>
        </p:nvSpPr>
        <p:spPr>
          <a:xfrm>
            <a:off x="3804899" y="900752"/>
            <a:ext cx="1614545"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wentieth Century"/>
                <a:ea typeface="Twentieth Century"/>
                <a:cs typeface="Twentieth Century"/>
                <a:sym typeface="Twentieth Century"/>
              </a:rPr>
              <a:t>T</a:t>
            </a:r>
            <a:r>
              <a:rPr b="1" baseline="-25000" lang="en-US" sz="2400">
                <a:solidFill>
                  <a:schemeClr val="dk1"/>
                </a:solidFill>
                <a:latin typeface="Twentieth Century"/>
                <a:ea typeface="Twentieth Century"/>
                <a:cs typeface="Twentieth Century"/>
                <a:sym typeface="Twentieth Century"/>
              </a:rPr>
              <a:t>g </a:t>
            </a:r>
            <a:r>
              <a:rPr b="1" lang="en-US" sz="2400">
                <a:solidFill>
                  <a:schemeClr val="dk1"/>
                </a:solidFill>
                <a:latin typeface="Twentieth Century"/>
                <a:ea typeface="Twentieth Century"/>
                <a:cs typeface="Twentieth Century"/>
                <a:sym typeface="Twentieth Century"/>
              </a:rPr>
              <a:t>and T</a:t>
            </a:r>
            <a:r>
              <a:rPr b="1" baseline="-25000" lang="en-US" sz="2400">
                <a:solidFill>
                  <a:schemeClr val="dk1"/>
                </a:solidFill>
                <a:latin typeface="Twentieth Century"/>
                <a:ea typeface="Twentieth Century"/>
                <a:cs typeface="Twentieth Century"/>
                <a:sym typeface="Twentieth Century"/>
              </a:rPr>
              <a:t>m</a:t>
            </a:r>
            <a:endParaRPr b="1" baseline="-25000" sz="24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8"/>
          <p:cNvSpPr txBox="1"/>
          <p:nvPr/>
        </p:nvSpPr>
        <p:spPr>
          <a:xfrm>
            <a:off x="3370998" y="232012"/>
            <a:ext cx="4972836"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Twentieth Century"/>
                <a:ea typeface="Twentieth Century"/>
                <a:cs typeface="Twentieth Century"/>
                <a:sym typeface="Twentieth Century"/>
              </a:rPr>
              <a:t>Failure mechanisms in multilayer films</a:t>
            </a:r>
            <a:endParaRPr b="1" sz="2000">
              <a:solidFill>
                <a:schemeClr val="dk1"/>
              </a:solidFill>
              <a:latin typeface="Twentieth Century"/>
              <a:ea typeface="Twentieth Century"/>
              <a:cs typeface="Twentieth Century"/>
              <a:sym typeface="Twentieth Century"/>
            </a:endParaRPr>
          </a:p>
        </p:txBody>
      </p:sp>
      <p:pic>
        <p:nvPicPr>
          <p:cNvPr id="378" name="Google Shape;378;p48"/>
          <p:cNvPicPr preferRelativeResize="0"/>
          <p:nvPr/>
        </p:nvPicPr>
        <p:blipFill rotWithShape="1">
          <a:blip r:embed="rId3">
            <a:alphaModFix/>
          </a:blip>
          <a:srcRect b="0" l="0" r="0" t="0"/>
          <a:stretch/>
        </p:blipFill>
        <p:spPr>
          <a:xfrm>
            <a:off x="3234520" y="2080573"/>
            <a:ext cx="5838825" cy="3876675"/>
          </a:xfrm>
          <a:prstGeom prst="rect">
            <a:avLst/>
          </a:prstGeom>
          <a:noFill/>
          <a:ln>
            <a:noFill/>
          </a:ln>
        </p:spPr>
      </p:pic>
      <p:sp>
        <p:nvSpPr>
          <p:cNvPr id="379" name="Google Shape;379;p48"/>
          <p:cNvSpPr/>
          <p:nvPr/>
        </p:nvSpPr>
        <p:spPr>
          <a:xfrm>
            <a:off x="1241946" y="1031886"/>
            <a:ext cx="10754435" cy="92333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000000"/>
              </a:buClr>
              <a:buSzPts val="1800"/>
              <a:buFont typeface="Arial"/>
              <a:buChar char="•"/>
            </a:pPr>
            <a:r>
              <a:rPr lang="en-US" sz="1800">
                <a:solidFill>
                  <a:srgbClr val="000000"/>
                </a:solidFill>
                <a:latin typeface="Twentieth Century"/>
                <a:ea typeface="Twentieth Century"/>
                <a:cs typeface="Twentieth Century"/>
                <a:sym typeface="Twentieth Century"/>
              </a:rPr>
              <a:t>Channeling cracks initiate in brittle films on substrates under tensile load and further loading may lead to delamination at the film/substrate interface or failure of the substrate. </a:t>
            </a:r>
            <a:endParaRPr sz="1800">
              <a:solidFill>
                <a:srgbClr val="000000"/>
              </a:solidFill>
              <a:latin typeface="Twentieth Century"/>
              <a:ea typeface="Twentieth Century"/>
              <a:cs typeface="Twentieth Century"/>
              <a:sym typeface="Twentieth Century"/>
            </a:endParaRPr>
          </a:p>
          <a:p>
            <a:pPr indent="-285750" lvl="0" marL="285750" marR="0" rtl="0" algn="l">
              <a:spcBef>
                <a:spcPts val="0"/>
              </a:spcBef>
              <a:spcAft>
                <a:spcPts val="0"/>
              </a:spcAft>
              <a:buClr>
                <a:srgbClr val="000000"/>
              </a:buClr>
              <a:buSzPts val="1800"/>
              <a:buFont typeface="Arial"/>
              <a:buChar char="•"/>
            </a:pPr>
            <a:r>
              <a:rPr lang="en-US" sz="1800">
                <a:solidFill>
                  <a:srgbClr val="000000"/>
                </a:solidFill>
                <a:latin typeface="Twentieth Century"/>
                <a:ea typeface="Twentieth Century"/>
                <a:cs typeface="Twentieth Century"/>
                <a:sym typeface="Twentieth Century"/>
              </a:rPr>
              <a:t>Compressive loading may lead to buckling failure, also leading to delamination. </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9"/>
          <p:cNvSpPr/>
          <p:nvPr/>
        </p:nvSpPr>
        <p:spPr>
          <a:xfrm>
            <a:off x="668740" y="1355453"/>
            <a:ext cx="11354937" cy="369331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An </a:t>
            </a:r>
            <a:r>
              <a:rPr b="1" lang="en-US" sz="1800">
                <a:solidFill>
                  <a:schemeClr val="dk1"/>
                </a:solidFill>
                <a:latin typeface="Twentieth Century"/>
                <a:ea typeface="Twentieth Century"/>
                <a:cs typeface="Twentieth Century"/>
                <a:sym typeface="Twentieth Century"/>
              </a:rPr>
              <a:t>electrical insulator</a:t>
            </a:r>
            <a:r>
              <a:rPr lang="en-US" sz="1800">
                <a:solidFill>
                  <a:schemeClr val="dk1"/>
                </a:solidFill>
                <a:latin typeface="Twentieth Century"/>
                <a:ea typeface="Twentieth Century"/>
                <a:cs typeface="Twentieth Century"/>
                <a:sym typeface="Twentieth Century"/>
              </a:rPr>
              <a:t> is used in an electrical system to prevent unwanted flow of current to the earth from its supporting points. An electrical insulator is a very high resistive path through which practically no current can flow.</a:t>
            </a:r>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Typical requirements for an electrical insulator are: it must have a high enough dielectric strength to withstand an electrical field between the conductors; it must have a high insulation resistance to prevent leakage of current across the conductors.</a:t>
            </a:r>
            <a:br>
              <a:rPr lang="en-US" sz="1800">
                <a:solidFill>
                  <a:schemeClr val="dk1"/>
                </a:solidFill>
                <a:latin typeface="Twentieth Century"/>
                <a:ea typeface="Twentieth Century"/>
                <a:cs typeface="Twentieth Century"/>
                <a:sym typeface="Twentieth Century"/>
              </a:rPr>
            </a:br>
            <a:br>
              <a:rPr lang="en-US" sz="1800">
                <a:solidFill>
                  <a:schemeClr val="dk1"/>
                </a:solidFill>
                <a:latin typeface="Twentieth Century"/>
                <a:ea typeface="Twentieth Century"/>
                <a:cs typeface="Twentieth Century"/>
                <a:sym typeface="Twentieth Century"/>
              </a:rPr>
            </a:br>
            <a:r>
              <a:rPr lang="en-US" sz="1800">
                <a:solidFill>
                  <a:schemeClr val="dk1"/>
                </a:solidFill>
                <a:latin typeface="Twentieth Century"/>
                <a:ea typeface="Twentieth Century"/>
                <a:cs typeface="Twentieth Century"/>
                <a:sym typeface="Twentieth Century"/>
              </a:rPr>
              <a:t>Polymers having high dielectric constant can be used for applications such as film capacitors, artificial muscle, while the ones with low dielectric constants are used in the field of capacitors and dielectric materials. </a:t>
            </a:r>
            <a:endParaRPr sz="18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br>
              <a:rPr lang="en-US" sz="1800">
                <a:solidFill>
                  <a:schemeClr val="dk1"/>
                </a:solidFill>
                <a:latin typeface="Twentieth Century"/>
                <a:ea typeface="Twentieth Century"/>
                <a:cs typeface="Twentieth Century"/>
                <a:sym typeface="Twentieth Century"/>
              </a:rPr>
            </a:br>
            <a:endParaRPr sz="1800">
              <a:solidFill>
                <a:schemeClr val="dk1"/>
              </a:solidFill>
              <a:latin typeface="Twentieth Century"/>
              <a:ea typeface="Twentieth Century"/>
              <a:cs typeface="Twentieth Century"/>
              <a:sym typeface="Twentieth Century"/>
            </a:endParaRPr>
          </a:p>
        </p:txBody>
      </p:sp>
      <p:sp>
        <p:nvSpPr>
          <p:cNvPr id="385" name="Google Shape;385;p49"/>
          <p:cNvSpPr txBox="1"/>
          <p:nvPr/>
        </p:nvSpPr>
        <p:spPr>
          <a:xfrm>
            <a:off x="3152632" y="150125"/>
            <a:ext cx="5830442"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wentieth Century"/>
                <a:ea typeface="Twentieth Century"/>
                <a:cs typeface="Twentieth Century"/>
                <a:sym typeface="Twentieth Century"/>
              </a:rPr>
              <a:t>Electrical properties of polymers</a:t>
            </a:r>
            <a:endParaRPr b="1" sz="2800">
              <a:solidFill>
                <a:schemeClr val="dk1"/>
              </a:solidFill>
              <a:latin typeface="Twentieth Century"/>
              <a:ea typeface="Twentieth Century"/>
              <a:cs typeface="Twentieth Century"/>
              <a:sym typeface="Twentieth Century"/>
            </a:endParaRPr>
          </a:p>
        </p:txBody>
      </p:sp>
      <p:sp>
        <p:nvSpPr>
          <p:cNvPr id="386" name="Google Shape;386;p49"/>
          <p:cNvSpPr txBox="1"/>
          <p:nvPr/>
        </p:nvSpPr>
        <p:spPr>
          <a:xfrm>
            <a:off x="3916907" y="955343"/>
            <a:ext cx="4169731"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Twentieth Century"/>
                <a:ea typeface="Twentieth Century"/>
                <a:cs typeface="Twentieth Century"/>
                <a:sym typeface="Twentieth Century"/>
              </a:rPr>
              <a:t>Polymers as electrical insulators</a:t>
            </a:r>
            <a:endParaRPr b="1" sz="20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0"/>
          <p:cNvSpPr/>
          <p:nvPr/>
        </p:nvSpPr>
        <p:spPr>
          <a:xfrm>
            <a:off x="878006" y="1077374"/>
            <a:ext cx="11136573" cy="4524315"/>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wentieth Century"/>
                <a:ea typeface="Twentieth Century"/>
                <a:cs typeface="Twentieth Century"/>
                <a:sym typeface="Twentieth Century"/>
              </a:rPr>
              <a:t>When a piece of dielectric material is placed between electrodes and subjected to a steadily increasing voltage, at one point the insulating barrier will be exceeded and a sudden, catastrophic total breakdown will occur. </a:t>
            </a:r>
            <a:endParaRPr sz="1800">
              <a:solidFill>
                <a:schemeClr val="dk1"/>
              </a:solidFill>
              <a:latin typeface="Twentieth Century"/>
              <a:ea typeface="Twentieth Century"/>
              <a:cs typeface="Twentieth Century"/>
              <a:sym typeface="Twentieth Century"/>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wentieth Century"/>
                <a:ea typeface="Twentieth Century"/>
                <a:cs typeface="Twentieth Century"/>
                <a:sym typeface="Twentieth Century"/>
              </a:rPr>
              <a:t>With very high voltage, a great amount of electrical energy is released and the material will burn out in the breakdown area. The breakdown occurs at a location with some imperfection or non-uniformity. </a:t>
            </a:r>
            <a:endParaRPr sz="1800">
              <a:solidFill>
                <a:schemeClr val="dk1"/>
              </a:solidFill>
              <a:latin typeface="Twentieth Century"/>
              <a:ea typeface="Twentieth Century"/>
              <a:cs typeface="Twentieth Century"/>
              <a:sym typeface="Twentieth Century"/>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wentieth Century"/>
                <a:ea typeface="Twentieth Century"/>
                <a:cs typeface="Twentieth Century"/>
                <a:sym typeface="Twentieth Century"/>
              </a:rPr>
              <a:t>An intrinsic resistance of the material to high voltage referred to as dielectric breakdown strength (E</a:t>
            </a:r>
            <a:r>
              <a:rPr baseline="-25000" lang="en-US" sz="1800">
                <a:solidFill>
                  <a:schemeClr val="dk1"/>
                </a:solidFill>
                <a:latin typeface="Twentieth Century"/>
                <a:ea typeface="Twentieth Century"/>
                <a:cs typeface="Twentieth Century"/>
                <a:sym typeface="Twentieth Century"/>
              </a:rPr>
              <a:t>B</a:t>
            </a:r>
            <a:r>
              <a:rPr lang="en-US" sz="1800">
                <a:solidFill>
                  <a:schemeClr val="dk1"/>
                </a:solidFill>
                <a:latin typeface="Twentieth Century"/>
                <a:ea typeface="Twentieth Century"/>
                <a:cs typeface="Twentieth Century"/>
                <a:sym typeface="Twentieth Century"/>
              </a:rPr>
              <a:t>), can be as high as 100 MVm</a:t>
            </a:r>
            <a:r>
              <a:rPr baseline="30000" lang="en-US" sz="1800">
                <a:solidFill>
                  <a:schemeClr val="dk1"/>
                </a:solidFill>
                <a:latin typeface="Twentieth Century"/>
                <a:ea typeface="Twentieth Century"/>
                <a:cs typeface="Twentieth Century"/>
                <a:sym typeface="Twentieth Century"/>
              </a:rPr>
              <a:t>-1</a:t>
            </a:r>
            <a:r>
              <a:rPr lang="en-US" sz="1800">
                <a:solidFill>
                  <a:schemeClr val="dk1"/>
                </a:solidFill>
                <a:latin typeface="Twentieth Century"/>
                <a:ea typeface="Twentieth Century"/>
                <a:cs typeface="Twentieth Century"/>
                <a:sym typeface="Twentieth Century"/>
              </a:rPr>
              <a:t> for a homogeneous solid.</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wentieth Century"/>
                <a:ea typeface="Twentieth Century"/>
                <a:cs typeface="Twentieth Century"/>
                <a:sym typeface="Twentieth Century"/>
              </a:rPr>
              <a:t>The principal mechanisms of dielectric breakdown in polymers can be listed as:</a:t>
            </a:r>
            <a:endParaRPr/>
          </a:p>
          <a:p>
            <a:pPr indent="0" lvl="0" marL="0" marR="0" rtl="0" algn="l">
              <a:spcBef>
                <a:spcPts val="0"/>
              </a:spcBef>
              <a:spcAft>
                <a:spcPts val="0"/>
              </a:spcAft>
              <a:buNone/>
            </a:pPr>
            <a:br>
              <a:rPr lang="en-US" sz="1800">
                <a:solidFill>
                  <a:schemeClr val="dk1"/>
                </a:solidFill>
                <a:latin typeface="Twentieth Century"/>
                <a:ea typeface="Twentieth Century"/>
                <a:cs typeface="Twentieth Century"/>
                <a:sym typeface="Twentieth Century"/>
              </a:rPr>
            </a:br>
            <a:r>
              <a:rPr lang="en-US" sz="1800">
                <a:solidFill>
                  <a:schemeClr val="dk1"/>
                </a:solidFill>
                <a:latin typeface="Twentieth Century"/>
                <a:ea typeface="Twentieth Century"/>
                <a:cs typeface="Twentieth Century"/>
                <a:sym typeface="Twentieth Century"/>
              </a:rPr>
              <a:t>	(1) electronic</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	(2) thermal</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 	(3) electromechanical</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	(4) gas discharge</a:t>
            </a:r>
            <a:br>
              <a:rPr lang="en-US" sz="1800">
                <a:solidFill>
                  <a:schemeClr val="dk1"/>
                </a:solidFill>
                <a:latin typeface="Twentieth Century"/>
                <a:ea typeface="Twentieth Century"/>
                <a:cs typeface="Twentieth Century"/>
                <a:sym typeface="Twentieth Century"/>
              </a:rPr>
            </a:br>
            <a:br>
              <a:rPr lang="en-US" sz="1800">
                <a:solidFill>
                  <a:schemeClr val="dk1"/>
                </a:solidFill>
                <a:latin typeface="Twentieth Century"/>
                <a:ea typeface="Twentieth Century"/>
                <a:cs typeface="Twentieth Century"/>
                <a:sym typeface="Twentieth Century"/>
              </a:rPr>
            </a:br>
            <a:endParaRPr sz="1800">
              <a:solidFill>
                <a:schemeClr val="dk1"/>
              </a:solidFill>
              <a:latin typeface="Twentieth Century"/>
              <a:ea typeface="Twentieth Century"/>
              <a:cs typeface="Twentieth Century"/>
              <a:sym typeface="Twentieth Century"/>
            </a:endParaRPr>
          </a:p>
        </p:txBody>
      </p:sp>
      <p:sp>
        <p:nvSpPr>
          <p:cNvPr id="392" name="Google Shape;392;p50"/>
          <p:cNvSpPr txBox="1"/>
          <p:nvPr/>
        </p:nvSpPr>
        <p:spPr>
          <a:xfrm>
            <a:off x="4176214" y="286603"/>
            <a:ext cx="2792752"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Twentieth Century"/>
                <a:ea typeface="Twentieth Century"/>
                <a:cs typeface="Twentieth Century"/>
                <a:sym typeface="Twentieth Century"/>
              </a:rPr>
              <a:t>Dielectric Breakdown</a:t>
            </a:r>
            <a:endParaRPr b="1" sz="2000">
              <a:solidFill>
                <a:schemeClr val="dk1"/>
              </a:solidFill>
              <a:latin typeface="Twentieth Century"/>
              <a:ea typeface="Twentieth Century"/>
              <a:cs typeface="Twentieth Century"/>
              <a:sym typeface="Twentieth Century"/>
            </a:endParaRPr>
          </a:p>
        </p:txBody>
      </p:sp>
      <p:pic>
        <p:nvPicPr>
          <p:cNvPr id="393" name="Google Shape;393;p50"/>
          <p:cNvPicPr preferRelativeResize="0"/>
          <p:nvPr/>
        </p:nvPicPr>
        <p:blipFill rotWithShape="1">
          <a:blip r:embed="rId3">
            <a:alphaModFix/>
          </a:blip>
          <a:srcRect b="0" l="0" r="55895" t="0"/>
          <a:stretch/>
        </p:blipFill>
        <p:spPr>
          <a:xfrm>
            <a:off x="6196083" y="3580198"/>
            <a:ext cx="3679856" cy="327780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1"/>
          <p:cNvSpPr/>
          <p:nvPr/>
        </p:nvSpPr>
        <p:spPr>
          <a:xfrm>
            <a:off x="832798" y="779628"/>
            <a:ext cx="7574507" cy="20621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000000"/>
                </a:solidFill>
                <a:latin typeface="Twentieth Century"/>
                <a:ea typeface="Twentieth Century"/>
                <a:cs typeface="Twentieth Century"/>
                <a:sym typeface="Twentieth Century"/>
              </a:rPr>
              <a:t>Electronic Breakdown</a:t>
            </a:r>
            <a:br>
              <a:rPr lang="en-US" sz="1800">
                <a:solidFill>
                  <a:srgbClr val="000000"/>
                </a:solidFill>
                <a:latin typeface="Twentieth Century"/>
                <a:ea typeface="Twentieth Century"/>
                <a:cs typeface="Twentieth Century"/>
                <a:sym typeface="Twentieth Century"/>
              </a:rPr>
            </a:br>
            <a:r>
              <a:rPr lang="en-US" sz="1800">
                <a:solidFill>
                  <a:srgbClr val="000000"/>
                </a:solidFill>
                <a:latin typeface="Twentieth Century"/>
                <a:ea typeface="Twentieth Century"/>
                <a:cs typeface="Twentieth Century"/>
                <a:sym typeface="Twentieth Century"/>
              </a:rPr>
              <a:t>Electronic breakdown is initiated by the small number of electrons that are available for acceleration by the applied field. By the analogy with the mechanism of sparking gases, one can imagine that a Townsend-like avalanche may occur whenever the field is high enough for a conduction electron to gain sufficient energy to excite more electrons by collisions.</a:t>
            </a:r>
            <a:endParaRPr sz="1800">
              <a:solidFill>
                <a:schemeClr val="dk1"/>
              </a:solidFill>
              <a:latin typeface="Twentieth Century"/>
              <a:ea typeface="Twentieth Century"/>
              <a:cs typeface="Twentieth Century"/>
              <a:sym typeface="Twentieth Century"/>
            </a:endParaRPr>
          </a:p>
        </p:txBody>
      </p:sp>
      <p:pic>
        <p:nvPicPr>
          <p:cNvPr id="399" name="Google Shape;399;p51"/>
          <p:cNvPicPr preferRelativeResize="0"/>
          <p:nvPr/>
        </p:nvPicPr>
        <p:blipFill rotWithShape="1">
          <a:blip r:embed="rId3">
            <a:alphaModFix/>
          </a:blip>
          <a:srcRect b="0" l="0" r="0" t="0"/>
          <a:stretch/>
        </p:blipFill>
        <p:spPr>
          <a:xfrm>
            <a:off x="8407305" y="779628"/>
            <a:ext cx="3238500" cy="2514600"/>
          </a:xfrm>
          <a:prstGeom prst="rect">
            <a:avLst/>
          </a:prstGeom>
          <a:noFill/>
          <a:ln>
            <a:noFill/>
          </a:ln>
        </p:spPr>
      </p:pic>
      <p:sp>
        <p:nvSpPr>
          <p:cNvPr id="400" name="Google Shape;400;p51"/>
          <p:cNvSpPr/>
          <p:nvPr/>
        </p:nvSpPr>
        <p:spPr>
          <a:xfrm>
            <a:off x="832798" y="3441680"/>
            <a:ext cx="10813008" cy="2031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000000"/>
                </a:solidFill>
                <a:latin typeface="Twentieth Century"/>
                <a:ea typeface="Twentieth Century"/>
                <a:cs typeface="Twentieth Century"/>
                <a:sym typeface="Twentieth Century"/>
              </a:rPr>
              <a:t>Thermal Breakdown</a:t>
            </a:r>
            <a:br>
              <a:rPr b="1" lang="en-US" sz="1800">
                <a:solidFill>
                  <a:srgbClr val="000000"/>
                </a:solidFill>
                <a:latin typeface="Twentieth Century"/>
                <a:ea typeface="Twentieth Century"/>
                <a:cs typeface="Twentieth Century"/>
                <a:sym typeface="Twentieth Century"/>
              </a:rPr>
            </a:br>
            <a:r>
              <a:rPr lang="en-US" sz="1800">
                <a:solidFill>
                  <a:srgbClr val="000000"/>
                </a:solidFill>
                <a:latin typeface="Twentieth Century"/>
                <a:ea typeface="Twentieth Century"/>
                <a:cs typeface="Twentieth Century"/>
                <a:sym typeface="Twentieth Century"/>
              </a:rPr>
              <a:t>Whenever there is sufficient conductivity present in a dielectric to produce appreciable joule (ohmic or resistive) heating in an applied field, the possibility of thermal runaway exists. In alternating fields, there may be additional heat generated by relaxation processes and that will hasten the onset of any thermal </a:t>
            </a:r>
            <a:r>
              <a:rPr lang="en-US" sz="1800">
                <a:latin typeface="Twentieth Century"/>
                <a:ea typeface="Twentieth Century"/>
                <a:cs typeface="Twentieth Century"/>
                <a:sym typeface="Twentieth Century"/>
              </a:rPr>
              <a:t>runaway</a:t>
            </a:r>
            <a:r>
              <a:rPr lang="en-US" sz="1800">
                <a:solidFill>
                  <a:srgbClr val="000000"/>
                </a:solidFill>
                <a:latin typeface="Twentieth Century"/>
                <a:ea typeface="Twentieth Century"/>
                <a:cs typeface="Twentieth Century"/>
                <a:sym typeface="Twentieth Century"/>
              </a:rPr>
              <a:t> condition</a:t>
            </a:r>
            <a:br>
              <a:rPr lang="en-US" sz="1800">
                <a:solidFill>
                  <a:srgbClr val="000000"/>
                </a:solidFill>
                <a:latin typeface="Twentieth Century"/>
                <a:ea typeface="Twentieth Century"/>
                <a:cs typeface="Twentieth Century"/>
                <a:sym typeface="Twentieth Century"/>
              </a:rPr>
            </a:br>
            <a:br>
              <a:rPr lang="en-US" sz="1800">
                <a:solidFill>
                  <a:srgbClr val="000000"/>
                </a:solidFill>
                <a:latin typeface="Twentieth Century"/>
                <a:ea typeface="Twentieth Century"/>
                <a:cs typeface="Twentieth Century"/>
                <a:sym typeface="Twentieth Century"/>
              </a:rPr>
            </a:b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2"/>
          <p:cNvSpPr/>
          <p:nvPr/>
        </p:nvSpPr>
        <p:spPr>
          <a:xfrm>
            <a:off x="996286" y="806440"/>
            <a:ext cx="10986447"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000000"/>
                </a:solidFill>
                <a:latin typeface="Twentieth Century"/>
                <a:ea typeface="Twentieth Century"/>
                <a:cs typeface="Twentieth Century"/>
                <a:sym typeface="Twentieth Century"/>
              </a:rPr>
              <a:t>Electromechanical Breakdown</a:t>
            </a:r>
            <a:br>
              <a:rPr lang="en-US" sz="1800">
                <a:solidFill>
                  <a:srgbClr val="000000"/>
                </a:solidFill>
                <a:latin typeface="Twentieth Century"/>
                <a:ea typeface="Twentieth Century"/>
                <a:cs typeface="Twentieth Century"/>
                <a:sym typeface="Twentieth Century"/>
              </a:rPr>
            </a:br>
            <a:r>
              <a:rPr lang="en-US" sz="1800">
                <a:solidFill>
                  <a:srgbClr val="000000"/>
                </a:solidFill>
                <a:latin typeface="Twentieth Century"/>
                <a:ea typeface="Twentieth Century"/>
                <a:cs typeface="Twentieth Century"/>
                <a:sym typeface="Twentieth Century"/>
              </a:rPr>
              <a:t>The mechanism is based on the fact that the breakdown characteristics of polymers in the </a:t>
            </a:r>
            <a:r>
              <a:rPr lang="en-US" sz="1800">
                <a:latin typeface="Twentieth Century"/>
                <a:ea typeface="Twentieth Century"/>
                <a:cs typeface="Twentieth Century"/>
                <a:sym typeface="Twentieth Century"/>
              </a:rPr>
              <a:t>temperature </a:t>
            </a:r>
            <a:r>
              <a:rPr lang="en-US" sz="1800">
                <a:solidFill>
                  <a:srgbClr val="000000"/>
                </a:solidFill>
                <a:latin typeface="Twentieth Century"/>
                <a:ea typeface="Twentieth Century"/>
                <a:cs typeface="Twentieth Century"/>
                <a:sym typeface="Twentieth Century"/>
              </a:rPr>
              <a:t>region near the melting (softening) point are similar to their changes of mechanical characteristics. The breakdown is caused by the mechanical deformation resulting from stress under the applied electric field.</a:t>
            </a:r>
            <a:endParaRPr sz="1800">
              <a:solidFill>
                <a:schemeClr val="dk1"/>
              </a:solidFill>
              <a:latin typeface="Twentieth Century"/>
              <a:ea typeface="Twentieth Century"/>
              <a:cs typeface="Twentieth Century"/>
              <a:sym typeface="Twentieth Century"/>
            </a:endParaRPr>
          </a:p>
        </p:txBody>
      </p:sp>
      <p:sp>
        <p:nvSpPr>
          <p:cNvPr id="406" name="Google Shape;406;p52"/>
          <p:cNvSpPr/>
          <p:nvPr/>
        </p:nvSpPr>
        <p:spPr>
          <a:xfrm>
            <a:off x="996286" y="2981263"/>
            <a:ext cx="10986448" cy="220060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000000"/>
                </a:solidFill>
                <a:latin typeface="Twentieth Century"/>
                <a:ea typeface="Twentieth Century"/>
                <a:cs typeface="Twentieth Century"/>
                <a:sym typeface="Twentieth Century"/>
              </a:rPr>
              <a:t>Gas-Discharge Breakdown</a:t>
            </a:r>
            <a:br>
              <a:rPr lang="en-US" sz="1800">
                <a:solidFill>
                  <a:srgbClr val="000000"/>
                </a:solidFill>
                <a:latin typeface="Twentieth Century"/>
                <a:ea typeface="Twentieth Century"/>
                <a:cs typeface="Twentieth Century"/>
                <a:sym typeface="Twentieth Century"/>
              </a:rPr>
            </a:br>
            <a:r>
              <a:rPr lang="en-US" sz="1800">
                <a:solidFill>
                  <a:srgbClr val="000000"/>
                </a:solidFill>
                <a:latin typeface="Twentieth Century"/>
                <a:ea typeface="Twentieth Century"/>
                <a:cs typeface="Twentieth Century"/>
                <a:sym typeface="Twentieth Century"/>
              </a:rPr>
              <a:t>The dielectric strength of a gas is much less than that of a solid insulator, which is on the order of 3 MV m</a:t>
            </a:r>
            <a:r>
              <a:rPr baseline="30000" lang="en-US" sz="1800">
                <a:solidFill>
                  <a:srgbClr val="000000"/>
                </a:solidFill>
                <a:latin typeface="Twentieth Century"/>
                <a:ea typeface="Twentieth Century"/>
                <a:cs typeface="Twentieth Century"/>
                <a:sym typeface="Twentieth Century"/>
              </a:rPr>
              <a:t>-1</a:t>
            </a:r>
            <a:r>
              <a:rPr lang="en-US" sz="1800">
                <a:solidFill>
                  <a:srgbClr val="000000"/>
                </a:solidFill>
                <a:latin typeface="Twentieth Century"/>
                <a:ea typeface="Twentieth Century"/>
                <a:cs typeface="Twentieth Century"/>
                <a:sym typeface="Twentieth Century"/>
              </a:rPr>
              <a:t>. Consequently, during the application of a high voltage to a solid specimen, discharges are likely to occur at an early stage in any gas that is at the edges of the electrodes or may be occluded as bubbles in the solid. Such external or internal discharges tend to damage the solid, and repeated discharges lead to dielectric failure. </a:t>
            </a:r>
            <a:br>
              <a:rPr lang="en-US" sz="1100">
                <a:solidFill>
                  <a:srgbClr val="000000"/>
                </a:solidFill>
                <a:latin typeface="Twentieth Century"/>
                <a:ea typeface="Twentieth Century"/>
                <a:cs typeface="Twentieth Century"/>
                <a:sym typeface="Twentieth Century"/>
              </a:rPr>
            </a:br>
            <a:br>
              <a:rPr lang="en-US" sz="1100">
                <a:solidFill>
                  <a:srgbClr val="000000"/>
                </a:solidFill>
                <a:latin typeface="Twentieth Century"/>
                <a:ea typeface="Twentieth Century"/>
                <a:cs typeface="Twentieth Century"/>
                <a:sym typeface="Twentieth Century"/>
              </a:rPr>
            </a:b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3"/>
          <p:cNvSpPr/>
          <p:nvPr/>
        </p:nvSpPr>
        <p:spPr>
          <a:xfrm>
            <a:off x="1160061" y="643778"/>
            <a:ext cx="10645252"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Twentieth Century"/>
                <a:ea typeface="Twentieth Century"/>
                <a:cs typeface="Twentieth Century"/>
                <a:sym typeface="Twentieth Century"/>
              </a:rPr>
              <a:t>Electrical breakdown starts frequently with prebreakdown that is called treeing. Treeing has been recognized as a cause of long-term electrical </a:t>
            </a:r>
            <a:r>
              <a:rPr lang="en-US" sz="1800">
                <a:solidFill>
                  <a:schemeClr val="dk1"/>
                </a:solidFill>
                <a:latin typeface="Twentieth Century"/>
                <a:ea typeface="Twentieth Century"/>
                <a:cs typeface="Twentieth Century"/>
                <a:sym typeface="Twentieth Century"/>
              </a:rPr>
              <a:t>failures in solid dielectrics.</a:t>
            </a:r>
            <a:br>
              <a:rPr lang="en-US" sz="1800">
                <a:solidFill>
                  <a:schemeClr val="dk1"/>
                </a:solidFill>
                <a:latin typeface="Twentieth Century"/>
                <a:ea typeface="Twentieth Century"/>
                <a:cs typeface="Twentieth Century"/>
                <a:sym typeface="Twentieth Century"/>
              </a:rPr>
            </a:br>
            <a:br>
              <a:rPr lang="en-US" sz="1800">
                <a:solidFill>
                  <a:schemeClr val="dk1"/>
                </a:solidFill>
                <a:latin typeface="Twentieth Century"/>
                <a:ea typeface="Twentieth Century"/>
                <a:cs typeface="Twentieth Century"/>
                <a:sym typeface="Twentieth Century"/>
              </a:rPr>
            </a:br>
            <a:r>
              <a:rPr lang="en-US" sz="1800">
                <a:solidFill>
                  <a:schemeClr val="dk1"/>
                </a:solidFill>
                <a:latin typeface="Twentieth Century"/>
                <a:ea typeface="Twentieth Century"/>
                <a:cs typeface="Twentieth Century"/>
                <a:sym typeface="Twentieth Century"/>
              </a:rPr>
              <a:t>In general, two kinds of trees exist in polymers: </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	(1) electrical - generated by an electrical field alone</a:t>
            </a:r>
            <a:br>
              <a:rPr lang="en-US" sz="1800">
                <a:solidFill>
                  <a:schemeClr val="dk1"/>
                </a:solidFill>
                <a:latin typeface="Twentieth Century"/>
                <a:ea typeface="Twentieth Century"/>
                <a:cs typeface="Twentieth Century"/>
                <a:sym typeface="Twentieth Century"/>
              </a:rPr>
            </a:br>
            <a:r>
              <a:rPr lang="en-US" sz="1800">
                <a:solidFill>
                  <a:schemeClr val="dk1"/>
                </a:solidFill>
                <a:latin typeface="Twentieth Century"/>
                <a:ea typeface="Twentieth Century"/>
                <a:cs typeface="Twentieth Century"/>
                <a:sym typeface="Twentieth Century"/>
              </a:rPr>
              <a:t>      (2) water trees - generated by an electrical field together with water or various chemicals. </a:t>
            </a:r>
            <a:endParaRPr sz="1800">
              <a:solidFill>
                <a:schemeClr val="dk1"/>
              </a:solidFill>
              <a:latin typeface="Twentieth Century"/>
              <a:ea typeface="Twentieth Century"/>
              <a:cs typeface="Twentieth Century"/>
              <a:sym typeface="Twentieth Century"/>
            </a:endParaRPr>
          </a:p>
        </p:txBody>
      </p:sp>
      <p:pic>
        <p:nvPicPr>
          <p:cNvPr id="412" name="Google Shape;412;p53"/>
          <p:cNvPicPr preferRelativeResize="0"/>
          <p:nvPr/>
        </p:nvPicPr>
        <p:blipFill rotWithShape="1">
          <a:blip r:embed="rId3">
            <a:alphaModFix/>
          </a:blip>
          <a:srcRect b="0" l="0" r="0" t="0"/>
          <a:stretch/>
        </p:blipFill>
        <p:spPr>
          <a:xfrm>
            <a:off x="1522934" y="2572460"/>
            <a:ext cx="4314825" cy="4067175"/>
          </a:xfrm>
          <a:prstGeom prst="rect">
            <a:avLst/>
          </a:prstGeom>
          <a:noFill/>
          <a:ln>
            <a:noFill/>
          </a:ln>
        </p:spPr>
      </p:pic>
      <p:sp>
        <p:nvSpPr>
          <p:cNvPr id="413" name="Google Shape;413;p53"/>
          <p:cNvSpPr/>
          <p:nvPr/>
        </p:nvSpPr>
        <p:spPr>
          <a:xfrm>
            <a:off x="4408835" y="215206"/>
            <a:ext cx="2648482"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000000"/>
                </a:solidFill>
                <a:latin typeface="Twentieth Century"/>
                <a:ea typeface="Twentieth Century"/>
                <a:cs typeface="Twentieth Century"/>
                <a:sym typeface="Twentieth Century"/>
              </a:rPr>
              <a:t>Treeing in Polymers</a:t>
            </a:r>
            <a:endParaRPr b="1" sz="20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4"/>
          <p:cNvSpPr/>
          <p:nvPr/>
        </p:nvSpPr>
        <p:spPr>
          <a:xfrm>
            <a:off x="1119116" y="804081"/>
            <a:ext cx="10495127"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231F20"/>
                </a:solidFill>
                <a:latin typeface="Twentieth Century"/>
                <a:ea typeface="Twentieth Century"/>
                <a:cs typeface="Twentieth Century"/>
                <a:sym typeface="Twentieth Century"/>
              </a:rPr>
              <a:t>The ageing process present in the insulation systems of an electric machine or equipment</a:t>
            </a:r>
            <a:br>
              <a:rPr lang="en-US" sz="1800">
                <a:solidFill>
                  <a:srgbClr val="231F20"/>
                </a:solidFill>
                <a:latin typeface="Twentieth Century"/>
                <a:ea typeface="Twentieth Century"/>
                <a:cs typeface="Twentieth Century"/>
                <a:sym typeface="Twentieth Century"/>
              </a:rPr>
            </a:br>
            <a:r>
              <a:rPr lang="en-US" sz="1800">
                <a:solidFill>
                  <a:srgbClr val="231F20"/>
                </a:solidFill>
                <a:latin typeface="Twentieth Century"/>
                <a:ea typeface="Twentieth Century"/>
                <a:cs typeface="Twentieth Century"/>
                <a:sym typeface="Twentieth Century"/>
              </a:rPr>
              <a:t>can be </a:t>
            </a:r>
            <a:r>
              <a:rPr lang="en-US" sz="1800">
                <a:solidFill>
                  <a:srgbClr val="231F20"/>
                </a:solidFill>
                <a:latin typeface="Twentieth Century"/>
                <a:ea typeface="Twentieth Century"/>
                <a:cs typeface="Twentieth Century"/>
                <a:sym typeface="Twentieth Century"/>
              </a:rPr>
              <a:t>defined</a:t>
            </a:r>
            <a:r>
              <a:rPr lang="en-US" sz="1800">
                <a:solidFill>
                  <a:srgbClr val="231F20"/>
                </a:solidFill>
                <a:latin typeface="Twentieth Century"/>
                <a:ea typeface="Twentieth Century"/>
                <a:cs typeface="Twentieth Century"/>
                <a:sym typeface="Twentieth Century"/>
              </a:rPr>
              <a:t> as the irreversible changes of their intrinsic properties due to action by one</a:t>
            </a:r>
            <a:br>
              <a:rPr lang="en-US" sz="1800">
                <a:solidFill>
                  <a:srgbClr val="231F20"/>
                </a:solidFill>
                <a:latin typeface="Twentieth Century"/>
                <a:ea typeface="Twentieth Century"/>
                <a:cs typeface="Twentieth Century"/>
                <a:sym typeface="Twentieth Century"/>
              </a:rPr>
            </a:br>
            <a:r>
              <a:rPr lang="en-US" sz="1800">
                <a:solidFill>
                  <a:srgbClr val="231F20"/>
                </a:solidFill>
                <a:latin typeface="Twentieth Century"/>
                <a:ea typeface="Twentieth Century"/>
                <a:cs typeface="Twentieth Century"/>
                <a:sym typeface="Twentieth Century"/>
              </a:rPr>
              <a:t>or several degradation mechanisms or factors.</a:t>
            </a:r>
            <a:endParaRPr sz="1800">
              <a:solidFill>
                <a:schemeClr val="dk1"/>
              </a:solidFill>
              <a:latin typeface="Twentieth Century"/>
              <a:ea typeface="Twentieth Century"/>
              <a:cs typeface="Twentieth Century"/>
              <a:sym typeface="Twentieth Century"/>
            </a:endParaRPr>
          </a:p>
        </p:txBody>
      </p:sp>
      <p:sp>
        <p:nvSpPr>
          <p:cNvPr id="419" name="Google Shape;419;p54"/>
          <p:cNvSpPr/>
          <p:nvPr/>
        </p:nvSpPr>
        <p:spPr>
          <a:xfrm>
            <a:off x="3737221" y="241827"/>
            <a:ext cx="4859022"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231F20"/>
                </a:solidFill>
                <a:latin typeface="Twentieth Century"/>
                <a:ea typeface="Twentieth Century"/>
                <a:cs typeface="Twentieth Century"/>
                <a:sym typeface="Twentieth Century"/>
              </a:rPr>
              <a:t>Ageing in polymer insulation systems</a:t>
            </a:r>
            <a:endParaRPr b="1" sz="2000">
              <a:solidFill>
                <a:schemeClr val="dk1"/>
              </a:solidFill>
              <a:latin typeface="Twentieth Century"/>
              <a:ea typeface="Twentieth Century"/>
              <a:cs typeface="Twentieth Century"/>
              <a:sym typeface="Twentieth Century"/>
            </a:endParaRPr>
          </a:p>
        </p:txBody>
      </p:sp>
      <p:pic>
        <p:nvPicPr>
          <p:cNvPr id="420" name="Google Shape;420;p54"/>
          <p:cNvPicPr preferRelativeResize="0"/>
          <p:nvPr/>
        </p:nvPicPr>
        <p:blipFill rotWithShape="1">
          <a:blip r:embed="rId3">
            <a:alphaModFix/>
          </a:blip>
          <a:srcRect b="0" l="0" r="0" t="0"/>
          <a:stretch/>
        </p:blipFill>
        <p:spPr>
          <a:xfrm>
            <a:off x="3010896" y="2056475"/>
            <a:ext cx="5924550" cy="4410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22"/>
          <p:cNvPicPr preferRelativeResize="0"/>
          <p:nvPr/>
        </p:nvPicPr>
        <p:blipFill rotWithShape="1">
          <a:blip r:embed="rId3">
            <a:alphaModFix/>
          </a:blip>
          <a:srcRect b="0" l="0" r="0" t="39648"/>
          <a:stretch/>
        </p:blipFill>
        <p:spPr>
          <a:xfrm>
            <a:off x="1196962" y="1555844"/>
            <a:ext cx="9950226" cy="4503761"/>
          </a:xfrm>
          <a:prstGeom prst="rect">
            <a:avLst/>
          </a:prstGeom>
          <a:noFill/>
          <a:ln>
            <a:noFill/>
          </a:ln>
        </p:spPr>
      </p:pic>
      <p:sp>
        <p:nvSpPr>
          <p:cNvPr id="183" name="Google Shape;183;p22"/>
          <p:cNvSpPr txBox="1"/>
          <p:nvPr/>
        </p:nvSpPr>
        <p:spPr>
          <a:xfrm>
            <a:off x="3982320" y="480030"/>
            <a:ext cx="3098925"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wentieth Century"/>
                <a:ea typeface="Twentieth Century"/>
                <a:cs typeface="Twentieth Century"/>
                <a:sym typeface="Twentieth Century"/>
              </a:rPr>
              <a:t>Factors affecting T</a:t>
            </a:r>
            <a:r>
              <a:rPr b="1" baseline="-25000" lang="en-US" sz="2400">
                <a:solidFill>
                  <a:schemeClr val="dk1"/>
                </a:solidFill>
                <a:latin typeface="Twentieth Century"/>
                <a:ea typeface="Twentieth Century"/>
                <a:cs typeface="Twentieth Century"/>
                <a:sym typeface="Twentieth Century"/>
              </a:rPr>
              <a:t>g</a:t>
            </a:r>
            <a:endParaRPr b="1" sz="24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3"/>
          <p:cNvPicPr preferRelativeResize="0"/>
          <p:nvPr/>
        </p:nvPicPr>
        <p:blipFill rotWithShape="1">
          <a:blip r:embed="rId3">
            <a:alphaModFix/>
          </a:blip>
          <a:srcRect b="8552" l="0" r="0" t="8659"/>
          <a:stretch/>
        </p:blipFill>
        <p:spPr>
          <a:xfrm>
            <a:off x="1569492" y="859809"/>
            <a:ext cx="9184944" cy="534992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4"/>
          <p:cNvPicPr preferRelativeResize="0"/>
          <p:nvPr/>
        </p:nvPicPr>
        <p:blipFill rotWithShape="1">
          <a:blip r:embed="rId3">
            <a:alphaModFix/>
          </a:blip>
          <a:srcRect b="15858" l="0" r="0" t="28420"/>
          <a:stretch/>
        </p:blipFill>
        <p:spPr>
          <a:xfrm>
            <a:off x="1982338" y="1640991"/>
            <a:ext cx="8581029" cy="3586102"/>
          </a:xfrm>
          <a:prstGeom prst="rect">
            <a:avLst/>
          </a:prstGeom>
          <a:noFill/>
          <a:ln>
            <a:noFill/>
          </a:ln>
        </p:spPr>
      </p:pic>
      <p:sp>
        <p:nvSpPr>
          <p:cNvPr id="194" name="Google Shape;194;p24"/>
          <p:cNvSpPr txBox="1"/>
          <p:nvPr/>
        </p:nvSpPr>
        <p:spPr>
          <a:xfrm>
            <a:off x="3804899" y="900752"/>
            <a:ext cx="2887329"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wentieth Century"/>
                <a:ea typeface="Twentieth Century"/>
                <a:cs typeface="Twentieth Century"/>
                <a:sym typeface="Twentieth Century"/>
              </a:rPr>
              <a:t>Significance of T</a:t>
            </a:r>
            <a:r>
              <a:rPr b="1" baseline="-25000" lang="en-US" sz="2400">
                <a:solidFill>
                  <a:schemeClr val="dk1"/>
                </a:solidFill>
                <a:latin typeface="Twentieth Century"/>
                <a:ea typeface="Twentieth Century"/>
                <a:cs typeface="Twentieth Century"/>
                <a:sym typeface="Twentieth Century"/>
              </a:rPr>
              <a:t>g</a:t>
            </a:r>
            <a:endParaRPr b="1" sz="24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nvSpPr>
        <p:spPr>
          <a:xfrm>
            <a:off x="3641125" y="163773"/>
            <a:ext cx="441499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wentieth Century"/>
                <a:ea typeface="Twentieth Century"/>
                <a:cs typeface="Twentieth Century"/>
                <a:sym typeface="Twentieth Century"/>
              </a:rPr>
              <a:t>Thermal analysis of polymer</a:t>
            </a:r>
            <a:endParaRPr b="1" sz="2400">
              <a:solidFill>
                <a:schemeClr val="dk1"/>
              </a:solidFill>
              <a:latin typeface="Twentieth Century"/>
              <a:ea typeface="Twentieth Century"/>
              <a:cs typeface="Twentieth Century"/>
              <a:sym typeface="Twentieth Century"/>
            </a:endParaRPr>
          </a:p>
        </p:txBody>
      </p:sp>
      <p:sp>
        <p:nvSpPr>
          <p:cNvPr id="200" name="Google Shape;200;p25"/>
          <p:cNvSpPr txBox="1"/>
          <p:nvPr/>
        </p:nvSpPr>
        <p:spPr>
          <a:xfrm>
            <a:off x="1143892" y="1148092"/>
            <a:ext cx="10049301" cy="4247317"/>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wentieth Century"/>
                <a:ea typeface="Twentieth Century"/>
                <a:cs typeface="Twentieth Century"/>
                <a:sym typeface="Twentieth Century"/>
              </a:rPr>
              <a:t>Measurement of physical property of polymer as a function of temperature.</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Twentieth Century"/>
              <a:ea typeface="Twentieth Century"/>
              <a:cs typeface="Twentieth Century"/>
              <a:sym typeface="Twentieth Century"/>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wentieth Century"/>
                <a:ea typeface="Twentieth Century"/>
                <a:cs typeface="Twentieth Century"/>
                <a:sym typeface="Twentieth Century"/>
              </a:rPr>
              <a:t>Different methods:</a:t>
            </a:r>
            <a:endParaRPr/>
          </a:p>
          <a:p>
            <a:pPr indent="-342900" lvl="1" marL="80010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wentieth Century"/>
                <a:ea typeface="Twentieth Century"/>
                <a:cs typeface="Twentieth Century"/>
                <a:sym typeface="Twentieth Century"/>
              </a:rPr>
              <a:t>Differential Scanning Calorimeter (DSC)</a:t>
            </a:r>
            <a:endParaRPr/>
          </a:p>
          <a:p>
            <a:pPr indent="-342900" lvl="1" marL="80010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wentieth Century"/>
                <a:ea typeface="Twentieth Century"/>
                <a:cs typeface="Twentieth Century"/>
                <a:sym typeface="Twentieth Century"/>
              </a:rPr>
              <a:t>Differential Thermal Analysis (DTA)</a:t>
            </a:r>
            <a:endParaRPr/>
          </a:p>
          <a:p>
            <a:pPr indent="-342900" lvl="1" marL="800100" marR="0" rtl="0" algn="l">
              <a:spcBef>
                <a:spcPts val="0"/>
              </a:spcBef>
              <a:spcAft>
                <a:spcPts val="0"/>
              </a:spcAft>
              <a:buClr>
                <a:schemeClr val="dk1"/>
              </a:buClr>
              <a:buSzPts val="1800"/>
              <a:buFont typeface="Arial"/>
              <a:buChar char="•"/>
            </a:pPr>
            <a:r>
              <a:rPr lang="en-US" sz="1800">
                <a:solidFill>
                  <a:schemeClr val="dk1"/>
                </a:solidFill>
                <a:latin typeface="Twentieth Century"/>
                <a:ea typeface="Twentieth Century"/>
                <a:cs typeface="Twentieth Century"/>
                <a:sym typeface="Twentieth Century"/>
              </a:rPr>
              <a:t>Thermogravimetric</a:t>
            </a:r>
            <a:r>
              <a:rPr b="0" i="0" lang="en-US" sz="1800" u="none" cap="none" strike="noStrike">
                <a:solidFill>
                  <a:schemeClr val="dk1"/>
                </a:solidFill>
                <a:latin typeface="Twentieth Century"/>
                <a:ea typeface="Twentieth Century"/>
                <a:cs typeface="Twentieth Century"/>
                <a:sym typeface="Twentieth Century"/>
              </a:rPr>
              <a:t> Analysis (TGA)</a:t>
            </a:r>
            <a:endParaRPr b="0" i="0" sz="1800" u="none" cap="none" strike="noStrike">
              <a:solidFill>
                <a:schemeClr val="dk1"/>
              </a:solidFill>
              <a:latin typeface="Twentieth Century"/>
              <a:ea typeface="Twentieth Century"/>
              <a:cs typeface="Twentieth Century"/>
              <a:sym typeface="Twentieth Century"/>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Twentieth Century"/>
              <a:ea typeface="Twentieth Century"/>
              <a:cs typeface="Twentieth Century"/>
              <a:sym typeface="Twentieth Century"/>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wentieth Century"/>
                <a:ea typeface="Twentieth Century"/>
                <a:cs typeface="Twentieth Century"/>
                <a:sym typeface="Twentieth Century"/>
              </a:rPr>
              <a:t>DSC records the energy necessary to establish a zero temperature difference between </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    the sample and reference material as a function of time or temperature.</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Twentieth Century"/>
              <a:ea typeface="Twentieth Century"/>
              <a:cs typeface="Twentieth Century"/>
              <a:sym typeface="Twentieth Century"/>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wentieth Century"/>
                <a:ea typeface="Twentieth Century"/>
                <a:cs typeface="Twentieth Century"/>
                <a:sym typeface="Twentieth Century"/>
              </a:rPr>
              <a:t>In DSC, both sample and reference are subjected to identical temperature conditions in an environment which either heated or cooled at a controlled rate.</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Twentieth Century"/>
              <a:ea typeface="Twentieth Century"/>
              <a:cs typeface="Twentieth Century"/>
              <a:sym typeface="Twentieth Century"/>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wentieth Century"/>
                <a:ea typeface="Twentieth Century"/>
                <a:cs typeface="Twentieth Century"/>
                <a:sym typeface="Twentieth Century"/>
              </a:rPr>
              <a:t>In contrast, DTA involves measuring the difference in temperature between the sample and reference material as a function of time or temperature.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26"/>
          <p:cNvPicPr preferRelativeResize="0"/>
          <p:nvPr/>
        </p:nvPicPr>
        <p:blipFill rotWithShape="1">
          <a:blip r:embed="rId3">
            <a:alphaModFix/>
          </a:blip>
          <a:srcRect b="0" l="0" r="0" t="0"/>
          <a:stretch/>
        </p:blipFill>
        <p:spPr>
          <a:xfrm>
            <a:off x="2988860" y="1377629"/>
            <a:ext cx="5729003" cy="4040106"/>
          </a:xfrm>
          <a:prstGeom prst="rect">
            <a:avLst/>
          </a:prstGeom>
          <a:noFill/>
          <a:ln>
            <a:noFill/>
          </a:ln>
        </p:spPr>
      </p:pic>
      <p:sp>
        <p:nvSpPr>
          <p:cNvPr id="206" name="Google Shape;206;p26"/>
          <p:cNvSpPr txBox="1"/>
          <p:nvPr/>
        </p:nvSpPr>
        <p:spPr>
          <a:xfrm>
            <a:off x="2962761" y="491320"/>
            <a:ext cx="5755102"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Twentieth Century"/>
                <a:ea typeface="Twentieth Century"/>
                <a:cs typeface="Twentieth Century"/>
                <a:sym typeface="Twentieth Century"/>
              </a:rPr>
              <a:t>Schematic Representation of DSC Instrument</a:t>
            </a:r>
            <a:endParaRPr b="1" sz="20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27"/>
          <p:cNvPicPr preferRelativeResize="0"/>
          <p:nvPr/>
        </p:nvPicPr>
        <p:blipFill rotWithShape="1">
          <a:blip r:embed="rId3">
            <a:alphaModFix/>
          </a:blip>
          <a:srcRect b="0" l="0" r="0" t="0"/>
          <a:stretch/>
        </p:blipFill>
        <p:spPr>
          <a:xfrm>
            <a:off x="2702257" y="1403089"/>
            <a:ext cx="6045959" cy="4361568"/>
          </a:xfrm>
          <a:prstGeom prst="rect">
            <a:avLst/>
          </a:prstGeom>
          <a:noFill/>
          <a:ln>
            <a:noFill/>
          </a:ln>
        </p:spPr>
      </p:pic>
      <p:sp>
        <p:nvSpPr>
          <p:cNvPr id="212" name="Google Shape;212;p27"/>
          <p:cNvSpPr txBox="1"/>
          <p:nvPr/>
        </p:nvSpPr>
        <p:spPr>
          <a:xfrm>
            <a:off x="3549615" y="368490"/>
            <a:ext cx="4038285"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Twentieth Century"/>
                <a:ea typeface="Twentieth Century"/>
                <a:cs typeface="Twentieth Century"/>
                <a:sym typeface="Twentieth Century"/>
              </a:rPr>
              <a:t>DSC Thermogram of a polymer</a:t>
            </a:r>
            <a:endParaRPr b="1" sz="2000">
              <a:solidFill>
                <a:schemeClr val="dk1"/>
              </a:solidFill>
              <a:latin typeface="Twentieth Century"/>
              <a:ea typeface="Twentieth Century"/>
              <a:cs typeface="Twentieth Century"/>
              <a:sym typeface="Twentieth Century"/>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roplet">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