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85" r:id="rId11"/>
    <p:sldId id="286" r:id="rId12"/>
    <p:sldId id="287" r:id="rId13"/>
    <p:sldId id="265" r:id="rId14"/>
    <p:sldId id="266" r:id="rId15"/>
    <p:sldId id="267" r:id="rId16"/>
    <p:sldId id="268" r:id="rId17"/>
    <p:sldId id="270" r:id="rId18"/>
    <p:sldId id="271" r:id="rId19"/>
    <p:sldId id="272" r:id="rId20"/>
    <p:sldId id="273" r:id="rId21"/>
    <p:sldId id="275" r:id="rId22"/>
    <p:sldId id="274" r:id="rId23"/>
    <p:sldId id="276" r:id="rId24"/>
    <p:sldId id="279" r:id="rId25"/>
    <p:sldId id="280" r:id="rId26"/>
    <p:sldId id="281" r:id="rId27"/>
    <p:sldId id="278"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84" d="100"/>
          <a:sy n="84" d="100"/>
        </p:scale>
        <p:origin x="8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BFA754-3899-D7C5-AF37-8C808A7F63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AB8604F-A541-C7AA-D30F-FC61A401FC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1F490-FF07-414B-9385-C42ED133D30B}" type="datetimeFigureOut">
              <a:rPr lang="en-GB" smtClean="0"/>
              <a:t>24/09/2024</a:t>
            </a:fld>
            <a:endParaRPr lang="en-GB"/>
          </a:p>
        </p:txBody>
      </p:sp>
      <p:sp>
        <p:nvSpPr>
          <p:cNvPr id="4" name="Footer Placeholder 3">
            <a:extLst>
              <a:ext uri="{FF2B5EF4-FFF2-40B4-BE49-F238E27FC236}">
                <a16:creationId xmlns:a16="http://schemas.microsoft.com/office/drawing/2014/main" id="{587C9F1F-F854-1D81-35CF-D6F50A265F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ECBB480-6CC1-1220-0EEB-8A3F6ECA1C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194B24-7BE4-49DC-A9A6-C2B529D49EC0}" type="slidenum">
              <a:rPr lang="en-GB" smtClean="0"/>
              <a:t>‹#›</a:t>
            </a:fld>
            <a:endParaRPr lang="en-GB"/>
          </a:p>
        </p:txBody>
      </p:sp>
    </p:spTree>
    <p:extLst>
      <p:ext uri="{BB962C8B-B14F-4D97-AF65-F5344CB8AC3E}">
        <p14:creationId xmlns:p14="http://schemas.microsoft.com/office/powerpoint/2010/main" val="16098054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F9051-472A-4A73-9179-377B1C1DEFD1}" type="datetimeFigureOut">
              <a:rPr lang="en-GB" smtClean="0"/>
              <a:t>24/09/2024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698F5-BD29-4973-AFE2-FCE12A8491DD}" type="slidenum">
              <a:rPr lang="en-GB" smtClean="0"/>
              <a:t>‹#›</a:t>
            </a:fld>
            <a:endParaRPr lang="en-GB"/>
          </a:p>
        </p:txBody>
      </p:sp>
    </p:spTree>
    <p:extLst>
      <p:ext uri="{BB962C8B-B14F-4D97-AF65-F5344CB8AC3E}">
        <p14:creationId xmlns:p14="http://schemas.microsoft.com/office/powerpoint/2010/main" val="33501337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5059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694F1B2-35BC-719E-B750-E0D95EEC8C12}"/>
              </a:ext>
            </a:extLst>
          </p:cNvPr>
          <p:cNvSpPr>
            <a:spLocks noGrp="1"/>
          </p:cNvSpPr>
          <p:nvPr>
            <p:ph type="sldNum" sz="quarter" idx="12"/>
          </p:nvPr>
        </p:nvSpPr>
        <p:spPr/>
        <p:txBody>
          <a:bodyPr/>
          <a:lstStyle/>
          <a:p>
            <a:fld id="{E5BAE56F-F8AC-40CC-AAA0-4983C6389C37}" type="slidenum">
              <a:rPr lang="en-GB" smtClean="0"/>
              <a:t>‹#›</a:t>
            </a:fld>
            <a:endParaRPr lang="en-GB" dirty="0"/>
          </a:p>
        </p:txBody>
      </p:sp>
      <p:sp>
        <p:nvSpPr>
          <p:cNvPr id="7" name="Date Placeholder 3">
            <a:extLst>
              <a:ext uri="{FF2B5EF4-FFF2-40B4-BE49-F238E27FC236}">
                <a16:creationId xmlns:a16="http://schemas.microsoft.com/office/drawing/2014/main" id="{F297955B-17DE-63D3-823C-34A6B30D3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dirty="0"/>
              <a:t>Factory Method</a:t>
            </a:r>
            <a:endParaRPr lang="en-GB" dirty="0"/>
          </a:p>
        </p:txBody>
      </p:sp>
    </p:spTree>
    <p:extLst>
      <p:ext uri="{BB962C8B-B14F-4D97-AF65-F5344CB8AC3E}">
        <p14:creationId xmlns:p14="http://schemas.microsoft.com/office/powerpoint/2010/main" val="21786829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75000"/>
              </a:schemeClr>
            </a:gs>
          </a:gsLst>
          <a:lin ang="18900044"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D8705-24C0-A3CC-4F38-5F402CB71B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403555-95E6-56D9-4FF4-A81CA0E1F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AB374C-F385-D5C6-8FBD-94850CBA3A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dirty="0"/>
              <a:t>Factory Method</a:t>
            </a:r>
            <a:endParaRPr lang="en-GB" dirty="0"/>
          </a:p>
        </p:txBody>
      </p:sp>
      <p:sp>
        <p:nvSpPr>
          <p:cNvPr id="5" name="Footer Placeholder 4">
            <a:extLst>
              <a:ext uri="{FF2B5EF4-FFF2-40B4-BE49-F238E27FC236}">
                <a16:creationId xmlns:a16="http://schemas.microsoft.com/office/drawing/2014/main" id="{D5D5CAE4-35D6-9084-EB2C-F0AC6C86E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F52B19C4-876F-C87A-8540-64EAF1096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BAE56F-F8AC-40CC-AAA0-4983C6389C37}" type="slidenum">
              <a:rPr lang="en-GB" smtClean="0"/>
              <a:t>‹#›</a:t>
            </a:fld>
            <a:endParaRPr lang="en-GB"/>
          </a:p>
        </p:txBody>
      </p:sp>
    </p:spTree>
    <p:extLst>
      <p:ext uri="{BB962C8B-B14F-4D97-AF65-F5344CB8AC3E}">
        <p14:creationId xmlns:p14="http://schemas.microsoft.com/office/powerpoint/2010/main" val="1776299213"/>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1CFA9D-0984-886F-CC31-79113994B84E}"/>
              </a:ext>
            </a:extLst>
          </p:cNvPr>
          <p:cNvGrpSpPr/>
          <p:nvPr/>
        </p:nvGrpSpPr>
        <p:grpSpPr>
          <a:xfrm>
            <a:off x="3450903" y="294018"/>
            <a:ext cx="5580438" cy="6563982"/>
            <a:chOff x="3305780" y="291186"/>
            <a:chExt cx="5580438" cy="6563982"/>
          </a:xfrm>
        </p:grpSpPr>
        <p:pic>
          <p:nvPicPr>
            <p:cNvPr id="7" name="Picture 6">
              <a:extLst>
                <a:ext uri="{FF2B5EF4-FFF2-40B4-BE49-F238E27FC236}">
                  <a16:creationId xmlns:a16="http://schemas.microsoft.com/office/drawing/2014/main" id="{1E736FAD-A969-2471-E33C-EE2C93D2FB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05780" y="1656061"/>
              <a:ext cx="5580438" cy="5199107"/>
            </a:xfrm>
            <a:prstGeom prst="rect">
              <a:avLst/>
            </a:prstGeom>
            <a:effectLst>
              <a:outerShdw blurRad="50800" dist="38100" dir="18900000" algn="bl" rotWithShape="0">
                <a:prstClr val="black">
                  <a:alpha val="40000"/>
                </a:prstClr>
              </a:outerShdw>
            </a:effectLst>
          </p:spPr>
        </p:pic>
        <p:pic>
          <p:nvPicPr>
            <p:cNvPr id="8" name="Picture 7">
              <a:extLst>
                <a:ext uri="{FF2B5EF4-FFF2-40B4-BE49-F238E27FC236}">
                  <a16:creationId xmlns:a16="http://schemas.microsoft.com/office/drawing/2014/main" id="{9CB373F6-C7AC-F82B-200F-39F74E161D2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726029" y="291186"/>
              <a:ext cx="1065477" cy="1109872"/>
            </a:xfrm>
            <a:prstGeom prst="rect">
              <a:avLst/>
            </a:prstGeom>
            <a:effectLst>
              <a:outerShdw blurRad="50800" dist="38100" dir="18900000" algn="bl" rotWithShape="0">
                <a:prstClr val="black">
                  <a:alpha val="40000"/>
                </a:prstClr>
              </a:outerShdw>
            </a:effectLst>
          </p:spPr>
        </p:pic>
      </p:grpSp>
      <p:sp>
        <p:nvSpPr>
          <p:cNvPr id="4" name="TextBox 3">
            <a:extLst>
              <a:ext uri="{FF2B5EF4-FFF2-40B4-BE49-F238E27FC236}">
                <a16:creationId xmlns:a16="http://schemas.microsoft.com/office/drawing/2014/main" id="{F93434D2-5F2E-FA27-F64A-F416100045A6}"/>
              </a:ext>
            </a:extLst>
          </p:cNvPr>
          <p:cNvSpPr txBox="1"/>
          <p:nvPr/>
        </p:nvSpPr>
        <p:spPr>
          <a:xfrm>
            <a:off x="4501653" y="2408956"/>
            <a:ext cx="3188693" cy="523220"/>
          </a:xfrm>
          <a:prstGeom prst="rect">
            <a:avLst/>
          </a:prstGeom>
          <a:noFill/>
        </p:spPr>
        <p:txBody>
          <a:bodyPr wrap="none" rtlCol="0">
            <a:spAutoFit/>
          </a:bodyPr>
          <a:lstStyle/>
          <a:p>
            <a:r>
              <a:rPr lang="en-US" sz="2800" dirty="0">
                <a:latin typeface="Barlow" panose="020F0502020204030204" pitchFamily="2" charset="0"/>
              </a:rPr>
              <a:t>DESIGN PATTERNS</a:t>
            </a:r>
          </a:p>
        </p:txBody>
      </p:sp>
      <p:sp>
        <p:nvSpPr>
          <p:cNvPr id="5" name="TextBox 4">
            <a:extLst>
              <a:ext uri="{FF2B5EF4-FFF2-40B4-BE49-F238E27FC236}">
                <a16:creationId xmlns:a16="http://schemas.microsoft.com/office/drawing/2014/main" id="{710B8378-278D-CC40-F2FA-BE7E07D71E48}"/>
              </a:ext>
            </a:extLst>
          </p:cNvPr>
          <p:cNvSpPr txBox="1"/>
          <p:nvPr/>
        </p:nvSpPr>
        <p:spPr>
          <a:xfrm>
            <a:off x="2163660" y="2932176"/>
            <a:ext cx="8690199" cy="1323439"/>
          </a:xfrm>
          <a:prstGeom prst="rect">
            <a:avLst/>
          </a:prstGeom>
          <a:noFill/>
        </p:spPr>
        <p:txBody>
          <a:bodyPr wrap="none" rtlCol="0">
            <a:spAutoFit/>
          </a:bodyPr>
          <a:lstStyle/>
          <a:p>
            <a:r>
              <a:rPr lang="en-US" sz="8000" b="1" dirty="0">
                <a:effectLst>
                  <a:outerShdw blurRad="38100" dist="38100" dir="2700000" algn="tl">
                    <a:srgbClr val="000000">
                      <a:alpha val="43137"/>
                    </a:srgbClr>
                  </a:outerShdw>
                </a:effectLst>
                <a:latin typeface="Barlow Black" panose="00000A00000000000000" pitchFamily="2" charset="0"/>
              </a:rPr>
              <a:t>FACTORY METHOD</a:t>
            </a:r>
          </a:p>
        </p:txBody>
      </p:sp>
      <p:pic>
        <p:nvPicPr>
          <p:cNvPr id="10" name="Picture 9">
            <a:extLst>
              <a:ext uri="{FF2B5EF4-FFF2-40B4-BE49-F238E27FC236}">
                <a16:creationId xmlns:a16="http://schemas.microsoft.com/office/drawing/2014/main" id="{420FF01E-7641-3A7F-CF41-E7D62D033D6F}"/>
              </a:ext>
            </a:extLst>
          </p:cNvPr>
          <p:cNvPicPr>
            <a:picLocks noChangeAspect="1"/>
          </p:cNvPicPr>
          <p:nvPr/>
        </p:nvPicPr>
        <p:blipFill>
          <a:blip r:embed="rId5"/>
          <a:stretch>
            <a:fillRect/>
          </a:stretch>
        </p:blipFill>
        <p:spPr>
          <a:xfrm>
            <a:off x="382543" y="284244"/>
            <a:ext cx="669017" cy="553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2D15ED5-7DB9-0A7C-551F-F6D340D19F27}"/>
              </a:ext>
            </a:extLst>
          </p:cNvPr>
          <p:cNvSpPr txBox="1"/>
          <p:nvPr/>
        </p:nvSpPr>
        <p:spPr>
          <a:xfrm>
            <a:off x="10464889" y="266736"/>
            <a:ext cx="1451038" cy="523220"/>
          </a:xfrm>
          <a:prstGeom prst="rect">
            <a:avLst/>
          </a:prstGeom>
          <a:noFill/>
        </p:spPr>
        <p:txBody>
          <a:bodyPr wrap="none" rtlCol="0">
            <a:spAutoFit/>
          </a:bodyPr>
          <a:lstStyle/>
          <a:p>
            <a:pPr algn="r"/>
            <a:r>
              <a:rPr lang="en-US" sz="1400" b="1" dirty="0">
                <a:latin typeface="Barlow" panose="020F0502020204030204" pitchFamily="2" charset="0"/>
              </a:rPr>
              <a:t>SE401.P11.PMCL</a:t>
            </a:r>
          </a:p>
          <a:p>
            <a:pPr algn="r"/>
            <a:r>
              <a:rPr lang="en-US" sz="1400" b="1" dirty="0" err="1">
                <a:latin typeface="Barlow" panose="020F0502020204030204" pitchFamily="2" charset="0"/>
              </a:rPr>
              <a:t>Nhóm</a:t>
            </a:r>
            <a:r>
              <a:rPr lang="en-US" sz="1400" b="1" dirty="0">
                <a:latin typeface="Barlow" panose="020F0502020204030204" pitchFamily="2" charset="0"/>
              </a:rPr>
              <a:t> 1</a:t>
            </a:r>
          </a:p>
        </p:txBody>
      </p:sp>
    </p:spTree>
    <p:extLst>
      <p:ext uri="{BB962C8B-B14F-4D97-AF65-F5344CB8AC3E}">
        <p14:creationId xmlns:p14="http://schemas.microsoft.com/office/powerpoint/2010/main" val="2111617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707886"/>
          </a:xfrm>
          <a:prstGeom prst="rect">
            <a:avLst/>
          </a:prstGeom>
          <a:noFill/>
        </p:spPr>
        <p:txBody>
          <a:bodyPr wrap="square" rtlCol="0">
            <a:spAutoFit/>
          </a:bodyPr>
          <a:lstStyle/>
          <a:p>
            <a:r>
              <a:rPr lang="en-US" sz="4000" b="1" dirty="0">
                <a:latin typeface="Barlow Black" panose="00000A00000000000000" pitchFamily="2" charset="0"/>
              </a:rPr>
              <a:t>3.1. </a:t>
            </a:r>
            <a:r>
              <a:rPr lang="en-US" sz="4000" b="1" dirty="0" err="1">
                <a:latin typeface="Barlow Black" panose="00000A00000000000000" pitchFamily="2" charset="0"/>
              </a:rPr>
              <a:t>Cấu</a:t>
            </a:r>
            <a:r>
              <a:rPr lang="en-US" sz="4000" b="1" dirty="0">
                <a:latin typeface="Barlow Black" panose="00000A00000000000000" pitchFamily="2" charset="0"/>
              </a:rPr>
              <a:t> </a:t>
            </a:r>
            <a:r>
              <a:rPr lang="en-US" sz="4000" b="1" dirty="0" err="1">
                <a:latin typeface="Barlow Black" panose="00000A00000000000000" pitchFamily="2" charset="0"/>
              </a:rPr>
              <a:t>trúc</a:t>
            </a:r>
            <a:endParaRPr lang="en-US" sz="40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10</a:t>
            </a:fld>
            <a:endParaRPr lang="en-GB" dirty="0"/>
          </a:p>
        </p:txBody>
      </p:sp>
      <p:pic>
        <p:nvPicPr>
          <p:cNvPr id="3" name="Picture 2">
            <a:extLst>
              <a:ext uri="{FF2B5EF4-FFF2-40B4-BE49-F238E27FC236}">
                <a16:creationId xmlns:a16="http://schemas.microsoft.com/office/drawing/2014/main" id="{B68E7CB1-565C-C578-19EB-1DEB6BE53FBE}"/>
              </a:ext>
            </a:extLst>
          </p:cNvPr>
          <p:cNvPicPr>
            <a:picLocks noChangeAspect="1"/>
          </p:cNvPicPr>
          <p:nvPr/>
        </p:nvPicPr>
        <p:blipFill>
          <a:blip r:embed="rId2"/>
          <a:stretch>
            <a:fillRect/>
          </a:stretch>
        </p:blipFill>
        <p:spPr>
          <a:xfrm>
            <a:off x="1571652" y="1335024"/>
            <a:ext cx="9048696" cy="5021326"/>
          </a:xfrm>
          <a:prstGeom prst="roundRect">
            <a:avLst>
              <a:gd name="adj" fmla="val 3809"/>
            </a:avLst>
          </a:prstGeom>
          <a:effectLst>
            <a:outerShdw blurRad="50800" dist="38100" dir="5400000" algn="t" rotWithShape="0">
              <a:prstClr val="black">
                <a:alpha val="40000"/>
              </a:prstClr>
            </a:outerShdw>
          </a:effectLst>
        </p:spPr>
      </p:pic>
      <p:sp>
        <p:nvSpPr>
          <p:cNvPr id="4" name="Date Placeholder 3">
            <a:extLst>
              <a:ext uri="{FF2B5EF4-FFF2-40B4-BE49-F238E27FC236}">
                <a16:creationId xmlns:a16="http://schemas.microsoft.com/office/drawing/2014/main" id="{8EF0A859-5EE1-2C27-DAD6-4643FF17732D}"/>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1996380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707886"/>
          </a:xfrm>
          <a:prstGeom prst="rect">
            <a:avLst/>
          </a:prstGeom>
          <a:noFill/>
        </p:spPr>
        <p:txBody>
          <a:bodyPr wrap="square" rtlCol="0">
            <a:spAutoFit/>
          </a:bodyPr>
          <a:lstStyle/>
          <a:p>
            <a:r>
              <a:rPr lang="en-US" sz="4000" b="1" dirty="0">
                <a:latin typeface="Barlow Black" panose="00000A00000000000000" pitchFamily="2" charset="0"/>
              </a:rPr>
              <a:t>3.1. </a:t>
            </a:r>
            <a:r>
              <a:rPr lang="en-US" sz="4000" b="1" dirty="0" err="1">
                <a:latin typeface="Barlow Black" panose="00000A00000000000000" pitchFamily="2" charset="0"/>
              </a:rPr>
              <a:t>Cấu</a:t>
            </a:r>
            <a:r>
              <a:rPr lang="en-US" sz="4000" b="1" dirty="0">
                <a:latin typeface="Barlow Black" panose="00000A00000000000000" pitchFamily="2" charset="0"/>
              </a:rPr>
              <a:t> </a:t>
            </a:r>
            <a:r>
              <a:rPr lang="en-US" sz="4000" b="1" dirty="0" err="1">
                <a:latin typeface="Barlow Black" panose="00000A00000000000000" pitchFamily="2" charset="0"/>
              </a:rPr>
              <a:t>trúc</a:t>
            </a:r>
            <a:endParaRPr lang="en-US" sz="40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11</a:t>
            </a:fld>
            <a:endParaRPr lang="en-GB" dirty="0"/>
          </a:p>
        </p:txBody>
      </p:sp>
      <p:pic>
        <p:nvPicPr>
          <p:cNvPr id="3" name="Picture 2">
            <a:extLst>
              <a:ext uri="{FF2B5EF4-FFF2-40B4-BE49-F238E27FC236}">
                <a16:creationId xmlns:a16="http://schemas.microsoft.com/office/drawing/2014/main" id="{B68E7CB1-565C-C578-19EB-1DEB6BE53FBE}"/>
              </a:ext>
            </a:extLst>
          </p:cNvPr>
          <p:cNvPicPr>
            <a:picLocks noChangeAspect="1"/>
          </p:cNvPicPr>
          <p:nvPr/>
        </p:nvPicPr>
        <p:blipFill>
          <a:blip r:embed="rId2"/>
          <a:stretch>
            <a:fillRect/>
          </a:stretch>
        </p:blipFill>
        <p:spPr>
          <a:xfrm>
            <a:off x="1571652" y="1335024"/>
            <a:ext cx="9048696" cy="5021326"/>
          </a:xfrm>
          <a:prstGeom prst="roundRect">
            <a:avLst>
              <a:gd name="adj" fmla="val 3809"/>
            </a:avLst>
          </a:prstGeom>
          <a:effectLst>
            <a:outerShdw blurRad="50800" dist="38100" dir="5400000" algn="t" rotWithShape="0">
              <a:prstClr val="black">
                <a:alpha val="40000"/>
              </a:prstClr>
            </a:outerShdw>
          </a:effectLst>
        </p:spPr>
      </p:pic>
      <p:sp>
        <p:nvSpPr>
          <p:cNvPr id="4" name="Date Placeholder 3">
            <a:extLst>
              <a:ext uri="{FF2B5EF4-FFF2-40B4-BE49-F238E27FC236}">
                <a16:creationId xmlns:a16="http://schemas.microsoft.com/office/drawing/2014/main" id="{8EF0A859-5EE1-2C27-DAD6-4643FF17732D}"/>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882978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707886"/>
          </a:xfrm>
          <a:prstGeom prst="rect">
            <a:avLst/>
          </a:prstGeom>
          <a:noFill/>
        </p:spPr>
        <p:txBody>
          <a:bodyPr wrap="square" rtlCol="0">
            <a:spAutoFit/>
          </a:bodyPr>
          <a:lstStyle/>
          <a:p>
            <a:r>
              <a:rPr lang="en-US" sz="4000" b="1" dirty="0">
                <a:latin typeface="Barlow Black" panose="00000A00000000000000" pitchFamily="2" charset="0"/>
              </a:rPr>
              <a:t>3.2. Thành </a:t>
            </a:r>
            <a:r>
              <a:rPr lang="en-US" sz="4000" b="1" dirty="0" err="1">
                <a:latin typeface="Barlow Black" panose="00000A00000000000000" pitchFamily="2" charset="0"/>
              </a:rPr>
              <a:t>viên</a:t>
            </a:r>
            <a:endParaRPr lang="en-US" sz="40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12</a:t>
            </a:fld>
            <a:endParaRPr lang="en-GB" dirty="0"/>
          </a:p>
        </p:txBody>
      </p:sp>
      <p:pic>
        <p:nvPicPr>
          <p:cNvPr id="3" name="Picture 2">
            <a:extLst>
              <a:ext uri="{FF2B5EF4-FFF2-40B4-BE49-F238E27FC236}">
                <a16:creationId xmlns:a16="http://schemas.microsoft.com/office/drawing/2014/main" id="{B68E7CB1-565C-C578-19EB-1DEB6BE53FBE}"/>
              </a:ext>
            </a:extLst>
          </p:cNvPr>
          <p:cNvPicPr>
            <a:picLocks noChangeAspect="1"/>
          </p:cNvPicPr>
          <p:nvPr/>
        </p:nvPicPr>
        <p:blipFill>
          <a:blip r:embed="rId2"/>
          <a:stretch>
            <a:fillRect/>
          </a:stretch>
        </p:blipFill>
        <p:spPr>
          <a:xfrm>
            <a:off x="1571652" y="1335024"/>
            <a:ext cx="9048696" cy="5021326"/>
          </a:xfrm>
          <a:prstGeom prst="roundRect">
            <a:avLst>
              <a:gd name="adj" fmla="val 3809"/>
            </a:avLst>
          </a:prstGeom>
          <a:effectLst>
            <a:outerShdw blurRad="50800" dist="38100" dir="5400000" algn="t" rotWithShape="0">
              <a:prstClr val="black">
                <a:alpha val="40000"/>
              </a:prstClr>
            </a:outerShdw>
          </a:effectLst>
        </p:spPr>
      </p:pic>
      <p:sp>
        <p:nvSpPr>
          <p:cNvPr id="4" name="Date Placeholder 3">
            <a:extLst>
              <a:ext uri="{FF2B5EF4-FFF2-40B4-BE49-F238E27FC236}">
                <a16:creationId xmlns:a16="http://schemas.microsoft.com/office/drawing/2014/main" id="{8EF0A859-5EE1-2C27-DAD6-4643FF17732D}"/>
              </a:ext>
            </a:extLst>
          </p:cNvPr>
          <p:cNvSpPr>
            <a:spLocks noGrp="1"/>
          </p:cNvSpPr>
          <p:nvPr>
            <p:ph type="dt" sz="half" idx="2"/>
          </p:nvPr>
        </p:nvSpPr>
        <p:spPr/>
        <p:txBody>
          <a:bodyPr/>
          <a:lstStyle/>
          <a:p>
            <a:r>
              <a:rPr lang="en-US" dirty="0"/>
              <a:t>Factory Method</a:t>
            </a:r>
            <a:endParaRPr lang="en-GB" dirty="0"/>
          </a:p>
        </p:txBody>
      </p:sp>
      <p:grpSp>
        <p:nvGrpSpPr>
          <p:cNvPr id="37" name="Group 36">
            <a:extLst>
              <a:ext uri="{FF2B5EF4-FFF2-40B4-BE49-F238E27FC236}">
                <a16:creationId xmlns:a16="http://schemas.microsoft.com/office/drawing/2014/main" id="{733B258A-FB91-62CA-B8C2-913AA7B92518}"/>
              </a:ext>
            </a:extLst>
          </p:cNvPr>
          <p:cNvGrpSpPr/>
          <p:nvPr/>
        </p:nvGrpSpPr>
        <p:grpSpPr>
          <a:xfrm>
            <a:off x="8610600" y="501650"/>
            <a:ext cx="2144687" cy="2214118"/>
            <a:chOff x="8610600" y="501650"/>
            <a:chExt cx="2144687" cy="2214118"/>
          </a:xfrm>
        </p:grpSpPr>
        <p:sp>
          <p:nvSpPr>
            <p:cNvPr id="6" name="Rectangle: Rounded Corners 5">
              <a:extLst>
                <a:ext uri="{FF2B5EF4-FFF2-40B4-BE49-F238E27FC236}">
                  <a16:creationId xmlns:a16="http://schemas.microsoft.com/office/drawing/2014/main" id="{E3302BFC-47EC-DA33-4E1E-F4FB56CE0AD4}"/>
                </a:ext>
              </a:extLst>
            </p:cNvPr>
            <p:cNvSpPr/>
            <p:nvPr/>
          </p:nvSpPr>
          <p:spPr>
            <a:xfrm>
              <a:off x="8610600" y="501650"/>
              <a:ext cx="2144687" cy="1097847"/>
            </a:xfrm>
            <a:prstGeom prst="roundRect">
              <a:avLst>
                <a:gd name="adj" fmla="val 5217"/>
              </a:avLst>
            </a:prstGeom>
            <a:solidFill>
              <a:srgbClr val="E97132">
                <a:alpha val="25098"/>
              </a:srgbClr>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dirty="0">
                  <a:solidFill>
                    <a:schemeClr val="tx1"/>
                  </a:solidFill>
                  <a:latin typeface="Barlow" panose="00000500000000000000" pitchFamily="2" charset="0"/>
                </a:rPr>
                <a:t>I</a:t>
              </a:r>
              <a:r>
                <a:rPr lang="vi-VN" sz="1600" dirty="0">
                  <a:solidFill>
                    <a:schemeClr val="tx1"/>
                  </a:solidFill>
                  <a:latin typeface="Barlow" panose="00000500000000000000" pitchFamily="2" charset="0"/>
                </a:rPr>
                <a:t>nterface của các đối tượng mà </a:t>
              </a:r>
              <a:r>
                <a:rPr lang="en-US" sz="1600" dirty="0">
                  <a:solidFill>
                    <a:schemeClr val="tx1"/>
                  </a:solidFill>
                  <a:latin typeface="Barlow" panose="00000500000000000000" pitchFamily="2" charset="0"/>
                </a:rPr>
                <a:t>F</a:t>
              </a:r>
              <a:r>
                <a:rPr lang="vi-VN" sz="1600" dirty="0">
                  <a:solidFill>
                    <a:schemeClr val="tx1"/>
                  </a:solidFill>
                  <a:latin typeface="Barlow" panose="00000500000000000000" pitchFamily="2" charset="0"/>
                </a:rPr>
                <a:t>actory method tạo ra</a:t>
              </a:r>
              <a:endParaRPr lang="en-GB" sz="1600" dirty="0">
                <a:solidFill>
                  <a:schemeClr val="tx1"/>
                </a:solidFill>
                <a:latin typeface="Barlow" panose="00000500000000000000" pitchFamily="2" charset="0"/>
              </a:endParaRPr>
            </a:p>
          </p:txBody>
        </p:sp>
        <p:cxnSp>
          <p:nvCxnSpPr>
            <p:cNvPr id="9" name="Straight Connector 8">
              <a:extLst>
                <a:ext uri="{FF2B5EF4-FFF2-40B4-BE49-F238E27FC236}">
                  <a16:creationId xmlns:a16="http://schemas.microsoft.com/office/drawing/2014/main" id="{AF4F4EB7-0B36-E982-3601-2FB70BF11990}"/>
                </a:ext>
              </a:extLst>
            </p:cNvPr>
            <p:cNvCxnSpPr>
              <a:cxnSpLocks/>
            </p:cNvCxnSpPr>
            <p:nvPr/>
          </p:nvCxnSpPr>
          <p:spPr>
            <a:xfrm flipH="1">
              <a:off x="9057829" y="1608992"/>
              <a:ext cx="470219" cy="1106776"/>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grpSp>
      <p:grpSp>
        <p:nvGrpSpPr>
          <p:cNvPr id="38" name="Group 37">
            <a:extLst>
              <a:ext uri="{FF2B5EF4-FFF2-40B4-BE49-F238E27FC236}">
                <a16:creationId xmlns:a16="http://schemas.microsoft.com/office/drawing/2014/main" id="{F34EB4C3-3BE1-987D-7D03-0FF6617C8A2D}"/>
              </a:ext>
            </a:extLst>
          </p:cNvPr>
          <p:cNvGrpSpPr/>
          <p:nvPr/>
        </p:nvGrpSpPr>
        <p:grpSpPr>
          <a:xfrm>
            <a:off x="8041321" y="4992624"/>
            <a:ext cx="2033015" cy="1728851"/>
            <a:chOff x="8041321" y="4992624"/>
            <a:chExt cx="2033015" cy="1728851"/>
          </a:xfrm>
        </p:grpSpPr>
        <p:sp>
          <p:nvSpPr>
            <p:cNvPr id="7" name="Rectangle: Rounded Corners 6">
              <a:extLst>
                <a:ext uri="{FF2B5EF4-FFF2-40B4-BE49-F238E27FC236}">
                  <a16:creationId xmlns:a16="http://schemas.microsoft.com/office/drawing/2014/main" id="{477DB026-4AF2-C0BE-E02C-2383F69A0C85}"/>
                </a:ext>
              </a:extLst>
            </p:cNvPr>
            <p:cNvSpPr/>
            <p:nvPr/>
          </p:nvSpPr>
          <p:spPr>
            <a:xfrm>
              <a:off x="8041321" y="5661930"/>
              <a:ext cx="2033015" cy="1059545"/>
            </a:xfrm>
            <a:prstGeom prst="roundRect">
              <a:avLst>
                <a:gd name="adj" fmla="val 5217"/>
              </a:avLst>
            </a:prstGeom>
            <a:solidFill>
              <a:srgbClr val="E97132">
                <a:alpha val="25098"/>
              </a:srgbClr>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dirty="0">
                  <a:solidFill>
                    <a:schemeClr val="tx1"/>
                  </a:solidFill>
                  <a:latin typeface="Barlow" panose="00000500000000000000" pitchFamily="2" charset="0"/>
                </a:rPr>
                <a:t>C</a:t>
              </a:r>
              <a:r>
                <a:rPr lang="vi-VN" sz="1600" dirty="0">
                  <a:solidFill>
                    <a:schemeClr val="tx1"/>
                  </a:solidFill>
                  <a:latin typeface="Barlow" panose="00000500000000000000" pitchFamily="2" charset="0"/>
                </a:rPr>
                <a:t>ác lớp khác được được triển khai từ </a:t>
              </a:r>
              <a:r>
                <a:rPr lang="en-US" sz="1600" dirty="0">
                  <a:solidFill>
                    <a:schemeClr val="tx1"/>
                  </a:solidFill>
                  <a:latin typeface="Barlow" panose="00000500000000000000" pitchFamily="2" charset="0"/>
                </a:rPr>
                <a:t>P</a:t>
              </a:r>
              <a:r>
                <a:rPr lang="vi-VN" sz="1600" dirty="0">
                  <a:solidFill>
                    <a:schemeClr val="tx1"/>
                  </a:solidFill>
                  <a:latin typeface="Barlow" panose="00000500000000000000" pitchFamily="2" charset="0"/>
                </a:rPr>
                <a:t>roduct interface.</a:t>
              </a:r>
              <a:endParaRPr lang="en-GB" sz="1600" dirty="0">
                <a:solidFill>
                  <a:schemeClr val="tx1"/>
                </a:solidFill>
                <a:latin typeface="Barlow" panose="00000500000000000000" pitchFamily="2" charset="0"/>
              </a:endParaRPr>
            </a:p>
          </p:txBody>
        </p:sp>
        <p:cxnSp>
          <p:nvCxnSpPr>
            <p:cNvPr id="15" name="Straight Connector 14">
              <a:extLst>
                <a:ext uri="{FF2B5EF4-FFF2-40B4-BE49-F238E27FC236}">
                  <a16:creationId xmlns:a16="http://schemas.microsoft.com/office/drawing/2014/main" id="{79AB9F16-EE8D-791A-16EB-72E0C4851D4C}"/>
                </a:ext>
              </a:extLst>
            </p:cNvPr>
            <p:cNvCxnSpPr>
              <a:cxnSpLocks/>
              <a:stCxn id="7" idx="0"/>
            </p:cNvCxnSpPr>
            <p:nvPr/>
          </p:nvCxnSpPr>
          <p:spPr>
            <a:xfrm flipV="1">
              <a:off x="9057829" y="4992624"/>
              <a:ext cx="625114" cy="669306"/>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FBF3484-7168-231F-0322-5D70A9793330}"/>
                </a:ext>
              </a:extLst>
            </p:cNvPr>
            <p:cNvCxnSpPr>
              <a:cxnSpLocks/>
              <a:stCxn id="7" idx="0"/>
            </p:cNvCxnSpPr>
            <p:nvPr/>
          </p:nvCxnSpPr>
          <p:spPr>
            <a:xfrm flipH="1" flipV="1">
              <a:off x="8431472" y="4992624"/>
              <a:ext cx="626357" cy="669306"/>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grpSp>
      <p:grpSp>
        <p:nvGrpSpPr>
          <p:cNvPr id="39" name="Group 38">
            <a:extLst>
              <a:ext uri="{FF2B5EF4-FFF2-40B4-BE49-F238E27FC236}">
                <a16:creationId xmlns:a16="http://schemas.microsoft.com/office/drawing/2014/main" id="{0EAD6088-871C-F276-50A8-A8AE6990ECCD}"/>
              </a:ext>
            </a:extLst>
          </p:cNvPr>
          <p:cNvGrpSpPr/>
          <p:nvPr/>
        </p:nvGrpSpPr>
        <p:grpSpPr>
          <a:xfrm>
            <a:off x="5026844" y="514447"/>
            <a:ext cx="2144687" cy="1798985"/>
            <a:chOff x="5026844" y="514447"/>
            <a:chExt cx="2144687" cy="1798985"/>
          </a:xfrm>
        </p:grpSpPr>
        <p:sp>
          <p:nvSpPr>
            <p:cNvPr id="23" name="Rectangle: Rounded Corners 22">
              <a:extLst>
                <a:ext uri="{FF2B5EF4-FFF2-40B4-BE49-F238E27FC236}">
                  <a16:creationId xmlns:a16="http://schemas.microsoft.com/office/drawing/2014/main" id="{5FBC71E8-CA0D-5E39-D71C-C0B8FDA1050E}"/>
                </a:ext>
              </a:extLst>
            </p:cNvPr>
            <p:cNvSpPr/>
            <p:nvPr/>
          </p:nvSpPr>
          <p:spPr>
            <a:xfrm>
              <a:off x="5026844" y="514447"/>
              <a:ext cx="2144687" cy="1097847"/>
            </a:xfrm>
            <a:prstGeom prst="roundRect">
              <a:avLst>
                <a:gd name="adj" fmla="val 5217"/>
              </a:avLst>
            </a:prstGeom>
            <a:solidFill>
              <a:srgbClr val="E97132">
                <a:alpha val="25098"/>
              </a:srgbClr>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dirty="0">
                  <a:solidFill>
                    <a:schemeClr val="tx1"/>
                  </a:solidFill>
                  <a:latin typeface="Barlow" panose="00000500000000000000" pitchFamily="2" charset="0"/>
                </a:rPr>
                <a:t>F</a:t>
              </a:r>
              <a:r>
                <a:rPr lang="vi-VN" sz="1600" dirty="0">
                  <a:solidFill>
                    <a:schemeClr val="tx1"/>
                  </a:solidFill>
                  <a:latin typeface="Barlow" panose="00000500000000000000" pitchFamily="2" charset="0"/>
                </a:rPr>
                <a:t>actory method, trả về kiểu đối tượng thuộc kiểu </a:t>
              </a:r>
              <a:r>
                <a:rPr lang="en-US" sz="1600" dirty="0">
                  <a:solidFill>
                    <a:schemeClr val="tx1"/>
                  </a:solidFill>
                  <a:latin typeface="Barlow" panose="00000500000000000000" pitchFamily="2" charset="0"/>
                </a:rPr>
                <a:t>P</a:t>
              </a:r>
              <a:r>
                <a:rPr lang="vi-VN" sz="1600" dirty="0">
                  <a:solidFill>
                    <a:schemeClr val="tx1"/>
                  </a:solidFill>
                  <a:latin typeface="Barlow" panose="00000500000000000000" pitchFamily="2" charset="0"/>
                </a:rPr>
                <a:t>roduct</a:t>
              </a:r>
              <a:endParaRPr lang="en-GB" sz="1600" dirty="0">
                <a:solidFill>
                  <a:schemeClr val="tx1"/>
                </a:solidFill>
                <a:latin typeface="Barlow" panose="00000500000000000000" pitchFamily="2" charset="0"/>
              </a:endParaRPr>
            </a:p>
          </p:txBody>
        </p:sp>
        <p:cxnSp>
          <p:nvCxnSpPr>
            <p:cNvPr id="24" name="Straight Connector 23">
              <a:extLst>
                <a:ext uri="{FF2B5EF4-FFF2-40B4-BE49-F238E27FC236}">
                  <a16:creationId xmlns:a16="http://schemas.microsoft.com/office/drawing/2014/main" id="{9D5EEDE8-030A-85BE-DD8F-AD870A00F56D}"/>
                </a:ext>
              </a:extLst>
            </p:cNvPr>
            <p:cNvCxnSpPr>
              <a:cxnSpLocks/>
            </p:cNvCxnSpPr>
            <p:nvPr/>
          </p:nvCxnSpPr>
          <p:spPr>
            <a:xfrm flipH="1">
              <a:off x="5212080" y="1608992"/>
              <a:ext cx="393192" cy="704440"/>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834AE686-1BD9-F15A-ACE1-2F5225BDC2F0}"/>
              </a:ext>
            </a:extLst>
          </p:cNvPr>
          <p:cNvGrpSpPr/>
          <p:nvPr/>
        </p:nvGrpSpPr>
        <p:grpSpPr>
          <a:xfrm>
            <a:off x="259772" y="2977900"/>
            <a:ext cx="4767072" cy="1383280"/>
            <a:chOff x="259772" y="2977900"/>
            <a:chExt cx="4767072" cy="1383280"/>
          </a:xfrm>
        </p:grpSpPr>
        <p:sp>
          <p:nvSpPr>
            <p:cNvPr id="28" name="Rectangle: Rounded Corners 27">
              <a:extLst>
                <a:ext uri="{FF2B5EF4-FFF2-40B4-BE49-F238E27FC236}">
                  <a16:creationId xmlns:a16="http://schemas.microsoft.com/office/drawing/2014/main" id="{98349FC2-B72D-A9B6-7C1A-5359F1998F65}"/>
                </a:ext>
              </a:extLst>
            </p:cNvPr>
            <p:cNvSpPr/>
            <p:nvPr/>
          </p:nvSpPr>
          <p:spPr>
            <a:xfrm>
              <a:off x="259772" y="2977900"/>
              <a:ext cx="2144687" cy="775009"/>
            </a:xfrm>
            <a:prstGeom prst="roundRect">
              <a:avLst>
                <a:gd name="adj" fmla="val 5217"/>
              </a:avLst>
            </a:prstGeom>
            <a:solidFill>
              <a:srgbClr val="E97132">
                <a:alpha val="25098"/>
              </a:srgbClr>
            </a:solid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sz="1600" dirty="0" err="1">
                  <a:solidFill>
                    <a:schemeClr val="tx1"/>
                  </a:solidFill>
                  <a:latin typeface="Barlow" panose="00000500000000000000" pitchFamily="2" charset="0"/>
                </a:rPr>
                <a:t>Trả</a:t>
              </a:r>
              <a:r>
                <a:rPr lang="en-US" sz="1600" dirty="0">
                  <a:solidFill>
                    <a:schemeClr val="tx1"/>
                  </a:solidFill>
                  <a:latin typeface="Barlow" panose="00000500000000000000" pitchFamily="2" charset="0"/>
                </a:rPr>
                <a:t> </a:t>
              </a:r>
              <a:r>
                <a:rPr lang="en-US" sz="1600" dirty="0" err="1">
                  <a:solidFill>
                    <a:schemeClr val="tx1"/>
                  </a:solidFill>
                  <a:latin typeface="Barlow" panose="00000500000000000000" pitchFamily="2" charset="0"/>
                </a:rPr>
                <a:t>về</a:t>
              </a:r>
              <a:r>
                <a:rPr lang="en-US" sz="1600" dirty="0">
                  <a:solidFill>
                    <a:schemeClr val="tx1"/>
                  </a:solidFill>
                  <a:latin typeface="Barlow" panose="00000500000000000000" pitchFamily="2" charset="0"/>
                </a:rPr>
                <a:t> </a:t>
              </a:r>
              <a:r>
                <a:rPr lang="en-US" sz="1600" dirty="0" err="1">
                  <a:solidFill>
                    <a:schemeClr val="tx1"/>
                  </a:solidFill>
                  <a:latin typeface="Barlow" panose="00000500000000000000" pitchFamily="2" charset="0"/>
                </a:rPr>
                <a:t>một</a:t>
              </a:r>
              <a:r>
                <a:rPr lang="en-US" sz="1600" dirty="0">
                  <a:solidFill>
                    <a:schemeClr val="tx1"/>
                  </a:solidFill>
                  <a:latin typeface="Barlow" panose="00000500000000000000" pitchFamily="2" charset="0"/>
                </a:rPr>
                <a:t> instance </a:t>
              </a:r>
              <a:r>
                <a:rPr lang="en-US" sz="1600" dirty="0" err="1">
                  <a:solidFill>
                    <a:schemeClr val="tx1"/>
                  </a:solidFill>
                  <a:latin typeface="Barlow" panose="00000500000000000000" pitchFamily="2" charset="0"/>
                </a:rPr>
                <a:t>của</a:t>
              </a:r>
              <a:r>
                <a:rPr lang="en-US" sz="1600" dirty="0">
                  <a:solidFill>
                    <a:schemeClr val="tx1"/>
                  </a:solidFill>
                  <a:latin typeface="Barlow" panose="00000500000000000000" pitchFamily="2" charset="0"/>
                </a:rPr>
                <a:t> </a:t>
              </a:r>
              <a:r>
                <a:rPr lang="en-US" sz="1600" dirty="0" err="1">
                  <a:solidFill>
                    <a:schemeClr val="tx1"/>
                  </a:solidFill>
                  <a:latin typeface="Barlow" panose="00000500000000000000" pitchFamily="2" charset="0"/>
                </a:rPr>
                <a:t>ConcreteProduct</a:t>
              </a:r>
              <a:endParaRPr lang="en-GB" sz="1600" dirty="0">
                <a:solidFill>
                  <a:schemeClr val="tx1"/>
                </a:solidFill>
                <a:latin typeface="Barlow" panose="00000500000000000000" pitchFamily="2" charset="0"/>
              </a:endParaRPr>
            </a:p>
          </p:txBody>
        </p:sp>
        <p:cxnSp>
          <p:nvCxnSpPr>
            <p:cNvPr id="29" name="Straight Connector 28">
              <a:extLst>
                <a:ext uri="{FF2B5EF4-FFF2-40B4-BE49-F238E27FC236}">
                  <a16:creationId xmlns:a16="http://schemas.microsoft.com/office/drawing/2014/main" id="{FA97FD10-0EF0-2629-F5AB-E933E011F633}"/>
                </a:ext>
              </a:extLst>
            </p:cNvPr>
            <p:cNvCxnSpPr>
              <a:cxnSpLocks/>
            </p:cNvCxnSpPr>
            <p:nvPr/>
          </p:nvCxnSpPr>
          <p:spPr>
            <a:xfrm>
              <a:off x="1571652" y="3752909"/>
              <a:ext cx="762608" cy="608271"/>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BA83E88-D64E-4F4E-9C65-05C725D31B29}"/>
                </a:ext>
              </a:extLst>
            </p:cNvPr>
            <p:cNvCxnSpPr>
              <a:cxnSpLocks/>
            </p:cNvCxnSpPr>
            <p:nvPr/>
          </p:nvCxnSpPr>
          <p:spPr>
            <a:xfrm>
              <a:off x="1571652" y="3752909"/>
              <a:ext cx="3455192" cy="581347"/>
            </a:xfrm>
            <a:prstGeom prst="line">
              <a:avLst/>
            </a:prstGeom>
            <a:ln w="28575">
              <a:solidFill>
                <a:srgbClr val="E97132"/>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35269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25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5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923330"/>
          </a:xfrm>
          <a:prstGeom prst="rect">
            <a:avLst/>
          </a:prstGeom>
          <a:noFill/>
        </p:spPr>
        <p:txBody>
          <a:bodyPr wrap="square" rtlCol="0">
            <a:spAutoFit/>
          </a:bodyPr>
          <a:lstStyle/>
          <a:p>
            <a:r>
              <a:rPr lang="en-US" sz="5400" b="1" dirty="0">
                <a:latin typeface="Barlow Black" panose="00000A00000000000000" pitchFamily="2" charset="0"/>
              </a:rPr>
              <a:t>3. </a:t>
            </a:r>
            <a:r>
              <a:rPr lang="en-US" sz="5400" b="1" dirty="0" err="1">
                <a:latin typeface="Barlow Black" panose="00000A00000000000000" pitchFamily="2" charset="0"/>
              </a:rPr>
              <a:t>Cấu</a:t>
            </a:r>
            <a:r>
              <a:rPr lang="en-US" sz="5400" b="1" dirty="0">
                <a:latin typeface="Barlow Black" panose="00000A00000000000000" pitchFamily="2" charset="0"/>
              </a:rPr>
              <a:t> </a:t>
            </a:r>
            <a:r>
              <a:rPr lang="en-US" sz="5400" b="1" dirty="0" err="1">
                <a:latin typeface="Barlow Black" panose="00000A00000000000000" pitchFamily="2" charset="0"/>
              </a:rPr>
              <a:t>trúc</a:t>
            </a:r>
            <a:endParaRPr lang="en-US" sz="54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13</a:t>
            </a:fld>
            <a:endParaRPr lang="en-GB" dirty="0"/>
          </a:p>
        </p:txBody>
      </p:sp>
      <p:grpSp>
        <p:nvGrpSpPr>
          <p:cNvPr id="38" name="Group 37">
            <a:extLst>
              <a:ext uri="{FF2B5EF4-FFF2-40B4-BE49-F238E27FC236}">
                <a16:creationId xmlns:a16="http://schemas.microsoft.com/office/drawing/2014/main" id="{556BF0E7-0DB7-0B66-9319-F81630771A31}"/>
              </a:ext>
            </a:extLst>
          </p:cNvPr>
          <p:cNvGrpSpPr/>
          <p:nvPr/>
        </p:nvGrpSpPr>
        <p:grpSpPr>
          <a:xfrm>
            <a:off x="398047" y="2088930"/>
            <a:ext cx="11360282" cy="3312304"/>
            <a:chOff x="398047" y="2088930"/>
            <a:chExt cx="11360282" cy="3312304"/>
          </a:xfrm>
        </p:grpSpPr>
        <p:grpSp>
          <p:nvGrpSpPr>
            <p:cNvPr id="34" name="Group 33">
              <a:extLst>
                <a:ext uri="{FF2B5EF4-FFF2-40B4-BE49-F238E27FC236}">
                  <a16:creationId xmlns:a16="http://schemas.microsoft.com/office/drawing/2014/main" id="{87BDA0E3-D6EB-F906-1A9A-42E2896C4097}"/>
                </a:ext>
              </a:extLst>
            </p:cNvPr>
            <p:cNvGrpSpPr/>
            <p:nvPr/>
          </p:nvGrpSpPr>
          <p:grpSpPr>
            <a:xfrm>
              <a:off x="6875758" y="2833118"/>
              <a:ext cx="4882571" cy="2423160"/>
              <a:chOff x="6875758" y="2833118"/>
              <a:chExt cx="4882571" cy="2423160"/>
            </a:xfrm>
          </p:grpSpPr>
          <p:sp>
            <p:nvSpPr>
              <p:cNvPr id="6" name="Rectangle 5">
                <a:extLst>
                  <a:ext uri="{FF2B5EF4-FFF2-40B4-BE49-F238E27FC236}">
                    <a16:creationId xmlns:a16="http://schemas.microsoft.com/office/drawing/2014/main" id="{3BC76C5A-2C3F-E8E8-8CAA-1331035246F7}"/>
                  </a:ext>
                </a:extLst>
              </p:cNvPr>
              <p:cNvSpPr/>
              <p:nvPr/>
            </p:nvSpPr>
            <p:spPr>
              <a:xfrm>
                <a:off x="8688577" y="2833118"/>
                <a:ext cx="1256933" cy="69233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&lt;&lt;interface&gt;&gt;</a:t>
                </a:r>
              </a:p>
              <a:p>
                <a:pPr algn="ctr"/>
                <a:r>
                  <a:rPr lang="en-US" sz="1400" b="1" dirty="0"/>
                  <a:t>Shape</a:t>
                </a:r>
                <a:endParaRPr lang="en-GB" sz="1400" b="1" dirty="0"/>
              </a:p>
            </p:txBody>
          </p:sp>
          <p:cxnSp>
            <p:nvCxnSpPr>
              <p:cNvPr id="10" name="Straight Arrow Connector 9">
                <a:extLst>
                  <a:ext uri="{FF2B5EF4-FFF2-40B4-BE49-F238E27FC236}">
                    <a16:creationId xmlns:a16="http://schemas.microsoft.com/office/drawing/2014/main" id="{7C97F78B-9FB3-486F-FB70-BCB61F395AFE}"/>
                  </a:ext>
                </a:extLst>
              </p:cNvPr>
              <p:cNvCxnSpPr>
                <a:cxnSpLocks/>
                <a:stCxn id="17" idx="0"/>
              </p:cNvCxnSpPr>
              <p:nvPr/>
            </p:nvCxnSpPr>
            <p:spPr>
              <a:xfrm flipV="1">
                <a:off x="9317044" y="3657807"/>
                <a:ext cx="0" cy="702513"/>
              </a:xfrm>
              <a:prstGeom prst="straightConnector1">
                <a:avLst/>
              </a:prstGeom>
              <a:ln w="31750">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9" name="Group 18">
                <a:extLst>
                  <a:ext uri="{FF2B5EF4-FFF2-40B4-BE49-F238E27FC236}">
                    <a16:creationId xmlns:a16="http://schemas.microsoft.com/office/drawing/2014/main" id="{94826492-BC61-D6E2-E3CD-4BB04D83EDCA}"/>
                  </a:ext>
                </a:extLst>
              </p:cNvPr>
              <p:cNvGrpSpPr/>
              <p:nvPr/>
            </p:nvGrpSpPr>
            <p:grpSpPr>
              <a:xfrm>
                <a:off x="8688577" y="4360320"/>
                <a:ext cx="1256933" cy="895958"/>
                <a:chOff x="4899841" y="4069080"/>
                <a:chExt cx="2392318" cy="1609344"/>
              </a:xfrm>
            </p:grpSpPr>
            <p:sp>
              <p:nvSpPr>
                <p:cNvPr id="17" name="Rectangle 16">
                  <a:extLst>
                    <a:ext uri="{FF2B5EF4-FFF2-40B4-BE49-F238E27FC236}">
                      <a16:creationId xmlns:a16="http://schemas.microsoft.com/office/drawing/2014/main" id="{A0DE4BCB-10BE-2C1F-CC63-6EBB8A9D0285}"/>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Square</a:t>
                  </a:r>
                  <a:endParaRPr lang="en-GB" sz="1400" b="1" dirty="0"/>
                </a:p>
              </p:txBody>
            </p:sp>
            <p:sp>
              <p:nvSpPr>
                <p:cNvPr id="18" name="Rectangle 17">
                  <a:extLst>
                    <a:ext uri="{FF2B5EF4-FFF2-40B4-BE49-F238E27FC236}">
                      <a16:creationId xmlns:a16="http://schemas.microsoft.com/office/drawing/2014/main" id="{915754EE-3FFF-D0D0-77B5-AEE913EEEB19}"/>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grpSp>
            <p:nvGrpSpPr>
              <p:cNvPr id="20" name="Group 19">
                <a:extLst>
                  <a:ext uri="{FF2B5EF4-FFF2-40B4-BE49-F238E27FC236}">
                    <a16:creationId xmlns:a16="http://schemas.microsoft.com/office/drawing/2014/main" id="{314CA596-55FE-C84D-B8BC-08D9B6ADD96E}"/>
                  </a:ext>
                </a:extLst>
              </p:cNvPr>
              <p:cNvGrpSpPr/>
              <p:nvPr/>
            </p:nvGrpSpPr>
            <p:grpSpPr>
              <a:xfrm>
                <a:off x="6875758" y="4360320"/>
                <a:ext cx="1256933" cy="895958"/>
                <a:chOff x="4899841" y="4069080"/>
                <a:chExt cx="2392318" cy="1609344"/>
              </a:xfrm>
            </p:grpSpPr>
            <p:sp>
              <p:nvSpPr>
                <p:cNvPr id="21" name="Rectangle 20">
                  <a:extLst>
                    <a:ext uri="{FF2B5EF4-FFF2-40B4-BE49-F238E27FC236}">
                      <a16:creationId xmlns:a16="http://schemas.microsoft.com/office/drawing/2014/main" id="{05AFBEC5-9419-C027-4848-0994604069E3}"/>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Triangle</a:t>
                  </a:r>
                  <a:endParaRPr lang="en-GB" sz="1400" b="1" dirty="0"/>
                </a:p>
              </p:txBody>
            </p:sp>
            <p:sp>
              <p:nvSpPr>
                <p:cNvPr id="22" name="Rectangle 21">
                  <a:extLst>
                    <a:ext uri="{FF2B5EF4-FFF2-40B4-BE49-F238E27FC236}">
                      <a16:creationId xmlns:a16="http://schemas.microsoft.com/office/drawing/2014/main" id="{BFCB61E4-F8A9-5367-56CA-4DEAF24DC1C0}"/>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grpSp>
            <p:nvGrpSpPr>
              <p:cNvPr id="23" name="Group 22">
                <a:extLst>
                  <a:ext uri="{FF2B5EF4-FFF2-40B4-BE49-F238E27FC236}">
                    <a16:creationId xmlns:a16="http://schemas.microsoft.com/office/drawing/2014/main" id="{CDE2FEC4-8317-DF2E-3467-F158AE1BD9BA}"/>
                  </a:ext>
                </a:extLst>
              </p:cNvPr>
              <p:cNvGrpSpPr/>
              <p:nvPr/>
            </p:nvGrpSpPr>
            <p:grpSpPr>
              <a:xfrm>
                <a:off x="10501396" y="4360320"/>
                <a:ext cx="1256933" cy="895958"/>
                <a:chOff x="4899841" y="4069080"/>
                <a:chExt cx="2392318" cy="1609344"/>
              </a:xfrm>
            </p:grpSpPr>
            <p:sp>
              <p:nvSpPr>
                <p:cNvPr id="24" name="Rectangle 23">
                  <a:extLst>
                    <a:ext uri="{FF2B5EF4-FFF2-40B4-BE49-F238E27FC236}">
                      <a16:creationId xmlns:a16="http://schemas.microsoft.com/office/drawing/2014/main" id="{AA6DAC36-F309-DE09-2461-E595CFAF0BEC}"/>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Circle</a:t>
                  </a:r>
                  <a:endParaRPr lang="en-GB" sz="1400" b="1" dirty="0"/>
                </a:p>
              </p:txBody>
            </p:sp>
            <p:sp>
              <p:nvSpPr>
                <p:cNvPr id="25" name="Rectangle 24">
                  <a:extLst>
                    <a:ext uri="{FF2B5EF4-FFF2-40B4-BE49-F238E27FC236}">
                      <a16:creationId xmlns:a16="http://schemas.microsoft.com/office/drawing/2014/main" id="{61E0F0EC-675D-D6A4-A4AC-4F808123C42C}"/>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cxnSp>
            <p:nvCxnSpPr>
              <p:cNvPr id="27" name="Straight Connector 26">
                <a:extLst>
                  <a:ext uri="{FF2B5EF4-FFF2-40B4-BE49-F238E27FC236}">
                    <a16:creationId xmlns:a16="http://schemas.microsoft.com/office/drawing/2014/main" id="{2823DB27-879A-844D-F976-D502230648B1}"/>
                  </a:ext>
                </a:extLst>
              </p:cNvPr>
              <p:cNvCxnSpPr>
                <a:stCxn id="21" idx="0"/>
              </p:cNvCxnSpPr>
              <p:nvPr/>
            </p:nvCxnSpPr>
            <p:spPr>
              <a:xfrm flipV="1">
                <a:off x="7504224" y="3779983"/>
                <a:ext cx="1812819" cy="580337"/>
              </a:xfrm>
              <a:prstGeom prst="line">
                <a:avLst/>
              </a:prstGeom>
              <a:ln w="2857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84E7A5-EB74-49EB-CFBE-BF4DA71C23B8}"/>
                  </a:ext>
                </a:extLst>
              </p:cNvPr>
              <p:cNvCxnSpPr>
                <a:cxnSpLocks/>
                <a:stCxn id="24" idx="0"/>
              </p:cNvCxnSpPr>
              <p:nvPr/>
            </p:nvCxnSpPr>
            <p:spPr>
              <a:xfrm flipH="1" flipV="1">
                <a:off x="9317044" y="3779983"/>
                <a:ext cx="1812819" cy="580337"/>
              </a:xfrm>
              <a:prstGeom prst="line">
                <a:avLst/>
              </a:prstGeom>
              <a:ln w="2857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3" name="Isosceles Triangle 32">
                <a:extLst>
                  <a:ext uri="{FF2B5EF4-FFF2-40B4-BE49-F238E27FC236}">
                    <a16:creationId xmlns:a16="http://schemas.microsoft.com/office/drawing/2014/main" id="{01853588-8770-B116-3A96-F09A02176361}"/>
                  </a:ext>
                </a:extLst>
              </p:cNvPr>
              <p:cNvSpPr/>
              <p:nvPr/>
            </p:nvSpPr>
            <p:spPr>
              <a:xfrm>
                <a:off x="9245606" y="3538176"/>
                <a:ext cx="142233" cy="109449"/>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100"/>
              </a:p>
            </p:txBody>
          </p:sp>
        </p:grpSp>
        <p:cxnSp>
          <p:nvCxnSpPr>
            <p:cNvPr id="40" name="Straight Arrow Connector 39">
              <a:extLst>
                <a:ext uri="{FF2B5EF4-FFF2-40B4-BE49-F238E27FC236}">
                  <a16:creationId xmlns:a16="http://schemas.microsoft.com/office/drawing/2014/main" id="{4A5B9386-C8D6-EB29-FFEA-1EFA91F89031}"/>
                </a:ext>
              </a:extLst>
            </p:cNvPr>
            <p:cNvCxnSpPr>
              <a:stCxn id="37" idx="3"/>
            </p:cNvCxnSpPr>
            <p:nvPr/>
          </p:nvCxnSpPr>
          <p:spPr>
            <a:xfrm flipV="1">
              <a:off x="4270845" y="3084576"/>
              <a:ext cx="4417732" cy="811"/>
            </a:xfrm>
            <a:prstGeom prst="straightConnector1">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32" name="Group 31">
              <a:extLst>
                <a:ext uri="{FF2B5EF4-FFF2-40B4-BE49-F238E27FC236}">
                  <a16:creationId xmlns:a16="http://schemas.microsoft.com/office/drawing/2014/main" id="{CBD4F9A6-1784-F81E-3BC9-F9DE6BDB2C49}"/>
                </a:ext>
              </a:extLst>
            </p:cNvPr>
            <p:cNvGrpSpPr/>
            <p:nvPr/>
          </p:nvGrpSpPr>
          <p:grpSpPr>
            <a:xfrm>
              <a:off x="398047" y="2088930"/>
              <a:ext cx="5739788" cy="3312304"/>
              <a:chOff x="398047" y="2088930"/>
              <a:chExt cx="5739788" cy="3312304"/>
            </a:xfrm>
          </p:grpSpPr>
          <p:cxnSp>
            <p:nvCxnSpPr>
              <p:cNvPr id="7" name="Straight Arrow Connector 6">
                <a:extLst>
                  <a:ext uri="{FF2B5EF4-FFF2-40B4-BE49-F238E27FC236}">
                    <a16:creationId xmlns:a16="http://schemas.microsoft.com/office/drawing/2014/main" id="{418CEBCE-14F0-1AF8-A3AA-9B2B0708F6A6}"/>
                  </a:ext>
                </a:extLst>
              </p:cNvPr>
              <p:cNvCxnSpPr>
                <a:cxnSpLocks/>
                <a:stCxn id="30" idx="0"/>
                <a:endCxn id="14" idx="3"/>
              </p:cNvCxnSpPr>
              <p:nvPr/>
            </p:nvCxnSpPr>
            <p:spPr>
              <a:xfrm flipV="1">
                <a:off x="3267941" y="3412640"/>
                <a:ext cx="1646" cy="823722"/>
              </a:xfrm>
              <a:prstGeom prst="straightConnector1">
                <a:avLst/>
              </a:prstGeom>
              <a:ln w="31750">
                <a:prstDash val="solid"/>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C088376-CEEC-6517-5A14-F6388F27B1A8}"/>
                  </a:ext>
                </a:extLst>
              </p:cNvPr>
              <p:cNvCxnSpPr>
                <a:cxnSpLocks/>
                <a:stCxn id="26" idx="0"/>
              </p:cNvCxnSpPr>
              <p:nvPr/>
            </p:nvCxnSpPr>
            <p:spPr>
              <a:xfrm flipV="1">
                <a:off x="113685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9193949-B485-F274-6540-507E9DE31514}"/>
                  </a:ext>
                </a:extLst>
              </p:cNvPr>
              <p:cNvCxnSpPr>
                <a:cxnSpLocks/>
                <a:stCxn id="15" idx="0"/>
              </p:cNvCxnSpPr>
              <p:nvPr/>
            </p:nvCxnSpPr>
            <p:spPr>
              <a:xfrm flipH="1" flipV="1">
                <a:off x="326794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4" name="Isosceles Triangle 13">
                <a:extLst>
                  <a:ext uri="{FF2B5EF4-FFF2-40B4-BE49-F238E27FC236}">
                    <a16:creationId xmlns:a16="http://schemas.microsoft.com/office/drawing/2014/main" id="{547FAA34-BA80-17BA-1670-CC6F391630DF}"/>
                  </a:ext>
                </a:extLst>
              </p:cNvPr>
              <p:cNvSpPr/>
              <p:nvPr/>
            </p:nvSpPr>
            <p:spPr>
              <a:xfrm>
                <a:off x="3187716" y="3289437"/>
                <a:ext cx="163742" cy="123203"/>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200"/>
              </a:p>
            </p:txBody>
          </p:sp>
          <p:grpSp>
            <p:nvGrpSpPr>
              <p:cNvPr id="8" name="Group 7">
                <a:extLst>
                  <a:ext uri="{FF2B5EF4-FFF2-40B4-BE49-F238E27FC236}">
                    <a16:creationId xmlns:a16="http://schemas.microsoft.com/office/drawing/2014/main" id="{D55054AE-B836-6E32-776F-BD16C0FBABBB}"/>
                  </a:ext>
                </a:extLst>
              </p:cNvPr>
              <p:cNvGrpSpPr/>
              <p:nvPr/>
            </p:nvGrpSpPr>
            <p:grpSpPr>
              <a:xfrm>
                <a:off x="2137975" y="2088930"/>
                <a:ext cx="2132870" cy="1173277"/>
                <a:chOff x="2137975" y="2088930"/>
                <a:chExt cx="2132870" cy="1173277"/>
              </a:xfrm>
            </p:grpSpPr>
            <p:sp>
              <p:nvSpPr>
                <p:cNvPr id="4" name="Rectangle 3">
                  <a:extLst>
                    <a:ext uri="{FF2B5EF4-FFF2-40B4-BE49-F238E27FC236}">
                      <a16:creationId xmlns:a16="http://schemas.microsoft.com/office/drawing/2014/main" id="{E35FE3BD-CB48-4753-EBEE-7D7943B55CFD}"/>
                    </a:ext>
                  </a:extLst>
                </p:cNvPr>
                <p:cNvSpPr/>
                <p:nvPr/>
              </p:nvSpPr>
              <p:spPr>
                <a:xfrm>
                  <a:off x="2137975" y="2088930"/>
                  <a:ext cx="2131090" cy="47263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err="1"/>
                    <a:t>ShapeFactory</a:t>
                  </a:r>
                  <a:endParaRPr lang="en-GB" sz="1600" b="1" dirty="0"/>
                </a:p>
              </p:txBody>
            </p:sp>
            <p:sp>
              <p:nvSpPr>
                <p:cNvPr id="35" name="Rectangle 34">
                  <a:extLst>
                    <a:ext uri="{FF2B5EF4-FFF2-40B4-BE49-F238E27FC236}">
                      <a16:creationId xmlns:a16="http://schemas.microsoft.com/office/drawing/2014/main" id="{843FA01E-99AC-C5AC-5A35-419307E23B10}"/>
                    </a:ext>
                  </a:extLst>
                </p:cNvPr>
                <p:cNvSpPr/>
                <p:nvPr/>
              </p:nvSpPr>
              <p:spPr>
                <a:xfrm>
                  <a:off x="2137975" y="2558017"/>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a:t>…</a:t>
                  </a:r>
                  <a:endParaRPr lang="en-GB" sz="1600" b="1" dirty="0"/>
                </a:p>
              </p:txBody>
            </p:sp>
            <p:sp>
              <p:nvSpPr>
                <p:cNvPr id="37" name="Rectangle 36">
                  <a:extLst>
                    <a:ext uri="{FF2B5EF4-FFF2-40B4-BE49-F238E27FC236}">
                      <a16:creationId xmlns:a16="http://schemas.microsoft.com/office/drawing/2014/main" id="{923F41FB-0EB1-5059-3E4B-ED33E3E7FB2F}"/>
                    </a:ext>
                  </a:extLst>
                </p:cNvPr>
                <p:cNvSpPr/>
                <p:nvPr/>
              </p:nvSpPr>
              <p:spPr>
                <a:xfrm>
                  <a:off x="2139755" y="2908566"/>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 </a:t>
                  </a:r>
                  <a:r>
                    <a:rPr lang="en-GB" sz="1400" dirty="0" err="1"/>
                    <a:t>createShape</a:t>
                  </a:r>
                  <a:r>
                    <a:rPr lang="en-GB" sz="1400" dirty="0"/>
                    <a:t>(): Shape</a:t>
                  </a:r>
                  <a:endParaRPr lang="en-GB" sz="1400" b="1" dirty="0"/>
                </a:p>
              </p:txBody>
            </p:sp>
          </p:grpSp>
          <p:grpSp>
            <p:nvGrpSpPr>
              <p:cNvPr id="11" name="Group 10">
                <a:extLst>
                  <a:ext uri="{FF2B5EF4-FFF2-40B4-BE49-F238E27FC236}">
                    <a16:creationId xmlns:a16="http://schemas.microsoft.com/office/drawing/2014/main" id="{1C6E322D-CE41-CBB7-86E3-F6CD41D496FC}"/>
                  </a:ext>
                </a:extLst>
              </p:cNvPr>
              <p:cNvGrpSpPr/>
              <p:nvPr/>
            </p:nvGrpSpPr>
            <p:grpSpPr>
              <a:xfrm>
                <a:off x="398047" y="4236362"/>
                <a:ext cx="1477608" cy="1164872"/>
                <a:chOff x="398047" y="4236362"/>
                <a:chExt cx="1477608" cy="1164872"/>
              </a:xfrm>
            </p:grpSpPr>
            <p:grpSp>
              <p:nvGrpSpPr>
                <p:cNvPr id="9" name="Group 8">
                  <a:extLst>
                    <a:ext uri="{FF2B5EF4-FFF2-40B4-BE49-F238E27FC236}">
                      <a16:creationId xmlns:a16="http://schemas.microsoft.com/office/drawing/2014/main" id="{C373644F-CF67-DE7F-98FC-72245430937C}"/>
                    </a:ext>
                  </a:extLst>
                </p:cNvPr>
                <p:cNvGrpSpPr/>
                <p:nvPr/>
              </p:nvGrpSpPr>
              <p:grpSpPr>
                <a:xfrm>
                  <a:off x="398047" y="4236362"/>
                  <a:ext cx="1477608" cy="830938"/>
                  <a:chOff x="4899841" y="4069080"/>
                  <a:chExt cx="2392318" cy="1345328"/>
                </a:xfrm>
              </p:grpSpPr>
              <p:sp>
                <p:nvSpPr>
                  <p:cNvPr id="26" name="Rectangle 25">
                    <a:extLst>
                      <a:ext uri="{FF2B5EF4-FFF2-40B4-BE49-F238E27FC236}">
                        <a16:creationId xmlns:a16="http://schemas.microsoft.com/office/drawing/2014/main" id="{0F253334-74E1-3CD4-2E1D-26B1382EB049}"/>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err="1"/>
                      <a:t>TriangleFactory</a:t>
                    </a:r>
                    <a:endParaRPr lang="en-GB" sz="1600" b="1" dirty="0"/>
                  </a:p>
                </p:txBody>
              </p:sp>
              <p:sp>
                <p:nvSpPr>
                  <p:cNvPr id="28" name="Rectangle 27">
                    <a:extLst>
                      <a:ext uri="{FF2B5EF4-FFF2-40B4-BE49-F238E27FC236}">
                        <a16:creationId xmlns:a16="http://schemas.microsoft.com/office/drawing/2014/main" id="{BFC09765-B5B6-A14C-9D82-D59142BD1E2D}"/>
                      </a:ext>
                    </a:extLst>
                  </p:cNvPr>
                  <p:cNvSpPr/>
                  <p:nvPr/>
                </p:nvSpPr>
                <p:spPr>
                  <a:xfrm>
                    <a:off x="4899841" y="4873753"/>
                    <a:ext cx="2392318" cy="54065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a:t>
                    </a:r>
                    <a:endParaRPr lang="en-GB" sz="1600" dirty="0"/>
                  </a:p>
                </p:txBody>
              </p:sp>
            </p:grpSp>
            <p:sp>
              <p:nvSpPr>
                <p:cNvPr id="44" name="Rectangle 43">
                  <a:extLst>
                    <a:ext uri="{FF2B5EF4-FFF2-40B4-BE49-F238E27FC236}">
                      <a16:creationId xmlns:a16="http://schemas.microsoft.com/office/drawing/2014/main" id="{36D7C947-3E1D-0442-3C82-86F6F6DF6F2E}"/>
                    </a:ext>
                  </a:extLst>
                </p:cNvPr>
                <p:cNvSpPr/>
                <p:nvPr/>
              </p:nvSpPr>
              <p:spPr>
                <a:xfrm>
                  <a:off x="398047" y="5067300"/>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b="1" dirty="0"/>
                    <a:t>+ </a:t>
                  </a:r>
                  <a:r>
                    <a:rPr lang="en-GB" sz="1000" dirty="0" err="1"/>
                    <a:t>createShape</a:t>
                  </a:r>
                  <a:r>
                    <a:rPr lang="en-GB" sz="1000" dirty="0"/>
                    <a:t>(): Shape</a:t>
                  </a:r>
                  <a:endParaRPr lang="en-GB" sz="1000" b="1" dirty="0"/>
                </a:p>
              </p:txBody>
            </p:sp>
          </p:grpSp>
          <p:grpSp>
            <p:nvGrpSpPr>
              <p:cNvPr id="16" name="Group 15">
                <a:extLst>
                  <a:ext uri="{FF2B5EF4-FFF2-40B4-BE49-F238E27FC236}">
                    <a16:creationId xmlns:a16="http://schemas.microsoft.com/office/drawing/2014/main" id="{92F207F5-6379-482E-1F84-04DFB9B24036}"/>
                  </a:ext>
                </a:extLst>
              </p:cNvPr>
              <p:cNvGrpSpPr/>
              <p:nvPr/>
            </p:nvGrpSpPr>
            <p:grpSpPr>
              <a:xfrm>
                <a:off x="2431539" y="4236362"/>
                <a:ext cx="1674297" cy="1159397"/>
                <a:chOff x="2431539" y="4236362"/>
                <a:chExt cx="1674297" cy="1159397"/>
              </a:xfrm>
            </p:grpSpPr>
            <p:sp>
              <p:nvSpPr>
                <p:cNvPr id="30" name="Rectangle 29">
                  <a:extLst>
                    <a:ext uri="{FF2B5EF4-FFF2-40B4-BE49-F238E27FC236}">
                      <a16:creationId xmlns:a16="http://schemas.microsoft.com/office/drawing/2014/main" id="{036972A1-93DD-EA48-99D3-F984F01685CA}"/>
                    </a:ext>
                  </a:extLst>
                </p:cNvPr>
                <p:cNvSpPr/>
                <p:nvPr/>
              </p:nvSpPr>
              <p:spPr>
                <a:xfrm>
                  <a:off x="2431540" y="4236362"/>
                  <a:ext cx="1672801"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300" b="1" dirty="0" err="1"/>
                    <a:t>SquareFactory</a:t>
                  </a:r>
                  <a:endParaRPr lang="en-GB" sz="1300" b="1" dirty="0"/>
                </a:p>
              </p:txBody>
            </p:sp>
            <p:sp>
              <p:nvSpPr>
                <p:cNvPr id="42" name="Rectangle 41">
                  <a:extLst>
                    <a:ext uri="{FF2B5EF4-FFF2-40B4-BE49-F238E27FC236}">
                      <a16:creationId xmlns:a16="http://schemas.microsoft.com/office/drawing/2014/main" id="{6283E39E-1CE3-63EA-078D-3994CB216A74}"/>
                    </a:ext>
                  </a:extLst>
                </p:cNvPr>
                <p:cNvSpPr/>
                <p:nvPr/>
              </p:nvSpPr>
              <p:spPr>
                <a:xfrm>
                  <a:off x="2431539" y="4728252"/>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a:t>
                  </a:r>
                  <a:endParaRPr lang="en-GB" sz="1600" dirty="0"/>
                </a:p>
              </p:txBody>
            </p:sp>
            <p:sp>
              <p:nvSpPr>
                <p:cNvPr id="45" name="Rectangle 44">
                  <a:extLst>
                    <a:ext uri="{FF2B5EF4-FFF2-40B4-BE49-F238E27FC236}">
                      <a16:creationId xmlns:a16="http://schemas.microsoft.com/office/drawing/2014/main" id="{9FD2E399-F8CB-6F4A-1A1C-2E6DFAC3E472}"/>
                    </a:ext>
                  </a:extLst>
                </p:cNvPr>
                <p:cNvSpPr/>
                <p:nvPr/>
              </p:nvSpPr>
              <p:spPr>
                <a:xfrm>
                  <a:off x="2433035" y="5061825"/>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b="1" dirty="0"/>
                    <a:t>+ </a:t>
                  </a:r>
                  <a:r>
                    <a:rPr lang="en-GB" sz="1100" dirty="0" err="1"/>
                    <a:t>createShape</a:t>
                  </a:r>
                  <a:r>
                    <a:rPr lang="en-GB" sz="1100" dirty="0"/>
                    <a:t>(): Shape</a:t>
                  </a:r>
                  <a:endParaRPr lang="en-GB" sz="1100" b="1" dirty="0"/>
                </a:p>
              </p:txBody>
            </p:sp>
          </p:grpSp>
          <p:grpSp>
            <p:nvGrpSpPr>
              <p:cNvPr id="31" name="Group 30">
                <a:extLst>
                  <a:ext uri="{FF2B5EF4-FFF2-40B4-BE49-F238E27FC236}">
                    <a16:creationId xmlns:a16="http://schemas.microsoft.com/office/drawing/2014/main" id="{AF0D0282-5627-3DDF-826F-A41502179625}"/>
                  </a:ext>
                </a:extLst>
              </p:cNvPr>
              <p:cNvGrpSpPr/>
              <p:nvPr/>
            </p:nvGrpSpPr>
            <p:grpSpPr>
              <a:xfrm>
                <a:off x="4659744" y="4236362"/>
                <a:ext cx="1478091" cy="1155095"/>
                <a:chOff x="4659744" y="4236362"/>
                <a:chExt cx="1478091" cy="1155095"/>
              </a:xfrm>
            </p:grpSpPr>
            <p:sp>
              <p:nvSpPr>
                <p:cNvPr id="15" name="Rectangle 14">
                  <a:extLst>
                    <a:ext uri="{FF2B5EF4-FFF2-40B4-BE49-F238E27FC236}">
                      <a16:creationId xmlns:a16="http://schemas.microsoft.com/office/drawing/2014/main" id="{9DCB6094-7061-4F30-06DC-C6C0C39BC7EE}"/>
                    </a:ext>
                  </a:extLst>
                </p:cNvPr>
                <p:cNvSpPr/>
                <p:nvPr/>
              </p:nvSpPr>
              <p:spPr>
                <a:xfrm>
                  <a:off x="4660227" y="4236362"/>
                  <a:ext cx="1477608"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err="1"/>
                    <a:t>CircleFactory</a:t>
                  </a:r>
                  <a:endParaRPr lang="en-GB" sz="1600" b="1" dirty="0"/>
                </a:p>
              </p:txBody>
            </p:sp>
            <p:sp>
              <p:nvSpPr>
                <p:cNvPr id="43" name="Rectangle 42">
                  <a:extLst>
                    <a:ext uri="{FF2B5EF4-FFF2-40B4-BE49-F238E27FC236}">
                      <a16:creationId xmlns:a16="http://schemas.microsoft.com/office/drawing/2014/main" id="{86901CFD-52E8-63ED-9206-2ADBBF3252EA}"/>
                    </a:ext>
                  </a:extLst>
                </p:cNvPr>
                <p:cNvSpPr/>
                <p:nvPr/>
              </p:nvSpPr>
              <p:spPr>
                <a:xfrm>
                  <a:off x="4660224" y="4724484"/>
                  <a:ext cx="1477609"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a:t>
                  </a:r>
                  <a:endParaRPr lang="en-GB" sz="1600" dirty="0"/>
                </a:p>
              </p:txBody>
            </p:sp>
            <p:sp>
              <p:nvSpPr>
                <p:cNvPr id="46" name="Rectangle 45">
                  <a:extLst>
                    <a:ext uri="{FF2B5EF4-FFF2-40B4-BE49-F238E27FC236}">
                      <a16:creationId xmlns:a16="http://schemas.microsoft.com/office/drawing/2014/main" id="{1527382A-5874-C21B-7ADA-02C42C9C8CE1}"/>
                    </a:ext>
                  </a:extLst>
                </p:cNvPr>
                <p:cNvSpPr/>
                <p:nvPr/>
              </p:nvSpPr>
              <p:spPr>
                <a:xfrm>
                  <a:off x="4659744" y="5057523"/>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b="1" dirty="0"/>
                    <a:t>+ </a:t>
                  </a:r>
                  <a:r>
                    <a:rPr lang="en-GB" sz="1000" dirty="0" err="1"/>
                    <a:t>createShape</a:t>
                  </a:r>
                  <a:r>
                    <a:rPr lang="en-GB" sz="1000" dirty="0"/>
                    <a:t>(): Shape</a:t>
                  </a:r>
                  <a:endParaRPr lang="en-GB" sz="1000" b="1" dirty="0"/>
                </a:p>
              </p:txBody>
            </p:sp>
          </p:grpSp>
        </p:grpSp>
      </p:grpSp>
      <p:sp>
        <p:nvSpPr>
          <p:cNvPr id="39" name="Date Placeholder 38">
            <a:extLst>
              <a:ext uri="{FF2B5EF4-FFF2-40B4-BE49-F238E27FC236}">
                <a16:creationId xmlns:a16="http://schemas.microsoft.com/office/drawing/2014/main" id="{2364054A-2816-D90B-DCD6-4561EC24E5B7}"/>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1615696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14</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183404"/>
            <a:ext cx="8154925" cy="923330"/>
          </a:xfrm>
          <a:prstGeom prst="rect">
            <a:avLst/>
          </a:prstGeom>
          <a:noFill/>
        </p:spPr>
        <p:txBody>
          <a:bodyPr wrap="square" rtlCol="0">
            <a:spAutoFit/>
          </a:bodyPr>
          <a:lstStyle/>
          <a:p>
            <a:r>
              <a:rPr lang="en-US" sz="5400" b="1" dirty="0">
                <a:latin typeface="Barlow Black" panose="00000A00000000000000" pitchFamily="2" charset="0"/>
              </a:rPr>
              <a:t>4.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1946548"/>
            <a:ext cx="10793388" cy="431836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GB" sz="2000" dirty="0"/>
              <a:t>Che </a:t>
            </a:r>
            <a:r>
              <a:rPr lang="en-GB" sz="2000" dirty="0" err="1"/>
              <a:t>giấu</a:t>
            </a:r>
            <a:r>
              <a:rPr lang="en-GB" sz="2000" dirty="0"/>
              <a:t> </a:t>
            </a:r>
            <a:r>
              <a:rPr lang="en-GB" sz="2000" dirty="0" err="1"/>
              <a:t>quá</a:t>
            </a:r>
            <a:r>
              <a:rPr lang="en-GB" sz="2000" dirty="0"/>
              <a:t> </a:t>
            </a:r>
            <a:r>
              <a:rPr lang="en-GB" sz="2000" dirty="0" err="1"/>
              <a:t>trình</a:t>
            </a:r>
            <a:r>
              <a:rPr lang="en-GB" sz="2000" dirty="0"/>
              <a:t> </a:t>
            </a:r>
            <a:r>
              <a:rPr lang="en-GB" sz="2000" dirty="0" err="1"/>
              <a:t>xử</a:t>
            </a:r>
            <a:r>
              <a:rPr lang="en-GB" sz="2000" dirty="0"/>
              <a:t> </a:t>
            </a:r>
            <a:r>
              <a:rPr lang="en-GB" sz="2000" dirty="0" err="1"/>
              <a:t>lý</a:t>
            </a:r>
            <a:r>
              <a:rPr lang="en-GB" sz="2000" dirty="0"/>
              <a:t> logic </a:t>
            </a:r>
            <a:r>
              <a:rPr lang="en-GB" sz="2000" dirty="0" err="1"/>
              <a:t>của</a:t>
            </a:r>
            <a:r>
              <a:rPr lang="en-GB" sz="2000" dirty="0"/>
              <a:t> </a:t>
            </a:r>
            <a:r>
              <a:rPr lang="en-GB" sz="2000" dirty="0" err="1"/>
              <a:t>phương</a:t>
            </a:r>
            <a:r>
              <a:rPr lang="en-GB" sz="2000" dirty="0"/>
              <a:t> </a:t>
            </a:r>
            <a:r>
              <a:rPr lang="en-GB" sz="2000" dirty="0" err="1"/>
              <a:t>thức</a:t>
            </a:r>
            <a:r>
              <a:rPr lang="en-GB" sz="2000" dirty="0"/>
              <a:t> </a:t>
            </a:r>
            <a:r>
              <a:rPr lang="en-GB" sz="2000" dirty="0" err="1"/>
              <a:t>khởi</a:t>
            </a:r>
            <a:r>
              <a:rPr lang="en-GB" sz="2000" dirty="0"/>
              <a:t> </a:t>
            </a:r>
            <a:r>
              <a:rPr lang="en-GB" sz="2000" dirty="0" err="1"/>
              <a:t>tạo</a:t>
            </a:r>
            <a:endParaRPr lang="en-GB" sz="2000" dirty="0"/>
          </a:p>
          <a:p>
            <a:pPr marL="285750" indent="-285750">
              <a:lnSpc>
                <a:spcPct val="200000"/>
              </a:lnSpc>
              <a:buFont typeface="Arial" panose="020B0604020202020204" pitchFamily="34" charset="0"/>
              <a:buChar char="•"/>
            </a:pPr>
            <a:r>
              <a:rPr lang="en-GB" sz="2000" dirty="0" err="1"/>
              <a:t>Hạn</a:t>
            </a:r>
            <a:r>
              <a:rPr lang="en-GB" sz="2000" dirty="0"/>
              <a:t> </a:t>
            </a:r>
            <a:r>
              <a:rPr lang="en-GB" sz="2000" dirty="0" err="1"/>
              <a:t>chế</a:t>
            </a:r>
            <a:r>
              <a:rPr lang="en-GB" sz="2000" dirty="0"/>
              <a:t> </a:t>
            </a:r>
            <a:r>
              <a:rPr lang="en-GB" sz="2000" dirty="0" err="1"/>
              <a:t>sự</a:t>
            </a:r>
            <a:r>
              <a:rPr lang="en-GB" sz="2000" dirty="0"/>
              <a:t> </a:t>
            </a:r>
            <a:r>
              <a:rPr lang="en-GB" sz="2000" dirty="0" err="1"/>
              <a:t>phụ</a:t>
            </a:r>
            <a:r>
              <a:rPr lang="en-GB" sz="2000" dirty="0"/>
              <a:t> </a:t>
            </a:r>
            <a:r>
              <a:rPr lang="en-GB" sz="2000" dirty="0" err="1"/>
              <a:t>thuộc</a:t>
            </a:r>
            <a:r>
              <a:rPr lang="en-GB" sz="2000" dirty="0"/>
              <a:t> </a:t>
            </a:r>
            <a:r>
              <a:rPr lang="en-GB" sz="2000" dirty="0" err="1"/>
              <a:t>giữa</a:t>
            </a:r>
            <a:r>
              <a:rPr lang="en-GB" sz="2000" dirty="0"/>
              <a:t> creator </a:t>
            </a:r>
            <a:r>
              <a:rPr lang="en-GB" sz="2000" dirty="0" err="1"/>
              <a:t>và</a:t>
            </a:r>
            <a:r>
              <a:rPr lang="en-GB" sz="2000" dirty="0"/>
              <a:t> concrete products</a:t>
            </a:r>
          </a:p>
          <a:p>
            <a:pPr marL="285750" indent="-285750">
              <a:lnSpc>
                <a:spcPct val="200000"/>
              </a:lnSpc>
              <a:buFont typeface="Arial" panose="020B0604020202020204" pitchFamily="34" charset="0"/>
              <a:buChar char="•"/>
            </a:pPr>
            <a:r>
              <a:rPr lang="en-GB" sz="2000" dirty="0" err="1"/>
              <a:t>Dễ</a:t>
            </a:r>
            <a:r>
              <a:rPr lang="en-GB" sz="2000" dirty="0"/>
              <a:t> </a:t>
            </a:r>
            <a:r>
              <a:rPr lang="en-GB" sz="2000" dirty="0" err="1"/>
              <a:t>dàng</a:t>
            </a:r>
            <a:r>
              <a:rPr lang="en-GB" sz="2000" dirty="0"/>
              <a:t> </a:t>
            </a:r>
            <a:r>
              <a:rPr lang="en-GB" sz="2000" dirty="0" err="1"/>
              <a:t>mở</a:t>
            </a:r>
            <a:r>
              <a:rPr lang="en-GB" sz="2000" dirty="0"/>
              <a:t> </a:t>
            </a:r>
            <a:r>
              <a:rPr lang="en-GB" sz="2000" dirty="0" err="1"/>
              <a:t>rộng</a:t>
            </a:r>
            <a:r>
              <a:rPr lang="en-GB" sz="2000" dirty="0"/>
              <a:t>, </a:t>
            </a:r>
            <a:r>
              <a:rPr lang="en-GB" sz="2000" dirty="0" err="1"/>
              <a:t>thêm</a:t>
            </a:r>
            <a:r>
              <a:rPr lang="en-GB" sz="2000" dirty="0"/>
              <a:t> </a:t>
            </a:r>
            <a:r>
              <a:rPr lang="en-GB" sz="2000" dirty="0" err="1"/>
              <a:t>những</a:t>
            </a:r>
            <a:r>
              <a:rPr lang="en-GB" sz="2000" dirty="0"/>
              <a:t> </a:t>
            </a:r>
            <a:r>
              <a:rPr lang="en-GB" sz="2000" dirty="0" err="1"/>
              <a:t>đoạn</a:t>
            </a:r>
            <a:r>
              <a:rPr lang="en-GB" sz="2000" dirty="0"/>
              <a:t> code </a:t>
            </a:r>
            <a:r>
              <a:rPr lang="en-GB" sz="2000" dirty="0" err="1"/>
              <a:t>mới</a:t>
            </a:r>
            <a:r>
              <a:rPr lang="en-GB" sz="2000" dirty="0"/>
              <a:t> </a:t>
            </a:r>
            <a:r>
              <a:rPr lang="en-GB" sz="2000" dirty="0" err="1"/>
              <a:t>vào</a:t>
            </a:r>
            <a:r>
              <a:rPr lang="en-GB" sz="2000" dirty="0"/>
              <a:t> </a:t>
            </a:r>
            <a:r>
              <a:rPr lang="en-GB" sz="2000" dirty="0" err="1"/>
              <a:t>chương</a:t>
            </a:r>
            <a:r>
              <a:rPr lang="en-GB" sz="2000" dirty="0"/>
              <a:t> </a:t>
            </a:r>
            <a:r>
              <a:rPr lang="en-GB" sz="2000" dirty="0" err="1"/>
              <a:t>trình</a:t>
            </a:r>
            <a:r>
              <a:rPr lang="en-GB" sz="2000" dirty="0"/>
              <a:t> </a:t>
            </a:r>
            <a:r>
              <a:rPr lang="en-GB" sz="2000" dirty="0" err="1"/>
              <a:t>mà</a:t>
            </a:r>
            <a:r>
              <a:rPr lang="en-GB" sz="2000" dirty="0"/>
              <a:t> </a:t>
            </a:r>
            <a:r>
              <a:rPr lang="en-GB" sz="2000" dirty="0" err="1"/>
              <a:t>không</a:t>
            </a:r>
            <a:r>
              <a:rPr lang="en-GB" sz="2000" dirty="0"/>
              <a:t> </a:t>
            </a:r>
            <a:r>
              <a:rPr lang="en-GB" sz="2000" dirty="0" err="1"/>
              <a:t>cần</a:t>
            </a:r>
            <a:r>
              <a:rPr lang="en-GB" sz="2000" dirty="0"/>
              <a:t> </a:t>
            </a:r>
            <a:r>
              <a:rPr lang="en-GB" sz="2000" dirty="0" err="1"/>
              <a:t>phá</a:t>
            </a:r>
            <a:r>
              <a:rPr lang="en-GB" sz="2000" dirty="0"/>
              <a:t> </a:t>
            </a:r>
            <a:r>
              <a:rPr lang="en-GB" sz="2000" dirty="0" err="1"/>
              <a:t>vỡ</a:t>
            </a:r>
            <a:r>
              <a:rPr lang="en-GB" sz="2000" dirty="0"/>
              <a:t> </a:t>
            </a:r>
            <a:r>
              <a:rPr lang="en-GB" sz="2000" dirty="0" err="1"/>
              <a:t>các</a:t>
            </a:r>
            <a:r>
              <a:rPr lang="en-GB" sz="2000" dirty="0"/>
              <a:t> </a:t>
            </a:r>
            <a:r>
              <a:rPr lang="en-GB" sz="2000" dirty="0" err="1"/>
              <a:t>đối</a:t>
            </a:r>
            <a:r>
              <a:rPr lang="en-GB" sz="2000" dirty="0"/>
              <a:t> </a:t>
            </a:r>
            <a:r>
              <a:rPr lang="en-GB" sz="2000" dirty="0" err="1"/>
              <a:t>tượng</a:t>
            </a:r>
            <a:r>
              <a:rPr lang="en-GB" sz="2000" dirty="0"/>
              <a:t> ban </a:t>
            </a:r>
            <a:r>
              <a:rPr lang="en-GB" sz="2000" dirty="0" err="1"/>
              <a:t>đầu</a:t>
            </a:r>
            <a:endParaRPr lang="en-GB" sz="2000" dirty="0"/>
          </a:p>
          <a:p>
            <a:pPr marL="285750" indent="-285750">
              <a:lnSpc>
                <a:spcPct val="200000"/>
              </a:lnSpc>
              <a:buFont typeface="Arial" panose="020B0604020202020204" pitchFamily="34" charset="0"/>
              <a:buChar char="•"/>
            </a:pPr>
            <a:r>
              <a:rPr lang="en-GB" sz="2000" dirty="0" err="1"/>
              <a:t>Giúp</a:t>
            </a:r>
            <a:r>
              <a:rPr lang="en-GB" sz="2000" dirty="0"/>
              <a:t> </a:t>
            </a:r>
            <a:r>
              <a:rPr lang="en-GB" sz="2000" dirty="0" err="1"/>
              <a:t>gom</a:t>
            </a:r>
            <a:r>
              <a:rPr lang="en-GB" sz="2000" dirty="0"/>
              <a:t> </a:t>
            </a:r>
            <a:r>
              <a:rPr lang="en-GB" sz="2000" dirty="0" err="1"/>
              <a:t>các</a:t>
            </a:r>
            <a:r>
              <a:rPr lang="en-GB" sz="2000" dirty="0"/>
              <a:t> </a:t>
            </a:r>
            <a:r>
              <a:rPr lang="en-GB" sz="2000" dirty="0" err="1"/>
              <a:t>đoạn</a:t>
            </a:r>
            <a:r>
              <a:rPr lang="en-GB" sz="2000" dirty="0"/>
              <a:t> code </a:t>
            </a:r>
            <a:r>
              <a:rPr lang="en-GB" sz="2000" dirty="0" err="1"/>
              <a:t>tạo</a:t>
            </a:r>
            <a:r>
              <a:rPr lang="en-GB" sz="2000" dirty="0"/>
              <a:t> </a:t>
            </a:r>
            <a:r>
              <a:rPr lang="en-GB" sz="2000" dirty="0" err="1"/>
              <a:t>ra</a:t>
            </a:r>
            <a:r>
              <a:rPr lang="en-GB" sz="2000" dirty="0"/>
              <a:t> product </a:t>
            </a:r>
            <a:r>
              <a:rPr lang="en-GB" sz="2000" dirty="0" err="1"/>
              <a:t>vào</a:t>
            </a:r>
            <a:r>
              <a:rPr lang="en-GB" sz="2000" dirty="0"/>
              <a:t> </a:t>
            </a:r>
            <a:r>
              <a:rPr lang="en-GB" sz="2000" dirty="0" err="1"/>
              <a:t>một</a:t>
            </a:r>
            <a:r>
              <a:rPr lang="en-GB" sz="2000" dirty="0"/>
              <a:t> </a:t>
            </a:r>
            <a:r>
              <a:rPr lang="en-GB" sz="2000" dirty="0" err="1"/>
              <a:t>nơi</a:t>
            </a:r>
            <a:r>
              <a:rPr lang="en-GB" sz="2000" dirty="0"/>
              <a:t> </a:t>
            </a:r>
            <a:r>
              <a:rPr lang="en-GB" sz="2000" dirty="0" err="1"/>
              <a:t>trong</a:t>
            </a:r>
            <a:r>
              <a:rPr lang="en-GB" sz="2000" dirty="0"/>
              <a:t> </a:t>
            </a:r>
            <a:r>
              <a:rPr lang="en-GB" sz="2000" dirty="0" err="1"/>
              <a:t>chương</a:t>
            </a:r>
            <a:r>
              <a:rPr lang="en-GB" sz="2000" dirty="0"/>
              <a:t> </a:t>
            </a:r>
            <a:r>
              <a:rPr lang="en-GB" sz="2000" dirty="0" err="1"/>
              <a:t>trình</a:t>
            </a:r>
            <a:r>
              <a:rPr lang="en-GB" sz="2000" dirty="0"/>
              <a:t>, </a:t>
            </a:r>
            <a:r>
              <a:rPr lang="en-GB" sz="2000" dirty="0" err="1"/>
              <a:t>nhờ</a:t>
            </a:r>
            <a:r>
              <a:rPr lang="en-GB" sz="2000" dirty="0"/>
              <a:t> </a:t>
            </a:r>
            <a:r>
              <a:rPr lang="en-GB" sz="2000" dirty="0" err="1"/>
              <a:t>đó</a:t>
            </a:r>
            <a:r>
              <a:rPr lang="en-GB" sz="2000" dirty="0"/>
              <a:t> </a:t>
            </a:r>
            <a:r>
              <a:rPr lang="en-GB" sz="2000" dirty="0" err="1"/>
              <a:t>giúp</a:t>
            </a:r>
            <a:r>
              <a:rPr lang="en-GB" sz="2000" dirty="0"/>
              <a:t> </a:t>
            </a:r>
            <a:r>
              <a:rPr lang="en-GB" sz="2000" dirty="0" err="1"/>
              <a:t>dễ</a:t>
            </a:r>
            <a:r>
              <a:rPr lang="en-GB" sz="2000" dirty="0"/>
              <a:t> </a:t>
            </a:r>
            <a:r>
              <a:rPr lang="en-GB" sz="2000" dirty="0" err="1"/>
              <a:t>theo</a:t>
            </a:r>
            <a:r>
              <a:rPr lang="en-GB" sz="2000" dirty="0"/>
              <a:t> </a:t>
            </a:r>
            <a:r>
              <a:rPr lang="en-GB" sz="2000" dirty="0" err="1"/>
              <a:t>dõi</a:t>
            </a:r>
            <a:r>
              <a:rPr lang="en-GB" sz="2000" dirty="0"/>
              <a:t> </a:t>
            </a:r>
            <a:r>
              <a:rPr lang="en-GB" sz="2000" dirty="0" err="1"/>
              <a:t>và</a:t>
            </a:r>
            <a:r>
              <a:rPr lang="en-GB" sz="2000" dirty="0"/>
              <a:t> </a:t>
            </a:r>
            <a:r>
              <a:rPr lang="en-GB" sz="2000" dirty="0" err="1"/>
              <a:t>thao</a:t>
            </a:r>
            <a:r>
              <a:rPr lang="en-GB" sz="2000" dirty="0"/>
              <a:t> </a:t>
            </a:r>
            <a:r>
              <a:rPr lang="en-GB" sz="2000" dirty="0" err="1"/>
              <a:t>tác</a:t>
            </a:r>
            <a:r>
              <a:rPr lang="en-GB" sz="2000" dirty="0"/>
              <a:t>.</a:t>
            </a:r>
          </a:p>
          <a:p>
            <a:pPr marL="285750" indent="-285750">
              <a:lnSpc>
                <a:spcPct val="200000"/>
              </a:lnSpc>
              <a:buFont typeface="Arial" panose="020B0604020202020204" pitchFamily="34" charset="0"/>
              <a:buChar char="•"/>
            </a:pPr>
            <a:r>
              <a:rPr lang="en-GB" sz="2000" dirty="0" err="1"/>
              <a:t>Giảm</a:t>
            </a:r>
            <a:r>
              <a:rPr lang="en-GB" sz="2000" dirty="0"/>
              <a:t> </a:t>
            </a:r>
            <a:r>
              <a:rPr lang="en-GB" sz="2000" dirty="0" err="1"/>
              <a:t>khả</a:t>
            </a:r>
            <a:r>
              <a:rPr lang="en-GB" sz="2000" dirty="0"/>
              <a:t> </a:t>
            </a:r>
            <a:r>
              <a:rPr lang="en-GB" sz="2000" dirty="0" err="1"/>
              <a:t>năng</a:t>
            </a:r>
            <a:r>
              <a:rPr lang="en-GB" sz="2000" dirty="0"/>
              <a:t> </a:t>
            </a:r>
            <a:r>
              <a:rPr lang="en-GB" sz="2000" dirty="0" err="1"/>
              <a:t>gây</a:t>
            </a:r>
            <a:r>
              <a:rPr lang="en-GB" sz="2000" dirty="0"/>
              <a:t> </a:t>
            </a:r>
            <a:r>
              <a:rPr lang="en-GB" sz="2000" dirty="0" err="1"/>
              <a:t>lỗi</a:t>
            </a:r>
            <a:r>
              <a:rPr lang="en-GB" sz="2000" dirty="0"/>
              <a:t> compile</a:t>
            </a:r>
          </a:p>
        </p:txBody>
      </p:sp>
      <p:sp>
        <p:nvSpPr>
          <p:cNvPr id="6" name="TextBox 5">
            <a:extLst>
              <a:ext uri="{FF2B5EF4-FFF2-40B4-BE49-F238E27FC236}">
                <a16:creationId xmlns:a16="http://schemas.microsoft.com/office/drawing/2014/main" id="{387BA9CB-328A-C958-3FD0-4FC6E38AB17B}"/>
              </a:ext>
            </a:extLst>
          </p:cNvPr>
          <p:cNvSpPr txBox="1"/>
          <p:nvPr/>
        </p:nvSpPr>
        <p:spPr>
          <a:xfrm>
            <a:off x="627468" y="1328143"/>
            <a:ext cx="8154925" cy="523220"/>
          </a:xfrm>
          <a:prstGeom prst="rect">
            <a:avLst/>
          </a:prstGeom>
          <a:noFill/>
        </p:spPr>
        <p:txBody>
          <a:bodyPr wrap="square" rtlCol="0">
            <a:spAutoFit/>
          </a:bodyPr>
          <a:lstStyle/>
          <a:p>
            <a:r>
              <a:rPr lang="en-US" sz="2800" b="1" dirty="0">
                <a:latin typeface="Barlow Black" panose="00000A00000000000000" pitchFamily="2" charset="0"/>
              </a:rPr>
              <a:t>4.1. </a:t>
            </a:r>
            <a:r>
              <a:rPr lang="en-US" sz="2800" b="1" dirty="0" err="1">
                <a:latin typeface="Barlow Black" panose="00000A00000000000000" pitchFamily="2" charset="0"/>
              </a:rPr>
              <a:t>Ưu</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7" name="Date Placeholder 6">
            <a:extLst>
              <a:ext uri="{FF2B5EF4-FFF2-40B4-BE49-F238E27FC236}">
                <a16:creationId xmlns:a16="http://schemas.microsoft.com/office/drawing/2014/main" id="{D989D0EB-5901-3B82-2318-4904A8ED3904}"/>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3913142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15</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183404"/>
            <a:ext cx="8154925" cy="923330"/>
          </a:xfrm>
          <a:prstGeom prst="rect">
            <a:avLst/>
          </a:prstGeom>
          <a:noFill/>
        </p:spPr>
        <p:txBody>
          <a:bodyPr wrap="square" rtlCol="0">
            <a:spAutoFit/>
          </a:bodyPr>
          <a:lstStyle/>
          <a:p>
            <a:r>
              <a:rPr lang="en-US" sz="5400" b="1" dirty="0">
                <a:latin typeface="Barlow Black" panose="00000A00000000000000" pitchFamily="2" charset="0"/>
              </a:rPr>
              <a:t>4.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2201987"/>
            <a:ext cx="10726332" cy="294753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vi-VN" sz="2400" dirty="0">
                <a:latin typeface="Aptos" panose="020B0004020202020204" pitchFamily="34" charset="0"/>
              </a:rPr>
              <a:t>Source code có thể trở nên phức tạp hơn</a:t>
            </a:r>
            <a:endParaRPr lang="en-US" sz="2400" dirty="0">
              <a:latin typeface="Aptos" panose="020B0004020202020204" pitchFamily="34" charset="0"/>
            </a:endParaRPr>
          </a:p>
          <a:p>
            <a:pPr marL="285750" indent="-285750">
              <a:lnSpc>
                <a:spcPct val="200000"/>
              </a:lnSpc>
              <a:buFont typeface="Arial" panose="020B0604020202020204" pitchFamily="34" charset="0"/>
              <a:buChar char="•"/>
            </a:pPr>
            <a:r>
              <a:rPr lang="en-US" sz="2400" dirty="0">
                <a:latin typeface="Aptos" panose="020B0004020202020204" pitchFamily="34" charset="0"/>
              </a:rPr>
              <a:t>N</a:t>
            </a:r>
            <a:r>
              <a:rPr lang="vi-VN" sz="2400" dirty="0">
                <a:latin typeface="Aptos" panose="020B0004020202020204" pitchFamily="34" charset="0"/>
              </a:rPr>
              <a:t>hiều lỗi trong </a:t>
            </a:r>
            <a:r>
              <a:rPr lang="en-US" sz="2400" dirty="0" err="1">
                <a:latin typeface="Aptos" panose="020B0004020202020204" pitchFamily="34" charset="0"/>
              </a:rPr>
              <a:t>quá</a:t>
            </a:r>
            <a:r>
              <a:rPr lang="en-US" sz="2400" dirty="0">
                <a:latin typeface="Aptos" panose="020B0004020202020204" pitchFamily="34" charset="0"/>
              </a:rPr>
              <a:t> </a:t>
            </a:r>
            <a:r>
              <a:rPr lang="en-US" sz="2400" dirty="0" err="1">
                <a:latin typeface="Aptos" panose="020B0004020202020204" pitchFamily="34" charset="0"/>
              </a:rPr>
              <a:t>trình</a:t>
            </a:r>
            <a:r>
              <a:rPr lang="en-US" sz="2400" dirty="0">
                <a:latin typeface="Aptos" panose="020B0004020202020204" pitchFamily="34" charset="0"/>
              </a:rPr>
              <a:t> refactor 1 class</a:t>
            </a:r>
          </a:p>
          <a:p>
            <a:pPr marL="285750" indent="-285750">
              <a:lnSpc>
                <a:spcPct val="200000"/>
              </a:lnSpc>
              <a:buFont typeface="Arial" panose="020B0604020202020204" pitchFamily="34" charset="0"/>
              <a:buChar char="•"/>
            </a:pPr>
            <a:r>
              <a:rPr lang="en-GB" sz="2400" dirty="0" err="1">
                <a:latin typeface="Aptos" panose="020B0004020202020204" pitchFamily="34" charset="0"/>
              </a:rPr>
              <a:t>Lệ</a:t>
            </a:r>
            <a:r>
              <a:rPr lang="en-GB" sz="2400" dirty="0">
                <a:latin typeface="Aptos" panose="020B0004020202020204" pitchFamily="34" charset="0"/>
              </a:rPr>
              <a:t> </a:t>
            </a:r>
            <a:r>
              <a:rPr lang="en-GB" sz="2400" dirty="0" err="1">
                <a:latin typeface="Aptos" panose="020B0004020202020204" pitchFamily="34" charset="0"/>
              </a:rPr>
              <a:t>thuộc</a:t>
            </a:r>
            <a:r>
              <a:rPr lang="en-GB" sz="2400" dirty="0">
                <a:latin typeface="Aptos" panose="020B0004020202020204" pitchFamily="34" charset="0"/>
              </a:rPr>
              <a:t> </a:t>
            </a:r>
            <a:r>
              <a:rPr lang="en-GB" sz="2400" dirty="0" err="1">
                <a:latin typeface="Aptos" panose="020B0004020202020204" pitchFamily="34" charset="0"/>
              </a:rPr>
              <a:t>vào</a:t>
            </a:r>
            <a:r>
              <a:rPr lang="en-GB" sz="2400" dirty="0">
                <a:latin typeface="Aptos" panose="020B0004020202020204" pitchFamily="34" charset="0"/>
              </a:rPr>
              <a:t> </a:t>
            </a:r>
            <a:r>
              <a:rPr lang="en-GB" sz="2400" dirty="0" err="1">
                <a:latin typeface="Aptos" panose="020B0004020202020204" pitchFamily="34" charset="0"/>
              </a:rPr>
              <a:t>việc</a:t>
            </a:r>
            <a:r>
              <a:rPr lang="en-GB" sz="2400" dirty="0">
                <a:latin typeface="Aptos" panose="020B0004020202020204" pitchFamily="34" charset="0"/>
              </a:rPr>
              <a:t> </a:t>
            </a:r>
            <a:r>
              <a:rPr lang="en-GB" sz="2400" dirty="0" err="1">
                <a:latin typeface="Aptos" panose="020B0004020202020204" pitchFamily="34" charset="0"/>
              </a:rPr>
              <a:t>sử</a:t>
            </a:r>
            <a:r>
              <a:rPr lang="en-GB" sz="2400" dirty="0">
                <a:latin typeface="Aptos" panose="020B0004020202020204" pitchFamily="34" charset="0"/>
              </a:rPr>
              <a:t> </a:t>
            </a:r>
            <a:r>
              <a:rPr lang="en-GB" sz="2400" dirty="0" err="1">
                <a:latin typeface="Aptos" panose="020B0004020202020204" pitchFamily="34" charset="0"/>
              </a:rPr>
              <a:t>dụng</a:t>
            </a:r>
            <a:r>
              <a:rPr lang="en-GB" sz="2400" dirty="0">
                <a:latin typeface="Aptos" panose="020B0004020202020204" pitchFamily="34" charset="0"/>
              </a:rPr>
              <a:t> private constructor </a:t>
            </a:r>
            <a:r>
              <a:rPr lang="en-GB" sz="2400" dirty="0" err="1">
                <a:latin typeface="Aptos" panose="020B0004020202020204" pitchFamily="34" charset="0"/>
              </a:rPr>
              <a:t>nên</a:t>
            </a:r>
            <a:r>
              <a:rPr lang="en-GB" sz="2400" dirty="0">
                <a:latin typeface="Aptos" panose="020B0004020202020204" pitchFamily="34" charset="0"/>
              </a:rPr>
              <a:t> </a:t>
            </a:r>
            <a:r>
              <a:rPr lang="en-GB" sz="2400" dirty="0" err="1">
                <a:latin typeface="Aptos" panose="020B0004020202020204" pitchFamily="34" charset="0"/>
              </a:rPr>
              <a:t>các</a:t>
            </a:r>
            <a:r>
              <a:rPr lang="en-GB" sz="2400" dirty="0">
                <a:latin typeface="Aptos" panose="020B0004020202020204" pitchFamily="34" charset="0"/>
              </a:rPr>
              <a:t> class </a:t>
            </a:r>
            <a:r>
              <a:rPr lang="en-GB" sz="2400" dirty="0" err="1">
                <a:latin typeface="Aptos" panose="020B0004020202020204" pitchFamily="34" charset="0"/>
              </a:rPr>
              <a:t>không</a:t>
            </a:r>
            <a:r>
              <a:rPr lang="en-GB" sz="2400" dirty="0">
                <a:latin typeface="Aptos" panose="020B0004020202020204" pitchFamily="34" charset="0"/>
              </a:rPr>
              <a:t> </a:t>
            </a:r>
            <a:r>
              <a:rPr lang="en-GB" sz="2400" dirty="0" err="1">
                <a:latin typeface="Aptos" panose="020B0004020202020204" pitchFamily="34" charset="0"/>
              </a:rPr>
              <a:t>thể</a:t>
            </a:r>
            <a:r>
              <a:rPr lang="en-GB" sz="2400" dirty="0">
                <a:latin typeface="Aptos" panose="020B0004020202020204" pitchFamily="34" charset="0"/>
              </a:rPr>
              <a:t> </a:t>
            </a:r>
            <a:r>
              <a:rPr lang="en-GB" sz="2400" dirty="0" err="1">
                <a:latin typeface="Aptos" panose="020B0004020202020204" pitchFamily="34" charset="0"/>
              </a:rPr>
              <a:t>mở</a:t>
            </a:r>
            <a:r>
              <a:rPr lang="en-GB" sz="2400" dirty="0">
                <a:latin typeface="Aptos" panose="020B0004020202020204" pitchFamily="34" charset="0"/>
              </a:rPr>
              <a:t> </a:t>
            </a:r>
            <a:r>
              <a:rPr lang="en-GB" sz="2400" dirty="0" err="1">
                <a:latin typeface="Aptos" panose="020B0004020202020204" pitchFamily="34" charset="0"/>
              </a:rPr>
              <a:t>rộng</a:t>
            </a:r>
            <a:r>
              <a:rPr lang="en-GB" sz="2400" dirty="0">
                <a:latin typeface="Aptos" panose="020B0004020202020204" pitchFamily="34" charset="0"/>
              </a:rPr>
              <a:t> </a:t>
            </a:r>
            <a:r>
              <a:rPr lang="en-GB" sz="2400" dirty="0" err="1">
                <a:latin typeface="Aptos" panose="020B0004020202020204" pitchFamily="34" charset="0"/>
              </a:rPr>
              <a:t>và</a:t>
            </a:r>
            <a:r>
              <a:rPr lang="en-GB" sz="2400" dirty="0">
                <a:latin typeface="Aptos" panose="020B0004020202020204" pitchFamily="34" charset="0"/>
              </a:rPr>
              <a:t> </a:t>
            </a:r>
            <a:r>
              <a:rPr lang="en-GB" sz="2400" dirty="0" err="1">
                <a:latin typeface="Aptos" panose="020B0004020202020204" pitchFamily="34" charset="0"/>
              </a:rPr>
              <a:t>kế</a:t>
            </a:r>
            <a:r>
              <a:rPr lang="en-GB" sz="2400" dirty="0">
                <a:latin typeface="Aptos" panose="020B0004020202020204" pitchFamily="34" charset="0"/>
              </a:rPr>
              <a:t> </a:t>
            </a:r>
            <a:r>
              <a:rPr lang="en-GB" sz="2400" dirty="0" err="1">
                <a:latin typeface="Aptos" panose="020B0004020202020204" pitchFamily="34" charset="0"/>
              </a:rPr>
              <a:t>thừa</a:t>
            </a:r>
            <a:endParaRPr lang="en-GB" sz="2400" dirty="0">
              <a:latin typeface="Aptos" panose="020B0004020202020204" pitchFamily="34" charset="0"/>
            </a:endParaRPr>
          </a:p>
        </p:txBody>
      </p:sp>
      <p:sp>
        <p:nvSpPr>
          <p:cNvPr id="6" name="TextBox 5">
            <a:extLst>
              <a:ext uri="{FF2B5EF4-FFF2-40B4-BE49-F238E27FC236}">
                <a16:creationId xmlns:a16="http://schemas.microsoft.com/office/drawing/2014/main" id="{387BA9CB-328A-C958-3FD0-4FC6E38AB17B}"/>
              </a:ext>
            </a:extLst>
          </p:cNvPr>
          <p:cNvSpPr txBox="1"/>
          <p:nvPr/>
        </p:nvSpPr>
        <p:spPr>
          <a:xfrm>
            <a:off x="627468" y="1328143"/>
            <a:ext cx="8154925" cy="523220"/>
          </a:xfrm>
          <a:prstGeom prst="rect">
            <a:avLst/>
          </a:prstGeom>
          <a:noFill/>
        </p:spPr>
        <p:txBody>
          <a:bodyPr wrap="square" rtlCol="0">
            <a:spAutoFit/>
          </a:bodyPr>
          <a:lstStyle/>
          <a:p>
            <a:r>
              <a:rPr lang="en-US" sz="2800" b="1" dirty="0">
                <a:latin typeface="Barlow Black" panose="00000A00000000000000" pitchFamily="2" charset="0"/>
              </a:rPr>
              <a:t>4.2. </a:t>
            </a:r>
            <a:r>
              <a:rPr lang="en-US" sz="2800" b="1" dirty="0" err="1">
                <a:latin typeface="Barlow Black" panose="00000A00000000000000" pitchFamily="2" charset="0"/>
              </a:rPr>
              <a:t>Nhược</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4" name="Date Placeholder 3">
            <a:extLst>
              <a:ext uri="{FF2B5EF4-FFF2-40B4-BE49-F238E27FC236}">
                <a16:creationId xmlns:a16="http://schemas.microsoft.com/office/drawing/2014/main" id="{D910671E-5ECF-A254-F6BF-56B9ABB28FED}"/>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5917708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072B3-76BC-ED56-FC77-140296DC6049}"/>
              </a:ext>
            </a:extLst>
          </p:cNvPr>
          <p:cNvSpPr txBox="1"/>
          <p:nvPr/>
        </p:nvSpPr>
        <p:spPr>
          <a:xfrm>
            <a:off x="627468" y="183404"/>
            <a:ext cx="8154925" cy="923330"/>
          </a:xfrm>
          <a:prstGeom prst="rect">
            <a:avLst/>
          </a:prstGeom>
          <a:noFill/>
        </p:spPr>
        <p:txBody>
          <a:bodyPr wrap="square" rtlCol="0">
            <a:spAutoFit/>
          </a:bodyPr>
          <a:lstStyle/>
          <a:p>
            <a:r>
              <a:rPr lang="en-US" sz="5400" b="1" dirty="0">
                <a:latin typeface="Barlow Black" panose="00000A00000000000000" pitchFamily="2" charset="0"/>
              </a:rPr>
              <a:t>5. </a:t>
            </a:r>
            <a:r>
              <a:rPr lang="en-US" sz="5400" b="1" dirty="0" err="1">
                <a:latin typeface="Barlow Black" panose="00000A00000000000000" pitchFamily="2" charset="0"/>
              </a:rPr>
              <a:t>Triển</a:t>
            </a:r>
            <a:r>
              <a:rPr lang="en-US" sz="5400" b="1" dirty="0">
                <a:latin typeface="Barlow Black" panose="00000A00000000000000" pitchFamily="2" charset="0"/>
              </a:rPr>
              <a:t> </a:t>
            </a:r>
            <a:r>
              <a:rPr lang="en-US" sz="5400" b="1" dirty="0" err="1">
                <a:latin typeface="Barlow Black" panose="00000A00000000000000" pitchFamily="2" charset="0"/>
              </a:rPr>
              <a:t>khai</a:t>
            </a:r>
            <a:endParaRPr lang="en-US" sz="5400" b="1" dirty="0">
              <a:latin typeface="Barlow Black" panose="00000A00000000000000" pitchFamily="2" charset="0"/>
            </a:endParaRPr>
          </a:p>
        </p:txBody>
      </p:sp>
      <p:sp>
        <p:nvSpPr>
          <p:cNvPr id="9" name="Date Placeholder 8">
            <a:extLst>
              <a:ext uri="{FF2B5EF4-FFF2-40B4-BE49-F238E27FC236}">
                <a16:creationId xmlns:a16="http://schemas.microsoft.com/office/drawing/2014/main" id="{A6AC439B-4E55-6A9E-1A8E-C0B3BE214489}"/>
              </a:ext>
            </a:extLst>
          </p:cNvPr>
          <p:cNvSpPr>
            <a:spLocks noGrp="1"/>
          </p:cNvSpPr>
          <p:nvPr>
            <p:ph type="dt" sz="half" idx="2"/>
          </p:nvPr>
        </p:nvSpPr>
        <p:spPr/>
        <p:txBody>
          <a:bodyPr/>
          <a:lstStyle/>
          <a:p>
            <a:r>
              <a:rPr lang="en-US" dirty="0"/>
              <a:t>Factory Method</a:t>
            </a:r>
            <a:endParaRPr lang="en-GB" dirty="0"/>
          </a:p>
        </p:txBody>
      </p:sp>
      <p:sp>
        <p:nvSpPr>
          <p:cNvPr id="10" name="Slide Number Placeholder 9">
            <a:extLst>
              <a:ext uri="{FF2B5EF4-FFF2-40B4-BE49-F238E27FC236}">
                <a16:creationId xmlns:a16="http://schemas.microsoft.com/office/drawing/2014/main" id="{153D8BDE-2445-C1AC-BE60-8C368178AA69}"/>
              </a:ext>
            </a:extLst>
          </p:cNvPr>
          <p:cNvSpPr>
            <a:spLocks noGrp="1"/>
          </p:cNvSpPr>
          <p:nvPr>
            <p:ph type="sldNum" sz="quarter" idx="12"/>
          </p:nvPr>
        </p:nvSpPr>
        <p:spPr/>
        <p:txBody>
          <a:bodyPr/>
          <a:lstStyle/>
          <a:p>
            <a:fld id="{E5BAE56F-F8AC-40CC-AAA0-4983C6389C37}" type="slidenum">
              <a:rPr lang="en-GB" smtClean="0"/>
              <a:t>16</a:t>
            </a:fld>
            <a:endParaRPr lang="en-GB" dirty="0"/>
          </a:p>
        </p:txBody>
      </p:sp>
    </p:spTree>
    <p:extLst>
      <p:ext uri="{BB962C8B-B14F-4D97-AF65-F5344CB8AC3E}">
        <p14:creationId xmlns:p14="http://schemas.microsoft.com/office/powerpoint/2010/main" val="24524379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17</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pic>
        <p:nvPicPr>
          <p:cNvPr id="7" name="Picture 6">
            <a:extLst>
              <a:ext uri="{FF2B5EF4-FFF2-40B4-BE49-F238E27FC236}">
                <a16:creationId xmlns:a16="http://schemas.microsoft.com/office/drawing/2014/main" id="{2BF95CEB-2EE2-9E64-4EA1-322A56173052}"/>
              </a:ext>
            </a:extLst>
          </p:cNvPr>
          <p:cNvPicPr>
            <a:picLocks noChangeAspect="1"/>
          </p:cNvPicPr>
          <p:nvPr/>
        </p:nvPicPr>
        <p:blipFill>
          <a:blip r:embed="rId2"/>
          <a:stretch>
            <a:fillRect/>
          </a:stretch>
        </p:blipFill>
        <p:spPr>
          <a:xfrm>
            <a:off x="2133061" y="1691640"/>
            <a:ext cx="7925877" cy="4838128"/>
          </a:xfrm>
          <a:prstGeom prst="roundRect">
            <a:avLst>
              <a:gd name="adj" fmla="val 2620"/>
            </a:avLst>
          </a:prstGeom>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5E3989C6-A96D-FD6A-B420-DA8DB5D4639A}"/>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5.1. Interface </a:t>
            </a:r>
            <a:r>
              <a:rPr lang="en-US" sz="2800" b="1" dirty="0" err="1">
                <a:latin typeface="Barlow Black" panose="00000A00000000000000" pitchFamily="2" charset="0"/>
              </a:rPr>
              <a:t>và</a:t>
            </a:r>
            <a:r>
              <a:rPr lang="en-US" sz="2800" b="1" dirty="0">
                <a:latin typeface="Barlow Black" panose="00000A00000000000000" pitchFamily="2" charset="0"/>
              </a:rPr>
              <a:t> </a:t>
            </a:r>
            <a:r>
              <a:rPr lang="en-US" sz="2800" b="1" dirty="0" err="1">
                <a:latin typeface="Barlow Black" panose="00000A00000000000000" pitchFamily="2" charset="0"/>
              </a:rPr>
              <a:t>các</a:t>
            </a:r>
            <a:r>
              <a:rPr lang="en-US" sz="2800" b="1" dirty="0">
                <a:latin typeface="Barlow Black" panose="00000A00000000000000" pitchFamily="2" charset="0"/>
              </a:rPr>
              <a:t> </a:t>
            </a:r>
            <a:r>
              <a:rPr lang="en-US" sz="2800" b="1" dirty="0" err="1">
                <a:latin typeface="Barlow Black" panose="00000A00000000000000" pitchFamily="2" charset="0"/>
              </a:rPr>
              <a:t>lớp</a:t>
            </a:r>
            <a:r>
              <a:rPr lang="en-US" sz="2800" b="1" dirty="0">
                <a:latin typeface="Barlow Black" panose="00000A00000000000000" pitchFamily="2" charset="0"/>
              </a:rPr>
              <a:t> </a:t>
            </a:r>
            <a:r>
              <a:rPr lang="en-US" sz="2800" b="1" dirty="0" err="1">
                <a:latin typeface="Barlow Black" panose="00000A00000000000000" pitchFamily="2" charset="0"/>
              </a:rPr>
              <a:t>cụ</a:t>
            </a:r>
            <a:r>
              <a:rPr lang="en-US" sz="2800" b="1" dirty="0">
                <a:latin typeface="Barlow Black" panose="00000A00000000000000" pitchFamily="2" charset="0"/>
              </a:rPr>
              <a:t> </a:t>
            </a:r>
            <a:r>
              <a:rPr lang="en-US" sz="2800" b="1" dirty="0" err="1">
                <a:latin typeface="Barlow Black" panose="00000A00000000000000" pitchFamily="2" charset="0"/>
              </a:rPr>
              <a:t>thể</a:t>
            </a:r>
            <a:r>
              <a:rPr lang="en-US" sz="2800" b="1" dirty="0">
                <a:latin typeface="Barlow Black" panose="00000A00000000000000" pitchFamily="2" charset="0"/>
              </a:rPr>
              <a:t>:</a:t>
            </a:r>
          </a:p>
        </p:txBody>
      </p:sp>
      <p:sp>
        <p:nvSpPr>
          <p:cNvPr id="4" name="Date Placeholder 3">
            <a:extLst>
              <a:ext uri="{FF2B5EF4-FFF2-40B4-BE49-F238E27FC236}">
                <a16:creationId xmlns:a16="http://schemas.microsoft.com/office/drawing/2014/main" id="{48236194-A1FA-91C8-F8B4-ED7BE67EA6C3}"/>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7399818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18</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grpSp>
        <p:nvGrpSpPr>
          <p:cNvPr id="5" name="Group 4">
            <a:extLst>
              <a:ext uri="{FF2B5EF4-FFF2-40B4-BE49-F238E27FC236}">
                <a16:creationId xmlns:a16="http://schemas.microsoft.com/office/drawing/2014/main" id="{F83DA1EE-CA94-8784-CB01-4D97E1C3E147}"/>
              </a:ext>
            </a:extLst>
          </p:cNvPr>
          <p:cNvGrpSpPr/>
          <p:nvPr/>
        </p:nvGrpSpPr>
        <p:grpSpPr>
          <a:xfrm>
            <a:off x="6875758" y="2833118"/>
            <a:ext cx="4882571" cy="2423160"/>
            <a:chOff x="6875758" y="2833118"/>
            <a:chExt cx="4882571" cy="2423160"/>
          </a:xfrm>
        </p:grpSpPr>
        <p:sp>
          <p:nvSpPr>
            <p:cNvPr id="31" name="Rectangle 30">
              <a:extLst>
                <a:ext uri="{FF2B5EF4-FFF2-40B4-BE49-F238E27FC236}">
                  <a16:creationId xmlns:a16="http://schemas.microsoft.com/office/drawing/2014/main" id="{1E2506CD-2858-9217-2424-D2A36508976F}"/>
                </a:ext>
              </a:extLst>
            </p:cNvPr>
            <p:cNvSpPr/>
            <p:nvPr/>
          </p:nvSpPr>
          <p:spPr>
            <a:xfrm>
              <a:off x="8688577" y="2833118"/>
              <a:ext cx="1256933" cy="69233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&lt;&lt;interface&gt;&gt;</a:t>
              </a:r>
            </a:p>
            <a:p>
              <a:pPr algn="ctr"/>
              <a:r>
                <a:rPr lang="en-US" sz="1400" b="1" dirty="0"/>
                <a:t>Shape</a:t>
              </a:r>
              <a:endParaRPr lang="en-GB" sz="1400" b="1" dirty="0"/>
            </a:p>
          </p:txBody>
        </p:sp>
        <p:cxnSp>
          <p:nvCxnSpPr>
            <p:cNvPr id="32" name="Straight Arrow Connector 31">
              <a:extLst>
                <a:ext uri="{FF2B5EF4-FFF2-40B4-BE49-F238E27FC236}">
                  <a16:creationId xmlns:a16="http://schemas.microsoft.com/office/drawing/2014/main" id="{BC45A68B-073E-31E8-5622-CCDD6080922D}"/>
                </a:ext>
              </a:extLst>
            </p:cNvPr>
            <p:cNvCxnSpPr>
              <a:cxnSpLocks/>
              <a:stCxn id="43" idx="0"/>
            </p:cNvCxnSpPr>
            <p:nvPr/>
          </p:nvCxnSpPr>
          <p:spPr>
            <a:xfrm flipV="1">
              <a:off x="9317044" y="3657807"/>
              <a:ext cx="0" cy="702513"/>
            </a:xfrm>
            <a:prstGeom prst="straightConnector1">
              <a:avLst/>
            </a:prstGeom>
            <a:ln w="31750">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33" name="Group 32">
              <a:extLst>
                <a:ext uri="{FF2B5EF4-FFF2-40B4-BE49-F238E27FC236}">
                  <a16:creationId xmlns:a16="http://schemas.microsoft.com/office/drawing/2014/main" id="{572808F3-4EB7-201D-3ED0-E30693155FFC}"/>
                </a:ext>
              </a:extLst>
            </p:cNvPr>
            <p:cNvGrpSpPr/>
            <p:nvPr/>
          </p:nvGrpSpPr>
          <p:grpSpPr>
            <a:xfrm>
              <a:off x="8688577" y="4360320"/>
              <a:ext cx="1256933" cy="895958"/>
              <a:chOff x="4899841" y="4069080"/>
              <a:chExt cx="2392318" cy="1609344"/>
            </a:xfrm>
          </p:grpSpPr>
          <p:sp>
            <p:nvSpPr>
              <p:cNvPr id="43" name="Rectangle 42">
                <a:extLst>
                  <a:ext uri="{FF2B5EF4-FFF2-40B4-BE49-F238E27FC236}">
                    <a16:creationId xmlns:a16="http://schemas.microsoft.com/office/drawing/2014/main" id="{3FEA280F-218E-17F0-394C-3E79C0C060BF}"/>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Square</a:t>
                </a:r>
                <a:endParaRPr lang="en-GB" sz="1400" b="1" dirty="0"/>
              </a:p>
            </p:txBody>
          </p:sp>
          <p:sp>
            <p:nvSpPr>
              <p:cNvPr id="44" name="Rectangle 43">
                <a:extLst>
                  <a:ext uri="{FF2B5EF4-FFF2-40B4-BE49-F238E27FC236}">
                    <a16:creationId xmlns:a16="http://schemas.microsoft.com/office/drawing/2014/main" id="{9E5D5D60-3E47-A5F5-80AD-ADE60A9CB922}"/>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grpSp>
          <p:nvGrpSpPr>
            <p:cNvPr id="34" name="Group 33">
              <a:extLst>
                <a:ext uri="{FF2B5EF4-FFF2-40B4-BE49-F238E27FC236}">
                  <a16:creationId xmlns:a16="http://schemas.microsoft.com/office/drawing/2014/main" id="{39C20688-7136-2EAD-FD7A-39CC9296B110}"/>
                </a:ext>
              </a:extLst>
            </p:cNvPr>
            <p:cNvGrpSpPr/>
            <p:nvPr/>
          </p:nvGrpSpPr>
          <p:grpSpPr>
            <a:xfrm>
              <a:off x="6875758" y="4360320"/>
              <a:ext cx="1256933" cy="895958"/>
              <a:chOff x="4899841" y="4069080"/>
              <a:chExt cx="2392318" cy="1609344"/>
            </a:xfrm>
          </p:grpSpPr>
          <p:sp>
            <p:nvSpPr>
              <p:cNvPr id="41" name="Rectangle 40">
                <a:extLst>
                  <a:ext uri="{FF2B5EF4-FFF2-40B4-BE49-F238E27FC236}">
                    <a16:creationId xmlns:a16="http://schemas.microsoft.com/office/drawing/2014/main" id="{6305A796-2F52-5CF9-AE6B-A8B553456446}"/>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Triangle</a:t>
                </a:r>
                <a:endParaRPr lang="en-GB" sz="1400" b="1" dirty="0"/>
              </a:p>
            </p:txBody>
          </p:sp>
          <p:sp>
            <p:nvSpPr>
              <p:cNvPr id="42" name="Rectangle 41">
                <a:extLst>
                  <a:ext uri="{FF2B5EF4-FFF2-40B4-BE49-F238E27FC236}">
                    <a16:creationId xmlns:a16="http://schemas.microsoft.com/office/drawing/2014/main" id="{C80CE997-FCAE-2F5E-02ED-5709DFD9570E}"/>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grpSp>
          <p:nvGrpSpPr>
            <p:cNvPr id="35" name="Group 34">
              <a:extLst>
                <a:ext uri="{FF2B5EF4-FFF2-40B4-BE49-F238E27FC236}">
                  <a16:creationId xmlns:a16="http://schemas.microsoft.com/office/drawing/2014/main" id="{53463276-5A8E-3F57-B3D9-E6FF5A57E3F5}"/>
                </a:ext>
              </a:extLst>
            </p:cNvPr>
            <p:cNvGrpSpPr/>
            <p:nvPr/>
          </p:nvGrpSpPr>
          <p:grpSpPr>
            <a:xfrm>
              <a:off x="10501396" y="4360320"/>
              <a:ext cx="1256933" cy="895958"/>
              <a:chOff x="4899841" y="4069080"/>
              <a:chExt cx="2392318" cy="1609344"/>
            </a:xfrm>
          </p:grpSpPr>
          <p:sp>
            <p:nvSpPr>
              <p:cNvPr id="39" name="Rectangle 38">
                <a:extLst>
                  <a:ext uri="{FF2B5EF4-FFF2-40B4-BE49-F238E27FC236}">
                    <a16:creationId xmlns:a16="http://schemas.microsoft.com/office/drawing/2014/main" id="{F8916BC1-0DC9-3316-6FA0-868E8EEEEED7}"/>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Circle</a:t>
                </a:r>
                <a:endParaRPr lang="en-GB" sz="1400" b="1" dirty="0"/>
              </a:p>
            </p:txBody>
          </p:sp>
          <p:sp>
            <p:nvSpPr>
              <p:cNvPr id="40" name="Rectangle 39">
                <a:extLst>
                  <a:ext uri="{FF2B5EF4-FFF2-40B4-BE49-F238E27FC236}">
                    <a16:creationId xmlns:a16="http://schemas.microsoft.com/office/drawing/2014/main" id="{85AF8FE2-83F2-6D0C-5B3E-10A31552C6A9}"/>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cxnSp>
          <p:nvCxnSpPr>
            <p:cNvPr id="36" name="Straight Connector 35">
              <a:extLst>
                <a:ext uri="{FF2B5EF4-FFF2-40B4-BE49-F238E27FC236}">
                  <a16:creationId xmlns:a16="http://schemas.microsoft.com/office/drawing/2014/main" id="{F47E930A-D4AF-68D8-3975-7AF8DCC26FA6}"/>
                </a:ext>
              </a:extLst>
            </p:cNvPr>
            <p:cNvCxnSpPr>
              <a:stCxn id="41" idx="0"/>
            </p:cNvCxnSpPr>
            <p:nvPr/>
          </p:nvCxnSpPr>
          <p:spPr>
            <a:xfrm flipV="1">
              <a:off x="7504224" y="3779983"/>
              <a:ext cx="1812819" cy="580337"/>
            </a:xfrm>
            <a:prstGeom prst="line">
              <a:avLst/>
            </a:prstGeom>
            <a:ln w="2857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C2080C-4511-860D-08AC-5214A46E47C3}"/>
                </a:ext>
              </a:extLst>
            </p:cNvPr>
            <p:cNvCxnSpPr>
              <a:cxnSpLocks/>
              <a:stCxn id="39" idx="0"/>
            </p:cNvCxnSpPr>
            <p:nvPr/>
          </p:nvCxnSpPr>
          <p:spPr>
            <a:xfrm flipH="1" flipV="1">
              <a:off x="9317044" y="3779983"/>
              <a:ext cx="1812819" cy="580337"/>
            </a:xfrm>
            <a:prstGeom prst="line">
              <a:avLst/>
            </a:prstGeom>
            <a:ln w="2857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8" name="Isosceles Triangle 37">
              <a:extLst>
                <a:ext uri="{FF2B5EF4-FFF2-40B4-BE49-F238E27FC236}">
                  <a16:creationId xmlns:a16="http://schemas.microsoft.com/office/drawing/2014/main" id="{350E6E59-B362-425A-FF22-77823EA624C0}"/>
                </a:ext>
              </a:extLst>
            </p:cNvPr>
            <p:cNvSpPr/>
            <p:nvPr/>
          </p:nvSpPr>
          <p:spPr>
            <a:xfrm>
              <a:off x="9245606" y="3538176"/>
              <a:ext cx="142233" cy="109449"/>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100"/>
            </a:p>
          </p:txBody>
        </p:sp>
      </p:grpSp>
      <p:cxnSp>
        <p:nvCxnSpPr>
          <p:cNvPr id="6" name="Straight Arrow Connector 5">
            <a:extLst>
              <a:ext uri="{FF2B5EF4-FFF2-40B4-BE49-F238E27FC236}">
                <a16:creationId xmlns:a16="http://schemas.microsoft.com/office/drawing/2014/main" id="{821C3B7A-D92E-6791-535B-FF72B4674DEE}"/>
              </a:ext>
            </a:extLst>
          </p:cNvPr>
          <p:cNvCxnSpPr>
            <a:stCxn id="30" idx="3"/>
          </p:cNvCxnSpPr>
          <p:nvPr/>
        </p:nvCxnSpPr>
        <p:spPr>
          <a:xfrm flipV="1">
            <a:off x="4270845" y="3084576"/>
            <a:ext cx="4417732" cy="811"/>
          </a:xfrm>
          <a:prstGeom prst="straightConnector1">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85AC565F-9E5A-8D9C-ED98-DCE2D9866B64}"/>
              </a:ext>
            </a:extLst>
          </p:cNvPr>
          <p:cNvGrpSpPr/>
          <p:nvPr/>
        </p:nvGrpSpPr>
        <p:grpSpPr>
          <a:xfrm>
            <a:off x="398047" y="2088930"/>
            <a:ext cx="5739788" cy="3312304"/>
            <a:chOff x="398047" y="2088930"/>
            <a:chExt cx="5739788" cy="3312304"/>
          </a:xfrm>
        </p:grpSpPr>
        <p:cxnSp>
          <p:nvCxnSpPr>
            <p:cNvPr id="10" name="Straight Arrow Connector 9">
              <a:extLst>
                <a:ext uri="{FF2B5EF4-FFF2-40B4-BE49-F238E27FC236}">
                  <a16:creationId xmlns:a16="http://schemas.microsoft.com/office/drawing/2014/main" id="{DB64C913-2F42-51DA-BFDF-EAD216C5BF88}"/>
                </a:ext>
              </a:extLst>
            </p:cNvPr>
            <p:cNvCxnSpPr>
              <a:cxnSpLocks/>
              <a:stCxn id="21" idx="0"/>
              <a:endCxn id="13" idx="3"/>
            </p:cNvCxnSpPr>
            <p:nvPr/>
          </p:nvCxnSpPr>
          <p:spPr>
            <a:xfrm flipV="1">
              <a:off x="3267941" y="3412640"/>
              <a:ext cx="1646" cy="823722"/>
            </a:xfrm>
            <a:prstGeom prst="straightConnector1">
              <a:avLst/>
            </a:prstGeom>
            <a:ln w="31750">
              <a:prstDash val="solid"/>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5FE11B4-67E1-8D46-22FA-2D1ED5F32AFA}"/>
                </a:ext>
              </a:extLst>
            </p:cNvPr>
            <p:cNvCxnSpPr>
              <a:cxnSpLocks/>
              <a:stCxn id="26" idx="0"/>
            </p:cNvCxnSpPr>
            <p:nvPr/>
          </p:nvCxnSpPr>
          <p:spPr>
            <a:xfrm flipV="1">
              <a:off x="113685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8974185-F045-90A0-DEA7-E2741A321988}"/>
                </a:ext>
              </a:extLst>
            </p:cNvPr>
            <p:cNvCxnSpPr>
              <a:cxnSpLocks/>
              <a:stCxn id="18" idx="0"/>
            </p:cNvCxnSpPr>
            <p:nvPr/>
          </p:nvCxnSpPr>
          <p:spPr>
            <a:xfrm flipH="1" flipV="1">
              <a:off x="326794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3" name="Isosceles Triangle 12">
              <a:extLst>
                <a:ext uri="{FF2B5EF4-FFF2-40B4-BE49-F238E27FC236}">
                  <a16:creationId xmlns:a16="http://schemas.microsoft.com/office/drawing/2014/main" id="{D8CFF4FE-5AF0-5225-5663-006E0014F512}"/>
                </a:ext>
              </a:extLst>
            </p:cNvPr>
            <p:cNvSpPr/>
            <p:nvPr/>
          </p:nvSpPr>
          <p:spPr>
            <a:xfrm>
              <a:off x="3187716" y="3289437"/>
              <a:ext cx="163742" cy="123203"/>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200"/>
            </a:p>
          </p:txBody>
        </p:sp>
        <p:grpSp>
          <p:nvGrpSpPr>
            <p:cNvPr id="14" name="Group 13">
              <a:extLst>
                <a:ext uri="{FF2B5EF4-FFF2-40B4-BE49-F238E27FC236}">
                  <a16:creationId xmlns:a16="http://schemas.microsoft.com/office/drawing/2014/main" id="{3A54181E-D290-0157-52CD-99526DE4153E}"/>
                </a:ext>
              </a:extLst>
            </p:cNvPr>
            <p:cNvGrpSpPr/>
            <p:nvPr/>
          </p:nvGrpSpPr>
          <p:grpSpPr>
            <a:xfrm>
              <a:off x="2137975" y="2088930"/>
              <a:ext cx="2132870" cy="1173277"/>
              <a:chOff x="2137975" y="2088930"/>
              <a:chExt cx="2132870" cy="1173277"/>
            </a:xfrm>
          </p:grpSpPr>
          <p:sp>
            <p:nvSpPr>
              <p:cNvPr id="28" name="Rectangle 27">
                <a:extLst>
                  <a:ext uri="{FF2B5EF4-FFF2-40B4-BE49-F238E27FC236}">
                    <a16:creationId xmlns:a16="http://schemas.microsoft.com/office/drawing/2014/main" id="{7C6E53F7-3C9D-086E-939A-B7A1ED08523E}"/>
                  </a:ext>
                </a:extLst>
              </p:cNvPr>
              <p:cNvSpPr/>
              <p:nvPr/>
            </p:nvSpPr>
            <p:spPr>
              <a:xfrm>
                <a:off x="2137975" y="2088930"/>
                <a:ext cx="2131090" cy="47263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err="1"/>
                  <a:t>ShapeFactory</a:t>
                </a:r>
                <a:endParaRPr lang="en-GB" sz="1600" b="1" dirty="0"/>
              </a:p>
            </p:txBody>
          </p:sp>
          <p:sp>
            <p:nvSpPr>
              <p:cNvPr id="29" name="Rectangle 28">
                <a:extLst>
                  <a:ext uri="{FF2B5EF4-FFF2-40B4-BE49-F238E27FC236}">
                    <a16:creationId xmlns:a16="http://schemas.microsoft.com/office/drawing/2014/main" id="{54409886-C458-4444-149F-3594DB0F98AA}"/>
                  </a:ext>
                </a:extLst>
              </p:cNvPr>
              <p:cNvSpPr/>
              <p:nvPr/>
            </p:nvSpPr>
            <p:spPr>
              <a:xfrm>
                <a:off x="2137975" y="2558017"/>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a:t>…</a:t>
                </a:r>
                <a:endParaRPr lang="en-GB" sz="1600" b="1" dirty="0"/>
              </a:p>
            </p:txBody>
          </p:sp>
          <p:sp>
            <p:nvSpPr>
              <p:cNvPr id="30" name="Rectangle 29">
                <a:extLst>
                  <a:ext uri="{FF2B5EF4-FFF2-40B4-BE49-F238E27FC236}">
                    <a16:creationId xmlns:a16="http://schemas.microsoft.com/office/drawing/2014/main" id="{10F9FEE6-08EF-4383-7350-A82940931F7A}"/>
                  </a:ext>
                </a:extLst>
              </p:cNvPr>
              <p:cNvSpPr/>
              <p:nvPr/>
            </p:nvSpPr>
            <p:spPr>
              <a:xfrm>
                <a:off x="2139755" y="2908566"/>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 </a:t>
                </a:r>
                <a:r>
                  <a:rPr lang="en-GB" sz="1400" dirty="0" err="1"/>
                  <a:t>createShape</a:t>
                </a:r>
                <a:r>
                  <a:rPr lang="en-GB" sz="1400" dirty="0"/>
                  <a:t>(): Shape</a:t>
                </a:r>
                <a:endParaRPr lang="en-GB" sz="1400" b="1" dirty="0"/>
              </a:p>
            </p:txBody>
          </p:sp>
        </p:grpSp>
        <p:grpSp>
          <p:nvGrpSpPr>
            <p:cNvPr id="15" name="Group 14">
              <a:extLst>
                <a:ext uri="{FF2B5EF4-FFF2-40B4-BE49-F238E27FC236}">
                  <a16:creationId xmlns:a16="http://schemas.microsoft.com/office/drawing/2014/main" id="{48B36AAD-A0AB-697A-26B9-02BEC60765EC}"/>
                </a:ext>
              </a:extLst>
            </p:cNvPr>
            <p:cNvGrpSpPr/>
            <p:nvPr/>
          </p:nvGrpSpPr>
          <p:grpSpPr>
            <a:xfrm>
              <a:off x="398047" y="4236362"/>
              <a:ext cx="1477608" cy="1164872"/>
              <a:chOff x="398047" y="4236362"/>
              <a:chExt cx="1477608" cy="1164872"/>
            </a:xfrm>
          </p:grpSpPr>
          <p:grpSp>
            <p:nvGrpSpPr>
              <p:cNvPr id="24" name="Group 23">
                <a:extLst>
                  <a:ext uri="{FF2B5EF4-FFF2-40B4-BE49-F238E27FC236}">
                    <a16:creationId xmlns:a16="http://schemas.microsoft.com/office/drawing/2014/main" id="{4E4FC600-D465-6132-2B3F-375742318B7C}"/>
                  </a:ext>
                </a:extLst>
              </p:cNvPr>
              <p:cNvGrpSpPr/>
              <p:nvPr/>
            </p:nvGrpSpPr>
            <p:grpSpPr>
              <a:xfrm>
                <a:off x="398047" y="4236362"/>
                <a:ext cx="1477608" cy="830938"/>
                <a:chOff x="4899841" y="4069080"/>
                <a:chExt cx="2392318" cy="1345328"/>
              </a:xfrm>
            </p:grpSpPr>
            <p:sp>
              <p:nvSpPr>
                <p:cNvPr id="26" name="Rectangle 25">
                  <a:extLst>
                    <a:ext uri="{FF2B5EF4-FFF2-40B4-BE49-F238E27FC236}">
                      <a16:creationId xmlns:a16="http://schemas.microsoft.com/office/drawing/2014/main" id="{E04BDA78-C17B-F624-84CC-EB8736BE4E1F}"/>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err="1"/>
                    <a:t>TriangleFactory</a:t>
                  </a:r>
                  <a:endParaRPr lang="en-GB" sz="1600" b="1" dirty="0"/>
                </a:p>
              </p:txBody>
            </p:sp>
            <p:sp>
              <p:nvSpPr>
                <p:cNvPr id="27" name="Rectangle 26">
                  <a:extLst>
                    <a:ext uri="{FF2B5EF4-FFF2-40B4-BE49-F238E27FC236}">
                      <a16:creationId xmlns:a16="http://schemas.microsoft.com/office/drawing/2014/main" id="{3ECE98BF-3364-CF5C-868B-C6E699F2734B}"/>
                    </a:ext>
                  </a:extLst>
                </p:cNvPr>
                <p:cNvSpPr/>
                <p:nvPr/>
              </p:nvSpPr>
              <p:spPr>
                <a:xfrm>
                  <a:off x="4899841" y="4873753"/>
                  <a:ext cx="2392318" cy="54065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a:t>
                  </a:r>
                  <a:endParaRPr lang="en-GB" sz="1600" dirty="0"/>
                </a:p>
              </p:txBody>
            </p:sp>
          </p:grpSp>
          <p:sp>
            <p:nvSpPr>
              <p:cNvPr id="25" name="Rectangle 24">
                <a:extLst>
                  <a:ext uri="{FF2B5EF4-FFF2-40B4-BE49-F238E27FC236}">
                    <a16:creationId xmlns:a16="http://schemas.microsoft.com/office/drawing/2014/main" id="{CEAC4D55-254C-A21E-E4CF-30B8F733CF7F}"/>
                  </a:ext>
                </a:extLst>
              </p:cNvPr>
              <p:cNvSpPr/>
              <p:nvPr/>
            </p:nvSpPr>
            <p:spPr>
              <a:xfrm>
                <a:off x="398047" y="5067300"/>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b="1" dirty="0"/>
                  <a:t>+ </a:t>
                </a:r>
                <a:r>
                  <a:rPr lang="en-GB" sz="1000" dirty="0" err="1"/>
                  <a:t>createShape</a:t>
                </a:r>
                <a:r>
                  <a:rPr lang="en-GB" sz="1000" dirty="0"/>
                  <a:t>(): Shape</a:t>
                </a:r>
                <a:endParaRPr lang="en-GB" sz="1000" b="1" dirty="0"/>
              </a:p>
            </p:txBody>
          </p:sp>
        </p:grpSp>
        <p:grpSp>
          <p:nvGrpSpPr>
            <p:cNvPr id="16" name="Group 15">
              <a:extLst>
                <a:ext uri="{FF2B5EF4-FFF2-40B4-BE49-F238E27FC236}">
                  <a16:creationId xmlns:a16="http://schemas.microsoft.com/office/drawing/2014/main" id="{A9A21F15-D01C-BF0A-0405-94EAE307480E}"/>
                </a:ext>
              </a:extLst>
            </p:cNvPr>
            <p:cNvGrpSpPr/>
            <p:nvPr/>
          </p:nvGrpSpPr>
          <p:grpSpPr>
            <a:xfrm>
              <a:off x="2431539" y="4236362"/>
              <a:ext cx="1674297" cy="1159397"/>
              <a:chOff x="2431539" y="4236362"/>
              <a:chExt cx="1674297" cy="1159397"/>
            </a:xfrm>
          </p:grpSpPr>
          <p:sp>
            <p:nvSpPr>
              <p:cNvPr id="21" name="Rectangle 20">
                <a:extLst>
                  <a:ext uri="{FF2B5EF4-FFF2-40B4-BE49-F238E27FC236}">
                    <a16:creationId xmlns:a16="http://schemas.microsoft.com/office/drawing/2014/main" id="{ED0B975F-B9BF-A208-016A-B955B402CAF1}"/>
                  </a:ext>
                </a:extLst>
              </p:cNvPr>
              <p:cNvSpPr/>
              <p:nvPr/>
            </p:nvSpPr>
            <p:spPr>
              <a:xfrm>
                <a:off x="2431540" y="4236362"/>
                <a:ext cx="1672801"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300" b="1" dirty="0" err="1"/>
                  <a:t>SquareFactory</a:t>
                </a:r>
                <a:endParaRPr lang="en-GB" sz="1300" b="1" dirty="0"/>
              </a:p>
            </p:txBody>
          </p:sp>
          <p:sp>
            <p:nvSpPr>
              <p:cNvPr id="22" name="Rectangle 21">
                <a:extLst>
                  <a:ext uri="{FF2B5EF4-FFF2-40B4-BE49-F238E27FC236}">
                    <a16:creationId xmlns:a16="http://schemas.microsoft.com/office/drawing/2014/main" id="{2705CF53-1764-9A34-4DD3-F5E859035DAB}"/>
                  </a:ext>
                </a:extLst>
              </p:cNvPr>
              <p:cNvSpPr/>
              <p:nvPr/>
            </p:nvSpPr>
            <p:spPr>
              <a:xfrm>
                <a:off x="2431539" y="4728252"/>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a:t>
                </a:r>
                <a:endParaRPr lang="en-GB" sz="1600" dirty="0"/>
              </a:p>
            </p:txBody>
          </p:sp>
          <p:sp>
            <p:nvSpPr>
              <p:cNvPr id="23" name="Rectangle 22">
                <a:extLst>
                  <a:ext uri="{FF2B5EF4-FFF2-40B4-BE49-F238E27FC236}">
                    <a16:creationId xmlns:a16="http://schemas.microsoft.com/office/drawing/2014/main" id="{A798C32A-B833-6B94-A889-29E89350504E}"/>
                  </a:ext>
                </a:extLst>
              </p:cNvPr>
              <p:cNvSpPr/>
              <p:nvPr/>
            </p:nvSpPr>
            <p:spPr>
              <a:xfrm>
                <a:off x="2433035" y="5061825"/>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b="1" dirty="0"/>
                  <a:t>+ </a:t>
                </a:r>
                <a:r>
                  <a:rPr lang="en-GB" sz="1100" dirty="0" err="1"/>
                  <a:t>createShape</a:t>
                </a:r>
                <a:r>
                  <a:rPr lang="en-GB" sz="1100" dirty="0"/>
                  <a:t>(): Shape</a:t>
                </a:r>
                <a:endParaRPr lang="en-GB" sz="1100" b="1" dirty="0"/>
              </a:p>
            </p:txBody>
          </p:sp>
        </p:grpSp>
        <p:grpSp>
          <p:nvGrpSpPr>
            <p:cNvPr id="17" name="Group 16">
              <a:extLst>
                <a:ext uri="{FF2B5EF4-FFF2-40B4-BE49-F238E27FC236}">
                  <a16:creationId xmlns:a16="http://schemas.microsoft.com/office/drawing/2014/main" id="{E12D6767-6498-9AE0-6675-C2CD23020F83}"/>
                </a:ext>
              </a:extLst>
            </p:cNvPr>
            <p:cNvGrpSpPr/>
            <p:nvPr/>
          </p:nvGrpSpPr>
          <p:grpSpPr>
            <a:xfrm>
              <a:off x="4659744" y="4236362"/>
              <a:ext cx="1478091" cy="1155095"/>
              <a:chOff x="4659744" y="4236362"/>
              <a:chExt cx="1478091" cy="1155095"/>
            </a:xfrm>
          </p:grpSpPr>
          <p:sp>
            <p:nvSpPr>
              <p:cNvPr id="18" name="Rectangle 17">
                <a:extLst>
                  <a:ext uri="{FF2B5EF4-FFF2-40B4-BE49-F238E27FC236}">
                    <a16:creationId xmlns:a16="http://schemas.microsoft.com/office/drawing/2014/main" id="{36DDA8C4-933D-D3AF-0DDF-BEDB53615A25}"/>
                  </a:ext>
                </a:extLst>
              </p:cNvPr>
              <p:cNvSpPr/>
              <p:nvPr/>
            </p:nvSpPr>
            <p:spPr>
              <a:xfrm>
                <a:off x="4660227" y="4236362"/>
                <a:ext cx="1477608"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err="1"/>
                  <a:t>CircleFactory</a:t>
                </a:r>
                <a:endParaRPr lang="en-GB" sz="1600" b="1" dirty="0"/>
              </a:p>
            </p:txBody>
          </p:sp>
          <p:sp>
            <p:nvSpPr>
              <p:cNvPr id="19" name="Rectangle 18">
                <a:extLst>
                  <a:ext uri="{FF2B5EF4-FFF2-40B4-BE49-F238E27FC236}">
                    <a16:creationId xmlns:a16="http://schemas.microsoft.com/office/drawing/2014/main" id="{BEBB3BB2-8D87-69DA-B925-FC916D307717}"/>
                  </a:ext>
                </a:extLst>
              </p:cNvPr>
              <p:cNvSpPr/>
              <p:nvPr/>
            </p:nvSpPr>
            <p:spPr>
              <a:xfrm>
                <a:off x="4660224" y="4724484"/>
                <a:ext cx="1477609"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dirty="0"/>
                  <a:t>…</a:t>
                </a:r>
                <a:endParaRPr lang="en-GB" sz="1600" dirty="0"/>
              </a:p>
            </p:txBody>
          </p:sp>
          <p:sp>
            <p:nvSpPr>
              <p:cNvPr id="20" name="Rectangle 19">
                <a:extLst>
                  <a:ext uri="{FF2B5EF4-FFF2-40B4-BE49-F238E27FC236}">
                    <a16:creationId xmlns:a16="http://schemas.microsoft.com/office/drawing/2014/main" id="{BB858769-5DAD-1F07-CBC2-234C2F9D1C83}"/>
                  </a:ext>
                </a:extLst>
              </p:cNvPr>
              <p:cNvSpPr/>
              <p:nvPr/>
            </p:nvSpPr>
            <p:spPr>
              <a:xfrm>
                <a:off x="4659744" y="5057523"/>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00" b="1" dirty="0"/>
                  <a:t>+ </a:t>
                </a:r>
                <a:r>
                  <a:rPr lang="en-GB" sz="1000" dirty="0" err="1"/>
                  <a:t>createShape</a:t>
                </a:r>
                <a:r>
                  <a:rPr lang="en-GB" sz="1000" dirty="0"/>
                  <a:t>(): Shape</a:t>
                </a:r>
                <a:endParaRPr lang="en-GB" sz="1000" b="1" dirty="0"/>
              </a:p>
            </p:txBody>
          </p:sp>
        </p:grpSp>
      </p:grpSp>
      <p:sp>
        <p:nvSpPr>
          <p:cNvPr id="45" name="TextBox 44">
            <a:extLst>
              <a:ext uri="{FF2B5EF4-FFF2-40B4-BE49-F238E27FC236}">
                <a16:creationId xmlns:a16="http://schemas.microsoft.com/office/drawing/2014/main" id="{31A22FB7-FE82-5F93-D95E-3F8D4A962E6D}"/>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sp>
        <p:nvSpPr>
          <p:cNvPr id="46" name="Date Placeholder 45">
            <a:extLst>
              <a:ext uri="{FF2B5EF4-FFF2-40B4-BE49-F238E27FC236}">
                <a16:creationId xmlns:a16="http://schemas.microsoft.com/office/drawing/2014/main" id="{ADCB5E58-6F8D-0746-827A-651350D46D63}"/>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9508952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19</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sp>
        <p:nvSpPr>
          <p:cNvPr id="8" name="TextBox 7">
            <a:extLst>
              <a:ext uri="{FF2B5EF4-FFF2-40B4-BE49-F238E27FC236}">
                <a16:creationId xmlns:a16="http://schemas.microsoft.com/office/drawing/2014/main" id="{5E3989C6-A96D-FD6A-B420-DA8DB5D4639A}"/>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grpSp>
        <p:nvGrpSpPr>
          <p:cNvPr id="9" name="Group 8">
            <a:extLst>
              <a:ext uri="{FF2B5EF4-FFF2-40B4-BE49-F238E27FC236}">
                <a16:creationId xmlns:a16="http://schemas.microsoft.com/office/drawing/2014/main" id="{85AC565F-9E5A-8D9C-ED98-DCE2D9866B64}"/>
              </a:ext>
            </a:extLst>
          </p:cNvPr>
          <p:cNvGrpSpPr/>
          <p:nvPr/>
        </p:nvGrpSpPr>
        <p:grpSpPr>
          <a:xfrm>
            <a:off x="1651810" y="1860330"/>
            <a:ext cx="8888379" cy="4311870"/>
            <a:chOff x="398047" y="2088930"/>
            <a:chExt cx="5739788" cy="3312304"/>
          </a:xfrm>
        </p:grpSpPr>
        <p:cxnSp>
          <p:nvCxnSpPr>
            <p:cNvPr id="10" name="Straight Arrow Connector 9">
              <a:extLst>
                <a:ext uri="{FF2B5EF4-FFF2-40B4-BE49-F238E27FC236}">
                  <a16:creationId xmlns:a16="http://schemas.microsoft.com/office/drawing/2014/main" id="{DB64C913-2F42-51DA-BFDF-EAD216C5BF88}"/>
                </a:ext>
              </a:extLst>
            </p:cNvPr>
            <p:cNvCxnSpPr>
              <a:cxnSpLocks/>
              <a:stCxn id="21" idx="0"/>
              <a:endCxn id="13" idx="3"/>
            </p:cNvCxnSpPr>
            <p:nvPr/>
          </p:nvCxnSpPr>
          <p:spPr>
            <a:xfrm flipV="1">
              <a:off x="3267941" y="3412640"/>
              <a:ext cx="1646" cy="823722"/>
            </a:xfrm>
            <a:prstGeom prst="straightConnector1">
              <a:avLst/>
            </a:prstGeom>
            <a:ln w="31750">
              <a:prstDash val="solid"/>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5FE11B4-67E1-8D46-22FA-2D1ED5F32AFA}"/>
                </a:ext>
              </a:extLst>
            </p:cNvPr>
            <p:cNvCxnSpPr>
              <a:cxnSpLocks/>
              <a:stCxn id="26" idx="0"/>
            </p:cNvCxnSpPr>
            <p:nvPr/>
          </p:nvCxnSpPr>
          <p:spPr>
            <a:xfrm flipV="1">
              <a:off x="113685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8974185-F045-90A0-DEA7-E2741A321988}"/>
                </a:ext>
              </a:extLst>
            </p:cNvPr>
            <p:cNvCxnSpPr>
              <a:cxnSpLocks/>
              <a:stCxn id="18" idx="0"/>
            </p:cNvCxnSpPr>
            <p:nvPr/>
          </p:nvCxnSpPr>
          <p:spPr>
            <a:xfrm flipH="1" flipV="1">
              <a:off x="326794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3" name="Isosceles Triangle 12">
              <a:extLst>
                <a:ext uri="{FF2B5EF4-FFF2-40B4-BE49-F238E27FC236}">
                  <a16:creationId xmlns:a16="http://schemas.microsoft.com/office/drawing/2014/main" id="{D8CFF4FE-5AF0-5225-5663-006E0014F512}"/>
                </a:ext>
              </a:extLst>
            </p:cNvPr>
            <p:cNvSpPr/>
            <p:nvPr/>
          </p:nvSpPr>
          <p:spPr>
            <a:xfrm>
              <a:off x="3187716" y="3289437"/>
              <a:ext cx="163742" cy="123203"/>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600"/>
            </a:p>
          </p:txBody>
        </p:sp>
        <p:grpSp>
          <p:nvGrpSpPr>
            <p:cNvPr id="14" name="Group 13">
              <a:extLst>
                <a:ext uri="{FF2B5EF4-FFF2-40B4-BE49-F238E27FC236}">
                  <a16:creationId xmlns:a16="http://schemas.microsoft.com/office/drawing/2014/main" id="{3A54181E-D290-0157-52CD-99526DE4153E}"/>
                </a:ext>
              </a:extLst>
            </p:cNvPr>
            <p:cNvGrpSpPr/>
            <p:nvPr/>
          </p:nvGrpSpPr>
          <p:grpSpPr>
            <a:xfrm>
              <a:off x="2137975" y="2088930"/>
              <a:ext cx="2132870" cy="1173277"/>
              <a:chOff x="2137975" y="2088930"/>
              <a:chExt cx="2132870" cy="1173277"/>
            </a:xfrm>
          </p:grpSpPr>
          <p:sp>
            <p:nvSpPr>
              <p:cNvPr id="28" name="Rectangle 27">
                <a:extLst>
                  <a:ext uri="{FF2B5EF4-FFF2-40B4-BE49-F238E27FC236}">
                    <a16:creationId xmlns:a16="http://schemas.microsoft.com/office/drawing/2014/main" id="{7C6E53F7-3C9D-086E-939A-B7A1ED08523E}"/>
                  </a:ext>
                </a:extLst>
              </p:cNvPr>
              <p:cNvSpPr/>
              <p:nvPr/>
            </p:nvSpPr>
            <p:spPr>
              <a:xfrm>
                <a:off x="2137975" y="2088930"/>
                <a:ext cx="2131090" cy="47263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err="1"/>
                  <a:t>ShapeFactory</a:t>
                </a:r>
                <a:endParaRPr lang="en-GB" sz="2000" b="1" dirty="0"/>
              </a:p>
            </p:txBody>
          </p:sp>
          <p:sp>
            <p:nvSpPr>
              <p:cNvPr id="29" name="Rectangle 28">
                <a:extLst>
                  <a:ext uri="{FF2B5EF4-FFF2-40B4-BE49-F238E27FC236}">
                    <a16:creationId xmlns:a16="http://schemas.microsoft.com/office/drawing/2014/main" id="{54409886-C458-4444-149F-3594DB0F98AA}"/>
                  </a:ext>
                </a:extLst>
              </p:cNvPr>
              <p:cNvSpPr/>
              <p:nvPr/>
            </p:nvSpPr>
            <p:spPr>
              <a:xfrm>
                <a:off x="2137975" y="2558017"/>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a:t>…</a:t>
                </a:r>
                <a:endParaRPr lang="en-GB" sz="2000" b="1" dirty="0"/>
              </a:p>
            </p:txBody>
          </p:sp>
          <p:sp>
            <p:nvSpPr>
              <p:cNvPr id="30" name="Rectangle 29">
                <a:extLst>
                  <a:ext uri="{FF2B5EF4-FFF2-40B4-BE49-F238E27FC236}">
                    <a16:creationId xmlns:a16="http://schemas.microsoft.com/office/drawing/2014/main" id="{10F9FEE6-08EF-4383-7350-A82940931F7A}"/>
                  </a:ext>
                </a:extLst>
              </p:cNvPr>
              <p:cNvSpPr/>
              <p:nvPr/>
            </p:nvSpPr>
            <p:spPr>
              <a:xfrm>
                <a:off x="2139755" y="2908566"/>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 </a:t>
                </a:r>
                <a:r>
                  <a:rPr lang="en-GB" dirty="0" err="1"/>
                  <a:t>createShape</a:t>
                </a:r>
                <a:r>
                  <a:rPr lang="en-GB" dirty="0"/>
                  <a:t>(): Shape</a:t>
                </a:r>
                <a:endParaRPr lang="en-GB" b="1" dirty="0"/>
              </a:p>
            </p:txBody>
          </p:sp>
        </p:grpSp>
        <p:grpSp>
          <p:nvGrpSpPr>
            <p:cNvPr id="15" name="Group 14">
              <a:extLst>
                <a:ext uri="{FF2B5EF4-FFF2-40B4-BE49-F238E27FC236}">
                  <a16:creationId xmlns:a16="http://schemas.microsoft.com/office/drawing/2014/main" id="{48B36AAD-A0AB-697A-26B9-02BEC60765EC}"/>
                </a:ext>
              </a:extLst>
            </p:cNvPr>
            <p:cNvGrpSpPr/>
            <p:nvPr/>
          </p:nvGrpSpPr>
          <p:grpSpPr>
            <a:xfrm>
              <a:off x="398047" y="4236362"/>
              <a:ext cx="1477608" cy="1164872"/>
              <a:chOff x="398047" y="4236362"/>
              <a:chExt cx="1477608" cy="1164872"/>
            </a:xfrm>
          </p:grpSpPr>
          <p:grpSp>
            <p:nvGrpSpPr>
              <p:cNvPr id="24" name="Group 23">
                <a:extLst>
                  <a:ext uri="{FF2B5EF4-FFF2-40B4-BE49-F238E27FC236}">
                    <a16:creationId xmlns:a16="http://schemas.microsoft.com/office/drawing/2014/main" id="{4E4FC600-D465-6132-2B3F-375742318B7C}"/>
                  </a:ext>
                </a:extLst>
              </p:cNvPr>
              <p:cNvGrpSpPr/>
              <p:nvPr/>
            </p:nvGrpSpPr>
            <p:grpSpPr>
              <a:xfrm>
                <a:off x="398047" y="4236362"/>
                <a:ext cx="1477608" cy="830938"/>
                <a:chOff x="4899841" y="4069080"/>
                <a:chExt cx="2392318" cy="1345328"/>
              </a:xfrm>
            </p:grpSpPr>
            <p:sp>
              <p:nvSpPr>
                <p:cNvPr id="26" name="Rectangle 25">
                  <a:extLst>
                    <a:ext uri="{FF2B5EF4-FFF2-40B4-BE49-F238E27FC236}">
                      <a16:creationId xmlns:a16="http://schemas.microsoft.com/office/drawing/2014/main" id="{E04BDA78-C17B-F624-84CC-EB8736BE4E1F}"/>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err="1"/>
                    <a:t>TriangleFactory</a:t>
                  </a:r>
                  <a:endParaRPr lang="en-GB" sz="2000" b="1" dirty="0"/>
                </a:p>
              </p:txBody>
            </p:sp>
            <p:sp>
              <p:nvSpPr>
                <p:cNvPr id="27" name="Rectangle 26">
                  <a:extLst>
                    <a:ext uri="{FF2B5EF4-FFF2-40B4-BE49-F238E27FC236}">
                      <a16:creationId xmlns:a16="http://schemas.microsoft.com/office/drawing/2014/main" id="{3ECE98BF-3364-CF5C-868B-C6E699F2734B}"/>
                    </a:ext>
                  </a:extLst>
                </p:cNvPr>
                <p:cNvSpPr/>
                <p:nvPr/>
              </p:nvSpPr>
              <p:spPr>
                <a:xfrm>
                  <a:off x="4899841" y="4873753"/>
                  <a:ext cx="2392318" cy="54065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a:t>
                  </a:r>
                  <a:endParaRPr lang="en-GB" sz="2000" dirty="0"/>
                </a:p>
              </p:txBody>
            </p:sp>
          </p:grpSp>
          <p:sp>
            <p:nvSpPr>
              <p:cNvPr id="25" name="Rectangle 24">
                <a:extLst>
                  <a:ext uri="{FF2B5EF4-FFF2-40B4-BE49-F238E27FC236}">
                    <a16:creationId xmlns:a16="http://schemas.microsoft.com/office/drawing/2014/main" id="{CEAC4D55-254C-A21E-E4CF-30B8F733CF7F}"/>
                  </a:ext>
                </a:extLst>
              </p:cNvPr>
              <p:cNvSpPr/>
              <p:nvPr/>
            </p:nvSpPr>
            <p:spPr>
              <a:xfrm>
                <a:off x="398047" y="5067300"/>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b="1" dirty="0"/>
                  <a:t>+ </a:t>
                </a:r>
                <a:r>
                  <a:rPr lang="en-GB" sz="1100" dirty="0" err="1"/>
                  <a:t>createShape</a:t>
                </a:r>
                <a:r>
                  <a:rPr lang="en-GB" sz="1100" dirty="0"/>
                  <a:t>(): Shape</a:t>
                </a:r>
                <a:endParaRPr lang="en-GB" sz="1100" b="1" dirty="0"/>
              </a:p>
            </p:txBody>
          </p:sp>
        </p:grpSp>
        <p:grpSp>
          <p:nvGrpSpPr>
            <p:cNvPr id="16" name="Group 15">
              <a:extLst>
                <a:ext uri="{FF2B5EF4-FFF2-40B4-BE49-F238E27FC236}">
                  <a16:creationId xmlns:a16="http://schemas.microsoft.com/office/drawing/2014/main" id="{A9A21F15-D01C-BF0A-0405-94EAE307480E}"/>
                </a:ext>
              </a:extLst>
            </p:cNvPr>
            <p:cNvGrpSpPr/>
            <p:nvPr/>
          </p:nvGrpSpPr>
          <p:grpSpPr>
            <a:xfrm>
              <a:off x="2431539" y="4236362"/>
              <a:ext cx="1674297" cy="1159397"/>
              <a:chOff x="2431539" y="4236362"/>
              <a:chExt cx="1674297" cy="1159397"/>
            </a:xfrm>
          </p:grpSpPr>
          <p:sp>
            <p:nvSpPr>
              <p:cNvPr id="21" name="Rectangle 20">
                <a:extLst>
                  <a:ext uri="{FF2B5EF4-FFF2-40B4-BE49-F238E27FC236}">
                    <a16:creationId xmlns:a16="http://schemas.microsoft.com/office/drawing/2014/main" id="{ED0B975F-B9BF-A208-016A-B955B402CAF1}"/>
                  </a:ext>
                </a:extLst>
              </p:cNvPr>
              <p:cNvSpPr/>
              <p:nvPr/>
            </p:nvSpPr>
            <p:spPr>
              <a:xfrm>
                <a:off x="2431540" y="4236362"/>
                <a:ext cx="1672801"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err="1"/>
                  <a:t>SquareFactory</a:t>
                </a:r>
                <a:endParaRPr lang="en-GB" sz="1600" b="1" dirty="0"/>
              </a:p>
            </p:txBody>
          </p:sp>
          <p:sp>
            <p:nvSpPr>
              <p:cNvPr id="22" name="Rectangle 21">
                <a:extLst>
                  <a:ext uri="{FF2B5EF4-FFF2-40B4-BE49-F238E27FC236}">
                    <a16:creationId xmlns:a16="http://schemas.microsoft.com/office/drawing/2014/main" id="{2705CF53-1764-9A34-4DD3-F5E859035DAB}"/>
                  </a:ext>
                </a:extLst>
              </p:cNvPr>
              <p:cNvSpPr/>
              <p:nvPr/>
            </p:nvSpPr>
            <p:spPr>
              <a:xfrm>
                <a:off x="2431539" y="4728252"/>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a:t>
                </a:r>
                <a:endParaRPr lang="en-GB" sz="2000" dirty="0"/>
              </a:p>
            </p:txBody>
          </p:sp>
          <p:sp>
            <p:nvSpPr>
              <p:cNvPr id="23" name="Rectangle 22">
                <a:extLst>
                  <a:ext uri="{FF2B5EF4-FFF2-40B4-BE49-F238E27FC236}">
                    <a16:creationId xmlns:a16="http://schemas.microsoft.com/office/drawing/2014/main" id="{A798C32A-B833-6B94-A889-29E89350504E}"/>
                  </a:ext>
                </a:extLst>
              </p:cNvPr>
              <p:cNvSpPr/>
              <p:nvPr/>
            </p:nvSpPr>
            <p:spPr>
              <a:xfrm>
                <a:off x="2433035" y="5061825"/>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 </a:t>
                </a:r>
                <a:r>
                  <a:rPr lang="en-GB" sz="1400" dirty="0" err="1"/>
                  <a:t>createShape</a:t>
                </a:r>
                <a:r>
                  <a:rPr lang="en-GB" sz="1400" dirty="0"/>
                  <a:t>(): Shape</a:t>
                </a:r>
                <a:endParaRPr lang="en-GB" sz="1400" b="1" dirty="0"/>
              </a:p>
            </p:txBody>
          </p:sp>
        </p:grpSp>
        <p:grpSp>
          <p:nvGrpSpPr>
            <p:cNvPr id="17" name="Group 16">
              <a:extLst>
                <a:ext uri="{FF2B5EF4-FFF2-40B4-BE49-F238E27FC236}">
                  <a16:creationId xmlns:a16="http://schemas.microsoft.com/office/drawing/2014/main" id="{E12D6767-6498-9AE0-6675-C2CD23020F83}"/>
                </a:ext>
              </a:extLst>
            </p:cNvPr>
            <p:cNvGrpSpPr/>
            <p:nvPr/>
          </p:nvGrpSpPr>
          <p:grpSpPr>
            <a:xfrm>
              <a:off x="4659744" y="4236362"/>
              <a:ext cx="1478091" cy="1155095"/>
              <a:chOff x="4659744" y="4236362"/>
              <a:chExt cx="1478091" cy="1155095"/>
            </a:xfrm>
          </p:grpSpPr>
          <p:sp>
            <p:nvSpPr>
              <p:cNvPr id="18" name="Rectangle 17">
                <a:extLst>
                  <a:ext uri="{FF2B5EF4-FFF2-40B4-BE49-F238E27FC236}">
                    <a16:creationId xmlns:a16="http://schemas.microsoft.com/office/drawing/2014/main" id="{36DDA8C4-933D-D3AF-0DDF-BEDB53615A25}"/>
                  </a:ext>
                </a:extLst>
              </p:cNvPr>
              <p:cNvSpPr/>
              <p:nvPr/>
            </p:nvSpPr>
            <p:spPr>
              <a:xfrm>
                <a:off x="4660227" y="4236362"/>
                <a:ext cx="1477608"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err="1"/>
                  <a:t>CircleFactory</a:t>
                </a:r>
                <a:endParaRPr lang="en-GB" sz="2000" b="1" dirty="0"/>
              </a:p>
            </p:txBody>
          </p:sp>
          <p:sp>
            <p:nvSpPr>
              <p:cNvPr id="19" name="Rectangle 18">
                <a:extLst>
                  <a:ext uri="{FF2B5EF4-FFF2-40B4-BE49-F238E27FC236}">
                    <a16:creationId xmlns:a16="http://schemas.microsoft.com/office/drawing/2014/main" id="{BEBB3BB2-8D87-69DA-B925-FC916D307717}"/>
                  </a:ext>
                </a:extLst>
              </p:cNvPr>
              <p:cNvSpPr/>
              <p:nvPr/>
            </p:nvSpPr>
            <p:spPr>
              <a:xfrm>
                <a:off x="4660224" y="4724484"/>
                <a:ext cx="1477609"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a:t>
                </a:r>
                <a:endParaRPr lang="en-GB" sz="2000" dirty="0"/>
              </a:p>
            </p:txBody>
          </p:sp>
          <p:sp>
            <p:nvSpPr>
              <p:cNvPr id="20" name="Rectangle 19">
                <a:extLst>
                  <a:ext uri="{FF2B5EF4-FFF2-40B4-BE49-F238E27FC236}">
                    <a16:creationId xmlns:a16="http://schemas.microsoft.com/office/drawing/2014/main" id="{BB858769-5DAD-1F07-CBC2-234C2F9D1C83}"/>
                  </a:ext>
                </a:extLst>
              </p:cNvPr>
              <p:cNvSpPr/>
              <p:nvPr/>
            </p:nvSpPr>
            <p:spPr>
              <a:xfrm>
                <a:off x="4659744" y="5057523"/>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b="1" dirty="0"/>
                  <a:t>+ </a:t>
                </a:r>
                <a:r>
                  <a:rPr lang="en-GB" sz="1100" dirty="0" err="1"/>
                  <a:t>createShape</a:t>
                </a:r>
                <a:r>
                  <a:rPr lang="en-GB" sz="1100" dirty="0"/>
                  <a:t>(): Shape</a:t>
                </a:r>
                <a:endParaRPr lang="en-GB" sz="1100" b="1" dirty="0"/>
              </a:p>
            </p:txBody>
          </p:sp>
        </p:grpSp>
      </p:grpSp>
      <p:sp>
        <p:nvSpPr>
          <p:cNvPr id="46" name="Date Placeholder 45">
            <a:extLst>
              <a:ext uri="{FF2B5EF4-FFF2-40B4-BE49-F238E27FC236}">
                <a16:creationId xmlns:a16="http://schemas.microsoft.com/office/drawing/2014/main" id="{DF712F29-270D-6C07-5DC4-8BF91538CE34}"/>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30964779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2191092" y="582168"/>
            <a:ext cx="8690199" cy="1323439"/>
          </a:xfrm>
          <a:prstGeom prst="rect">
            <a:avLst/>
          </a:prstGeom>
          <a:noFill/>
        </p:spPr>
        <p:txBody>
          <a:bodyPr wrap="none" rtlCol="0">
            <a:spAutoFit/>
          </a:bodyPr>
          <a:lstStyle/>
          <a:p>
            <a:r>
              <a:rPr lang="en-US" sz="8000" b="1" dirty="0">
                <a:latin typeface="Barlow Black" panose="00000A00000000000000" pitchFamily="2" charset="0"/>
              </a:rPr>
              <a:t>FACTORY METHOD</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2</a:t>
            </a:fld>
            <a:endParaRPr lang="en-GB" dirty="0"/>
          </a:p>
        </p:txBody>
      </p:sp>
      <p:sp>
        <p:nvSpPr>
          <p:cNvPr id="3" name="TextBox 2">
            <a:extLst>
              <a:ext uri="{FF2B5EF4-FFF2-40B4-BE49-F238E27FC236}">
                <a16:creationId xmlns:a16="http://schemas.microsoft.com/office/drawing/2014/main" id="{0E392356-7B01-1AEA-9ABC-AD2EFB5E3A27}"/>
              </a:ext>
            </a:extLst>
          </p:cNvPr>
          <p:cNvSpPr txBox="1"/>
          <p:nvPr/>
        </p:nvSpPr>
        <p:spPr>
          <a:xfrm>
            <a:off x="2112264" y="2342083"/>
            <a:ext cx="8866632" cy="3285836"/>
          </a:xfrm>
          <a:prstGeom prst="rect">
            <a:avLst/>
          </a:prstGeom>
          <a:noFill/>
        </p:spPr>
        <p:txBody>
          <a:bodyPr wrap="square" numCol="2" rtlCol="0">
            <a:spAutoFit/>
          </a:bodyPr>
          <a:lstStyle/>
          <a:p>
            <a:pPr marL="342900" indent="-342900">
              <a:lnSpc>
                <a:spcPct val="250000"/>
              </a:lnSpc>
              <a:buFont typeface="+mj-lt"/>
              <a:buAutoNum type="arabicPeriod"/>
            </a:pPr>
            <a:r>
              <a:rPr lang="en-US" sz="2800" b="1" dirty="0" err="1"/>
              <a:t>Tổng</a:t>
            </a:r>
            <a:r>
              <a:rPr lang="en-US" sz="2800" b="1" dirty="0"/>
              <a:t> </a:t>
            </a:r>
            <a:r>
              <a:rPr lang="en-US" sz="2800" b="1" dirty="0" err="1"/>
              <a:t>quan</a:t>
            </a:r>
            <a:endParaRPr lang="en-US" sz="2800" b="1" dirty="0"/>
          </a:p>
          <a:p>
            <a:pPr marL="342900" indent="-342900">
              <a:lnSpc>
                <a:spcPct val="250000"/>
              </a:lnSpc>
              <a:buFont typeface="+mj-lt"/>
              <a:buAutoNum type="arabicPeriod"/>
            </a:pPr>
            <a:r>
              <a:rPr lang="en-US" sz="2800" b="1" dirty="0"/>
              <a:t>Motivation</a:t>
            </a:r>
          </a:p>
          <a:p>
            <a:pPr marL="342900" indent="-342900">
              <a:lnSpc>
                <a:spcPct val="250000"/>
              </a:lnSpc>
              <a:buFont typeface="+mj-lt"/>
              <a:buAutoNum type="arabicPeriod"/>
            </a:pPr>
            <a:r>
              <a:rPr lang="en-US" sz="2800" b="1" dirty="0" err="1"/>
              <a:t>Đặc</a:t>
            </a:r>
            <a:r>
              <a:rPr lang="en-US" sz="2800" b="1" dirty="0"/>
              <a:t> </a:t>
            </a:r>
            <a:r>
              <a:rPr lang="en-US" sz="2800" b="1" dirty="0" err="1"/>
              <a:t>điểm</a:t>
            </a:r>
            <a:endParaRPr lang="en-US" sz="2800" b="1" dirty="0"/>
          </a:p>
          <a:p>
            <a:pPr marL="342900" indent="-342900">
              <a:lnSpc>
                <a:spcPct val="250000"/>
              </a:lnSpc>
              <a:buFont typeface="+mj-lt"/>
              <a:buAutoNum type="arabicPeriod"/>
            </a:pPr>
            <a:r>
              <a:rPr lang="en-US" sz="2800" b="1" dirty="0" err="1"/>
              <a:t>Hệ</a:t>
            </a:r>
            <a:r>
              <a:rPr lang="en-US" sz="2800" b="1" dirty="0"/>
              <a:t> </a:t>
            </a:r>
            <a:r>
              <a:rPr lang="en-US" sz="2800" b="1" dirty="0" err="1"/>
              <a:t>quả</a:t>
            </a:r>
            <a:r>
              <a:rPr lang="en-US" sz="2800" b="1" dirty="0"/>
              <a:t> (</a:t>
            </a:r>
            <a:r>
              <a:rPr lang="en-US" sz="2800" b="1" dirty="0" err="1"/>
              <a:t>ưu</a:t>
            </a:r>
            <a:r>
              <a:rPr lang="en-US" sz="2800" b="1" dirty="0"/>
              <a:t>, </a:t>
            </a:r>
            <a:r>
              <a:rPr lang="en-US" sz="2800" b="1" dirty="0" err="1"/>
              <a:t>nhược</a:t>
            </a:r>
            <a:r>
              <a:rPr lang="en-US" sz="2800" b="1" dirty="0"/>
              <a:t> </a:t>
            </a:r>
            <a:r>
              <a:rPr lang="en-US" sz="2800" b="1" dirty="0" err="1"/>
              <a:t>điểm</a:t>
            </a:r>
            <a:r>
              <a:rPr lang="en-US" sz="2800" b="1" dirty="0"/>
              <a:t>)</a:t>
            </a:r>
          </a:p>
          <a:p>
            <a:pPr marL="342900" indent="-342900">
              <a:lnSpc>
                <a:spcPct val="250000"/>
              </a:lnSpc>
              <a:buFont typeface="+mj-lt"/>
              <a:buAutoNum type="arabicPeriod"/>
            </a:pPr>
            <a:r>
              <a:rPr lang="en-US" sz="2800" b="1" dirty="0" err="1"/>
              <a:t>Triển</a:t>
            </a:r>
            <a:r>
              <a:rPr lang="en-US" sz="2800" b="1" dirty="0"/>
              <a:t> </a:t>
            </a:r>
            <a:r>
              <a:rPr lang="en-US" sz="2800" b="1" dirty="0" err="1"/>
              <a:t>khai</a:t>
            </a:r>
            <a:endParaRPr lang="en-US" sz="2800" b="1" dirty="0"/>
          </a:p>
          <a:p>
            <a:pPr marL="342900" indent="-342900">
              <a:lnSpc>
                <a:spcPct val="250000"/>
              </a:lnSpc>
              <a:buFont typeface="+mj-lt"/>
              <a:buAutoNum type="arabicPeriod"/>
            </a:pPr>
            <a:r>
              <a:rPr lang="en-US" sz="2800" b="1" dirty="0" err="1"/>
              <a:t>Mẫu</a:t>
            </a:r>
            <a:r>
              <a:rPr lang="en-US" sz="2800" b="1" dirty="0"/>
              <a:t> </a:t>
            </a:r>
            <a:r>
              <a:rPr lang="en-US" sz="2800" b="1" dirty="0" err="1"/>
              <a:t>liên</a:t>
            </a:r>
            <a:r>
              <a:rPr lang="en-US" sz="2800" b="1" dirty="0"/>
              <a:t> </a:t>
            </a:r>
            <a:r>
              <a:rPr lang="en-US" sz="2800" b="1" dirty="0" err="1"/>
              <a:t>quan</a:t>
            </a:r>
            <a:endParaRPr lang="en-GB" sz="2000" b="1" dirty="0"/>
          </a:p>
        </p:txBody>
      </p:sp>
      <p:sp>
        <p:nvSpPr>
          <p:cNvPr id="4" name="Date Placeholder 3">
            <a:extLst>
              <a:ext uri="{FF2B5EF4-FFF2-40B4-BE49-F238E27FC236}">
                <a16:creationId xmlns:a16="http://schemas.microsoft.com/office/drawing/2014/main" id="{9CC8EE08-F13C-82F5-B82C-E4405CE5CE0F}"/>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9380722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20</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grpSp>
        <p:nvGrpSpPr>
          <p:cNvPr id="9" name="Group 8">
            <a:extLst>
              <a:ext uri="{FF2B5EF4-FFF2-40B4-BE49-F238E27FC236}">
                <a16:creationId xmlns:a16="http://schemas.microsoft.com/office/drawing/2014/main" id="{85AC565F-9E5A-8D9C-ED98-DCE2D9866B64}"/>
              </a:ext>
            </a:extLst>
          </p:cNvPr>
          <p:cNvGrpSpPr/>
          <p:nvPr/>
        </p:nvGrpSpPr>
        <p:grpSpPr>
          <a:xfrm>
            <a:off x="1651810" y="1860330"/>
            <a:ext cx="8888379" cy="4311870"/>
            <a:chOff x="398047" y="2088930"/>
            <a:chExt cx="5739788" cy="3312304"/>
          </a:xfrm>
        </p:grpSpPr>
        <p:cxnSp>
          <p:nvCxnSpPr>
            <p:cNvPr id="10" name="Straight Arrow Connector 9">
              <a:extLst>
                <a:ext uri="{FF2B5EF4-FFF2-40B4-BE49-F238E27FC236}">
                  <a16:creationId xmlns:a16="http://schemas.microsoft.com/office/drawing/2014/main" id="{DB64C913-2F42-51DA-BFDF-EAD216C5BF88}"/>
                </a:ext>
              </a:extLst>
            </p:cNvPr>
            <p:cNvCxnSpPr>
              <a:cxnSpLocks/>
              <a:stCxn id="21" idx="0"/>
              <a:endCxn id="13" idx="3"/>
            </p:cNvCxnSpPr>
            <p:nvPr/>
          </p:nvCxnSpPr>
          <p:spPr>
            <a:xfrm flipV="1">
              <a:off x="3267941" y="3412640"/>
              <a:ext cx="1646" cy="823722"/>
            </a:xfrm>
            <a:prstGeom prst="straightConnector1">
              <a:avLst/>
            </a:prstGeom>
            <a:ln w="31750">
              <a:prstDash val="solid"/>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5FE11B4-67E1-8D46-22FA-2D1ED5F32AFA}"/>
                </a:ext>
              </a:extLst>
            </p:cNvPr>
            <p:cNvCxnSpPr>
              <a:cxnSpLocks/>
              <a:stCxn id="26" idx="0"/>
            </p:cNvCxnSpPr>
            <p:nvPr/>
          </p:nvCxnSpPr>
          <p:spPr>
            <a:xfrm flipV="1">
              <a:off x="113685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8974185-F045-90A0-DEA7-E2741A321988}"/>
                </a:ext>
              </a:extLst>
            </p:cNvPr>
            <p:cNvCxnSpPr>
              <a:cxnSpLocks/>
              <a:stCxn id="18" idx="0"/>
            </p:cNvCxnSpPr>
            <p:nvPr/>
          </p:nvCxnSpPr>
          <p:spPr>
            <a:xfrm flipH="1" flipV="1">
              <a:off x="3267941" y="3592517"/>
              <a:ext cx="2131090" cy="643845"/>
            </a:xfrm>
            <a:prstGeom prst="line">
              <a:avLst/>
            </a:prstGeom>
            <a:ln w="28575">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3" name="Isosceles Triangle 12">
              <a:extLst>
                <a:ext uri="{FF2B5EF4-FFF2-40B4-BE49-F238E27FC236}">
                  <a16:creationId xmlns:a16="http://schemas.microsoft.com/office/drawing/2014/main" id="{D8CFF4FE-5AF0-5225-5663-006E0014F512}"/>
                </a:ext>
              </a:extLst>
            </p:cNvPr>
            <p:cNvSpPr/>
            <p:nvPr/>
          </p:nvSpPr>
          <p:spPr>
            <a:xfrm>
              <a:off x="3187716" y="3289437"/>
              <a:ext cx="163742" cy="123203"/>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600"/>
            </a:p>
          </p:txBody>
        </p:sp>
        <p:grpSp>
          <p:nvGrpSpPr>
            <p:cNvPr id="14" name="Group 13">
              <a:extLst>
                <a:ext uri="{FF2B5EF4-FFF2-40B4-BE49-F238E27FC236}">
                  <a16:creationId xmlns:a16="http://schemas.microsoft.com/office/drawing/2014/main" id="{3A54181E-D290-0157-52CD-99526DE4153E}"/>
                </a:ext>
              </a:extLst>
            </p:cNvPr>
            <p:cNvGrpSpPr/>
            <p:nvPr/>
          </p:nvGrpSpPr>
          <p:grpSpPr>
            <a:xfrm>
              <a:off x="2137975" y="2088930"/>
              <a:ext cx="2132870" cy="1173277"/>
              <a:chOff x="2137975" y="2088930"/>
              <a:chExt cx="2132870" cy="1173277"/>
            </a:xfrm>
          </p:grpSpPr>
          <p:sp>
            <p:nvSpPr>
              <p:cNvPr id="28" name="Rectangle 27">
                <a:extLst>
                  <a:ext uri="{FF2B5EF4-FFF2-40B4-BE49-F238E27FC236}">
                    <a16:creationId xmlns:a16="http://schemas.microsoft.com/office/drawing/2014/main" id="{7C6E53F7-3C9D-086E-939A-B7A1ED08523E}"/>
                  </a:ext>
                </a:extLst>
              </p:cNvPr>
              <p:cNvSpPr/>
              <p:nvPr/>
            </p:nvSpPr>
            <p:spPr>
              <a:xfrm>
                <a:off x="2137975" y="2088930"/>
                <a:ext cx="2131090" cy="47263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err="1"/>
                  <a:t>ShapeFactory</a:t>
                </a:r>
                <a:endParaRPr lang="en-GB" sz="2000" b="1" dirty="0"/>
              </a:p>
            </p:txBody>
          </p:sp>
          <p:sp>
            <p:nvSpPr>
              <p:cNvPr id="29" name="Rectangle 28">
                <a:extLst>
                  <a:ext uri="{FF2B5EF4-FFF2-40B4-BE49-F238E27FC236}">
                    <a16:creationId xmlns:a16="http://schemas.microsoft.com/office/drawing/2014/main" id="{54409886-C458-4444-149F-3594DB0F98AA}"/>
                  </a:ext>
                </a:extLst>
              </p:cNvPr>
              <p:cNvSpPr/>
              <p:nvPr/>
            </p:nvSpPr>
            <p:spPr>
              <a:xfrm>
                <a:off x="2137975" y="2558017"/>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a:t>…</a:t>
                </a:r>
                <a:endParaRPr lang="en-GB" sz="2000" b="1" dirty="0"/>
              </a:p>
            </p:txBody>
          </p:sp>
          <p:sp>
            <p:nvSpPr>
              <p:cNvPr id="30" name="Rectangle 29">
                <a:extLst>
                  <a:ext uri="{FF2B5EF4-FFF2-40B4-BE49-F238E27FC236}">
                    <a16:creationId xmlns:a16="http://schemas.microsoft.com/office/drawing/2014/main" id="{10F9FEE6-08EF-4383-7350-A82940931F7A}"/>
                  </a:ext>
                </a:extLst>
              </p:cNvPr>
              <p:cNvSpPr/>
              <p:nvPr/>
            </p:nvSpPr>
            <p:spPr>
              <a:xfrm>
                <a:off x="2139755" y="2908566"/>
                <a:ext cx="2131090" cy="3536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 </a:t>
                </a:r>
                <a:r>
                  <a:rPr lang="en-GB" dirty="0" err="1"/>
                  <a:t>createShape</a:t>
                </a:r>
                <a:r>
                  <a:rPr lang="en-GB" dirty="0"/>
                  <a:t>(): Shape</a:t>
                </a:r>
                <a:endParaRPr lang="en-GB" b="1" dirty="0"/>
              </a:p>
            </p:txBody>
          </p:sp>
        </p:grpSp>
        <p:grpSp>
          <p:nvGrpSpPr>
            <p:cNvPr id="15" name="Group 14">
              <a:extLst>
                <a:ext uri="{FF2B5EF4-FFF2-40B4-BE49-F238E27FC236}">
                  <a16:creationId xmlns:a16="http://schemas.microsoft.com/office/drawing/2014/main" id="{48B36AAD-A0AB-697A-26B9-02BEC60765EC}"/>
                </a:ext>
              </a:extLst>
            </p:cNvPr>
            <p:cNvGrpSpPr/>
            <p:nvPr/>
          </p:nvGrpSpPr>
          <p:grpSpPr>
            <a:xfrm>
              <a:off x="398047" y="4236362"/>
              <a:ext cx="1477608" cy="1164872"/>
              <a:chOff x="398047" y="4236362"/>
              <a:chExt cx="1477608" cy="1164872"/>
            </a:xfrm>
          </p:grpSpPr>
          <p:grpSp>
            <p:nvGrpSpPr>
              <p:cNvPr id="24" name="Group 23">
                <a:extLst>
                  <a:ext uri="{FF2B5EF4-FFF2-40B4-BE49-F238E27FC236}">
                    <a16:creationId xmlns:a16="http://schemas.microsoft.com/office/drawing/2014/main" id="{4E4FC600-D465-6132-2B3F-375742318B7C}"/>
                  </a:ext>
                </a:extLst>
              </p:cNvPr>
              <p:cNvGrpSpPr/>
              <p:nvPr/>
            </p:nvGrpSpPr>
            <p:grpSpPr>
              <a:xfrm>
                <a:off x="398047" y="4236362"/>
                <a:ext cx="1477608" cy="830938"/>
                <a:chOff x="4899841" y="4069080"/>
                <a:chExt cx="2392318" cy="1345328"/>
              </a:xfrm>
            </p:grpSpPr>
            <p:sp>
              <p:nvSpPr>
                <p:cNvPr id="26" name="Rectangle 25">
                  <a:extLst>
                    <a:ext uri="{FF2B5EF4-FFF2-40B4-BE49-F238E27FC236}">
                      <a16:creationId xmlns:a16="http://schemas.microsoft.com/office/drawing/2014/main" id="{E04BDA78-C17B-F624-84CC-EB8736BE4E1F}"/>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err="1"/>
                    <a:t>TriangleFactory</a:t>
                  </a:r>
                  <a:endParaRPr lang="en-GB" sz="2000" b="1" dirty="0"/>
                </a:p>
              </p:txBody>
            </p:sp>
            <p:sp>
              <p:nvSpPr>
                <p:cNvPr id="27" name="Rectangle 26">
                  <a:extLst>
                    <a:ext uri="{FF2B5EF4-FFF2-40B4-BE49-F238E27FC236}">
                      <a16:creationId xmlns:a16="http://schemas.microsoft.com/office/drawing/2014/main" id="{3ECE98BF-3364-CF5C-868B-C6E699F2734B}"/>
                    </a:ext>
                  </a:extLst>
                </p:cNvPr>
                <p:cNvSpPr/>
                <p:nvPr/>
              </p:nvSpPr>
              <p:spPr>
                <a:xfrm>
                  <a:off x="4899841" y="4873753"/>
                  <a:ext cx="2392318" cy="54065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a:t>
                  </a:r>
                  <a:endParaRPr lang="en-GB" sz="2000" dirty="0"/>
                </a:p>
              </p:txBody>
            </p:sp>
          </p:grpSp>
          <p:sp>
            <p:nvSpPr>
              <p:cNvPr id="25" name="Rectangle 24">
                <a:extLst>
                  <a:ext uri="{FF2B5EF4-FFF2-40B4-BE49-F238E27FC236}">
                    <a16:creationId xmlns:a16="http://schemas.microsoft.com/office/drawing/2014/main" id="{CEAC4D55-254C-A21E-E4CF-30B8F733CF7F}"/>
                  </a:ext>
                </a:extLst>
              </p:cNvPr>
              <p:cNvSpPr/>
              <p:nvPr/>
            </p:nvSpPr>
            <p:spPr>
              <a:xfrm>
                <a:off x="398047" y="5067300"/>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b="1" dirty="0"/>
                  <a:t>+ </a:t>
                </a:r>
                <a:r>
                  <a:rPr lang="en-GB" sz="1100" dirty="0" err="1"/>
                  <a:t>createShape</a:t>
                </a:r>
                <a:r>
                  <a:rPr lang="en-GB" sz="1100" dirty="0"/>
                  <a:t>(): Shape</a:t>
                </a:r>
                <a:endParaRPr lang="en-GB" sz="1100" b="1" dirty="0"/>
              </a:p>
            </p:txBody>
          </p:sp>
        </p:grpSp>
        <p:grpSp>
          <p:nvGrpSpPr>
            <p:cNvPr id="16" name="Group 15">
              <a:extLst>
                <a:ext uri="{FF2B5EF4-FFF2-40B4-BE49-F238E27FC236}">
                  <a16:creationId xmlns:a16="http://schemas.microsoft.com/office/drawing/2014/main" id="{A9A21F15-D01C-BF0A-0405-94EAE307480E}"/>
                </a:ext>
              </a:extLst>
            </p:cNvPr>
            <p:cNvGrpSpPr/>
            <p:nvPr/>
          </p:nvGrpSpPr>
          <p:grpSpPr>
            <a:xfrm>
              <a:off x="2431539" y="4236362"/>
              <a:ext cx="1674297" cy="1159397"/>
              <a:chOff x="2431539" y="4236362"/>
              <a:chExt cx="1674297" cy="1159397"/>
            </a:xfrm>
          </p:grpSpPr>
          <p:sp>
            <p:nvSpPr>
              <p:cNvPr id="21" name="Rectangle 20">
                <a:extLst>
                  <a:ext uri="{FF2B5EF4-FFF2-40B4-BE49-F238E27FC236}">
                    <a16:creationId xmlns:a16="http://schemas.microsoft.com/office/drawing/2014/main" id="{ED0B975F-B9BF-A208-016A-B955B402CAF1}"/>
                  </a:ext>
                </a:extLst>
              </p:cNvPr>
              <p:cNvSpPr/>
              <p:nvPr/>
            </p:nvSpPr>
            <p:spPr>
              <a:xfrm>
                <a:off x="2431540" y="4236362"/>
                <a:ext cx="1672801"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600" b="1" dirty="0" err="1"/>
                  <a:t>SquareFactory</a:t>
                </a:r>
                <a:endParaRPr lang="en-GB" sz="1600" b="1" dirty="0"/>
              </a:p>
            </p:txBody>
          </p:sp>
          <p:sp>
            <p:nvSpPr>
              <p:cNvPr id="22" name="Rectangle 21">
                <a:extLst>
                  <a:ext uri="{FF2B5EF4-FFF2-40B4-BE49-F238E27FC236}">
                    <a16:creationId xmlns:a16="http://schemas.microsoft.com/office/drawing/2014/main" id="{2705CF53-1764-9A34-4DD3-F5E859035DAB}"/>
                  </a:ext>
                </a:extLst>
              </p:cNvPr>
              <p:cNvSpPr/>
              <p:nvPr/>
            </p:nvSpPr>
            <p:spPr>
              <a:xfrm>
                <a:off x="2431539" y="4728252"/>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a:t>
                </a:r>
                <a:endParaRPr lang="en-GB" sz="2000" dirty="0"/>
              </a:p>
            </p:txBody>
          </p:sp>
          <p:sp>
            <p:nvSpPr>
              <p:cNvPr id="23" name="Rectangle 22">
                <a:extLst>
                  <a:ext uri="{FF2B5EF4-FFF2-40B4-BE49-F238E27FC236}">
                    <a16:creationId xmlns:a16="http://schemas.microsoft.com/office/drawing/2014/main" id="{A798C32A-B833-6B94-A889-29E89350504E}"/>
                  </a:ext>
                </a:extLst>
              </p:cNvPr>
              <p:cNvSpPr/>
              <p:nvPr/>
            </p:nvSpPr>
            <p:spPr>
              <a:xfrm>
                <a:off x="2433035" y="5061825"/>
                <a:ext cx="1672801"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 </a:t>
                </a:r>
                <a:r>
                  <a:rPr lang="en-GB" sz="1400" dirty="0" err="1"/>
                  <a:t>createShape</a:t>
                </a:r>
                <a:r>
                  <a:rPr lang="en-GB" sz="1400" dirty="0"/>
                  <a:t>(): Shape</a:t>
                </a:r>
                <a:endParaRPr lang="en-GB" sz="1400" b="1" dirty="0"/>
              </a:p>
            </p:txBody>
          </p:sp>
        </p:grpSp>
        <p:grpSp>
          <p:nvGrpSpPr>
            <p:cNvPr id="17" name="Group 16">
              <a:extLst>
                <a:ext uri="{FF2B5EF4-FFF2-40B4-BE49-F238E27FC236}">
                  <a16:creationId xmlns:a16="http://schemas.microsoft.com/office/drawing/2014/main" id="{E12D6767-6498-9AE0-6675-C2CD23020F83}"/>
                </a:ext>
              </a:extLst>
            </p:cNvPr>
            <p:cNvGrpSpPr/>
            <p:nvPr/>
          </p:nvGrpSpPr>
          <p:grpSpPr>
            <a:xfrm>
              <a:off x="4659744" y="4236362"/>
              <a:ext cx="1478091" cy="1155095"/>
              <a:chOff x="4659744" y="4236362"/>
              <a:chExt cx="1478091" cy="1155095"/>
            </a:xfrm>
          </p:grpSpPr>
          <p:sp>
            <p:nvSpPr>
              <p:cNvPr id="18" name="Rectangle 17">
                <a:extLst>
                  <a:ext uri="{FF2B5EF4-FFF2-40B4-BE49-F238E27FC236}">
                    <a16:creationId xmlns:a16="http://schemas.microsoft.com/office/drawing/2014/main" id="{36DDA8C4-933D-D3AF-0DDF-BEDB53615A25}"/>
                  </a:ext>
                </a:extLst>
              </p:cNvPr>
              <p:cNvSpPr/>
              <p:nvPr/>
            </p:nvSpPr>
            <p:spPr>
              <a:xfrm>
                <a:off x="4660227" y="4236362"/>
                <a:ext cx="1477608" cy="49700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err="1"/>
                  <a:t>CircleFactory</a:t>
                </a:r>
                <a:endParaRPr lang="en-GB" sz="2000" b="1" dirty="0"/>
              </a:p>
            </p:txBody>
          </p:sp>
          <p:sp>
            <p:nvSpPr>
              <p:cNvPr id="19" name="Rectangle 18">
                <a:extLst>
                  <a:ext uri="{FF2B5EF4-FFF2-40B4-BE49-F238E27FC236}">
                    <a16:creationId xmlns:a16="http://schemas.microsoft.com/office/drawing/2014/main" id="{BEBB3BB2-8D87-69DA-B925-FC916D307717}"/>
                  </a:ext>
                </a:extLst>
              </p:cNvPr>
              <p:cNvSpPr/>
              <p:nvPr/>
            </p:nvSpPr>
            <p:spPr>
              <a:xfrm>
                <a:off x="4660224" y="4724484"/>
                <a:ext cx="1477609"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t>…</a:t>
                </a:r>
                <a:endParaRPr lang="en-GB" sz="2000" dirty="0"/>
              </a:p>
            </p:txBody>
          </p:sp>
          <p:sp>
            <p:nvSpPr>
              <p:cNvPr id="20" name="Rectangle 19">
                <a:extLst>
                  <a:ext uri="{FF2B5EF4-FFF2-40B4-BE49-F238E27FC236}">
                    <a16:creationId xmlns:a16="http://schemas.microsoft.com/office/drawing/2014/main" id="{BB858769-5DAD-1F07-CBC2-234C2F9D1C83}"/>
                  </a:ext>
                </a:extLst>
              </p:cNvPr>
              <p:cNvSpPr/>
              <p:nvPr/>
            </p:nvSpPr>
            <p:spPr>
              <a:xfrm>
                <a:off x="4659744" y="5057523"/>
                <a:ext cx="1477608" cy="33393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b="1" dirty="0"/>
                  <a:t>+ </a:t>
                </a:r>
                <a:r>
                  <a:rPr lang="en-GB" sz="1100" dirty="0" err="1"/>
                  <a:t>createShape</a:t>
                </a:r>
                <a:r>
                  <a:rPr lang="en-GB" sz="1100" dirty="0"/>
                  <a:t>(): Shape</a:t>
                </a:r>
                <a:endParaRPr lang="en-GB" sz="1100" b="1" dirty="0"/>
              </a:p>
            </p:txBody>
          </p:sp>
        </p:grpSp>
      </p:grpSp>
      <p:pic>
        <p:nvPicPr>
          <p:cNvPr id="45" name="Picture 44">
            <a:extLst>
              <a:ext uri="{FF2B5EF4-FFF2-40B4-BE49-F238E27FC236}">
                <a16:creationId xmlns:a16="http://schemas.microsoft.com/office/drawing/2014/main" id="{2EFD12EF-5913-E88B-C22B-4A6DA2DE9C2C}"/>
              </a:ext>
            </a:extLst>
          </p:cNvPr>
          <p:cNvPicPr>
            <a:picLocks noChangeAspect="1"/>
          </p:cNvPicPr>
          <p:nvPr/>
        </p:nvPicPr>
        <p:blipFill>
          <a:blip r:embed="rId2"/>
          <a:srcRect l="2841" r="6178"/>
          <a:stretch/>
        </p:blipFill>
        <p:spPr>
          <a:xfrm>
            <a:off x="3939968" y="1935966"/>
            <a:ext cx="3966508" cy="1364270"/>
          </a:xfrm>
          <a:prstGeom prst="roundRect">
            <a:avLst>
              <a:gd name="adj" fmla="val 4843"/>
            </a:avLst>
          </a:prstGeom>
          <a:effectLst>
            <a:outerShdw blurRad="50800" dist="38100" dir="5400000" algn="t" rotWithShape="0">
              <a:prstClr val="black">
                <a:alpha val="40000"/>
              </a:prstClr>
            </a:outerShdw>
          </a:effectLst>
        </p:spPr>
      </p:pic>
      <p:pic>
        <p:nvPicPr>
          <p:cNvPr id="4" name="Picture 3">
            <a:extLst>
              <a:ext uri="{FF2B5EF4-FFF2-40B4-BE49-F238E27FC236}">
                <a16:creationId xmlns:a16="http://schemas.microsoft.com/office/drawing/2014/main" id="{3589D1E6-50EE-11CE-BD46-CEBBBC985DBC}"/>
              </a:ext>
            </a:extLst>
          </p:cNvPr>
          <p:cNvPicPr>
            <a:picLocks noChangeAspect="1"/>
          </p:cNvPicPr>
          <p:nvPr/>
        </p:nvPicPr>
        <p:blipFill>
          <a:blip r:embed="rId3">
            <a:extLst>
              <a:ext uri="{28A0092B-C50C-407E-A947-70E740481C1C}">
                <a14:useLocalDpi xmlns:a14="http://schemas.microsoft.com/office/drawing/2010/main" val="0"/>
              </a:ext>
            </a:extLst>
          </a:blip>
          <a:srcRect t="-489" b="-374"/>
          <a:stretch/>
        </p:blipFill>
        <p:spPr>
          <a:xfrm>
            <a:off x="8141555" y="4618857"/>
            <a:ext cx="3822192" cy="1609110"/>
          </a:xfrm>
          <a:prstGeom prst="roundRect">
            <a:avLst>
              <a:gd name="adj" fmla="val 4843"/>
            </a:avLst>
          </a:prstGeom>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20FAC4C8-4134-7809-81DE-8B4C64D6E0A3}"/>
              </a:ext>
            </a:extLst>
          </p:cNvPr>
          <p:cNvPicPr>
            <a:picLocks noChangeAspect="1"/>
          </p:cNvPicPr>
          <p:nvPr/>
        </p:nvPicPr>
        <p:blipFill>
          <a:blip r:embed="rId4">
            <a:extLst>
              <a:ext uri="{28A0092B-C50C-407E-A947-70E740481C1C}">
                <a14:useLocalDpi xmlns:a14="http://schemas.microsoft.com/office/drawing/2010/main" val="0"/>
              </a:ext>
            </a:extLst>
          </a:blip>
          <a:srcRect t="1121" r="4029" b="-1"/>
          <a:stretch/>
        </p:blipFill>
        <p:spPr>
          <a:xfrm>
            <a:off x="4291660" y="4621679"/>
            <a:ext cx="3668174" cy="1609110"/>
          </a:xfrm>
          <a:prstGeom prst="roundRect">
            <a:avLst>
              <a:gd name="adj" fmla="val 4843"/>
            </a:avLst>
          </a:prstGeom>
          <a:effectLst>
            <a:outerShdw blurRad="50800" dist="38100" dir="5400000" algn="t" rotWithShape="0">
              <a:prstClr val="black">
                <a:alpha val="40000"/>
              </a:prstClr>
            </a:outerShdw>
          </a:effectLst>
        </p:spPr>
      </p:pic>
      <p:pic>
        <p:nvPicPr>
          <p:cNvPr id="31" name="Picture 30">
            <a:extLst>
              <a:ext uri="{FF2B5EF4-FFF2-40B4-BE49-F238E27FC236}">
                <a16:creationId xmlns:a16="http://schemas.microsoft.com/office/drawing/2014/main" id="{BA97594F-C2BB-4D89-2079-C308F40C7384}"/>
              </a:ext>
            </a:extLst>
          </p:cNvPr>
          <p:cNvPicPr>
            <a:picLocks noChangeAspect="1"/>
          </p:cNvPicPr>
          <p:nvPr/>
        </p:nvPicPr>
        <p:blipFill>
          <a:blip r:embed="rId5">
            <a:extLst>
              <a:ext uri="{28A0092B-C50C-407E-A947-70E740481C1C}">
                <a14:useLocalDpi xmlns:a14="http://schemas.microsoft.com/office/drawing/2010/main" val="0"/>
              </a:ext>
            </a:extLst>
          </a:blip>
          <a:srcRect t="1796" r="4029" b="989"/>
          <a:stretch/>
        </p:blipFill>
        <p:spPr>
          <a:xfrm>
            <a:off x="231564" y="4627029"/>
            <a:ext cx="3878375" cy="1609110"/>
          </a:xfrm>
          <a:prstGeom prst="roundRect">
            <a:avLst>
              <a:gd name="adj" fmla="val 4843"/>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575CBB4D-066E-AD9B-590C-D4C0FF976F41}"/>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sp>
        <p:nvSpPr>
          <p:cNvPr id="33" name="Date Placeholder 32">
            <a:extLst>
              <a:ext uri="{FF2B5EF4-FFF2-40B4-BE49-F238E27FC236}">
                <a16:creationId xmlns:a16="http://schemas.microsoft.com/office/drawing/2014/main" id="{A74BC26F-2B4B-C3EC-C0CC-DEE4AE2F36A4}"/>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652871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25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25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5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927EF1D-8C5C-2639-9FB8-467B574EA3B5}"/>
              </a:ext>
            </a:extLst>
          </p:cNvPr>
          <p:cNvSpPr>
            <a:spLocks noGrp="1"/>
          </p:cNvSpPr>
          <p:nvPr>
            <p:ph type="dt" sz="half" idx="2"/>
          </p:nvPr>
        </p:nvSpPr>
        <p:spPr>
          <a:xfrm>
            <a:off x="838200" y="6365494"/>
            <a:ext cx="2743200" cy="365125"/>
          </a:xfrm>
        </p:spPr>
        <p:txBody>
          <a:bodyPr/>
          <a:lstStyle/>
          <a:p>
            <a:r>
              <a:rPr lang="en-US" dirty="0"/>
              <a:t>Factory Method</a:t>
            </a:r>
            <a:endParaRPr lang="en-GB" dirty="0"/>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21</a:t>
            </a:fld>
            <a:endParaRPr lang="en-GB" dirty="0"/>
          </a:p>
        </p:txBody>
      </p:sp>
      <p:pic>
        <p:nvPicPr>
          <p:cNvPr id="6" name="Picture 5">
            <a:extLst>
              <a:ext uri="{FF2B5EF4-FFF2-40B4-BE49-F238E27FC236}">
                <a16:creationId xmlns:a16="http://schemas.microsoft.com/office/drawing/2014/main" id="{C50970D5-7EE4-66C0-9C75-E265822180FE}"/>
              </a:ext>
            </a:extLst>
          </p:cNvPr>
          <p:cNvPicPr>
            <a:picLocks noChangeAspect="1"/>
          </p:cNvPicPr>
          <p:nvPr/>
        </p:nvPicPr>
        <p:blipFill>
          <a:blip r:embed="rId2">
            <a:extLst>
              <a:ext uri="{28A0092B-C50C-407E-A947-70E740481C1C}">
                <a14:useLocalDpi xmlns:a14="http://schemas.microsoft.com/office/drawing/2010/main" val="0"/>
              </a:ext>
            </a:extLst>
          </a:blip>
          <a:srcRect l="594" r="13459"/>
          <a:stretch/>
        </p:blipFill>
        <p:spPr>
          <a:xfrm>
            <a:off x="850392" y="1729375"/>
            <a:ext cx="4754879" cy="4895006"/>
          </a:xfrm>
          <a:prstGeom prst="roundRect">
            <a:avLst>
              <a:gd name="adj" fmla="val 2572"/>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CC389748-6376-8769-D1A7-955ACA68A1DF}"/>
              </a:ext>
            </a:extLst>
          </p:cNvPr>
          <p:cNvSpPr txBox="1"/>
          <p:nvPr/>
        </p:nvSpPr>
        <p:spPr>
          <a:xfrm>
            <a:off x="6290653" y="3013635"/>
            <a:ext cx="3249775" cy="707886"/>
          </a:xfrm>
          <a:prstGeom prst="rect">
            <a:avLst/>
          </a:prstGeom>
          <a:noFill/>
        </p:spPr>
        <p:txBody>
          <a:bodyPr wrap="square" rtlCol="0">
            <a:spAutoFit/>
          </a:bodyPr>
          <a:lstStyle/>
          <a:p>
            <a:r>
              <a:rPr lang="en-US" sz="4000" dirty="0" err="1">
                <a:latin typeface="Barlow" panose="00000500000000000000" pitchFamily="2" charset="0"/>
              </a:rPr>
              <a:t>Lặp</a:t>
            </a:r>
            <a:r>
              <a:rPr lang="en-US" sz="4000" dirty="0">
                <a:latin typeface="Barlow" panose="00000500000000000000" pitchFamily="2" charset="0"/>
              </a:rPr>
              <a:t> </a:t>
            </a:r>
            <a:r>
              <a:rPr lang="en-US" sz="4000" dirty="0" err="1">
                <a:latin typeface="Barlow" panose="00000500000000000000" pitchFamily="2" charset="0"/>
              </a:rPr>
              <a:t>đi</a:t>
            </a:r>
            <a:r>
              <a:rPr lang="en-US" sz="4000" dirty="0">
                <a:latin typeface="Barlow" panose="00000500000000000000" pitchFamily="2" charset="0"/>
              </a:rPr>
              <a:t> </a:t>
            </a:r>
            <a:r>
              <a:rPr lang="en-US" sz="4000" dirty="0" err="1">
                <a:latin typeface="Barlow" panose="00000500000000000000" pitchFamily="2" charset="0"/>
              </a:rPr>
              <a:t>lặp</a:t>
            </a:r>
            <a:r>
              <a:rPr lang="en-US" sz="4000" dirty="0">
                <a:latin typeface="Barlow" panose="00000500000000000000" pitchFamily="2" charset="0"/>
              </a:rPr>
              <a:t> </a:t>
            </a:r>
            <a:r>
              <a:rPr lang="en-US" sz="4000" dirty="0" err="1">
                <a:latin typeface="Barlow" panose="00000500000000000000" pitchFamily="2" charset="0"/>
              </a:rPr>
              <a:t>lại</a:t>
            </a:r>
            <a:endParaRPr lang="en-US" sz="4000" dirty="0">
              <a:latin typeface="Barlow" panose="00000500000000000000" pitchFamily="2" charset="0"/>
            </a:endParaRPr>
          </a:p>
        </p:txBody>
      </p:sp>
      <p:sp>
        <p:nvSpPr>
          <p:cNvPr id="8" name="TextBox 7">
            <a:extLst>
              <a:ext uri="{FF2B5EF4-FFF2-40B4-BE49-F238E27FC236}">
                <a16:creationId xmlns:a16="http://schemas.microsoft.com/office/drawing/2014/main" id="{A4D04C0C-B4E3-1E76-B52F-A2136D94FB3A}"/>
              </a:ext>
            </a:extLst>
          </p:cNvPr>
          <p:cNvSpPr txBox="1"/>
          <p:nvPr/>
        </p:nvSpPr>
        <p:spPr>
          <a:xfrm>
            <a:off x="6290652" y="1922451"/>
            <a:ext cx="3548061" cy="707886"/>
          </a:xfrm>
          <a:prstGeom prst="rect">
            <a:avLst/>
          </a:prstGeom>
          <a:noFill/>
        </p:spPr>
        <p:txBody>
          <a:bodyPr wrap="square" rtlCol="0">
            <a:spAutoFit/>
          </a:bodyPr>
          <a:lstStyle/>
          <a:p>
            <a:r>
              <a:rPr lang="en-US" sz="4000" dirty="0" err="1">
                <a:latin typeface="Barlow" panose="00000500000000000000" pitchFamily="2" charset="0"/>
              </a:rPr>
              <a:t>Phụ</a:t>
            </a:r>
            <a:r>
              <a:rPr lang="en-US" sz="4000" dirty="0">
                <a:latin typeface="Barlow" panose="00000500000000000000" pitchFamily="2" charset="0"/>
              </a:rPr>
              <a:t> </a:t>
            </a:r>
            <a:r>
              <a:rPr lang="en-US" sz="4000" dirty="0" err="1">
                <a:latin typeface="Barlow" panose="00000500000000000000" pitchFamily="2" charset="0"/>
              </a:rPr>
              <a:t>thuộc</a:t>
            </a:r>
            <a:r>
              <a:rPr lang="en-US" sz="4000" dirty="0">
                <a:latin typeface="Barlow" panose="00000500000000000000" pitchFamily="2" charset="0"/>
              </a:rPr>
              <a:t> </a:t>
            </a:r>
            <a:r>
              <a:rPr lang="en-US" sz="4000" dirty="0" err="1">
                <a:latin typeface="Barlow" panose="00000500000000000000" pitchFamily="2" charset="0"/>
              </a:rPr>
              <a:t>cao</a:t>
            </a:r>
            <a:endParaRPr lang="en-US" sz="4000" dirty="0">
              <a:latin typeface="Barlow" panose="00000500000000000000" pitchFamily="2" charset="0"/>
            </a:endParaRPr>
          </a:p>
        </p:txBody>
      </p:sp>
      <p:sp>
        <p:nvSpPr>
          <p:cNvPr id="9" name="TextBox 8">
            <a:extLst>
              <a:ext uri="{FF2B5EF4-FFF2-40B4-BE49-F238E27FC236}">
                <a16:creationId xmlns:a16="http://schemas.microsoft.com/office/drawing/2014/main" id="{BD0DA541-3D47-30D1-1ABD-94ACDFC475CD}"/>
              </a:ext>
            </a:extLst>
          </p:cNvPr>
          <p:cNvSpPr txBox="1"/>
          <p:nvPr/>
        </p:nvSpPr>
        <p:spPr>
          <a:xfrm>
            <a:off x="6290652" y="4104819"/>
            <a:ext cx="5050956" cy="707886"/>
          </a:xfrm>
          <a:prstGeom prst="rect">
            <a:avLst/>
          </a:prstGeom>
          <a:noFill/>
        </p:spPr>
        <p:txBody>
          <a:bodyPr wrap="square" rtlCol="0">
            <a:spAutoFit/>
          </a:bodyPr>
          <a:lstStyle/>
          <a:p>
            <a:r>
              <a:rPr lang="en-US" sz="4000" dirty="0">
                <a:latin typeface="Barlow" panose="00000500000000000000" pitchFamily="2" charset="0"/>
              </a:rPr>
              <a:t>Vi </a:t>
            </a:r>
            <a:r>
              <a:rPr lang="en-US" sz="4000" dirty="0" err="1">
                <a:latin typeface="Barlow" panose="00000500000000000000" pitchFamily="2" charset="0"/>
              </a:rPr>
              <a:t>phạm</a:t>
            </a:r>
            <a:r>
              <a:rPr lang="en-US" sz="4000" dirty="0">
                <a:latin typeface="Barlow" panose="00000500000000000000" pitchFamily="2" charset="0"/>
              </a:rPr>
              <a:t> Open/Closed</a:t>
            </a:r>
          </a:p>
        </p:txBody>
      </p:sp>
      <p:sp>
        <p:nvSpPr>
          <p:cNvPr id="10" name="TextBox 9">
            <a:extLst>
              <a:ext uri="{FF2B5EF4-FFF2-40B4-BE49-F238E27FC236}">
                <a16:creationId xmlns:a16="http://schemas.microsoft.com/office/drawing/2014/main" id="{62374350-5539-137F-30AA-5B3B6D45FE65}"/>
              </a:ext>
            </a:extLst>
          </p:cNvPr>
          <p:cNvSpPr txBox="1"/>
          <p:nvPr/>
        </p:nvSpPr>
        <p:spPr>
          <a:xfrm>
            <a:off x="6290652" y="5196003"/>
            <a:ext cx="5050956" cy="707886"/>
          </a:xfrm>
          <a:prstGeom prst="rect">
            <a:avLst/>
          </a:prstGeom>
          <a:noFill/>
        </p:spPr>
        <p:txBody>
          <a:bodyPr wrap="square" rtlCol="0">
            <a:spAutoFit/>
          </a:bodyPr>
          <a:lstStyle/>
          <a:p>
            <a:r>
              <a:rPr lang="en-US" sz="4000" dirty="0" err="1">
                <a:latin typeface="Barlow" panose="00000500000000000000" pitchFamily="2" charset="0"/>
              </a:rPr>
              <a:t>Tính</a:t>
            </a:r>
            <a:r>
              <a:rPr lang="en-US" sz="4000" dirty="0">
                <a:latin typeface="Barlow" panose="00000500000000000000" pitchFamily="2" charset="0"/>
              </a:rPr>
              <a:t> </a:t>
            </a:r>
            <a:r>
              <a:rPr lang="en-US" sz="4000" dirty="0" err="1">
                <a:latin typeface="Barlow" panose="00000500000000000000" pitchFamily="2" charset="0"/>
              </a:rPr>
              <a:t>trừu</a:t>
            </a:r>
            <a:r>
              <a:rPr lang="en-US" sz="4000" dirty="0">
                <a:latin typeface="Barlow" panose="00000500000000000000" pitchFamily="2" charset="0"/>
              </a:rPr>
              <a:t> </a:t>
            </a:r>
            <a:r>
              <a:rPr lang="en-US" sz="4000" dirty="0" err="1">
                <a:latin typeface="Barlow" panose="00000500000000000000" pitchFamily="2" charset="0"/>
              </a:rPr>
              <a:t>tượng</a:t>
            </a:r>
            <a:r>
              <a:rPr lang="en-US" sz="4000" dirty="0">
                <a:latin typeface="Barlow" panose="00000500000000000000" pitchFamily="2" charset="0"/>
              </a:rPr>
              <a:t> </a:t>
            </a:r>
            <a:r>
              <a:rPr lang="en-US" sz="4000" dirty="0" err="1">
                <a:latin typeface="Barlow" panose="00000500000000000000" pitchFamily="2" charset="0"/>
              </a:rPr>
              <a:t>thấp</a:t>
            </a:r>
            <a:endParaRPr lang="en-US" sz="4000" dirty="0">
              <a:latin typeface="Barlow" panose="00000500000000000000" pitchFamily="2" charset="0"/>
            </a:endParaRPr>
          </a:p>
        </p:txBody>
      </p:sp>
      <p:sp>
        <p:nvSpPr>
          <p:cNvPr id="3" name="TextBox 2">
            <a:extLst>
              <a:ext uri="{FF2B5EF4-FFF2-40B4-BE49-F238E27FC236}">
                <a16:creationId xmlns:a16="http://schemas.microsoft.com/office/drawing/2014/main" id="{FB4DE1A5-4D1A-6D0F-7CC3-DDFC0F54F8B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sp>
        <p:nvSpPr>
          <p:cNvPr id="4" name="TextBox 3">
            <a:extLst>
              <a:ext uri="{FF2B5EF4-FFF2-40B4-BE49-F238E27FC236}">
                <a16:creationId xmlns:a16="http://schemas.microsoft.com/office/drawing/2014/main" id="{4CDA9886-8AAB-3D5C-F4AC-42AC1B6B4765}"/>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spTree>
    <p:extLst>
      <p:ext uri="{BB962C8B-B14F-4D97-AF65-F5344CB8AC3E}">
        <p14:creationId xmlns:p14="http://schemas.microsoft.com/office/powerpoint/2010/main" val="5735792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22</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pic>
        <p:nvPicPr>
          <p:cNvPr id="45" name="Picture 44">
            <a:extLst>
              <a:ext uri="{FF2B5EF4-FFF2-40B4-BE49-F238E27FC236}">
                <a16:creationId xmlns:a16="http://schemas.microsoft.com/office/drawing/2014/main" id="{2EFD12EF-5913-E88B-C22B-4A6DA2DE9C2C}"/>
              </a:ext>
            </a:extLst>
          </p:cNvPr>
          <p:cNvPicPr>
            <a:picLocks noChangeAspect="1"/>
          </p:cNvPicPr>
          <p:nvPr/>
        </p:nvPicPr>
        <p:blipFill>
          <a:blip r:embed="rId2">
            <a:extLst>
              <a:ext uri="{28A0092B-C50C-407E-A947-70E740481C1C}">
                <a14:useLocalDpi xmlns:a14="http://schemas.microsoft.com/office/drawing/2010/main" val="0"/>
              </a:ext>
            </a:extLst>
          </a:blip>
          <a:srcRect t="997" b="997"/>
          <a:stretch/>
        </p:blipFill>
        <p:spPr>
          <a:xfrm>
            <a:off x="1837568" y="1737360"/>
            <a:ext cx="8516864" cy="4636008"/>
          </a:xfrm>
          <a:prstGeom prst="roundRect">
            <a:avLst>
              <a:gd name="adj" fmla="val 4843"/>
            </a:avLst>
          </a:prstGeom>
          <a:effectLst>
            <a:outerShdw blurRad="50800" dist="38100" dir="5400000" algn="t" rotWithShape="0">
              <a:prstClr val="black">
                <a:alpha val="40000"/>
              </a:prstClr>
            </a:outerShdw>
          </a:effectLst>
        </p:spPr>
      </p:pic>
      <p:sp>
        <p:nvSpPr>
          <p:cNvPr id="32" name="TextBox 31">
            <a:extLst>
              <a:ext uri="{FF2B5EF4-FFF2-40B4-BE49-F238E27FC236}">
                <a16:creationId xmlns:a16="http://schemas.microsoft.com/office/drawing/2014/main" id="{575CBB4D-066E-AD9B-590C-D4C0FF976F41}"/>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sp>
        <p:nvSpPr>
          <p:cNvPr id="5" name="Date Placeholder 4">
            <a:extLst>
              <a:ext uri="{FF2B5EF4-FFF2-40B4-BE49-F238E27FC236}">
                <a16:creationId xmlns:a16="http://schemas.microsoft.com/office/drawing/2014/main" id="{3A8A7C4C-470B-B202-0665-FF888B3FF003}"/>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9750406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23</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sp>
        <p:nvSpPr>
          <p:cNvPr id="32" name="TextBox 31">
            <a:extLst>
              <a:ext uri="{FF2B5EF4-FFF2-40B4-BE49-F238E27FC236}">
                <a16:creationId xmlns:a16="http://schemas.microsoft.com/office/drawing/2014/main" id="{575CBB4D-066E-AD9B-590C-D4C0FF976F41}"/>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pic>
        <p:nvPicPr>
          <p:cNvPr id="6" name="Picture 5">
            <a:extLst>
              <a:ext uri="{FF2B5EF4-FFF2-40B4-BE49-F238E27FC236}">
                <a16:creationId xmlns:a16="http://schemas.microsoft.com/office/drawing/2014/main" id="{99FE3932-A867-2D23-5369-7084D42013C3}"/>
              </a:ext>
            </a:extLst>
          </p:cNvPr>
          <p:cNvPicPr>
            <a:picLocks noChangeAspect="1"/>
          </p:cNvPicPr>
          <p:nvPr/>
        </p:nvPicPr>
        <p:blipFill>
          <a:blip r:embed="rId2">
            <a:extLst>
              <a:ext uri="{28A0092B-C50C-407E-A947-70E740481C1C}">
                <a14:useLocalDpi xmlns:a14="http://schemas.microsoft.com/office/drawing/2010/main" val="0"/>
              </a:ext>
            </a:extLst>
          </a:blip>
          <a:srcRect l="341" r="3633"/>
          <a:stretch/>
        </p:blipFill>
        <p:spPr>
          <a:xfrm>
            <a:off x="6725174" y="2651749"/>
            <a:ext cx="4930377" cy="2281025"/>
          </a:xfrm>
          <a:prstGeom prst="roundRect">
            <a:avLst>
              <a:gd name="adj" fmla="val 4843"/>
            </a:avLst>
          </a:prstGeom>
          <a:effectLst>
            <a:outerShdw blurRad="50800" dist="38100" dir="5400000" algn="t" rotWithShape="0">
              <a:prstClr val="black">
                <a:alpha val="40000"/>
              </a:prstClr>
            </a:outerShdw>
          </a:effectLst>
        </p:spPr>
      </p:pic>
      <p:sp>
        <p:nvSpPr>
          <p:cNvPr id="7" name="TextBox 6">
            <a:extLst>
              <a:ext uri="{FF2B5EF4-FFF2-40B4-BE49-F238E27FC236}">
                <a16:creationId xmlns:a16="http://schemas.microsoft.com/office/drawing/2014/main" id="{5706986E-7962-FF62-310F-AFD0ECF1EB21}"/>
              </a:ext>
            </a:extLst>
          </p:cNvPr>
          <p:cNvSpPr txBox="1"/>
          <p:nvPr/>
        </p:nvSpPr>
        <p:spPr>
          <a:xfrm>
            <a:off x="1752850" y="5607773"/>
            <a:ext cx="3548061" cy="369332"/>
          </a:xfrm>
          <a:prstGeom prst="rect">
            <a:avLst/>
          </a:prstGeom>
          <a:noFill/>
        </p:spPr>
        <p:txBody>
          <a:bodyPr wrap="square" rtlCol="0">
            <a:spAutoFit/>
          </a:bodyPr>
          <a:lstStyle/>
          <a:p>
            <a:pPr algn="ctr"/>
            <a:r>
              <a:rPr lang="en-US" dirty="0">
                <a:latin typeface="Barlow" panose="00000500000000000000" pitchFamily="2" charset="0"/>
              </a:rPr>
              <a:t>Factory Method</a:t>
            </a:r>
          </a:p>
        </p:txBody>
      </p:sp>
      <p:sp>
        <p:nvSpPr>
          <p:cNvPr id="8" name="TextBox 7">
            <a:extLst>
              <a:ext uri="{FF2B5EF4-FFF2-40B4-BE49-F238E27FC236}">
                <a16:creationId xmlns:a16="http://schemas.microsoft.com/office/drawing/2014/main" id="{25164042-A0C2-8D9F-AECD-5B1FF91B3147}"/>
              </a:ext>
            </a:extLst>
          </p:cNvPr>
          <p:cNvSpPr txBox="1"/>
          <p:nvPr/>
        </p:nvSpPr>
        <p:spPr>
          <a:xfrm>
            <a:off x="7553491" y="5607773"/>
            <a:ext cx="3548061" cy="369332"/>
          </a:xfrm>
          <a:prstGeom prst="rect">
            <a:avLst/>
          </a:prstGeom>
          <a:noFill/>
        </p:spPr>
        <p:txBody>
          <a:bodyPr wrap="square" rtlCol="0">
            <a:spAutoFit/>
          </a:bodyPr>
          <a:lstStyle/>
          <a:p>
            <a:pPr algn="ctr"/>
            <a:r>
              <a:rPr lang="en-US" dirty="0">
                <a:latin typeface="Barlow" panose="00000500000000000000" pitchFamily="2" charset="0"/>
              </a:rPr>
              <a:t>Client Code</a:t>
            </a:r>
          </a:p>
        </p:txBody>
      </p:sp>
      <p:pic>
        <p:nvPicPr>
          <p:cNvPr id="9" name="Picture 8">
            <a:extLst>
              <a:ext uri="{FF2B5EF4-FFF2-40B4-BE49-F238E27FC236}">
                <a16:creationId xmlns:a16="http://schemas.microsoft.com/office/drawing/2014/main" id="{2106D028-335B-3BCC-AB2E-17AE6789DB98}"/>
              </a:ext>
            </a:extLst>
          </p:cNvPr>
          <p:cNvPicPr>
            <a:picLocks noChangeAspect="1"/>
          </p:cNvPicPr>
          <p:nvPr/>
        </p:nvPicPr>
        <p:blipFill>
          <a:blip r:embed="rId3">
            <a:extLst>
              <a:ext uri="{28A0092B-C50C-407E-A947-70E740481C1C}">
                <a14:useLocalDpi xmlns:a14="http://schemas.microsoft.com/office/drawing/2010/main" val="0"/>
              </a:ext>
            </a:extLst>
          </a:blip>
          <a:srcRect t="997" b="997"/>
          <a:stretch/>
        </p:blipFill>
        <p:spPr>
          <a:xfrm>
            <a:off x="726114" y="2267712"/>
            <a:ext cx="5601534" cy="3049098"/>
          </a:xfrm>
          <a:prstGeom prst="roundRect">
            <a:avLst>
              <a:gd name="adj" fmla="val 4843"/>
            </a:avLst>
          </a:prstGeom>
          <a:effectLst>
            <a:outerShdw blurRad="50800" dist="38100" dir="5400000" algn="t" rotWithShape="0">
              <a:prstClr val="black">
                <a:alpha val="40000"/>
              </a:prstClr>
            </a:outerShdw>
          </a:effectLst>
        </p:spPr>
      </p:pic>
      <p:sp>
        <p:nvSpPr>
          <p:cNvPr id="10" name="Date Placeholder 9">
            <a:extLst>
              <a:ext uri="{FF2B5EF4-FFF2-40B4-BE49-F238E27FC236}">
                <a16:creationId xmlns:a16="http://schemas.microsoft.com/office/drawing/2014/main" id="{C3C253F1-4388-5DBA-B080-6790FC44E046}"/>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2349760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24</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8" y="183404"/>
            <a:ext cx="8154925" cy="923330"/>
          </a:xfrm>
          <a:prstGeom prst="rect">
            <a:avLst/>
          </a:prstGeom>
          <a:noFill/>
        </p:spPr>
        <p:txBody>
          <a:bodyPr wrap="square" rtlCol="0">
            <a:spAutoFit/>
          </a:bodyPr>
          <a:lstStyle/>
          <a:p>
            <a:r>
              <a:rPr lang="en-US" sz="5400" b="1" dirty="0">
                <a:latin typeface="Barlow Black" panose="00000A00000000000000" pitchFamily="2" charset="0"/>
              </a:rPr>
              <a:t>4. </a:t>
            </a:r>
            <a:r>
              <a:rPr lang="en-US" sz="5400" b="1" dirty="0" err="1">
                <a:latin typeface="Barlow Black" panose="00000A00000000000000" pitchFamily="2" charset="0"/>
              </a:rPr>
              <a:t>Hệ</a:t>
            </a:r>
            <a:r>
              <a:rPr lang="en-US" sz="5400" b="1" dirty="0">
                <a:latin typeface="Barlow Black" panose="00000A00000000000000" pitchFamily="2" charset="0"/>
              </a:rPr>
              <a:t> </a:t>
            </a:r>
            <a:r>
              <a:rPr lang="en-US" sz="5400" b="1" dirty="0" err="1">
                <a:latin typeface="Barlow Black" panose="00000A00000000000000" pitchFamily="2" charset="0"/>
              </a:rPr>
              <a:t>quả</a:t>
            </a:r>
            <a:endParaRPr lang="en-US" sz="5400" b="1" dirty="0">
              <a:latin typeface="Barlow Black" panose="00000A00000000000000" pitchFamily="2" charset="0"/>
            </a:endParaRPr>
          </a:p>
        </p:txBody>
      </p:sp>
      <p:sp>
        <p:nvSpPr>
          <p:cNvPr id="5" name="TextBox 4">
            <a:extLst>
              <a:ext uri="{FF2B5EF4-FFF2-40B4-BE49-F238E27FC236}">
                <a16:creationId xmlns:a16="http://schemas.microsoft.com/office/drawing/2014/main" id="{49F51457-CA6A-CD13-69D9-4DE9AC332969}"/>
              </a:ext>
            </a:extLst>
          </p:cNvPr>
          <p:cNvSpPr txBox="1"/>
          <p:nvPr/>
        </p:nvSpPr>
        <p:spPr>
          <a:xfrm>
            <a:off x="627468" y="1946548"/>
            <a:ext cx="10793388" cy="431836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GB" sz="2000" dirty="0"/>
              <a:t>Che </a:t>
            </a:r>
            <a:r>
              <a:rPr lang="en-GB" sz="2000" dirty="0" err="1"/>
              <a:t>giấu</a:t>
            </a:r>
            <a:r>
              <a:rPr lang="en-GB" sz="2000" dirty="0"/>
              <a:t> </a:t>
            </a:r>
            <a:r>
              <a:rPr lang="en-GB" sz="2000" dirty="0" err="1"/>
              <a:t>quá</a:t>
            </a:r>
            <a:r>
              <a:rPr lang="en-GB" sz="2000" dirty="0"/>
              <a:t> </a:t>
            </a:r>
            <a:r>
              <a:rPr lang="en-GB" sz="2000" dirty="0" err="1"/>
              <a:t>trình</a:t>
            </a:r>
            <a:r>
              <a:rPr lang="en-GB" sz="2000" dirty="0"/>
              <a:t> </a:t>
            </a:r>
            <a:r>
              <a:rPr lang="en-GB" sz="2000" dirty="0" err="1"/>
              <a:t>xử</a:t>
            </a:r>
            <a:r>
              <a:rPr lang="en-GB" sz="2000" dirty="0"/>
              <a:t> </a:t>
            </a:r>
            <a:r>
              <a:rPr lang="en-GB" sz="2000" dirty="0" err="1"/>
              <a:t>lý</a:t>
            </a:r>
            <a:r>
              <a:rPr lang="en-GB" sz="2000" dirty="0"/>
              <a:t> logic </a:t>
            </a:r>
            <a:r>
              <a:rPr lang="en-GB" sz="2000" dirty="0" err="1"/>
              <a:t>của</a:t>
            </a:r>
            <a:r>
              <a:rPr lang="en-GB" sz="2000" dirty="0"/>
              <a:t> </a:t>
            </a:r>
            <a:r>
              <a:rPr lang="en-GB" sz="2000" dirty="0" err="1"/>
              <a:t>phương</a:t>
            </a:r>
            <a:r>
              <a:rPr lang="en-GB" sz="2000" dirty="0"/>
              <a:t> </a:t>
            </a:r>
            <a:r>
              <a:rPr lang="en-GB" sz="2000" dirty="0" err="1"/>
              <a:t>thức</a:t>
            </a:r>
            <a:r>
              <a:rPr lang="en-GB" sz="2000" dirty="0"/>
              <a:t> </a:t>
            </a:r>
            <a:r>
              <a:rPr lang="en-GB" sz="2000" dirty="0" err="1"/>
              <a:t>khởi</a:t>
            </a:r>
            <a:r>
              <a:rPr lang="en-GB" sz="2000" dirty="0"/>
              <a:t> </a:t>
            </a:r>
            <a:r>
              <a:rPr lang="en-GB" sz="2000" dirty="0" err="1"/>
              <a:t>tạo</a:t>
            </a:r>
            <a:endParaRPr lang="en-GB" sz="2000" dirty="0"/>
          </a:p>
          <a:p>
            <a:pPr marL="285750" indent="-285750">
              <a:lnSpc>
                <a:spcPct val="200000"/>
              </a:lnSpc>
              <a:buFont typeface="Arial" panose="020B0604020202020204" pitchFamily="34" charset="0"/>
              <a:buChar char="•"/>
            </a:pPr>
            <a:r>
              <a:rPr lang="en-GB" sz="2000" dirty="0" err="1"/>
              <a:t>Hạn</a:t>
            </a:r>
            <a:r>
              <a:rPr lang="en-GB" sz="2000" dirty="0"/>
              <a:t> </a:t>
            </a:r>
            <a:r>
              <a:rPr lang="en-GB" sz="2000" dirty="0" err="1"/>
              <a:t>chế</a:t>
            </a:r>
            <a:r>
              <a:rPr lang="en-GB" sz="2000" dirty="0"/>
              <a:t> </a:t>
            </a:r>
            <a:r>
              <a:rPr lang="en-GB" sz="2000" dirty="0" err="1"/>
              <a:t>sự</a:t>
            </a:r>
            <a:r>
              <a:rPr lang="en-GB" sz="2000" dirty="0"/>
              <a:t> </a:t>
            </a:r>
            <a:r>
              <a:rPr lang="en-GB" sz="2000" dirty="0" err="1"/>
              <a:t>phụ</a:t>
            </a:r>
            <a:r>
              <a:rPr lang="en-GB" sz="2000" dirty="0"/>
              <a:t> </a:t>
            </a:r>
            <a:r>
              <a:rPr lang="en-GB" sz="2000" dirty="0" err="1"/>
              <a:t>thuộc</a:t>
            </a:r>
            <a:r>
              <a:rPr lang="en-GB" sz="2000" dirty="0"/>
              <a:t> </a:t>
            </a:r>
            <a:r>
              <a:rPr lang="en-GB" sz="2000" dirty="0" err="1"/>
              <a:t>giữa</a:t>
            </a:r>
            <a:r>
              <a:rPr lang="en-GB" sz="2000" dirty="0"/>
              <a:t> creator </a:t>
            </a:r>
            <a:r>
              <a:rPr lang="en-GB" sz="2000" dirty="0" err="1"/>
              <a:t>và</a:t>
            </a:r>
            <a:r>
              <a:rPr lang="en-GB" sz="2000" dirty="0"/>
              <a:t> concrete products</a:t>
            </a:r>
          </a:p>
          <a:p>
            <a:pPr marL="285750" indent="-285750">
              <a:lnSpc>
                <a:spcPct val="200000"/>
              </a:lnSpc>
              <a:buFont typeface="Arial" panose="020B0604020202020204" pitchFamily="34" charset="0"/>
              <a:buChar char="•"/>
            </a:pPr>
            <a:r>
              <a:rPr lang="en-GB" sz="2000" dirty="0" err="1"/>
              <a:t>Dễ</a:t>
            </a:r>
            <a:r>
              <a:rPr lang="en-GB" sz="2000" dirty="0"/>
              <a:t> </a:t>
            </a:r>
            <a:r>
              <a:rPr lang="en-GB" sz="2000" dirty="0" err="1"/>
              <a:t>dàng</a:t>
            </a:r>
            <a:r>
              <a:rPr lang="en-GB" sz="2000" dirty="0"/>
              <a:t> </a:t>
            </a:r>
            <a:r>
              <a:rPr lang="en-GB" sz="2000" dirty="0" err="1"/>
              <a:t>mở</a:t>
            </a:r>
            <a:r>
              <a:rPr lang="en-GB" sz="2000" dirty="0"/>
              <a:t> </a:t>
            </a:r>
            <a:r>
              <a:rPr lang="en-GB" sz="2000" dirty="0" err="1"/>
              <a:t>rộng</a:t>
            </a:r>
            <a:r>
              <a:rPr lang="en-GB" sz="2000" dirty="0"/>
              <a:t>, </a:t>
            </a:r>
            <a:r>
              <a:rPr lang="en-GB" sz="2000" dirty="0" err="1"/>
              <a:t>thêm</a:t>
            </a:r>
            <a:r>
              <a:rPr lang="en-GB" sz="2000" dirty="0"/>
              <a:t> </a:t>
            </a:r>
            <a:r>
              <a:rPr lang="en-GB" sz="2000" dirty="0" err="1"/>
              <a:t>những</a:t>
            </a:r>
            <a:r>
              <a:rPr lang="en-GB" sz="2000" dirty="0"/>
              <a:t> </a:t>
            </a:r>
            <a:r>
              <a:rPr lang="en-GB" sz="2000" dirty="0" err="1"/>
              <a:t>đoạn</a:t>
            </a:r>
            <a:r>
              <a:rPr lang="en-GB" sz="2000" dirty="0"/>
              <a:t> code </a:t>
            </a:r>
            <a:r>
              <a:rPr lang="en-GB" sz="2000" dirty="0" err="1"/>
              <a:t>mới</a:t>
            </a:r>
            <a:r>
              <a:rPr lang="en-GB" sz="2000" dirty="0"/>
              <a:t> </a:t>
            </a:r>
            <a:r>
              <a:rPr lang="en-GB" sz="2000" dirty="0" err="1"/>
              <a:t>vào</a:t>
            </a:r>
            <a:r>
              <a:rPr lang="en-GB" sz="2000" dirty="0"/>
              <a:t> </a:t>
            </a:r>
            <a:r>
              <a:rPr lang="en-GB" sz="2000" dirty="0" err="1"/>
              <a:t>chương</a:t>
            </a:r>
            <a:r>
              <a:rPr lang="en-GB" sz="2000" dirty="0"/>
              <a:t> </a:t>
            </a:r>
            <a:r>
              <a:rPr lang="en-GB" sz="2000" dirty="0" err="1"/>
              <a:t>trình</a:t>
            </a:r>
            <a:r>
              <a:rPr lang="en-GB" sz="2000" dirty="0"/>
              <a:t> </a:t>
            </a:r>
            <a:r>
              <a:rPr lang="en-GB" sz="2000" dirty="0" err="1"/>
              <a:t>mà</a:t>
            </a:r>
            <a:r>
              <a:rPr lang="en-GB" sz="2000" dirty="0"/>
              <a:t> </a:t>
            </a:r>
            <a:r>
              <a:rPr lang="en-GB" sz="2000" dirty="0" err="1"/>
              <a:t>không</a:t>
            </a:r>
            <a:r>
              <a:rPr lang="en-GB" sz="2000" dirty="0"/>
              <a:t> </a:t>
            </a:r>
            <a:r>
              <a:rPr lang="en-GB" sz="2000" dirty="0" err="1"/>
              <a:t>cần</a:t>
            </a:r>
            <a:r>
              <a:rPr lang="en-GB" sz="2000" dirty="0"/>
              <a:t> </a:t>
            </a:r>
            <a:r>
              <a:rPr lang="en-GB" sz="2000" dirty="0" err="1"/>
              <a:t>phá</a:t>
            </a:r>
            <a:r>
              <a:rPr lang="en-GB" sz="2000" dirty="0"/>
              <a:t> </a:t>
            </a:r>
            <a:r>
              <a:rPr lang="en-GB" sz="2000" dirty="0" err="1"/>
              <a:t>vỡ</a:t>
            </a:r>
            <a:r>
              <a:rPr lang="en-GB" sz="2000" dirty="0"/>
              <a:t> </a:t>
            </a:r>
            <a:r>
              <a:rPr lang="en-GB" sz="2000" dirty="0" err="1"/>
              <a:t>các</a:t>
            </a:r>
            <a:r>
              <a:rPr lang="en-GB" sz="2000" dirty="0"/>
              <a:t> </a:t>
            </a:r>
            <a:r>
              <a:rPr lang="en-GB" sz="2000" dirty="0" err="1"/>
              <a:t>đối</a:t>
            </a:r>
            <a:r>
              <a:rPr lang="en-GB" sz="2000" dirty="0"/>
              <a:t> </a:t>
            </a:r>
            <a:r>
              <a:rPr lang="en-GB" sz="2000" dirty="0" err="1"/>
              <a:t>tượng</a:t>
            </a:r>
            <a:r>
              <a:rPr lang="en-GB" sz="2000" dirty="0"/>
              <a:t> ban </a:t>
            </a:r>
            <a:r>
              <a:rPr lang="en-GB" sz="2000" dirty="0" err="1"/>
              <a:t>đầu</a:t>
            </a:r>
            <a:endParaRPr lang="en-GB" sz="2000" dirty="0"/>
          </a:p>
          <a:p>
            <a:pPr marL="285750" indent="-285750">
              <a:lnSpc>
                <a:spcPct val="200000"/>
              </a:lnSpc>
              <a:buFont typeface="Arial" panose="020B0604020202020204" pitchFamily="34" charset="0"/>
              <a:buChar char="•"/>
            </a:pPr>
            <a:r>
              <a:rPr lang="en-GB" sz="2000" dirty="0" err="1"/>
              <a:t>Giúp</a:t>
            </a:r>
            <a:r>
              <a:rPr lang="en-GB" sz="2000" dirty="0"/>
              <a:t> </a:t>
            </a:r>
            <a:r>
              <a:rPr lang="en-GB" sz="2000" dirty="0" err="1"/>
              <a:t>gom</a:t>
            </a:r>
            <a:r>
              <a:rPr lang="en-GB" sz="2000" dirty="0"/>
              <a:t> </a:t>
            </a:r>
            <a:r>
              <a:rPr lang="en-GB" sz="2000" dirty="0" err="1"/>
              <a:t>các</a:t>
            </a:r>
            <a:r>
              <a:rPr lang="en-GB" sz="2000" dirty="0"/>
              <a:t> </a:t>
            </a:r>
            <a:r>
              <a:rPr lang="en-GB" sz="2000" dirty="0" err="1"/>
              <a:t>đoạn</a:t>
            </a:r>
            <a:r>
              <a:rPr lang="en-GB" sz="2000" dirty="0"/>
              <a:t> code </a:t>
            </a:r>
            <a:r>
              <a:rPr lang="en-GB" sz="2000" dirty="0" err="1"/>
              <a:t>tạo</a:t>
            </a:r>
            <a:r>
              <a:rPr lang="en-GB" sz="2000" dirty="0"/>
              <a:t> </a:t>
            </a:r>
            <a:r>
              <a:rPr lang="en-GB" sz="2000" dirty="0" err="1"/>
              <a:t>ra</a:t>
            </a:r>
            <a:r>
              <a:rPr lang="en-GB" sz="2000" dirty="0"/>
              <a:t> product </a:t>
            </a:r>
            <a:r>
              <a:rPr lang="en-GB" sz="2000" dirty="0" err="1"/>
              <a:t>vào</a:t>
            </a:r>
            <a:r>
              <a:rPr lang="en-GB" sz="2000" dirty="0"/>
              <a:t> </a:t>
            </a:r>
            <a:r>
              <a:rPr lang="en-GB" sz="2000" dirty="0" err="1"/>
              <a:t>một</a:t>
            </a:r>
            <a:r>
              <a:rPr lang="en-GB" sz="2000" dirty="0"/>
              <a:t> </a:t>
            </a:r>
            <a:r>
              <a:rPr lang="en-GB" sz="2000" dirty="0" err="1"/>
              <a:t>nơi</a:t>
            </a:r>
            <a:r>
              <a:rPr lang="en-GB" sz="2000" dirty="0"/>
              <a:t> </a:t>
            </a:r>
            <a:r>
              <a:rPr lang="en-GB" sz="2000" dirty="0" err="1"/>
              <a:t>trong</a:t>
            </a:r>
            <a:r>
              <a:rPr lang="en-GB" sz="2000" dirty="0"/>
              <a:t> </a:t>
            </a:r>
            <a:r>
              <a:rPr lang="en-GB" sz="2000" dirty="0" err="1"/>
              <a:t>chương</a:t>
            </a:r>
            <a:r>
              <a:rPr lang="en-GB" sz="2000" dirty="0"/>
              <a:t> </a:t>
            </a:r>
            <a:r>
              <a:rPr lang="en-GB" sz="2000" dirty="0" err="1"/>
              <a:t>trình</a:t>
            </a:r>
            <a:r>
              <a:rPr lang="en-GB" sz="2000" dirty="0"/>
              <a:t>, </a:t>
            </a:r>
            <a:r>
              <a:rPr lang="en-GB" sz="2000" dirty="0" err="1"/>
              <a:t>nhờ</a:t>
            </a:r>
            <a:r>
              <a:rPr lang="en-GB" sz="2000" dirty="0"/>
              <a:t> </a:t>
            </a:r>
            <a:r>
              <a:rPr lang="en-GB" sz="2000" dirty="0" err="1"/>
              <a:t>đó</a:t>
            </a:r>
            <a:r>
              <a:rPr lang="en-GB" sz="2000" dirty="0"/>
              <a:t> </a:t>
            </a:r>
            <a:r>
              <a:rPr lang="en-GB" sz="2000" dirty="0" err="1"/>
              <a:t>giúp</a:t>
            </a:r>
            <a:r>
              <a:rPr lang="en-GB" sz="2000" dirty="0"/>
              <a:t> </a:t>
            </a:r>
            <a:r>
              <a:rPr lang="en-GB" sz="2000" dirty="0" err="1"/>
              <a:t>dễ</a:t>
            </a:r>
            <a:r>
              <a:rPr lang="en-GB" sz="2000" dirty="0"/>
              <a:t> </a:t>
            </a:r>
            <a:r>
              <a:rPr lang="en-GB" sz="2000" dirty="0" err="1"/>
              <a:t>theo</a:t>
            </a:r>
            <a:r>
              <a:rPr lang="en-GB" sz="2000" dirty="0"/>
              <a:t> </a:t>
            </a:r>
            <a:r>
              <a:rPr lang="en-GB" sz="2000" dirty="0" err="1"/>
              <a:t>dõi</a:t>
            </a:r>
            <a:r>
              <a:rPr lang="en-GB" sz="2000" dirty="0"/>
              <a:t> </a:t>
            </a:r>
            <a:r>
              <a:rPr lang="en-GB" sz="2000" dirty="0" err="1"/>
              <a:t>và</a:t>
            </a:r>
            <a:r>
              <a:rPr lang="en-GB" sz="2000" dirty="0"/>
              <a:t> </a:t>
            </a:r>
            <a:r>
              <a:rPr lang="en-GB" sz="2000" dirty="0" err="1"/>
              <a:t>thao</a:t>
            </a:r>
            <a:r>
              <a:rPr lang="en-GB" sz="2000" dirty="0"/>
              <a:t> </a:t>
            </a:r>
            <a:r>
              <a:rPr lang="en-GB" sz="2000" dirty="0" err="1"/>
              <a:t>tác</a:t>
            </a:r>
            <a:r>
              <a:rPr lang="en-GB" sz="2000" dirty="0"/>
              <a:t>.</a:t>
            </a:r>
          </a:p>
          <a:p>
            <a:pPr marL="285750" indent="-285750">
              <a:lnSpc>
                <a:spcPct val="200000"/>
              </a:lnSpc>
              <a:buFont typeface="Arial" panose="020B0604020202020204" pitchFamily="34" charset="0"/>
              <a:buChar char="•"/>
            </a:pPr>
            <a:r>
              <a:rPr lang="en-GB" sz="2000" dirty="0" err="1"/>
              <a:t>Giảm</a:t>
            </a:r>
            <a:r>
              <a:rPr lang="en-GB" sz="2000" dirty="0"/>
              <a:t> </a:t>
            </a:r>
            <a:r>
              <a:rPr lang="en-GB" sz="2000" dirty="0" err="1"/>
              <a:t>khả</a:t>
            </a:r>
            <a:r>
              <a:rPr lang="en-GB" sz="2000" dirty="0"/>
              <a:t> </a:t>
            </a:r>
            <a:r>
              <a:rPr lang="en-GB" sz="2000" dirty="0" err="1"/>
              <a:t>năng</a:t>
            </a:r>
            <a:r>
              <a:rPr lang="en-GB" sz="2000" dirty="0"/>
              <a:t> </a:t>
            </a:r>
            <a:r>
              <a:rPr lang="en-GB" sz="2000" dirty="0" err="1"/>
              <a:t>gây</a:t>
            </a:r>
            <a:r>
              <a:rPr lang="en-GB" sz="2000" dirty="0"/>
              <a:t> </a:t>
            </a:r>
            <a:r>
              <a:rPr lang="en-GB" sz="2000" dirty="0" err="1"/>
              <a:t>lỗi</a:t>
            </a:r>
            <a:r>
              <a:rPr lang="en-GB" sz="2000" dirty="0"/>
              <a:t> compile</a:t>
            </a:r>
          </a:p>
        </p:txBody>
      </p:sp>
      <p:sp>
        <p:nvSpPr>
          <p:cNvPr id="6" name="TextBox 5">
            <a:extLst>
              <a:ext uri="{FF2B5EF4-FFF2-40B4-BE49-F238E27FC236}">
                <a16:creationId xmlns:a16="http://schemas.microsoft.com/office/drawing/2014/main" id="{387BA9CB-328A-C958-3FD0-4FC6E38AB17B}"/>
              </a:ext>
            </a:extLst>
          </p:cNvPr>
          <p:cNvSpPr txBox="1"/>
          <p:nvPr/>
        </p:nvSpPr>
        <p:spPr>
          <a:xfrm>
            <a:off x="627468" y="1328143"/>
            <a:ext cx="8154925" cy="523220"/>
          </a:xfrm>
          <a:prstGeom prst="rect">
            <a:avLst/>
          </a:prstGeom>
          <a:noFill/>
        </p:spPr>
        <p:txBody>
          <a:bodyPr wrap="square" rtlCol="0">
            <a:spAutoFit/>
          </a:bodyPr>
          <a:lstStyle/>
          <a:p>
            <a:r>
              <a:rPr lang="en-US" sz="2800" b="1" dirty="0">
                <a:latin typeface="Barlow Black" panose="00000A00000000000000" pitchFamily="2" charset="0"/>
              </a:rPr>
              <a:t>4.1. </a:t>
            </a:r>
            <a:r>
              <a:rPr lang="en-US" sz="2800" b="1" dirty="0" err="1">
                <a:latin typeface="Barlow Black" panose="00000A00000000000000" pitchFamily="2" charset="0"/>
              </a:rPr>
              <a:t>Ưu</a:t>
            </a:r>
            <a:r>
              <a:rPr lang="en-US" sz="2800" b="1" dirty="0">
                <a:latin typeface="Barlow Black" panose="00000A00000000000000" pitchFamily="2" charset="0"/>
              </a:rPr>
              <a:t> </a:t>
            </a:r>
            <a:r>
              <a:rPr lang="en-US" sz="2800" b="1" dirty="0" err="1">
                <a:latin typeface="Barlow Black" panose="00000A00000000000000" pitchFamily="2" charset="0"/>
              </a:rPr>
              <a:t>điểm</a:t>
            </a:r>
            <a:endParaRPr lang="en-US" sz="2800" b="1" dirty="0">
              <a:latin typeface="Barlow Black" panose="00000A00000000000000" pitchFamily="2" charset="0"/>
            </a:endParaRPr>
          </a:p>
        </p:txBody>
      </p:sp>
      <p:sp>
        <p:nvSpPr>
          <p:cNvPr id="4" name="Date Placeholder 3">
            <a:extLst>
              <a:ext uri="{FF2B5EF4-FFF2-40B4-BE49-F238E27FC236}">
                <a16:creationId xmlns:a16="http://schemas.microsoft.com/office/drawing/2014/main" id="{2DF27CA4-5A6B-65C7-5B52-F58112884C0D}"/>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7628654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25</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5. </a:t>
            </a:r>
            <a:r>
              <a:rPr lang="en-US" sz="3600" b="1" dirty="0" err="1">
                <a:latin typeface="Barlow Black" panose="00000A00000000000000" pitchFamily="2" charset="0"/>
              </a:rPr>
              <a:t>Triển</a:t>
            </a:r>
            <a:r>
              <a:rPr lang="en-US" sz="3600" b="1" dirty="0">
                <a:latin typeface="Barlow Black" panose="00000A00000000000000" pitchFamily="2" charset="0"/>
              </a:rPr>
              <a:t> </a:t>
            </a:r>
            <a:r>
              <a:rPr lang="en-US" sz="3600" b="1" dirty="0" err="1">
                <a:latin typeface="Barlow Black" panose="00000A00000000000000" pitchFamily="2" charset="0"/>
              </a:rPr>
              <a:t>khai</a:t>
            </a:r>
            <a:endParaRPr lang="en-US" sz="3600" b="1" dirty="0">
              <a:latin typeface="Barlow Black" panose="00000A00000000000000" pitchFamily="2" charset="0"/>
            </a:endParaRPr>
          </a:p>
        </p:txBody>
      </p:sp>
      <p:sp>
        <p:nvSpPr>
          <p:cNvPr id="32" name="TextBox 31">
            <a:extLst>
              <a:ext uri="{FF2B5EF4-FFF2-40B4-BE49-F238E27FC236}">
                <a16:creationId xmlns:a16="http://schemas.microsoft.com/office/drawing/2014/main" id="{575CBB4D-066E-AD9B-590C-D4C0FF976F41}"/>
              </a:ext>
            </a:extLst>
          </p:cNvPr>
          <p:cNvSpPr txBox="1"/>
          <p:nvPr/>
        </p:nvSpPr>
        <p:spPr>
          <a:xfrm>
            <a:off x="627469" y="961031"/>
            <a:ext cx="8154925" cy="523220"/>
          </a:xfrm>
          <a:prstGeom prst="rect">
            <a:avLst/>
          </a:prstGeom>
          <a:noFill/>
        </p:spPr>
        <p:txBody>
          <a:bodyPr wrap="square" rtlCol="0">
            <a:spAutoFit/>
          </a:bodyPr>
          <a:lstStyle/>
          <a:p>
            <a:r>
              <a:rPr lang="en-US" sz="2800" b="1" dirty="0">
                <a:latin typeface="Barlow Black" panose="00000A00000000000000" pitchFamily="2" charset="0"/>
              </a:rPr>
              <a:t>5.2. </a:t>
            </a:r>
            <a:r>
              <a:rPr lang="en-US" sz="2800" b="1" dirty="0" err="1">
                <a:latin typeface="Barlow Black" panose="00000A00000000000000" pitchFamily="2" charset="0"/>
              </a:rPr>
              <a:t>Các</a:t>
            </a:r>
            <a:r>
              <a:rPr lang="en-US" sz="2800" b="1" dirty="0">
                <a:latin typeface="Barlow Black" panose="00000A00000000000000" pitchFamily="2" charset="0"/>
              </a:rPr>
              <a:t> factory methods:</a:t>
            </a:r>
          </a:p>
        </p:txBody>
      </p:sp>
      <p:pic>
        <p:nvPicPr>
          <p:cNvPr id="6" name="Picture 5">
            <a:extLst>
              <a:ext uri="{FF2B5EF4-FFF2-40B4-BE49-F238E27FC236}">
                <a16:creationId xmlns:a16="http://schemas.microsoft.com/office/drawing/2014/main" id="{99FE3932-A867-2D23-5369-7084D42013C3}"/>
              </a:ext>
            </a:extLst>
          </p:cNvPr>
          <p:cNvPicPr>
            <a:picLocks noChangeAspect="1"/>
          </p:cNvPicPr>
          <p:nvPr/>
        </p:nvPicPr>
        <p:blipFill>
          <a:blip r:embed="rId2">
            <a:extLst>
              <a:ext uri="{28A0092B-C50C-407E-A947-70E740481C1C}">
                <a14:useLocalDpi xmlns:a14="http://schemas.microsoft.com/office/drawing/2010/main" val="0"/>
              </a:ext>
            </a:extLst>
          </a:blip>
          <a:srcRect l="341" r="3633"/>
          <a:stretch/>
        </p:blipFill>
        <p:spPr>
          <a:xfrm>
            <a:off x="6725174" y="2651749"/>
            <a:ext cx="4930377" cy="2281025"/>
          </a:xfrm>
          <a:prstGeom prst="roundRect">
            <a:avLst>
              <a:gd name="adj" fmla="val 4843"/>
            </a:avLst>
          </a:prstGeom>
          <a:effectLst>
            <a:outerShdw blurRad="50800" dist="38100" dir="5400000" algn="t" rotWithShape="0">
              <a:prstClr val="black">
                <a:alpha val="40000"/>
              </a:prstClr>
            </a:outerShdw>
          </a:effectLst>
        </p:spPr>
      </p:pic>
      <p:sp>
        <p:nvSpPr>
          <p:cNvPr id="7" name="TextBox 6">
            <a:extLst>
              <a:ext uri="{FF2B5EF4-FFF2-40B4-BE49-F238E27FC236}">
                <a16:creationId xmlns:a16="http://schemas.microsoft.com/office/drawing/2014/main" id="{5706986E-7962-FF62-310F-AFD0ECF1EB21}"/>
              </a:ext>
            </a:extLst>
          </p:cNvPr>
          <p:cNvSpPr txBox="1"/>
          <p:nvPr/>
        </p:nvSpPr>
        <p:spPr>
          <a:xfrm>
            <a:off x="1752850" y="5607773"/>
            <a:ext cx="3548061" cy="369332"/>
          </a:xfrm>
          <a:prstGeom prst="rect">
            <a:avLst/>
          </a:prstGeom>
          <a:noFill/>
        </p:spPr>
        <p:txBody>
          <a:bodyPr wrap="square" rtlCol="0">
            <a:spAutoFit/>
          </a:bodyPr>
          <a:lstStyle/>
          <a:p>
            <a:pPr algn="ctr"/>
            <a:r>
              <a:rPr lang="en-US" dirty="0">
                <a:latin typeface="Barlow" panose="00000500000000000000" pitchFamily="2" charset="0"/>
              </a:rPr>
              <a:t>Factory Method</a:t>
            </a:r>
          </a:p>
        </p:txBody>
      </p:sp>
      <p:sp>
        <p:nvSpPr>
          <p:cNvPr id="8" name="TextBox 7">
            <a:extLst>
              <a:ext uri="{FF2B5EF4-FFF2-40B4-BE49-F238E27FC236}">
                <a16:creationId xmlns:a16="http://schemas.microsoft.com/office/drawing/2014/main" id="{25164042-A0C2-8D9F-AECD-5B1FF91B3147}"/>
              </a:ext>
            </a:extLst>
          </p:cNvPr>
          <p:cNvSpPr txBox="1"/>
          <p:nvPr/>
        </p:nvSpPr>
        <p:spPr>
          <a:xfrm>
            <a:off x="7553491" y="5607773"/>
            <a:ext cx="3548061" cy="369332"/>
          </a:xfrm>
          <a:prstGeom prst="rect">
            <a:avLst/>
          </a:prstGeom>
          <a:noFill/>
        </p:spPr>
        <p:txBody>
          <a:bodyPr wrap="square" rtlCol="0">
            <a:spAutoFit/>
          </a:bodyPr>
          <a:lstStyle/>
          <a:p>
            <a:pPr algn="ctr"/>
            <a:r>
              <a:rPr lang="en-US" dirty="0">
                <a:latin typeface="Barlow" panose="00000500000000000000" pitchFamily="2" charset="0"/>
              </a:rPr>
              <a:t>Client Code</a:t>
            </a:r>
          </a:p>
        </p:txBody>
      </p:sp>
      <p:pic>
        <p:nvPicPr>
          <p:cNvPr id="9" name="Picture 8">
            <a:extLst>
              <a:ext uri="{FF2B5EF4-FFF2-40B4-BE49-F238E27FC236}">
                <a16:creationId xmlns:a16="http://schemas.microsoft.com/office/drawing/2014/main" id="{2106D028-335B-3BCC-AB2E-17AE6789DB98}"/>
              </a:ext>
            </a:extLst>
          </p:cNvPr>
          <p:cNvPicPr>
            <a:picLocks noChangeAspect="1"/>
          </p:cNvPicPr>
          <p:nvPr/>
        </p:nvPicPr>
        <p:blipFill>
          <a:blip r:embed="rId3">
            <a:extLst>
              <a:ext uri="{28A0092B-C50C-407E-A947-70E740481C1C}">
                <a14:useLocalDpi xmlns:a14="http://schemas.microsoft.com/office/drawing/2010/main" val="0"/>
              </a:ext>
            </a:extLst>
          </a:blip>
          <a:srcRect t="997" b="997"/>
          <a:stretch/>
        </p:blipFill>
        <p:spPr>
          <a:xfrm>
            <a:off x="726114" y="2267712"/>
            <a:ext cx="5601534" cy="3049098"/>
          </a:xfrm>
          <a:prstGeom prst="roundRect">
            <a:avLst>
              <a:gd name="adj" fmla="val 4843"/>
            </a:avLst>
          </a:prstGeom>
          <a:effectLst>
            <a:outerShdw blurRad="50800" dist="38100" dir="5400000" algn="t" rotWithShape="0">
              <a:prstClr val="black">
                <a:alpha val="40000"/>
              </a:prstClr>
            </a:outerShdw>
          </a:effectLst>
        </p:spPr>
      </p:pic>
      <p:sp>
        <p:nvSpPr>
          <p:cNvPr id="4" name="Date Placeholder 3">
            <a:extLst>
              <a:ext uri="{FF2B5EF4-FFF2-40B4-BE49-F238E27FC236}">
                <a16:creationId xmlns:a16="http://schemas.microsoft.com/office/drawing/2014/main" id="{92F305D4-0E65-7C83-D23F-8167D6AFC0AC}"/>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5543614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26</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183404"/>
            <a:ext cx="7410108" cy="646331"/>
          </a:xfrm>
          <a:prstGeom prst="rect">
            <a:avLst/>
          </a:prstGeom>
          <a:noFill/>
        </p:spPr>
        <p:txBody>
          <a:bodyPr wrap="square" rtlCol="0">
            <a:spAutoFit/>
          </a:bodyPr>
          <a:lstStyle/>
          <a:p>
            <a:r>
              <a:rPr lang="en-US" sz="3600" b="1" dirty="0">
                <a:latin typeface="Barlow Black" panose="00000A00000000000000" pitchFamily="2" charset="0"/>
              </a:rPr>
              <a:t>Khi </a:t>
            </a:r>
            <a:r>
              <a:rPr lang="en-US" sz="3600" b="1" dirty="0" err="1">
                <a:latin typeface="Barlow Black" panose="00000A00000000000000" pitchFamily="2" charset="0"/>
              </a:rPr>
              <a:t>nào</a:t>
            </a:r>
            <a:r>
              <a:rPr lang="en-US" sz="3600" b="1" dirty="0">
                <a:latin typeface="Barlow Black" panose="00000A00000000000000" pitchFamily="2" charset="0"/>
              </a:rPr>
              <a:t> </a:t>
            </a:r>
            <a:r>
              <a:rPr lang="en-US" sz="3600" b="1" dirty="0" err="1">
                <a:latin typeface="Barlow Black" panose="00000A00000000000000" pitchFamily="2" charset="0"/>
              </a:rPr>
              <a:t>cần</a:t>
            </a:r>
            <a:r>
              <a:rPr lang="en-US" sz="3600" b="1" dirty="0">
                <a:latin typeface="Barlow Black" panose="00000A00000000000000" pitchFamily="2" charset="0"/>
              </a:rPr>
              <a:t> </a:t>
            </a:r>
            <a:r>
              <a:rPr lang="en-US" sz="3600" b="1" dirty="0" err="1">
                <a:latin typeface="Barlow Black" panose="00000A00000000000000" pitchFamily="2" charset="0"/>
              </a:rPr>
              <a:t>sử</a:t>
            </a:r>
            <a:r>
              <a:rPr lang="en-US" sz="3600" b="1" dirty="0">
                <a:latin typeface="Barlow Black" panose="00000A00000000000000" pitchFamily="2" charset="0"/>
              </a:rPr>
              <a:t> </a:t>
            </a:r>
            <a:r>
              <a:rPr lang="en-US" sz="3600" b="1" dirty="0" err="1">
                <a:latin typeface="Barlow Black" panose="00000A00000000000000" pitchFamily="2" charset="0"/>
              </a:rPr>
              <a:t>dụng</a:t>
            </a:r>
            <a:r>
              <a:rPr lang="en-US" sz="3600" b="1" dirty="0">
                <a:latin typeface="Barlow Black" panose="00000A00000000000000" pitchFamily="2" charset="0"/>
              </a:rPr>
              <a:t>?</a:t>
            </a:r>
          </a:p>
        </p:txBody>
      </p:sp>
      <p:sp>
        <p:nvSpPr>
          <p:cNvPr id="4" name="Date Placeholder 3">
            <a:extLst>
              <a:ext uri="{FF2B5EF4-FFF2-40B4-BE49-F238E27FC236}">
                <a16:creationId xmlns:a16="http://schemas.microsoft.com/office/drawing/2014/main" id="{92F305D4-0E65-7C83-D23F-8167D6AFC0AC}"/>
              </a:ext>
            </a:extLst>
          </p:cNvPr>
          <p:cNvSpPr>
            <a:spLocks noGrp="1"/>
          </p:cNvSpPr>
          <p:nvPr>
            <p:ph type="dt" sz="half" idx="2"/>
          </p:nvPr>
        </p:nvSpPr>
        <p:spPr/>
        <p:txBody>
          <a:bodyPr/>
          <a:lstStyle/>
          <a:p>
            <a:r>
              <a:rPr lang="en-US" dirty="0"/>
              <a:t>Factory Method</a:t>
            </a:r>
            <a:endParaRPr lang="en-GB" dirty="0"/>
          </a:p>
        </p:txBody>
      </p:sp>
      <p:sp>
        <p:nvSpPr>
          <p:cNvPr id="5" name="TextBox 4">
            <a:extLst>
              <a:ext uri="{FF2B5EF4-FFF2-40B4-BE49-F238E27FC236}">
                <a16:creationId xmlns:a16="http://schemas.microsoft.com/office/drawing/2014/main" id="{A5B31372-68D0-7462-019E-B1472234263B}"/>
              </a:ext>
            </a:extLst>
          </p:cNvPr>
          <p:cNvSpPr txBox="1"/>
          <p:nvPr/>
        </p:nvSpPr>
        <p:spPr>
          <a:xfrm>
            <a:off x="627469" y="3761407"/>
            <a:ext cx="11360314" cy="1077218"/>
          </a:xfrm>
          <a:prstGeom prst="rect">
            <a:avLst/>
          </a:prstGeom>
          <a:noFill/>
        </p:spPr>
        <p:txBody>
          <a:bodyPr wrap="square" rtlCol="0">
            <a:spAutoFit/>
          </a:bodyPr>
          <a:lstStyle/>
          <a:p>
            <a:r>
              <a:rPr lang="vi-VN" sz="3200" dirty="0">
                <a:latin typeface="Barlow" panose="00000500000000000000" pitchFamily="2" charset="0"/>
              </a:rPr>
              <a:t>Khi cần mở rộng ứng dụng trong tương lai mà không làm thay đổi mã gốc</a:t>
            </a:r>
            <a:endParaRPr lang="en-US" sz="3200" dirty="0">
              <a:latin typeface="Barlow" panose="00000500000000000000" pitchFamily="2" charset="0"/>
            </a:endParaRPr>
          </a:p>
        </p:txBody>
      </p:sp>
      <p:sp>
        <p:nvSpPr>
          <p:cNvPr id="10" name="TextBox 9">
            <a:extLst>
              <a:ext uri="{FF2B5EF4-FFF2-40B4-BE49-F238E27FC236}">
                <a16:creationId xmlns:a16="http://schemas.microsoft.com/office/drawing/2014/main" id="{BD8A3FBF-255E-54D7-F073-8F72AD7219D5}"/>
              </a:ext>
            </a:extLst>
          </p:cNvPr>
          <p:cNvSpPr txBox="1"/>
          <p:nvPr/>
        </p:nvSpPr>
        <p:spPr>
          <a:xfrm>
            <a:off x="627469" y="1602323"/>
            <a:ext cx="11564531" cy="584775"/>
          </a:xfrm>
          <a:prstGeom prst="rect">
            <a:avLst/>
          </a:prstGeom>
          <a:noFill/>
        </p:spPr>
        <p:txBody>
          <a:bodyPr wrap="square" rtlCol="0">
            <a:spAutoFit/>
          </a:bodyPr>
          <a:lstStyle/>
          <a:p>
            <a:r>
              <a:rPr lang="vi-VN" sz="3200" dirty="0">
                <a:latin typeface="Barlow" panose="00000500000000000000" pitchFamily="2" charset="0"/>
              </a:rPr>
              <a:t>Khi việc tạo đối tượng có thể thay đổi hoặc phức tạp</a:t>
            </a:r>
            <a:endParaRPr lang="en-US" sz="3200" dirty="0">
              <a:latin typeface="Barlow" panose="00000500000000000000" pitchFamily="2" charset="0"/>
            </a:endParaRPr>
          </a:p>
        </p:txBody>
      </p:sp>
      <p:sp>
        <p:nvSpPr>
          <p:cNvPr id="11" name="TextBox 10">
            <a:extLst>
              <a:ext uri="{FF2B5EF4-FFF2-40B4-BE49-F238E27FC236}">
                <a16:creationId xmlns:a16="http://schemas.microsoft.com/office/drawing/2014/main" id="{9BB980D6-DF48-A27F-18F9-7382C81C45AF}"/>
              </a:ext>
            </a:extLst>
          </p:cNvPr>
          <p:cNvSpPr txBox="1"/>
          <p:nvPr/>
        </p:nvSpPr>
        <p:spPr>
          <a:xfrm>
            <a:off x="627469" y="2681865"/>
            <a:ext cx="11360313" cy="584775"/>
          </a:xfrm>
          <a:prstGeom prst="rect">
            <a:avLst/>
          </a:prstGeom>
          <a:noFill/>
        </p:spPr>
        <p:txBody>
          <a:bodyPr wrap="square" rtlCol="0">
            <a:spAutoFit/>
          </a:bodyPr>
          <a:lstStyle/>
          <a:p>
            <a:r>
              <a:rPr lang="en-US" sz="3200" dirty="0">
                <a:latin typeface="Barlow" panose="00000500000000000000" pitchFamily="2" charset="0"/>
              </a:rPr>
              <a:t>Khi </a:t>
            </a:r>
            <a:r>
              <a:rPr lang="en-US" sz="3200" dirty="0" err="1">
                <a:latin typeface="Barlow" panose="00000500000000000000" pitchFamily="2" charset="0"/>
              </a:rPr>
              <a:t>bạn</a:t>
            </a:r>
            <a:r>
              <a:rPr lang="en-US" sz="3200" dirty="0">
                <a:latin typeface="Barlow" panose="00000500000000000000" pitchFamily="2" charset="0"/>
              </a:rPr>
              <a:t> </a:t>
            </a:r>
            <a:r>
              <a:rPr lang="en-US" sz="3200" dirty="0" err="1">
                <a:latin typeface="Barlow" panose="00000500000000000000" pitchFamily="2" charset="0"/>
              </a:rPr>
              <a:t>cần</a:t>
            </a:r>
            <a:r>
              <a:rPr lang="en-US" sz="3200" dirty="0">
                <a:latin typeface="Barlow" panose="00000500000000000000" pitchFamily="2" charset="0"/>
              </a:rPr>
              <a:t> </a:t>
            </a:r>
            <a:r>
              <a:rPr lang="en-US" sz="3200" dirty="0" err="1">
                <a:latin typeface="Barlow" panose="00000500000000000000" pitchFamily="2" charset="0"/>
              </a:rPr>
              <a:t>giảm</a:t>
            </a:r>
            <a:r>
              <a:rPr lang="en-US" sz="3200" dirty="0">
                <a:latin typeface="Barlow" panose="00000500000000000000" pitchFamily="2" charset="0"/>
              </a:rPr>
              <a:t> </a:t>
            </a:r>
            <a:r>
              <a:rPr lang="en-US" sz="3200" dirty="0" err="1">
                <a:latin typeface="Barlow" panose="00000500000000000000" pitchFamily="2" charset="0"/>
              </a:rPr>
              <a:t>sự</a:t>
            </a:r>
            <a:r>
              <a:rPr lang="en-US" sz="3200" dirty="0">
                <a:latin typeface="Barlow" panose="00000500000000000000" pitchFamily="2" charset="0"/>
              </a:rPr>
              <a:t> </a:t>
            </a:r>
            <a:r>
              <a:rPr lang="en-US" sz="3200" dirty="0" err="1">
                <a:latin typeface="Barlow" panose="00000500000000000000" pitchFamily="2" charset="0"/>
              </a:rPr>
              <a:t>phụ</a:t>
            </a:r>
            <a:r>
              <a:rPr lang="en-US" sz="3200" dirty="0">
                <a:latin typeface="Barlow" panose="00000500000000000000" pitchFamily="2" charset="0"/>
              </a:rPr>
              <a:t> </a:t>
            </a:r>
            <a:r>
              <a:rPr lang="en-US" sz="3200" dirty="0" err="1">
                <a:latin typeface="Barlow" panose="00000500000000000000" pitchFamily="2" charset="0"/>
              </a:rPr>
              <a:t>thuộc</a:t>
            </a:r>
            <a:r>
              <a:rPr lang="en-US" sz="3200" dirty="0">
                <a:latin typeface="Barlow" panose="00000500000000000000" pitchFamily="2" charset="0"/>
              </a:rPr>
              <a:t> (coupling) </a:t>
            </a:r>
            <a:r>
              <a:rPr lang="en-US" sz="3200" dirty="0" err="1">
                <a:latin typeface="Barlow" panose="00000500000000000000" pitchFamily="2" charset="0"/>
              </a:rPr>
              <a:t>giữa</a:t>
            </a:r>
            <a:r>
              <a:rPr lang="en-US" sz="3200" dirty="0">
                <a:latin typeface="Barlow" panose="00000500000000000000" pitchFamily="2" charset="0"/>
              </a:rPr>
              <a:t> </a:t>
            </a:r>
            <a:r>
              <a:rPr lang="en-US" sz="3200" dirty="0" err="1">
                <a:latin typeface="Barlow" panose="00000500000000000000" pitchFamily="2" charset="0"/>
              </a:rPr>
              <a:t>các</a:t>
            </a:r>
            <a:r>
              <a:rPr lang="en-US" sz="3200" dirty="0">
                <a:latin typeface="Barlow" panose="00000500000000000000" pitchFamily="2" charset="0"/>
              </a:rPr>
              <a:t> </a:t>
            </a:r>
            <a:r>
              <a:rPr lang="en-US" sz="3200" dirty="0" err="1">
                <a:latin typeface="Barlow" panose="00000500000000000000" pitchFamily="2" charset="0"/>
              </a:rPr>
              <a:t>lớp</a:t>
            </a:r>
            <a:endParaRPr lang="en-US" sz="3200" dirty="0">
              <a:latin typeface="Barlow" panose="00000500000000000000" pitchFamily="2" charset="0"/>
            </a:endParaRPr>
          </a:p>
        </p:txBody>
      </p:sp>
    </p:spTree>
    <p:extLst>
      <p:ext uri="{BB962C8B-B14F-4D97-AF65-F5344CB8AC3E}">
        <p14:creationId xmlns:p14="http://schemas.microsoft.com/office/powerpoint/2010/main" val="1341673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27</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704612"/>
            <a:ext cx="7410108" cy="769441"/>
          </a:xfrm>
          <a:prstGeom prst="rect">
            <a:avLst/>
          </a:prstGeom>
          <a:noFill/>
        </p:spPr>
        <p:txBody>
          <a:bodyPr wrap="square" rtlCol="0">
            <a:spAutoFit/>
          </a:bodyPr>
          <a:lstStyle/>
          <a:p>
            <a:r>
              <a:rPr lang="en-US" sz="4400" b="1" dirty="0">
                <a:latin typeface="Barlow Black" panose="00000A00000000000000" pitchFamily="2" charset="0"/>
              </a:rPr>
              <a:t>6. </a:t>
            </a:r>
            <a:r>
              <a:rPr lang="en-US" sz="4400" b="1" dirty="0" err="1">
                <a:latin typeface="Barlow Black" panose="00000A00000000000000" pitchFamily="2" charset="0"/>
              </a:rPr>
              <a:t>Mẫu</a:t>
            </a:r>
            <a:r>
              <a:rPr lang="en-US" sz="4400" b="1" dirty="0">
                <a:latin typeface="Barlow Black" panose="00000A00000000000000" pitchFamily="2" charset="0"/>
              </a:rPr>
              <a:t> </a:t>
            </a:r>
            <a:r>
              <a:rPr lang="en-US" sz="4400" b="1" dirty="0" err="1">
                <a:latin typeface="Barlow Black" panose="00000A00000000000000" pitchFamily="2" charset="0"/>
              </a:rPr>
              <a:t>liên</a:t>
            </a:r>
            <a:r>
              <a:rPr lang="en-US" sz="4400" b="1" dirty="0">
                <a:latin typeface="Barlow Black" panose="00000A00000000000000" pitchFamily="2" charset="0"/>
              </a:rPr>
              <a:t> </a:t>
            </a:r>
            <a:r>
              <a:rPr lang="en-US" sz="4400" b="1" dirty="0" err="1">
                <a:latin typeface="Barlow Black" panose="00000A00000000000000" pitchFamily="2" charset="0"/>
              </a:rPr>
              <a:t>quan</a:t>
            </a:r>
            <a:endParaRPr lang="en-US" sz="4400" b="1" dirty="0">
              <a:latin typeface="Barlow Black" panose="00000A00000000000000" pitchFamily="2" charset="0"/>
            </a:endParaRPr>
          </a:p>
        </p:txBody>
      </p:sp>
      <p:sp>
        <p:nvSpPr>
          <p:cNvPr id="7" name="TextBox 6">
            <a:extLst>
              <a:ext uri="{FF2B5EF4-FFF2-40B4-BE49-F238E27FC236}">
                <a16:creationId xmlns:a16="http://schemas.microsoft.com/office/drawing/2014/main" id="{5706986E-7962-FF62-310F-AFD0ECF1EB21}"/>
              </a:ext>
            </a:extLst>
          </p:cNvPr>
          <p:cNvSpPr txBox="1"/>
          <p:nvPr/>
        </p:nvSpPr>
        <p:spPr>
          <a:xfrm>
            <a:off x="1019680" y="3146467"/>
            <a:ext cx="10090279" cy="221599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vi-VN" b="1" dirty="0">
                <a:latin typeface="Barlow" panose="00000500000000000000" pitchFamily="2" charset="0"/>
              </a:rPr>
              <a:t>Factory Method</a:t>
            </a:r>
            <a:r>
              <a:rPr lang="vi-VN" dirty="0">
                <a:latin typeface="Barlow" panose="00000500000000000000" pitchFamily="2" charset="0"/>
              </a:rPr>
              <a:t>: Tập trung vào việc tạo một đối tượng cụ thể mà không cần biết </a:t>
            </a:r>
            <a:r>
              <a:rPr lang="en-US" dirty="0">
                <a:latin typeface="Barlow" panose="00000500000000000000" pitchFamily="2" charset="0"/>
              </a:rPr>
              <a:t>class</a:t>
            </a:r>
            <a:r>
              <a:rPr lang="vi-VN" dirty="0">
                <a:latin typeface="Barlow" panose="00000500000000000000" pitchFamily="2" charset="0"/>
              </a:rPr>
              <a:t> cụ thể, thích hợp khi hệ thống cần tạo các đối tượng một cách linh hoạt và mở rộng</a:t>
            </a:r>
            <a:endParaRPr lang="en-US" dirty="0">
              <a:latin typeface="Barlow" panose="00000500000000000000" pitchFamily="2" charset="0"/>
            </a:endParaRPr>
          </a:p>
          <a:p>
            <a:pPr marL="285750" indent="-285750">
              <a:lnSpc>
                <a:spcPct val="200000"/>
              </a:lnSpc>
              <a:buFont typeface="Arial" panose="020B0604020202020204" pitchFamily="34" charset="0"/>
              <a:buChar char="•"/>
            </a:pPr>
            <a:r>
              <a:rPr lang="vi-VN" b="1" dirty="0">
                <a:latin typeface="Barlow" panose="00000500000000000000" pitchFamily="2" charset="0"/>
              </a:rPr>
              <a:t>Abstract Factory</a:t>
            </a:r>
            <a:r>
              <a:rPr lang="vi-VN" dirty="0">
                <a:latin typeface="Barlow" panose="00000500000000000000" pitchFamily="2" charset="0"/>
              </a:rPr>
              <a:t>: Mở rộng Factory Method bằng cách cung cấp một </a:t>
            </a:r>
            <a:r>
              <a:rPr lang="en-US" dirty="0">
                <a:latin typeface="Barlow" panose="00000500000000000000" pitchFamily="2" charset="0"/>
              </a:rPr>
              <a:t>interface </a:t>
            </a:r>
            <a:r>
              <a:rPr lang="vi-VN" dirty="0">
                <a:latin typeface="Barlow" panose="00000500000000000000" pitchFamily="2" charset="0"/>
              </a:rPr>
              <a:t>để tạo ra họ các đối tượng liên quan, đảm bảo tính nhất quán và dễ dàng mở rộng với nhiều họ sản phẩm</a:t>
            </a:r>
            <a:endParaRPr lang="en-US" dirty="0">
              <a:latin typeface="Barlow" panose="00000500000000000000" pitchFamily="2" charset="0"/>
            </a:endParaRPr>
          </a:p>
        </p:txBody>
      </p:sp>
      <p:sp>
        <p:nvSpPr>
          <p:cNvPr id="5" name="TextBox 4">
            <a:extLst>
              <a:ext uri="{FF2B5EF4-FFF2-40B4-BE49-F238E27FC236}">
                <a16:creationId xmlns:a16="http://schemas.microsoft.com/office/drawing/2014/main" id="{42A574E8-9DAE-AD1A-C32A-CAF8B0503385}"/>
              </a:ext>
            </a:extLst>
          </p:cNvPr>
          <p:cNvSpPr txBox="1"/>
          <p:nvPr/>
        </p:nvSpPr>
        <p:spPr>
          <a:xfrm>
            <a:off x="659682" y="1822507"/>
            <a:ext cx="10726332" cy="1107996"/>
          </a:xfrm>
          <a:prstGeom prst="rect">
            <a:avLst/>
          </a:prstGeom>
          <a:noFill/>
        </p:spPr>
        <p:txBody>
          <a:bodyPr wrap="square" rtlCol="0">
            <a:spAutoFit/>
          </a:bodyPr>
          <a:lstStyle/>
          <a:p>
            <a:pPr>
              <a:lnSpc>
                <a:spcPct val="200000"/>
              </a:lnSpc>
            </a:pPr>
            <a:r>
              <a:rPr lang="vi-VN" b="1" dirty="0">
                <a:latin typeface="Barlow" panose="00000500000000000000" pitchFamily="2" charset="0"/>
              </a:rPr>
              <a:t>Factory Method </a:t>
            </a:r>
            <a:r>
              <a:rPr lang="vi-VN" dirty="0">
                <a:latin typeface="Barlow" panose="00000500000000000000" pitchFamily="2" charset="0"/>
              </a:rPr>
              <a:t>và </a:t>
            </a:r>
            <a:r>
              <a:rPr lang="vi-VN" b="1" dirty="0">
                <a:latin typeface="Barlow" panose="00000500000000000000" pitchFamily="2" charset="0"/>
              </a:rPr>
              <a:t>Abstract Factory </a:t>
            </a:r>
            <a:r>
              <a:rPr lang="vi-VN" dirty="0">
                <a:latin typeface="Barlow" panose="00000500000000000000" pitchFamily="2" charset="0"/>
              </a:rPr>
              <a:t>đều thuộc nhóm </a:t>
            </a:r>
            <a:r>
              <a:rPr lang="vi-VN" b="1" dirty="0">
                <a:latin typeface="Barlow" panose="00000500000000000000" pitchFamily="2" charset="0"/>
              </a:rPr>
              <a:t>Creational Patterns </a:t>
            </a:r>
            <a:r>
              <a:rPr lang="vi-VN" dirty="0">
                <a:latin typeface="Barlow" panose="00000500000000000000" pitchFamily="2" charset="0"/>
              </a:rPr>
              <a:t>và liên quan đến việc tạo đối tượng, nhưng chúng phục vụ các mục đích khác nhau:</a:t>
            </a:r>
            <a:endParaRPr lang="en-US" dirty="0">
              <a:latin typeface="Barlow" panose="00000500000000000000" pitchFamily="2" charset="0"/>
            </a:endParaRPr>
          </a:p>
        </p:txBody>
      </p:sp>
      <p:sp>
        <p:nvSpPr>
          <p:cNvPr id="4" name="Date Placeholder 3">
            <a:extLst>
              <a:ext uri="{FF2B5EF4-FFF2-40B4-BE49-F238E27FC236}">
                <a16:creationId xmlns:a16="http://schemas.microsoft.com/office/drawing/2014/main" id="{41D868BB-9D96-9F96-AC53-2590C76BC64E}"/>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1903891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28</a:t>
            </a:fld>
            <a:endParaRPr lang="en-GB" dirty="0"/>
          </a:p>
        </p:txBody>
      </p:sp>
      <p:sp>
        <p:nvSpPr>
          <p:cNvPr id="3" name="TextBox 2">
            <a:extLst>
              <a:ext uri="{FF2B5EF4-FFF2-40B4-BE49-F238E27FC236}">
                <a16:creationId xmlns:a16="http://schemas.microsoft.com/office/drawing/2014/main" id="{C81072B3-76BC-ED56-FC77-140296DC6049}"/>
              </a:ext>
            </a:extLst>
          </p:cNvPr>
          <p:cNvSpPr txBox="1"/>
          <p:nvPr/>
        </p:nvSpPr>
        <p:spPr>
          <a:xfrm>
            <a:off x="627469" y="704612"/>
            <a:ext cx="7410108" cy="769441"/>
          </a:xfrm>
          <a:prstGeom prst="rect">
            <a:avLst/>
          </a:prstGeom>
          <a:noFill/>
        </p:spPr>
        <p:txBody>
          <a:bodyPr wrap="square" rtlCol="0">
            <a:spAutoFit/>
          </a:bodyPr>
          <a:lstStyle/>
          <a:p>
            <a:r>
              <a:rPr lang="en-US" sz="4400" b="1" dirty="0" err="1">
                <a:latin typeface="Barlow Black" panose="00000A00000000000000" pitchFamily="2" charset="0"/>
              </a:rPr>
              <a:t>Tóm</a:t>
            </a:r>
            <a:r>
              <a:rPr lang="en-US" sz="4400" b="1" dirty="0">
                <a:latin typeface="Barlow Black" panose="00000A00000000000000" pitchFamily="2" charset="0"/>
              </a:rPr>
              <a:t> </a:t>
            </a:r>
            <a:r>
              <a:rPr lang="en-US" sz="4400" b="1" dirty="0" err="1">
                <a:latin typeface="Barlow Black" panose="00000A00000000000000" pitchFamily="2" charset="0"/>
              </a:rPr>
              <a:t>lại</a:t>
            </a:r>
            <a:r>
              <a:rPr lang="en-US" sz="4400" b="1" dirty="0">
                <a:latin typeface="Barlow Black" panose="00000A00000000000000" pitchFamily="2" charset="0"/>
              </a:rPr>
              <a:t>,</a:t>
            </a:r>
          </a:p>
        </p:txBody>
      </p:sp>
      <p:sp>
        <p:nvSpPr>
          <p:cNvPr id="5" name="TextBox 4">
            <a:extLst>
              <a:ext uri="{FF2B5EF4-FFF2-40B4-BE49-F238E27FC236}">
                <a16:creationId xmlns:a16="http://schemas.microsoft.com/office/drawing/2014/main" id="{42A574E8-9DAE-AD1A-C32A-CAF8B0503385}"/>
              </a:ext>
            </a:extLst>
          </p:cNvPr>
          <p:cNvSpPr txBox="1"/>
          <p:nvPr/>
        </p:nvSpPr>
        <p:spPr>
          <a:xfrm>
            <a:off x="659682" y="1822507"/>
            <a:ext cx="10726332" cy="2923877"/>
          </a:xfrm>
          <a:prstGeom prst="rect">
            <a:avLst/>
          </a:prstGeom>
          <a:noFill/>
        </p:spPr>
        <p:txBody>
          <a:bodyPr wrap="square" rtlCol="0">
            <a:spAutoFit/>
          </a:bodyPr>
          <a:lstStyle/>
          <a:p>
            <a:pPr>
              <a:lnSpc>
                <a:spcPct val="200000"/>
              </a:lnSpc>
            </a:pPr>
            <a:r>
              <a:rPr lang="vi-VN" sz="2400" b="1" dirty="0">
                <a:latin typeface="Barlow" panose="00000500000000000000" pitchFamily="2" charset="0"/>
              </a:rPr>
              <a:t>Factory Method </a:t>
            </a:r>
            <a:r>
              <a:rPr lang="vi-VN" sz="2400" dirty="0">
                <a:latin typeface="Barlow" panose="00000500000000000000" pitchFamily="2" charset="0"/>
              </a:rPr>
              <a:t>là một giải pháp mạnh mẽ để quản lý quá trình khởi tạo đối tượng trong các hệ thống lớn và phức tạp. Bằng cách ẩn đi chi tiết khởi tạo và cung cấp một </a:t>
            </a:r>
            <a:r>
              <a:rPr lang="en-US" sz="2400" dirty="0">
                <a:latin typeface="Barlow" panose="00000500000000000000" pitchFamily="2" charset="0"/>
              </a:rPr>
              <a:t>interface</a:t>
            </a:r>
            <a:r>
              <a:rPr lang="vi-VN" sz="2400" dirty="0">
                <a:latin typeface="Barlow" panose="00000500000000000000" pitchFamily="2" charset="0"/>
              </a:rPr>
              <a:t> để tạo đối tượng, Factory Method giúp tăng tính linh hoạt, khả năng mở rộng và dễ bảo trì của ứng dụng.</a:t>
            </a:r>
            <a:endParaRPr lang="en-US" sz="2400" dirty="0">
              <a:latin typeface="Barlow" panose="00000500000000000000" pitchFamily="2" charset="0"/>
            </a:endParaRPr>
          </a:p>
        </p:txBody>
      </p:sp>
      <p:sp>
        <p:nvSpPr>
          <p:cNvPr id="4" name="Date Placeholder 3">
            <a:extLst>
              <a:ext uri="{FF2B5EF4-FFF2-40B4-BE49-F238E27FC236}">
                <a16:creationId xmlns:a16="http://schemas.microsoft.com/office/drawing/2014/main" id="{41D868BB-9D96-9F96-AC53-2590C76BC64E}"/>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23944078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7A04A-F566-F949-0EE6-E64D7832E785}"/>
              </a:ext>
            </a:extLst>
          </p:cNvPr>
          <p:cNvSpPr>
            <a:spLocks noGrp="1"/>
          </p:cNvSpPr>
          <p:nvPr>
            <p:ph type="sldNum" sz="quarter" idx="12"/>
          </p:nvPr>
        </p:nvSpPr>
        <p:spPr>
          <a:xfrm>
            <a:off x="8610600" y="6264910"/>
            <a:ext cx="2743200" cy="365125"/>
          </a:xfrm>
        </p:spPr>
        <p:txBody>
          <a:bodyPr/>
          <a:lstStyle/>
          <a:p>
            <a:fld id="{E5BAE56F-F8AC-40CC-AAA0-4983C6389C37}" type="slidenum">
              <a:rPr lang="en-GB" smtClean="0"/>
              <a:t>29</a:t>
            </a:fld>
            <a:endParaRPr lang="en-GB" dirty="0"/>
          </a:p>
        </p:txBody>
      </p:sp>
      <p:sp>
        <p:nvSpPr>
          <p:cNvPr id="4" name="Date Placeholder 3">
            <a:extLst>
              <a:ext uri="{FF2B5EF4-FFF2-40B4-BE49-F238E27FC236}">
                <a16:creationId xmlns:a16="http://schemas.microsoft.com/office/drawing/2014/main" id="{41D868BB-9D96-9F96-AC53-2590C76BC64E}"/>
              </a:ext>
            </a:extLst>
          </p:cNvPr>
          <p:cNvSpPr>
            <a:spLocks noGrp="1"/>
          </p:cNvSpPr>
          <p:nvPr>
            <p:ph type="dt" sz="half" idx="2"/>
          </p:nvPr>
        </p:nvSpPr>
        <p:spPr/>
        <p:txBody>
          <a:bodyPr/>
          <a:lstStyle/>
          <a:p>
            <a:r>
              <a:rPr lang="en-US" dirty="0"/>
              <a:t>Factory Method</a:t>
            </a:r>
            <a:endParaRPr lang="en-GB" dirty="0"/>
          </a:p>
        </p:txBody>
      </p:sp>
      <p:pic>
        <p:nvPicPr>
          <p:cNvPr id="2050" name="Picture 2" descr="Super confused cat Memes">
            <a:extLst>
              <a:ext uri="{FF2B5EF4-FFF2-40B4-BE49-F238E27FC236}">
                <a16:creationId xmlns:a16="http://schemas.microsoft.com/office/drawing/2014/main" id="{079E483D-BC59-3FCF-7DF5-D84C381DF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1820" y="1995070"/>
            <a:ext cx="4408360" cy="3632489"/>
          </a:xfrm>
          <a:prstGeom prst="roundRect">
            <a:avLst>
              <a:gd name="adj" fmla="val 3693"/>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D897F5-2C97-A2E9-ECC7-2B6EEC259373}"/>
              </a:ext>
            </a:extLst>
          </p:cNvPr>
          <p:cNvSpPr txBox="1"/>
          <p:nvPr/>
        </p:nvSpPr>
        <p:spPr>
          <a:xfrm>
            <a:off x="732834" y="676443"/>
            <a:ext cx="10726331" cy="1107996"/>
          </a:xfrm>
          <a:prstGeom prst="rect">
            <a:avLst/>
          </a:prstGeom>
          <a:noFill/>
        </p:spPr>
        <p:txBody>
          <a:bodyPr wrap="square" rtlCol="0">
            <a:spAutoFit/>
          </a:bodyPr>
          <a:lstStyle/>
          <a:p>
            <a:pPr algn="ctr"/>
            <a:r>
              <a:rPr lang="en-US" sz="6600" b="1" dirty="0">
                <a:latin typeface="Barlow Black" panose="00000A00000000000000" pitchFamily="2" charset="0"/>
              </a:rPr>
              <a:t>???</a:t>
            </a:r>
          </a:p>
        </p:txBody>
      </p:sp>
    </p:spTree>
    <p:extLst>
      <p:ext uri="{BB962C8B-B14F-4D97-AF65-F5344CB8AC3E}">
        <p14:creationId xmlns:p14="http://schemas.microsoft.com/office/powerpoint/2010/main" val="30611920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3</a:t>
            </a:fld>
            <a:endParaRPr lang="en-GB" dirty="0"/>
          </a:p>
        </p:txBody>
      </p:sp>
      <p:sp>
        <p:nvSpPr>
          <p:cNvPr id="4" name="TextBox 3">
            <a:extLst>
              <a:ext uri="{FF2B5EF4-FFF2-40B4-BE49-F238E27FC236}">
                <a16:creationId xmlns:a16="http://schemas.microsoft.com/office/drawing/2014/main" id="{1F37C991-52B2-4435-4D3C-23A83B3456DA}"/>
              </a:ext>
            </a:extLst>
          </p:cNvPr>
          <p:cNvSpPr txBox="1"/>
          <p:nvPr/>
        </p:nvSpPr>
        <p:spPr>
          <a:xfrm>
            <a:off x="3299250" y="1757754"/>
            <a:ext cx="5593500" cy="1015663"/>
          </a:xfrm>
          <a:prstGeom prst="rect">
            <a:avLst/>
          </a:prstGeom>
          <a:noFill/>
        </p:spPr>
        <p:txBody>
          <a:bodyPr wrap="square" rtlCol="0">
            <a:spAutoFit/>
          </a:bodyPr>
          <a:lstStyle/>
          <a:p>
            <a:pPr algn="ctr"/>
            <a:r>
              <a:rPr lang="en-US" sz="6000" dirty="0">
                <a:latin typeface="Barlow" panose="00000500000000000000" pitchFamily="2" charset="0"/>
              </a:rPr>
              <a:t>Factory Method</a:t>
            </a:r>
          </a:p>
        </p:txBody>
      </p:sp>
      <p:sp>
        <p:nvSpPr>
          <p:cNvPr id="6" name="TextBox 5">
            <a:extLst>
              <a:ext uri="{FF2B5EF4-FFF2-40B4-BE49-F238E27FC236}">
                <a16:creationId xmlns:a16="http://schemas.microsoft.com/office/drawing/2014/main" id="{50997A02-0617-CAB9-E6F0-5A85636FA723}"/>
              </a:ext>
            </a:extLst>
          </p:cNvPr>
          <p:cNvSpPr txBox="1"/>
          <p:nvPr/>
        </p:nvSpPr>
        <p:spPr>
          <a:xfrm>
            <a:off x="3299250" y="2860935"/>
            <a:ext cx="5593500" cy="830997"/>
          </a:xfrm>
          <a:prstGeom prst="rect">
            <a:avLst/>
          </a:prstGeom>
          <a:noFill/>
        </p:spPr>
        <p:txBody>
          <a:bodyPr wrap="square" rtlCol="0">
            <a:spAutoFit/>
          </a:bodyPr>
          <a:lstStyle/>
          <a:p>
            <a:pPr algn="ctr"/>
            <a:r>
              <a:rPr lang="en-US" sz="4800" dirty="0">
                <a:latin typeface="Barlow" panose="00000500000000000000" pitchFamily="2" charset="0"/>
              </a:rPr>
              <a:t>(Fabrication)</a:t>
            </a:r>
          </a:p>
        </p:txBody>
      </p:sp>
      <p:sp>
        <p:nvSpPr>
          <p:cNvPr id="7" name="TextBox 6">
            <a:extLst>
              <a:ext uri="{FF2B5EF4-FFF2-40B4-BE49-F238E27FC236}">
                <a16:creationId xmlns:a16="http://schemas.microsoft.com/office/drawing/2014/main" id="{32DE043F-33C8-5E5B-FC30-607A96625087}"/>
              </a:ext>
            </a:extLst>
          </p:cNvPr>
          <p:cNvSpPr txBox="1"/>
          <p:nvPr/>
        </p:nvSpPr>
        <p:spPr>
          <a:xfrm>
            <a:off x="2783481" y="4894615"/>
            <a:ext cx="6826206" cy="1015663"/>
          </a:xfrm>
          <a:prstGeom prst="rect">
            <a:avLst/>
          </a:prstGeom>
          <a:noFill/>
        </p:spPr>
        <p:txBody>
          <a:bodyPr wrap="square" rtlCol="0">
            <a:spAutoFit/>
          </a:bodyPr>
          <a:lstStyle/>
          <a:p>
            <a:pPr algn="ctr"/>
            <a:r>
              <a:rPr lang="en-US" sz="6000" b="1" dirty="0">
                <a:latin typeface="Barlow" panose="00000500000000000000" pitchFamily="2" charset="0"/>
              </a:rPr>
              <a:t>Creational</a:t>
            </a:r>
            <a:r>
              <a:rPr lang="en-US" sz="6000" dirty="0">
                <a:latin typeface="Barlow" panose="00000500000000000000" pitchFamily="2" charset="0"/>
              </a:rPr>
              <a:t> Pattern</a:t>
            </a:r>
          </a:p>
        </p:txBody>
      </p:sp>
      <p:sp>
        <p:nvSpPr>
          <p:cNvPr id="8" name="Arrow: Down 7">
            <a:extLst>
              <a:ext uri="{FF2B5EF4-FFF2-40B4-BE49-F238E27FC236}">
                <a16:creationId xmlns:a16="http://schemas.microsoft.com/office/drawing/2014/main" id="{656A25E8-AED7-0F3E-7D8F-9C9A2DE7BE2A}"/>
              </a:ext>
            </a:extLst>
          </p:cNvPr>
          <p:cNvSpPr/>
          <p:nvPr/>
        </p:nvSpPr>
        <p:spPr>
          <a:xfrm>
            <a:off x="5803392" y="3976100"/>
            <a:ext cx="585216" cy="918515"/>
          </a:xfrm>
          <a:prstGeom prst="downArrow">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 name="Date Placeholder 2">
            <a:extLst>
              <a:ext uri="{FF2B5EF4-FFF2-40B4-BE49-F238E27FC236}">
                <a16:creationId xmlns:a16="http://schemas.microsoft.com/office/drawing/2014/main" id="{C7BDDADC-D7A6-51C7-8A8B-99ECC92EA499}"/>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0903711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0FF01E-7641-3A7F-CF41-E7D62D033D6F}"/>
              </a:ext>
            </a:extLst>
          </p:cNvPr>
          <p:cNvPicPr>
            <a:picLocks noChangeAspect="1"/>
          </p:cNvPicPr>
          <p:nvPr/>
        </p:nvPicPr>
        <p:blipFill>
          <a:blip r:embed="rId2"/>
          <a:stretch>
            <a:fillRect/>
          </a:stretch>
        </p:blipFill>
        <p:spPr>
          <a:xfrm>
            <a:off x="382543" y="284244"/>
            <a:ext cx="669017" cy="5535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E2D15ED5-7DB9-0A7C-551F-F6D340D19F27}"/>
              </a:ext>
            </a:extLst>
          </p:cNvPr>
          <p:cNvSpPr txBox="1"/>
          <p:nvPr/>
        </p:nvSpPr>
        <p:spPr>
          <a:xfrm>
            <a:off x="10464889" y="266736"/>
            <a:ext cx="1451038" cy="523220"/>
          </a:xfrm>
          <a:prstGeom prst="rect">
            <a:avLst/>
          </a:prstGeom>
          <a:noFill/>
        </p:spPr>
        <p:txBody>
          <a:bodyPr wrap="none" rtlCol="0">
            <a:spAutoFit/>
          </a:bodyPr>
          <a:lstStyle/>
          <a:p>
            <a:pPr algn="r"/>
            <a:r>
              <a:rPr lang="en-US" sz="1400" b="1" dirty="0">
                <a:latin typeface="Barlow" panose="020F0502020204030204" pitchFamily="2" charset="0"/>
              </a:rPr>
              <a:t>SE401.P11.PMCL</a:t>
            </a:r>
          </a:p>
          <a:p>
            <a:pPr algn="r"/>
            <a:r>
              <a:rPr lang="en-US" sz="1400" b="1" dirty="0" err="1">
                <a:latin typeface="Barlow" panose="020F0502020204030204" pitchFamily="2" charset="0"/>
              </a:rPr>
              <a:t>Nhóm</a:t>
            </a:r>
            <a:r>
              <a:rPr lang="en-US" sz="1400" b="1" dirty="0">
                <a:latin typeface="Barlow" panose="020F0502020204030204" pitchFamily="2" charset="0"/>
              </a:rPr>
              <a:t> 1</a:t>
            </a:r>
          </a:p>
        </p:txBody>
      </p:sp>
      <p:sp>
        <p:nvSpPr>
          <p:cNvPr id="2" name="TextBox 1">
            <a:extLst>
              <a:ext uri="{FF2B5EF4-FFF2-40B4-BE49-F238E27FC236}">
                <a16:creationId xmlns:a16="http://schemas.microsoft.com/office/drawing/2014/main" id="{DC6932EA-213A-938F-2292-97D492733E32}"/>
              </a:ext>
            </a:extLst>
          </p:cNvPr>
          <p:cNvSpPr txBox="1"/>
          <p:nvPr/>
        </p:nvSpPr>
        <p:spPr>
          <a:xfrm>
            <a:off x="1701678" y="1639463"/>
            <a:ext cx="9060494" cy="769441"/>
          </a:xfrm>
          <a:prstGeom prst="rect">
            <a:avLst/>
          </a:prstGeom>
          <a:noFill/>
        </p:spPr>
        <p:txBody>
          <a:bodyPr wrap="none" rtlCol="0">
            <a:spAutoFit/>
          </a:bodyPr>
          <a:lstStyle/>
          <a:p>
            <a:r>
              <a:rPr lang="en-US" sz="4400" b="1" dirty="0">
                <a:latin typeface="Barlow Black" panose="00000A00000000000000" pitchFamily="2" charset="0"/>
              </a:rPr>
              <a:t>WE APPRECIATE YOUR ATTENTION</a:t>
            </a:r>
          </a:p>
        </p:txBody>
      </p:sp>
      <p:sp>
        <p:nvSpPr>
          <p:cNvPr id="3" name="TextBox 2">
            <a:extLst>
              <a:ext uri="{FF2B5EF4-FFF2-40B4-BE49-F238E27FC236}">
                <a16:creationId xmlns:a16="http://schemas.microsoft.com/office/drawing/2014/main" id="{9087EAA4-446C-A21E-1953-7FAD5CDA8BC9}"/>
              </a:ext>
            </a:extLst>
          </p:cNvPr>
          <p:cNvSpPr txBox="1"/>
          <p:nvPr/>
        </p:nvSpPr>
        <p:spPr>
          <a:xfrm>
            <a:off x="5427387" y="2905780"/>
            <a:ext cx="1337226" cy="523220"/>
          </a:xfrm>
          <a:prstGeom prst="rect">
            <a:avLst/>
          </a:prstGeom>
          <a:noFill/>
        </p:spPr>
        <p:txBody>
          <a:bodyPr wrap="none" rtlCol="0">
            <a:spAutoFit/>
          </a:bodyPr>
          <a:lstStyle/>
          <a:p>
            <a:r>
              <a:rPr lang="en-US" sz="2800" dirty="0">
                <a:latin typeface="Barlow" panose="020F0502020204030204" pitchFamily="2" charset="0"/>
              </a:rPr>
              <a:t>NHÓM 1</a:t>
            </a:r>
          </a:p>
        </p:txBody>
      </p:sp>
      <p:graphicFrame>
        <p:nvGraphicFramePr>
          <p:cNvPr id="7" name="Table 6">
            <a:extLst>
              <a:ext uri="{FF2B5EF4-FFF2-40B4-BE49-F238E27FC236}">
                <a16:creationId xmlns:a16="http://schemas.microsoft.com/office/drawing/2014/main" id="{BAB1A313-F638-9AFA-076A-59D5BD171919}"/>
              </a:ext>
            </a:extLst>
          </p:cNvPr>
          <p:cNvGraphicFramePr>
            <a:graphicFrameLocks noGrp="1"/>
          </p:cNvGraphicFramePr>
          <p:nvPr>
            <p:extLst>
              <p:ext uri="{D42A27DB-BD31-4B8C-83A1-F6EECF244321}">
                <p14:modId xmlns:p14="http://schemas.microsoft.com/office/powerpoint/2010/main" val="2621651905"/>
              </p:ext>
            </p:extLst>
          </p:nvPr>
        </p:nvGraphicFramePr>
        <p:xfrm>
          <a:off x="4076470" y="3776525"/>
          <a:ext cx="5079005" cy="2468880"/>
        </p:xfrm>
        <a:graphic>
          <a:graphicData uri="http://schemas.openxmlformats.org/drawingml/2006/table">
            <a:tbl>
              <a:tblPr firstRow="1" bandRow="1">
                <a:tableStyleId>{2D5ABB26-0587-4C30-8999-92F81FD0307C}</a:tableStyleId>
              </a:tblPr>
              <a:tblGrid>
                <a:gridCol w="1518673">
                  <a:extLst>
                    <a:ext uri="{9D8B030D-6E8A-4147-A177-3AD203B41FA5}">
                      <a16:colId xmlns:a16="http://schemas.microsoft.com/office/drawing/2014/main" val="4223953174"/>
                    </a:ext>
                  </a:extLst>
                </a:gridCol>
                <a:gridCol w="3560332">
                  <a:extLst>
                    <a:ext uri="{9D8B030D-6E8A-4147-A177-3AD203B41FA5}">
                      <a16:colId xmlns:a16="http://schemas.microsoft.com/office/drawing/2014/main" val="1325056070"/>
                    </a:ext>
                  </a:extLst>
                </a:gridCol>
              </a:tblGrid>
              <a:tr h="822960">
                <a:tc>
                  <a:txBody>
                    <a:bodyPr/>
                    <a:lstStyle/>
                    <a:p>
                      <a:pPr algn="l"/>
                      <a:r>
                        <a:rPr lang="en-US" sz="2400" dirty="0">
                          <a:latin typeface="Barlow" panose="020F0502020204030204" pitchFamily="2" charset="0"/>
                        </a:rPr>
                        <a:t>20520713</a:t>
                      </a:r>
                      <a:endParaRPr lang="en-GB"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Barlow" panose="020F0502020204030204" pitchFamily="2" charset="0"/>
                        </a:rPr>
                        <a:t>Phan Hoàng Minh </a:t>
                      </a:r>
                      <a:r>
                        <a:rPr lang="en-US" sz="2400" dirty="0" err="1">
                          <a:latin typeface="Barlow" panose="020F0502020204030204" pitchFamily="2" charset="0"/>
                        </a:rPr>
                        <a:t>Quân</a:t>
                      </a:r>
                      <a:endParaRPr lang="en-US" sz="2400" dirty="0">
                        <a:latin typeface="Barlow" panose="020F0502020204030204" pitchFamily="2" charset="0"/>
                      </a:endParaRPr>
                    </a:p>
                    <a:p>
                      <a:pPr algn="l"/>
                      <a:endParaRPr lang="en-GB" sz="2400" dirty="0"/>
                    </a:p>
                  </a:txBody>
                  <a:tcPr/>
                </a:tc>
                <a:extLst>
                  <a:ext uri="{0D108BD9-81ED-4DB2-BD59-A6C34878D82A}">
                    <a16:rowId xmlns:a16="http://schemas.microsoft.com/office/drawing/2014/main" val="3813653966"/>
                  </a:ext>
                </a:extLst>
              </a:tr>
              <a:tr h="822960">
                <a:tc>
                  <a:txBody>
                    <a:bodyPr/>
                    <a:lstStyle/>
                    <a:p>
                      <a:pPr algn="l"/>
                      <a:r>
                        <a:rPr lang="en-US" sz="2400" dirty="0">
                          <a:latin typeface="Barlow" panose="020F0502020204030204" pitchFamily="2" charset="0"/>
                        </a:rPr>
                        <a:t>21521863</a:t>
                      </a:r>
                      <a:endParaRPr lang="en-GB" sz="2400" dirty="0"/>
                    </a:p>
                  </a:txBody>
                  <a:tcPr/>
                </a:tc>
                <a:tc>
                  <a:txBody>
                    <a:bodyPr/>
                    <a:lstStyle/>
                    <a:p>
                      <a:pPr algn="l"/>
                      <a:r>
                        <a:rPr lang="en-US" sz="2400" dirty="0">
                          <a:latin typeface="Barlow" panose="020F0502020204030204" pitchFamily="2" charset="0"/>
                        </a:rPr>
                        <a:t>Trần Gia Bảo</a:t>
                      </a:r>
                      <a:endParaRPr lang="en-GB" sz="2400" dirty="0"/>
                    </a:p>
                  </a:txBody>
                  <a:tcPr/>
                </a:tc>
                <a:extLst>
                  <a:ext uri="{0D108BD9-81ED-4DB2-BD59-A6C34878D82A}">
                    <a16:rowId xmlns:a16="http://schemas.microsoft.com/office/drawing/2014/main" val="1939642978"/>
                  </a:ext>
                </a:extLst>
              </a:tr>
              <a:tr h="822960">
                <a:tc>
                  <a:txBody>
                    <a:bodyPr/>
                    <a:lstStyle/>
                    <a:p>
                      <a:pPr algn="l"/>
                      <a:r>
                        <a:rPr lang="en-US" sz="2400" dirty="0">
                          <a:latin typeface="Barlow" panose="020F0502020204030204" pitchFamily="2" charset="0"/>
                        </a:rPr>
                        <a:t>21521957</a:t>
                      </a:r>
                      <a:endParaRPr lang="en-GB" sz="2400" dirty="0"/>
                    </a:p>
                  </a:txBody>
                  <a:tcPr/>
                </a:tc>
                <a:tc>
                  <a:txBody>
                    <a:bodyPr/>
                    <a:lstStyle/>
                    <a:p>
                      <a:pPr algn="l"/>
                      <a:r>
                        <a:rPr lang="en-US" sz="2400" dirty="0">
                          <a:latin typeface="Barlow" panose="020F0502020204030204" pitchFamily="2" charset="0"/>
                        </a:rPr>
                        <a:t>Trần </a:t>
                      </a:r>
                      <a:r>
                        <a:rPr lang="en-US" sz="2400" dirty="0" err="1">
                          <a:latin typeface="Barlow" panose="020F0502020204030204" pitchFamily="2" charset="0"/>
                        </a:rPr>
                        <a:t>Đông</a:t>
                      </a:r>
                      <a:r>
                        <a:rPr lang="en-US" sz="2400" dirty="0">
                          <a:latin typeface="Barlow" panose="020F0502020204030204" pitchFamily="2" charset="0"/>
                        </a:rPr>
                        <a:t> </a:t>
                      </a:r>
                      <a:r>
                        <a:rPr lang="en-US" sz="2400" dirty="0" err="1">
                          <a:latin typeface="Barlow" panose="020F0502020204030204" pitchFamily="2" charset="0"/>
                        </a:rPr>
                        <a:t>Đông</a:t>
                      </a:r>
                      <a:endParaRPr lang="en-GB" sz="2400" dirty="0"/>
                    </a:p>
                  </a:txBody>
                  <a:tcPr/>
                </a:tc>
                <a:extLst>
                  <a:ext uri="{0D108BD9-81ED-4DB2-BD59-A6C34878D82A}">
                    <a16:rowId xmlns:a16="http://schemas.microsoft.com/office/drawing/2014/main" val="3321158102"/>
                  </a:ext>
                </a:extLst>
              </a:tr>
            </a:tbl>
          </a:graphicData>
        </a:graphic>
      </p:graphicFrame>
    </p:spTree>
    <p:extLst>
      <p:ext uri="{BB962C8B-B14F-4D97-AF65-F5344CB8AC3E}">
        <p14:creationId xmlns:p14="http://schemas.microsoft.com/office/powerpoint/2010/main" val="5821803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923330"/>
          </a:xfrm>
          <a:prstGeom prst="rect">
            <a:avLst/>
          </a:prstGeom>
          <a:noFill/>
        </p:spPr>
        <p:txBody>
          <a:bodyPr wrap="square" rtlCol="0">
            <a:spAutoFit/>
          </a:bodyPr>
          <a:lstStyle/>
          <a:p>
            <a:r>
              <a:rPr lang="en-US" sz="5400" b="1" dirty="0">
                <a:latin typeface="Barlow Black" panose="00000A00000000000000" pitchFamily="2" charset="0"/>
              </a:rPr>
              <a:t>1. </a:t>
            </a:r>
            <a:r>
              <a:rPr lang="en-US" sz="5400" b="1" dirty="0" err="1">
                <a:latin typeface="Barlow Black" panose="00000A00000000000000" pitchFamily="2" charset="0"/>
              </a:rPr>
              <a:t>Tổng</a:t>
            </a:r>
            <a:r>
              <a:rPr lang="en-US" sz="5400" b="1" dirty="0">
                <a:latin typeface="Barlow Black" panose="00000A00000000000000" pitchFamily="2" charset="0"/>
              </a:rPr>
              <a:t> </a:t>
            </a:r>
            <a:r>
              <a:rPr lang="en-US" sz="5400" b="1" dirty="0" err="1">
                <a:latin typeface="Barlow Black" panose="00000A00000000000000" pitchFamily="2" charset="0"/>
              </a:rPr>
              <a:t>quan</a:t>
            </a:r>
            <a:endParaRPr lang="en-US" sz="54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4</a:t>
            </a:fld>
            <a:endParaRPr lang="en-GB" dirty="0"/>
          </a:p>
        </p:txBody>
      </p:sp>
      <p:sp>
        <p:nvSpPr>
          <p:cNvPr id="4" name="TextBox 3">
            <a:extLst>
              <a:ext uri="{FF2B5EF4-FFF2-40B4-BE49-F238E27FC236}">
                <a16:creationId xmlns:a16="http://schemas.microsoft.com/office/drawing/2014/main" id="{1F37C991-52B2-4435-4D3C-23A83B3456DA}"/>
              </a:ext>
            </a:extLst>
          </p:cNvPr>
          <p:cNvSpPr txBox="1"/>
          <p:nvPr/>
        </p:nvSpPr>
        <p:spPr>
          <a:xfrm>
            <a:off x="837780" y="2064413"/>
            <a:ext cx="11338560" cy="707886"/>
          </a:xfrm>
          <a:prstGeom prst="rect">
            <a:avLst/>
          </a:prstGeom>
          <a:noFill/>
        </p:spPr>
        <p:txBody>
          <a:bodyPr wrap="square" rtlCol="0">
            <a:spAutoFit/>
          </a:bodyPr>
          <a:lstStyle/>
          <a:p>
            <a:r>
              <a:rPr lang="en-US" sz="4000" b="1" dirty="0" err="1">
                <a:latin typeface="Barlow" panose="00000500000000000000" pitchFamily="2" charset="0"/>
              </a:rPr>
              <a:t>Khởi</a:t>
            </a:r>
            <a:r>
              <a:rPr lang="en-US" sz="4000" b="1" dirty="0">
                <a:latin typeface="Barlow" panose="00000500000000000000" pitchFamily="2" charset="0"/>
              </a:rPr>
              <a:t> </a:t>
            </a:r>
            <a:r>
              <a:rPr lang="en-US" sz="4000" b="1" dirty="0" err="1">
                <a:latin typeface="Barlow" panose="00000500000000000000" pitchFamily="2" charset="0"/>
              </a:rPr>
              <a:t>tạo</a:t>
            </a:r>
            <a:r>
              <a:rPr lang="en-US" sz="4000" b="1" dirty="0">
                <a:latin typeface="Barlow" panose="00000500000000000000" pitchFamily="2" charset="0"/>
              </a:rPr>
              <a:t> </a:t>
            </a:r>
            <a:r>
              <a:rPr lang="en-US" sz="4000" dirty="0">
                <a:latin typeface="Barlow" panose="00000500000000000000" pitchFamily="2" charset="0"/>
              </a:rPr>
              <a:t>object </a:t>
            </a:r>
            <a:r>
              <a:rPr lang="en-US" sz="4000" dirty="0" err="1">
                <a:latin typeface="Barlow" panose="00000500000000000000" pitchFamily="2" charset="0"/>
              </a:rPr>
              <a:t>mới</a:t>
            </a:r>
            <a:r>
              <a:rPr lang="en-US" sz="4000" dirty="0">
                <a:latin typeface="Barlow" panose="00000500000000000000" pitchFamily="2" charset="0"/>
              </a:rPr>
              <a:t> </a:t>
            </a:r>
            <a:r>
              <a:rPr lang="en-US" sz="4000" dirty="0" err="1">
                <a:latin typeface="Barlow" panose="00000500000000000000" pitchFamily="2" charset="0"/>
              </a:rPr>
              <a:t>thông</a:t>
            </a:r>
            <a:r>
              <a:rPr lang="en-US" sz="4000" dirty="0">
                <a:latin typeface="Barlow" panose="00000500000000000000" pitchFamily="2" charset="0"/>
              </a:rPr>
              <a:t> qua </a:t>
            </a:r>
            <a:r>
              <a:rPr lang="en-US" sz="4000" b="1" dirty="0">
                <a:latin typeface="Barlow" panose="00000500000000000000" pitchFamily="2" charset="0"/>
              </a:rPr>
              <a:t>interface</a:t>
            </a:r>
            <a:r>
              <a:rPr lang="en-US" sz="4000" dirty="0">
                <a:latin typeface="Barlow" panose="00000500000000000000" pitchFamily="2" charset="0"/>
              </a:rPr>
              <a:t> </a:t>
            </a:r>
            <a:r>
              <a:rPr lang="en-US" sz="4000" dirty="0" err="1">
                <a:latin typeface="Barlow" panose="00000500000000000000" pitchFamily="2" charset="0"/>
              </a:rPr>
              <a:t>chung</a:t>
            </a:r>
            <a:endParaRPr lang="en-US" sz="4000" dirty="0">
              <a:latin typeface="Barlow" panose="00000500000000000000" pitchFamily="2" charset="0"/>
            </a:endParaRPr>
          </a:p>
        </p:txBody>
      </p:sp>
      <p:sp>
        <p:nvSpPr>
          <p:cNvPr id="3" name="TextBox 2">
            <a:extLst>
              <a:ext uri="{FF2B5EF4-FFF2-40B4-BE49-F238E27FC236}">
                <a16:creationId xmlns:a16="http://schemas.microsoft.com/office/drawing/2014/main" id="{BF4B722A-8EFA-C25D-CCBD-46A7424BE055}"/>
              </a:ext>
            </a:extLst>
          </p:cNvPr>
          <p:cNvSpPr txBox="1"/>
          <p:nvPr/>
        </p:nvSpPr>
        <p:spPr>
          <a:xfrm>
            <a:off x="837780" y="3160816"/>
            <a:ext cx="11338560" cy="707886"/>
          </a:xfrm>
          <a:prstGeom prst="rect">
            <a:avLst/>
          </a:prstGeom>
          <a:noFill/>
        </p:spPr>
        <p:txBody>
          <a:bodyPr wrap="square" rtlCol="0">
            <a:spAutoFit/>
          </a:bodyPr>
          <a:lstStyle/>
          <a:p>
            <a:r>
              <a:rPr lang="en-US" sz="4000" b="1" dirty="0">
                <a:latin typeface="Barlow" panose="00000500000000000000" pitchFamily="2" charset="0"/>
              </a:rPr>
              <a:t>Che </a:t>
            </a:r>
            <a:r>
              <a:rPr lang="en-US" sz="4000" b="1" dirty="0" err="1">
                <a:latin typeface="Barlow" panose="00000500000000000000" pitchFamily="2" charset="0"/>
              </a:rPr>
              <a:t>giấu</a:t>
            </a:r>
            <a:r>
              <a:rPr lang="en-US" sz="4000" b="1" dirty="0">
                <a:latin typeface="Barlow" panose="00000500000000000000" pitchFamily="2" charset="0"/>
              </a:rPr>
              <a:t> logic </a:t>
            </a:r>
            <a:r>
              <a:rPr lang="en-US" sz="4000" dirty="0" err="1">
                <a:latin typeface="Barlow" panose="00000500000000000000" pitchFamily="2" charset="0"/>
              </a:rPr>
              <a:t>của</a:t>
            </a:r>
            <a:r>
              <a:rPr lang="en-US" sz="4000" dirty="0">
                <a:latin typeface="Barlow" panose="00000500000000000000" pitchFamily="2" charset="0"/>
              </a:rPr>
              <a:t> constructor</a:t>
            </a:r>
          </a:p>
        </p:txBody>
      </p:sp>
      <p:sp>
        <p:nvSpPr>
          <p:cNvPr id="9" name="TextBox 8">
            <a:extLst>
              <a:ext uri="{FF2B5EF4-FFF2-40B4-BE49-F238E27FC236}">
                <a16:creationId xmlns:a16="http://schemas.microsoft.com/office/drawing/2014/main" id="{060769D3-ADF4-F079-DB5A-739B76B29E23}"/>
              </a:ext>
            </a:extLst>
          </p:cNvPr>
          <p:cNvSpPr txBox="1"/>
          <p:nvPr/>
        </p:nvSpPr>
        <p:spPr>
          <a:xfrm>
            <a:off x="837780" y="4257219"/>
            <a:ext cx="11338560" cy="707886"/>
          </a:xfrm>
          <a:prstGeom prst="rect">
            <a:avLst/>
          </a:prstGeom>
          <a:noFill/>
        </p:spPr>
        <p:txBody>
          <a:bodyPr wrap="square" rtlCol="0">
            <a:spAutoFit/>
          </a:bodyPr>
          <a:lstStyle/>
          <a:p>
            <a:r>
              <a:rPr lang="en-US" sz="4000" dirty="0" err="1">
                <a:latin typeface="Barlow" panose="00000500000000000000" pitchFamily="2" charset="0"/>
              </a:rPr>
              <a:t>Giảm</a:t>
            </a:r>
            <a:r>
              <a:rPr lang="en-US" sz="4000" dirty="0">
                <a:latin typeface="Barlow" panose="00000500000000000000" pitchFamily="2" charset="0"/>
              </a:rPr>
              <a:t> </a:t>
            </a:r>
            <a:r>
              <a:rPr lang="en-US" sz="4000" dirty="0" err="1">
                <a:latin typeface="Barlow" panose="00000500000000000000" pitchFamily="2" charset="0"/>
              </a:rPr>
              <a:t>phụ</a:t>
            </a:r>
            <a:r>
              <a:rPr lang="en-US" sz="4000" dirty="0">
                <a:latin typeface="Barlow" panose="00000500000000000000" pitchFamily="2" charset="0"/>
              </a:rPr>
              <a:t> </a:t>
            </a:r>
            <a:r>
              <a:rPr lang="en-US" sz="4000" dirty="0" err="1">
                <a:latin typeface="Barlow" panose="00000500000000000000" pitchFamily="2" charset="0"/>
              </a:rPr>
              <a:t>thuộc</a:t>
            </a:r>
            <a:r>
              <a:rPr lang="en-US" sz="4000" dirty="0">
                <a:latin typeface="Barlow" panose="00000500000000000000" pitchFamily="2" charset="0"/>
              </a:rPr>
              <a:t>, </a:t>
            </a:r>
            <a:r>
              <a:rPr lang="en-US" sz="4000" dirty="0" err="1">
                <a:latin typeface="Barlow" panose="00000500000000000000" pitchFamily="2" charset="0"/>
              </a:rPr>
              <a:t>dễ</a:t>
            </a:r>
            <a:r>
              <a:rPr lang="en-US" sz="4000" dirty="0">
                <a:latin typeface="Barlow" panose="00000500000000000000" pitchFamily="2" charset="0"/>
              </a:rPr>
              <a:t> </a:t>
            </a:r>
            <a:r>
              <a:rPr lang="en-US" sz="4000" dirty="0" err="1">
                <a:latin typeface="Barlow" panose="00000500000000000000" pitchFamily="2" charset="0"/>
              </a:rPr>
              <a:t>mở</a:t>
            </a:r>
            <a:r>
              <a:rPr lang="en-US" sz="4000" dirty="0">
                <a:latin typeface="Barlow" panose="00000500000000000000" pitchFamily="2" charset="0"/>
              </a:rPr>
              <a:t> </a:t>
            </a:r>
            <a:r>
              <a:rPr lang="en-US" sz="4000" dirty="0" err="1">
                <a:latin typeface="Barlow" panose="00000500000000000000" pitchFamily="2" charset="0"/>
              </a:rPr>
              <a:t>rộng</a:t>
            </a:r>
            <a:endParaRPr lang="en-US" sz="4000" dirty="0">
              <a:latin typeface="Barlow" panose="00000500000000000000" pitchFamily="2" charset="0"/>
            </a:endParaRPr>
          </a:p>
        </p:txBody>
      </p:sp>
      <p:sp>
        <p:nvSpPr>
          <p:cNvPr id="6" name="Date Placeholder 5">
            <a:extLst>
              <a:ext uri="{FF2B5EF4-FFF2-40B4-BE49-F238E27FC236}">
                <a16:creationId xmlns:a16="http://schemas.microsoft.com/office/drawing/2014/main" id="{C0E5FF78-B38E-A341-8AC2-662A7861A56B}"/>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35686992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5</a:t>
            </a:fld>
            <a:endParaRPr lang="en-GB" dirty="0"/>
          </a:p>
        </p:txBody>
      </p:sp>
      <p:grpSp>
        <p:nvGrpSpPr>
          <p:cNvPr id="36" name="Group 35">
            <a:extLst>
              <a:ext uri="{FF2B5EF4-FFF2-40B4-BE49-F238E27FC236}">
                <a16:creationId xmlns:a16="http://schemas.microsoft.com/office/drawing/2014/main" id="{FDC655CC-8490-6CA8-CBAE-57A7CEDD6EB0}"/>
              </a:ext>
            </a:extLst>
          </p:cNvPr>
          <p:cNvGrpSpPr/>
          <p:nvPr/>
        </p:nvGrpSpPr>
        <p:grpSpPr>
          <a:xfrm>
            <a:off x="1449505" y="1581912"/>
            <a:ext cx="9292990" cy="4352544"/>
            <a:chOff x="1449505" y="1581912"/>
            <a:chExt cx="9292990" cy="4352544"/>
          </a:xfrm>
        </p:grpSpPr>
        <p:sp>
          <p:nvSpPr>
            <p:cNvPr id="6" name="Rectangle 5">
              <a:extLst>
                <a:ext uri="{FF2B5EF4-FFF2-40B4-BE49-F238E27FC236}">
                  <a16:creationId xmlns:a16="http://schemas.microsoft.com/office/drawing/2014/main" id="{3BC76C5A-2C3F-E8E8-8CAA-1331035246F7}"/>
                </a:ext>
              </a:extLst>
            </p:cNvPr>
            <p:cNvSpPr/>
            <p:nvPr/>
          </p:nvSpPr>
          <p:spPr>
            <a:xfrm>
              <a:off x="4899841" y="1581912"/>
              <a:ext cx="2392318" cy="124358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dirty="0"/>
                <a:t>&lt;&lt;interface&gt;&gt;</a:t>
              </a:r>
            </a:p>
            <a:p>
              <a:pPr algn="ctr"/>
              <a:r>
                <a:rPr lang="en-US" sz="2400" b="1" dirty="0"/>
                <a:t>Shape</a:t>
              </a:r>
              <a:endParaRPr lang="en-GB" sz="2400" b="1" dirty="0"/>
            </a:p>
          </p:txBody>
        </p:sp>
        <p:cxnSp>
          <p:nvCxnSpPr>
            <p:cNvPr id="10" name="Straight Arrow Connector 9">
              <a:extLst>
                <a:ext uri="{FF2B5EF4-FFF2-40B4-BE49-F238E27FC236}">
                  <a16:creationId xmlns:a16="http://schemas.microsoft.com/office/drawing/2014/main" id="{7C97F78B-9FB3-486F-FB70-BCB61F395AFE}"/>
                </a:ext>
              </a:extLst>
            </p:cNvPr>
            <p:cNvCxnSpPr>
              <a:cxnSpLocks/>
              <a:stCxn id="17" idx="0"/>
            </p:cNvCxnSpPr>
            <p:nvPr/>
          </p:nvCxnSpPr>
          <p:spPr>
            <a:xfrm flipV="1">
              <a:off x="6096000" y="3063240"/>
              <a:ext cx="0" cy="1261872"/>
            </a:xfrm>
            <a:prstGeom prst="straightConnector1">
              <a:avLst/>
            </a:prstGeom>
            <a:ln w="31750">
              <a:prstDash val="dash"/>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9" name="Group 18">
              <a:extLst>
                <a:ext uri="{FF2B5EF4-FFF2-40B4-BE49-F238E27FC236}">
                  <a16:creationId xmlns:a16="http://schemas.microsoft.com/office/drawing/2014/main" id="{94826492-BC61-D6E2-E3CD-4BB04D83EDCA}"/>
                </a:ext>
              </a:extLst>
            </p:cNvPr>
            <p:cNvGrpSpPr/>
            <p:nvPr/>
          </p:nvGrpSpPr>
          <p:grpSpPr>
            <a:xfrm>
              <a:off x="4899841" y="4325112"/>
              <a:ext cx="2392318" cy="1609344"/>
              <a:chOff x="4899841" y="4069080"/>
              <a:chExt cx="2392318" cy="1609344"/>
            </a:xfrm>
          </p:grpSpPr>
          <p:sp>
            <p:nvSpPr>
              <p:cNvPr id="17" name="Rectangle 16">
                <a:extLst>
                  <a:ext uri="{FF2B5EF4-FFF2-40B4-BE49-F238E27FC236}">
                    <a16:creationId xmlns:a16="http://schemas.microsoft.com/office/drawing/2014/main" id="{A0DE4BCB-10BE-2C1F-CC63-6EBB8A9D0285}"/>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t>Square</a:t>
                </a:r>
                <a:endParaRPr lang="en-GB" sz="2400" b="1" dirty="0"/>
              </a:p>
            </p:txBody>
          </p:sp>
          <p:sp>
            <p:nvSpPr>
              <p:cNvPr id="18" name="Rectangle 17">
                <a:extLst>
                  <a:ext uri="{FF2B5EF4-FFF2-40B4-BE49-F238E27FC236}">
                    <a16:creationId xmlns:a16="http://schemas.microsoft.com/office/drawing/2014/main" id="{915754EE-3FFF-D0D0-77B5-AEE913EEEB19}"/>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2400" dirty="0"/>
              </a:p>
            </p:txBody>
          </p:sp>
        </p:grpSp>
        <p:grpSp>
          <p:nvGrpSpPr>
            <p:cNvPr id="20" name="Group 19">
              <a:extLst>
                <a:ext uri="{FF2B5EF4-FFF2-40B4-BE49-F238E27FC236}">
                  <a16:creationId xmlns:a16="http://schemas.microsoft.com/office/drawing/2014/main" id="{314CA596-55FE-C84D-B8BC-08D9B6ADD96E}"/>
                </a:ext>
              </a:extLst>
            </p:cNvPr>
            <p:cNvGrpSpPr/>
            <p:nvPr/>
          </p:nvGrpSpPr>
          <p:grpSpPr>
            <a:xfrm>
              <a:off x="1449505" y="4325112"/>
              <a:ext cx="2392318" cy="1609344"/>
              <a:chOff x="4899841" y="4069080"/>
              <a:chExt cx="2392318" cy="1609344"/>
            </a:xfrm>
          </p:grpSpPr>
          <p:sp>
            <p:nvSpPr>
              <p:cNvPr id="21" name="Rectangle 20">
                <a:extLst>
                  <a:ext uri="{FF2B5EF4-FFF2-40B4-BE49-F238E27FC236}">
                    <a16:creationId xmlns:a16="http://schemas.microsoft.com/office/drawing/2014/main" id="{05AFBEC5-9419-C027-4848-0994604069E3}"/>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t>Triangle</a:t>
                </a:r>
                <a:endParaRPr lang="en-GB" sz="2400" b="1" dirty="0"/>
              </a:p>
            </p:txBody>
          </p:sp>
          <p:sp>
            <p:nvSpPr>
              <p:cNvPr id="22" name="Rectangle 21">
                <a:extLst>
                  <a:ext uri="{FF2B5EF4-FFF2-40B4-BE49-F238E27FC236}">
                    <a16:creationId xmlns:a16="http://schemas.microsoft.com/office/drawing/2014/main" id="{BFCB61E4-F8A9-5367-56CA-4DEAF24DC1C0}"/>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2400" dirty="0"/>
              </a:p>
            </p:txBody>
          </p:sp>
        </p:grpSp>
        <p:grpSp>
          <p:nvGrpSpPr>
            <p:cNvPr id="23" name="Group 22">
              <a:extLst>
                <a:ext uri="{FF2B5EF4-FFF2-40B4-BE49-F238E27FC236}">
                  <a16:creationId xmlns:a16="http://schemas.microsoft.com/office/drawing/2014/main" id="{CDE2FEC4-8317-DF2E-3467-F158AE1BD9BA}"/>
                </a:ext>
              </a:extLst>
            </p:cNvPr>
            <p:cNvGrpSpPr/>
            <p:nvPr/>
          </p:nvGrpSpPr>
          <p:grpSpPr>
            <a:xfrm>
              <a:off x="8350177" y="4325112"/>
              <a:ext cx="2392318" cy="1609344"/>
              <a:chOff x="4899841" y="4069080"/>
              <a:chExt cx="2392318" cy="1609344"/>
            </a:xfrm>
          </p:grpSpPr>
          <p:sp>
            <p:nvSpPr>
              <p:cNvPr id="24" name="Rectangle 23">
                <a:extLst>
                  <a:ext uri="{FF2B5EF4-FFF2-40B4-BE49-F238E27FC236}">
                    <a16:creationId xmlns:a16="http://schemas.microsoft.com/office/drawing/2014/main" id="{AA6DAC36-F309-DE09-2461-E595CFAF0BEC}"/>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2400" b="1" dirty="0"/>
                  <a:t>Circle</a:t>
                </a:r>
                <a:endParaRPr lang="en-GB" sz="2400" b="1" dirty="0"/>
              </a:p>
            </p:txBody>
          </p:sp>
          <p:sp>
            <p:nvSpPr>
              <p:cNvPr id="25" name="Rectangle 24">
                <a:extLst>
                  <a:ext uri="{FF2B5EF4-FFF2-40B4-BE49-F238E27FC236}">
                    <a16:creationId xmlns:a16="http://schemas.microsoft.com/office/drawing/2014/main" id="{61E0F0EC-675D-D6A4-A4AC-4F808123C42C}"/>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2400" dirty="0"/>
              </a:p>
            </p:txBody>
          </p:sp>
        </p:grpSp>
        <p:cxnSp>
          <p:nvCxnSpPr>
            <p:cNvPr id="27" name="Straight Connector 26">
              <a:extLst>
                <a:ext uri="{FF2B5EF4-FFF2-40B4-BE49-F238E27FC236}">
                  <a16:creationId xmlns:a16="http://schemas.microsoft.com/office/drawing/2014/main" id="{2823DB27-879A-844D-F976-D502230648B1}"/>
                </a:ext>
              </a:extLst>
            </p:cNvPr>
            <p:cNvCxnSpPr>
              <a:stCxn id="21" idx="0"/>
            </p:cNvCxnSpPr>
            <p:nvPr/>
          </p:nvCxnSpPr>
          <p:spPr>
            <a:xfrm flipV="1">
              <a:off x="2645664" y="3282696"/>
              <a:ext cx="3450336" cy="1042416"/>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484E7A5-EB74-49EB-CFBE-BF4DA71C23B8}"/>
                </a:ext>
              </a:extLst>
            </p:cNvPr>
            <p:cNvCxnSpPr>
              <a:cxnSpLocks/>
              <a:stCxn id="24" idx="0"/>
            </p:cNvCxnSpPr>
            <p:nvPr/>
          </p:nvCxnSpPr>
          <p:spPr>
            <a:xfrm flipH="1" flipV="1">
              <a:off x="6096000" y="3282696"/>
              <a:ext cx="3450336" cy="1042416"/>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33" name="Isosceles Triangle 32">
              <a:extLst>
                <a:ext uri="{FF2B5EF4-FFF2-40B4-BE49-F238E27FC236}">
                  <a16:creationId xmlns:a16="http://schemas.microsoft.com/office/drawing/2014/main" id="{01853588-8770-B116-3A96-F09A02176361}"/>
                </a:ext>
              </a:extLst>
            </p:cNvPr>
            <p:cNvSpPr/>
            <p:nvPr/>
          </p:nvSpPr>
          <p:spPr>
            <a:xfrm>
              <a:off x="5991699" y="2848356"/>
              <a:ext cx="202505" cy="155448"/>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grpSp>
      <p:sp>
        <p:nvSpPr>
          <p:cNvPr id="3" name="Date Placeholder 2">
            <a:extLst>
              <a:ext uri="{FF2B5EF4-FFF2-40B4-BE49-F238E27FC236}">
                <a16:creationId xmlns:a16="http://schemas.microsoft.com/office/drawing/2014/main" id="{49BEEC3D-26A7-4E78-67C8-5980794B231B}"/>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0481194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923330"/>
          </a:xfrm>
          <a:prstGeom prst="rect">
            <a:avLst/>
          </a:prstGeom>
          <a:noFill/>
        </p:spPr>
        <p:txBody>
          <a:bodyPr wrap="square" rtlCol="0">
            <a:spAutoFit/>
          </a:bodyPr>
          <a:lstStyle/>
          <a:p>
            <a:r>
              <a:rPr lang="en-US" sz="5400" b="1" dirty="0">
                <a:latin typeface="Barlow Black" panose="00000A00000000000000" pitchFamily="2" charset="0"/>
              </a:rPr>
              <a:t>2. Motivation</a:t>
            </a: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6</a:t>
            </a:fld>
            <a:endParaRPr lang="en-GB" dirty="0"/>
          </a:p>
        </p:txBody>
      </p:sp>
      <p:grpSp>
        <p:nvGrpSpPr>
          <p:cNvPr id="38" name="Group 37">
            <a:extLst>
              <a:ext uri="{FF2B5EF4-FFF2-40B4-BE49-F238E27FC236}">
                <a16:creationId xmlns:a16="http://schemas.microsoft.com/office/drawing/2014/main" id="{22661DB0-9D9D-476C-A3F6-AAAFB9D5F2D2}"/>
              </a:ext>
            </a:extLst>
          </p:cNvPr>
          <p:cNvGrpSpPr/>
          <p:nvPr/>
        </p:nvGrpSpPr>
        <p:grpSpPr>
          <a:xfrm>
            <a:off x="555520" y="2383197"/>
            <a:ext cx="5175504" cy="2572851"/>
            <a:chOff x="1449505" y="1581912"/>
            <a:chExt cx="9292990" cy="4352544"/>
          </a:xfrm>
        </p:grpSpPr>
        <p:sp>
          <p:nvSpPr>
            <p:cNvPr id="39" name="Rectangle 38">
              <a:extLst>
                <a:ext uri="{FF2B5EF4-FFF2-40B4-BE49-F238E27FC236}">
                  <a16:creationId xmlns:a16="http://schemas.microsoft.com/office/drawing/2014/main" id="{C8CB31C4-9E57-0ADA-C1A7-CDF7F412CE79}"/>
                </a:ext>
              </a:extLst>
            </p:cNvPr>
            <p:cNvSpPr/>
            <p:nvPr/>
          </p:nvSpPr>
          <p:spPr>
            <a:xfrm>
              <a:off x="4899841" y="1581912"/>
              <a:ext cx="2392318" cy="124358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t>&lt;&lt;interface&gt;&gt;</a:t>
              </a:r>
            </a:p>
            <a:p>
              <a:pPr algn="ctr"/>
              <a:r>
                <a:rPr lang="en-US" sz="1400" b="1" dirty="0"/>
                <a:t>Shape</a:t>
              </a:r>
              <a:endParaRPr lang="en-GB" sz="1400" b="1" dirty="0"/>
            </a:p>
          </p:txBody>
        </p:sp>
        <p:cxnSp>
          <p:nvCxnSpPr>
            <p:cNvPr id="40" name="Straight Arrow Connector 39">
              <a:extLst>
                <a:ext uri="{FF2B5EF4-FFF2-40B4-BE49-F238E27FC236}">
                  <a16:creationId xmlns:a16="http://schemas.microsoft.com/office/drawing/2014/main" id="{759FAE03-D28B-0FE2-92D3-7AC3418074A3}"/>
                </a:ext>
              </a:extLst>
            </p:cNvPr>
            <p:cNvCxnSpPr>
              <a:cxnSpLocks/>
              <a:stCxn id="51" idx="0"/>
            </p:cNvCxnSpPr>
            <p:nvPr/>
          </p:nvCxnSpPr>
          <p:spPr>
            <a:xfrm flipV="1">
              <a:off x="6096000" y="3063240"/>
              <a:ext cx="0" cy="1261872"/>
            </a:xfrm>
            <a:prstGeom prst="straightConnector1">
              <a:avLst/>
            </a:prstGeom>
            <a:ln w="31750">
              <a:prstDash val="dash"/>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41" name="Group 40">
              <a:extLst>
                <a:ext uri="{FF2B5EF4-FFF2-40B4-BE49-F238E27FC236}">
                  <a16:creationId xmlns:a16="http://schemas.microsoft.com/office/drawing/2014/main" id="{9963CF03-15C4-90A0-FE5B-895190D66B9E}"/>
                </a:ext>
              </a:extLst>
            </p:cNvPr>
            <p:cNvGrpSpPr/>
            <p:nvPr/>
          </p:nvGrpSpPr>
          <p:grpSpPr>
            <a:xfrm>
              <a:off x="4899841" y="4325112"/>
              <a:ext cx="2392318" cy="1609344"/>
              <a:chOff x="4899841" y="4069080"/>
              <a:chExt cx="2392318" cy="1609344"/>
            </a:xfrm>
          </p:grpSpPr>
          <p:sp>
            <p:nvSpPr>
              <p:cNvPr id="51" name="Rectangle 50">
                <a:extLst>
                  <a:ext uri="{FF2B5EF4-FFF2-40B4-BE49-F238E27FC236}">
                    <a16:creationId xmlns:a16="http://schemas.microsoft.com/office/drawing/2014/main" id="{8F7EA7FE-2D35-D5FC-330A-406B207AD90D}"/>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Square</a:t>
                </a:r>
                <a:endParaRPr lang="en-GB" sz="1400" b="1" dirty="0"/>
              </a:p>
            </p:txBody>
          </p:sp>
          <p:sp>
            <p:nvSpPr>
              <p:cNvPr id="52" name="Rectangle 51">
                <a:extLst>
                  <a:ext uri="{FF2B5EF4-FFF2-40B4-BE49-F238E27FC236}">
                    <a16:creationId xmlns:a16="http://schemas.microsoft.com/office/drawing/2014/main" id="{76588915-50CA-4522-3D24-36904C458E17}"/>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grpSp>
          <p:nvGrpSpPr>
            <p:cNvPr id="42" name="Group 41">
              <a:extLst>
                <a:ext uri="{FF2B5EF4-FFF2-40B4-BE49-F238E27FC236}">
                  <a16:creationId xmlns:a16="http://schemas.microsoft.com/office/drawing/2014/main" id="{25AD4A75-5703-BC72-C62C-732EC726F233}"/>
                </a:ext>
              </a:extLst>
            </p:cNvPr>
            <p:cNvGrpSpPr/>
            <p:nvPr/>
          </p:nvGrpSpPr>
          <p:grpSpPr>
            <a:xfrm>
              <a:off x="1449505" y="4325112"/>
              <a:ext cx="2392318" cy="1609344"/>
              <a:chOff x="4899841" y="4069080"/>
              <a:chExt cx="2392318" cy="1609344"/>
            </a:xfrm>
          </p:grpSpPr>
          <p:sp>
            <p:nvSpPr>
              <p:cNvPr id="49" name="Rectangle 48">
                <a:extLst>
                  <a:ext uri="{FF2B5EF4-FFF2-40B4-BE49-F238E27FC236}">
                    <a16:creationId xmlns:a16="http://schemas.microsoft.com/office/drawing/2014/main" id="{E513EAB8-3E2D-4EBA-84DC-83B6CB4B340B}"/>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Triangle</a:t>
                </a:r>
                <a:endParaRPr lang="en-GB" sz="1400" b="1" dirty="0"/>
              </a:p>
            </p:txBody>
          </p:sp>
          <p:sp>
            <p:nvSpPr>
              <p:cNvPr id="50" name="Rectangle 49">
                <a:extLst>
                  <a:ext uri="{FF2B5EF4-FFF2-40B4-BE49-F238E27FC236}">
                    <a16:creationId xmlns:a16="http://schemas.microsoft.com/office/drawing/2014/main" id="{993BFDEB-B799-A986-C727-689898FB11E6}"/>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grpSp>
          <p:nvGrpSpPr>
            <p:cNvPr id="43" name="Group 42">
              <a:extLst>
                <a:ext uri="{FF2B5EF4-FFF2-40B4-BE49-F238E27FC236}">
                  <a16:creationId xmlns:a16="http://schemas.microsoft.com/office/drawing/2014/main" id="{8ACD8596-940D-6BE4-316A-CDAA74E07D85}"/>
                </a:ext>
              </a:extLst>
            </p:cNvPr>
            <p:cNvGrpSpPr/>
            <p:nvPr/>
          </p:nvGrpSpPr>
          <p:grpSpPr>
            <a:xfrm>
              <a:off x="8350177" y="4325112"/>
              <a:ext cx="2392318" cy="1609344"/>
              <a:chOff x="4899841" y="4069080"/>
              <a:chExt cx="2392318" cy="1609344"/>
            </a:xfrm>
          </p:grpSpPr>
          <p:sp>
            <p:nvSpPr>
              <p:cNvPr id="47" name="Rectangle 46">
                <a:extLst>
                  <a:ext uri="{FF2B5EF4-FFF2-40B4-BE49-F238E27FC236}">
                    <a16:creationId xmlns:a16="http://schemas.microsoft.com/office/drawing/2014/main" id="{30F8A472-5613-AAC1-1169-C2BA9D993F4B}"/>
                  </a:ext>
                </a:extLst>
              </p:cNvPr>
              <p:cNvSpPr/>
              <p:nvPr/>
            </p:nvSpPr>
            <p:spPr>
              <a:xfrm>
                <a:off x="4899841" y="4069080"/>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b="1" dirty="0"/>
                  <a:t>Circle</a:t>
                </a:r>
                <a:endParaRPr lang="en-GB" sz="1400" b="1" dirty="0"/>
              </a:p>
            </p:txBody>
          </p:sp>
          <p:sp>
            <p:nvSpPr>
              <p:cNvPr id="48" name="Rectangle 47">
                <a:extLst>
                  <a:ext uri="{FF2B5EF4-FFF2-40B4-BE49-F238E27FC236}">
                    <a16:creationId xmlns:a16="http://schemas.microsoft.com/office/drawing/2014/main" id="{12C1F852-B2CB-CF95-4FA5-3FE8CE26C4B2}"/>
                  </a:ext>
                </a:extLst>
              </p:cNvPr>
              <p:cNvSpPr/>
              <p:nvPr/>
            </p:nvSpPr>
            <p:spPr>
              <a:xfrm>
                <a:off x="4899841" y="4873752"/>
                <a:ext cx="2392318" cy="80467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400" dirty="0"/>
              </a:p>
            </p:txBody>
          </p:sp>
        </p:grpSp>
        <p:cxnSp>
          <p:nvCxnSpPr>
            <p:cNvPr id="44" name="Straight Connector 43">
              <a:extLst>
                <a:ext uri="{FF2B5EF4-FFF2-40B4-BE49-F238E27FC236}">
                  <a16:creationId xmlns:a16="http://schemas.microsoft.com/office/drawing/2014/main" id="{5674BA88-0301-B5E8-6200-C7EF3A6B564E}"/>
                </a:ext>
              </a:extLst>
            </p:cNvPr>
            <p:cNvCxnSpPr>
              <a:stCxn id="49" idx="0"/>
            </p:cNvCxnSpPr>
            <p:nvPr/>
          </p:nvCxnSpPr>
          <p:spPr>
            <a:xfrm flipV="1">
              <a:off x="2645664" y="3282696"/>
              <a:ext cx="3450336" cy="1042416"/>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74FBE18-2055-F81C-CDB5-494E1A726A1D}"/>
                </a:ext>
              </a:extLst>
            </p:cNvPr>
            <p:cNvCxnSpPr>
              <a:cxnSpLocks/>
              <a:stCxn id="47" idx="0"/>
            </p:cNvCxnSpPr>
            <p:nvPr/>
          </p:nvCxnSpPr>
          <p:spPr>
            <a:xfrm flipH="1" flipV="1">
              <a:off x="6096000" y="3282696"/>
              <a:ext cx="3450336" cy="1042416"/>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6" name="Isosceles Triangle 45">
              <a:extLst>
                <a:ext uri="{FF2B5EF4-FFF2-40B4-BE49-F238E27FC236}">
                  <a16:creationId xmlns:a16="http://schemas.microsoft.com/office/drawing/2014/main" id="{D7EAF2DD-479C-EAA0-1996-50906FE91CC9}"/>
                </a:ext>
              </a:extLst>
            </p:cNvPr>
            <p:cNvSpPr/>
            <p:nvPr/>
          </p:nvSpPr>
          <p:spPr>
            <a:xfrm>
              <a:off x="5991699" y="2848356"/>
              <a:ext cx="202505" cy="155448"/>
            </a:xfrm>
            <a:prstGeom prst="triangl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sz="1100"/>
            </a:p>
          </p:txBody>
        </p:sp>
      </p:grpSp>
      <p:pic>
        <p:nvPicPr>
          <p:cNvPr id="53" name="Picture 52">
            <a:extLst>
              <a:ext uri="{FF2B5EF4-FFF2-40B4-BE49-F238E27FC236}">
                <a16:creationId xmlns:a16="http://schemas.microsoft.com/office/drawing/2014/main" id="{A3E57C50-4561-C8A3-C734-DCFCB45E784E}"/>
              </a:ext>
            </a:extLst>
          </p:cNvPr>
          <p:cNvPicPr>
            <a:picLocks noChangeAspect="1"/>
          </p:cNvPicPr>
          <p:nvPr/>
        </p:nvPicPr>
        <p:blipFill>
          <a:blip r:embed="rId2">
            <a:extLst>
              <a:ext uri="{28A0092B-C50C-407E-A947-70E740481C1C}">
                <a14:useLocalDpi xmlns:a14="http://schemas.microsoft.com/office/drawing/2010/main" val="0"/>
              </a:ext>
            </a:extLst>
          </a:blip>
          <a:srcRect l="3" r="14374"/>
          <a:stretch/>
        </p:blipFill>
        <p:spPr>
          <a:xfrm>
            <a:off x="7040881" y="136525"/>
            <a:ext cx="4864607" cy="6583156"/>
          </a:xfrm>
          <a:prstGeom prst="roundRect">
            <a:avLst>
              <a:gd name="adj" fmla="val 2572"/>
            </a:avLst>
          </a:prstGeom>
          <a:effectLst>
            <a:outerShdw blurRad="50800" dist="38100" dir="2700000" algn="tl" rotWithShape="0">
              <a:prstClr val="black">
                <a:alpha val="40000"/>
              </a:prstClr>
            </a:outerShdw>
          </a:effectLst>
        </p:spPr>
      </p:pic>
      <p:sp>
        <p:nvSpPr>
          <p:cNvPr id="3" name="Date Placeholder 2">
            <a:extLst>
              <a:ext uri="{FF2B5EF4-FFF2-40B4-BE49-F238E27FC236}">
                <a16:creationId xmlns:a16="http://schemas.microsoft.com/office/drawing/2014/main" id="{F1D5A89D-74DC-70D8-DD34-7FA6B438E991}"/>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259937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7</a:t>
            </a:fld>
            <a:endParaRPr lang="en-GB" dirty="0"/>
          </a:p>
        </p:txBody>
      </p:sp>
      <p:pic>
        <p:nvPicPr>
          <p:cNvPr id="6" name="Picture 5">
            <a:extLst>
              <a:ext uri="{FF2B5EF4-FFF2-40B4-BE49-F238E27FC236}">
                <a16:creationId xmlns:a16="http://schemas.microsoft.com/office/drawing/2014/main" id="{C50970D5-7EE4-66C0-9C75-E265822180FE}"/>
              </a:ext>
            </a:extLst>
          </p:cNvPr>
          <p:cNvPicPr>
            <a:picLocks noChangeAspect="1"/>
          </p:cNvPicPr>
          <p:nvPr/>
        </p:nvPicPr>
        <p:blipFill>
          <a:blip r:embed="rId2">
            <a:extLst>
              <a:ext uri="{28A0092B-C50C-407E-A947-70E740481C1C}">
                <a14:useLocalDpi xmlns:a14="http://schemas.microsoft.com/office/drawing/2010/main" val="0"/>
              </a:ext>
            </a:extLst>
          </a:blip>
          <a:srcRect l="594" r="13459"/>
          <a:stretch/>
        </p:blipFill>
        <p:spPr>
          <a:xfrm>
            <a:off x="850392" y="760111"/>
            <a:ext cx="4754879" cy="4895006"/>
          </a:xfrm>
          <a:prstGeom prst="roundRect">
            <a:avLst>
              <a:gd name="adj" fmla="val 2572"/>
            </a:avLst>
          </a:prstGeom>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CC389748-6376-8769-D1A7-955ACA68A1DF}"/>
              </a:ext>
            </a:extLst>
          </p:cNvPr>
          <p:cNvSpPr txBox="1"/>
          <p:nvPr/>
        </p:nvSpPr>
        <p:spPr>
          <a:xfrm>
            <a:off x="6290653" y="2318691"/>
            <a:ext cx="3249775" cy="707886"/>
          </a:xfrm>
          <a:prstGeom prst="rect">
            <a:avLst/>
          </a:prstGeom>
          <a:noFill/>
        </p:spPr>
        <p:txBody>
          <a:bodyPr wrap="square" rtlCol="0">
            <a:spAutoFit/>
          </a:bodyPr>
          <a:lstStyle/>
          <a:p>
            <a:r>
              <a:rPr lang="en-US" sz="4000" dirty="0" err="1">
                <a:latin typeface="Barlow" panose="00000500000000000000" pitchFamily="2" charset="0"/>
              </a:rPr>
              <a:t>Lặp</a:t>
            </a:r>
            <a:r>
              <a:rPr lang="en-US" sz="4000" dirty="0">
                <a:latin typeface="Barlow" panose="00000500000000000000" pitchFamily="2" charset="0"/>
              </a:rPr>
              <a:t> </a:t>
            </a:r>
            <a:r>
              <a:rPr lang="en-US" sz="4000" dirty="0" err="1">
                <a:latin typeface="Barlow" panose="00000500000000000000" pitchFamily="2" charset="0"/>
              </a:rPr>
              <a:t>đi</a:t>
            </a:r>
            <a:r>
              <a:rPr lang="en-US" sz="4000" dirty="0">
                <a:latin typeface="Barlow" panose="00000500000000000000" pitchFamily="2" charset="0"/>
              </a:rPr>
              <a:t> </a:t>
            </a:r>
            <a:r>
              <a:rPr lang="en-US" sz="4000" dirty="0" err="1">
                <a:latin typeface="Barlow" panose="00000500000000000000" pitchFamily="2" charset="0"/>
              </a:rPr>
              <a:t>lặp</a:t>
            </a:r>
            <a:r>
              <a:rPr lang="en-US" sz="4000" dirty="0">
                <a:latin typeface="Barlow" panose="00000500000000000000" pitchFamily="2" charset="0"/>
              </a:rPr>
              <a:t> </a:t>
            </a:r>
            <a:r>
              <a:rPr lang="en-US" sz="4000" dirty="0" err="1">
                <a:latin typeface="Barlow" panose="00000500000000000000" pitchFamily="2" charset="0"/>
              </a:rPr>
              <a:t>lại</a:t>
            </a:r>
            <a:endParaRPr lang="en-US" sz="4000" dirty="0">
              <a:latin typeface="Barlow" panose="00000500000000000000" pitchFamily="2" charset="0"/>
            </a:endParaRPr>
          </a:p>
        </p:txBody>
      </p:sp>
      <p:sp>
        <p:nvSpPr>
          <p:cNvPr id="8" name="TextBox 7">
            <a:extLst>
              <a:ext uri="{FF2B5EF4-FFF2-40B4-BE49-F238E27FC236}">
                <a16:creationId xmlns:a16="http://schemas.microsoft.com/office/drawing/2014/main" id="{A4D04C0C-B4E3-1E76-B52F-A2136D94FB3A}"/>
              </a:ext>
            </a:extLst>
          </p:cNvPr>
          <p:cNvSpPr txBox="1"/>
          <p:nvPr/>
        </p:nvSpPr>
        <p:spPr>
          <a:xfrm>
            <a:off x="6290652" y="1227507"/>
            <a:ext cx="3548061" cy="707886"/>
          </a:xfrm>
          <a:prstGeom prst="rect">
            <a:avLst/>
          </a:prstGeom>
          <a:noFill/>
        </p:spPr>
        <p:txBody>
          <a:bodyPr wrap="square" rtlCol="0">
            <a:spAutoFit/>
          </a:bodyPr>
          <a:lstStyle/>
          <a:p>
            <a:r>
              <a:rPr lang="en-US" sz="4000" dirty="0" err="1">
                <a:latin typeface="Barlow" panose="00000500000000000000" pitchFamily="2" charset="0"/>
              </a:rPr>
              <a:t>Phụ</a:t>
            </a:r>
            <a:r>
              <a:rPr lang="en-US" sz="4000" dirty="0">
                <a:latin typeface="Barlow" panose="00000500000000000000" pitchFamily="2" charset="0"/>
              </a:rPr>
              <a:t> </a:t>
            </a:r>
            <a:r>
              <a:rPr lang="en-US" sz="4000" dirty="0" err="1">
                <a:latin typeface="Barlow" panose="00000500000000000000" pitchFamily="2" charset="0"/>
              </a:rPr>
              <a:t>thuộc</a:t>
            </a:r>
            <a:r>
              <a:rPr lang="en-US" sz="4000" dirty="0">
                <a:latin typeface="Barlow" panose="00000500000000000000" pitchFamily="2" charset="0"/>
              </a:rPr>
              <a:t> </a:t>
            </a:r>
            <a:r>
              <a:rPr lang="en-US" sz="4000" dirty="0" err="1">
                <a:latin typeface="Barlow" panose="00000500000000000000" pitchFamily="2" charset="0"/>
              </a:rPr>
              <a:t>cao</a:t>
            </a:r>
            <a:endParaRPr lang="en-US" sz="4000" dirty="0">
              <a:latin typeface="Barlow" panose="00000500000000000000" pitchFamily="2" charset="0"/>
            </a:endParaRPr>
          </a:p>
        </p:txBody>
      </p:sp>
      <p:sp>
        <p:nvSpPr>
          <p:cNvPr id="9" name="TextBox 8">
            <a:extLst>
              <a:ext uri="{FF2B5EF4-FFF2-40B4-BE49-F238E27FC236}">
                <a16:creationId xmlns:a16="http://schemas.microsoft.com/office/drawing/2014/main" id="{BD0DA541-3D47-30D1-1ABD-94ACDFC475CD}"/>
              </a:ext>
            </a:extLst>
          </p:cNvPr>
          <p:cNvSpPr txBox="1"/>
          <p:nvPr/>
        </p:nvSpPr>
        <p:spPr>
          <a:xfrm>
            <a:off x="6290652" y="3409875"/>
            <a:ext cx="5050956" cy="707886"/>
          </a:xfrm>
          <a:prstGeom prst="rect">
            <a:avLst/>
          </a:prstGeom>
          <a:noFill/>
        </p:spPr>
        <p:txBody>
          <a:bodyPr wrap="square" rtlCol="0">
            <a:spAutoFit/>
          </a:bodyPr>
          <a:lstStyle/>
          <a:p>
            <a:r>
              <a:rPr lang="en-US" sz="4000" dirty="0">
                <a:latin typeface="Barlow" panose="00000500000000000000" pitchFamily="2" charset="0"/>
              </a:rPr>
              <a:t>Vi </a:t>
            </a:r>
            <a:r>
              <a:rPr lang="en-US" sz="4000" dirty="0" err="1">
                <a:latin typeface="Barlow" panose="00000500000000000000" pitchFamily="2" charset="0"/>
              </a:rPr>
              <a:t>phạm</a:t>
            </a:r>
            <a:r>
              <a:rPr lang="en-US" sz="4000" dirty="0">
                <a:latin typeface="Barlow" panose="00000500000000000000" pitchFamily="2" charset="0"/>
              </a:rPr>
              <a:t> Open/Closed</a:t>
            </a:r>
          </a:p>
        </p:txBody>
      </p:sp>
      <p:sp>
        <p:nvSpPr>
          <p:cNvPr id="10" name="TextBox 9">
            <a:extLst>
              <a:ext uri="{FF2B5EF4-FFF2-40B4-BE49-F238E27FC236}">
                <a16:creationId xmlns:a16="http://schemas.microsoft.com/office/drawing/2014/main" id="{62374350-5539-137F-30AA-5B3B6D45FE65}"/>
              </a:ext>
            </a:extLst>
          </p:cNvPr>
          <p:cNvSpPr txBox="1"/>
          <p:nvPr/>
        </p:nvSpPr>
        <p:spPr>
          <a:xfrm>
            <a:off x="6290652" y="4501059"/>
            <a:ext cx="5050956" cy="707886"/>
          </a:xfrm>
          <a:prstGeom prst="rect">
            <a:avLst/>
          </a:prstGeom>
          <a:noFill/>
        </p:spPr>
        <p:txBody>
          <a:bodyPr wrap="square" rtlCol="0">
            <a:spAutoFit/>
          </a:bodyPr>
          <a:lstStyle/>
          <a:p>
            <a:r>
              <a:rPr lang="en-US" sz="4000" dirty="0" err="1">
                <a:latin typeface="Barlow" panose="00000500000000000000" pitchFamily="2" charset="0"/>
              </a:rPr>
              <a:t>Tính</a:t>
            </a:r>
            <a:r>
              <a:rPr lang="en-US" sz="4000" dirty="0">
                <a:latin typeface="Barlow" panose="00000500000000000000" pitchFamily="2" charset="0"/>
              </a:rPr>
              <a:t> </a:t>
            </a:r>
            <a:r>
              <a:rPr lang="en-US" sz="4000" dirty="0" err="1">
                <a:latin typeface="Barlow" panose="00000500000000000000" pitchFamily="2" charset="0"/>
              </a:rPr>
              <a:t>trừu</a:t>
            </a:r>
            <a:r>
              <a:rPr lang="en-US" sz="4000" dirty="0">
                <a:latin typeface="Barlow" panose="00000500000000000000" pitchFamily="2" charset="0"/>
              </a:rPr>
              <a:t> </a:t>
            </a:r>
            <a:r>
              <a:rPr lang="en-US" sz="4000" dirty="0" err="1">
                <a:latin typeface="Barlow" panose="00000500000000000000" pitchFamily="2" charset="0"/>
              </a:rPr>
              <a:t>tượng</a:t>
            </a:r>
            <a:r>
              <a:rPr lang="en-US" sz="4000" dirty="0">
                <a:latin typeface="Barlow" panose="00000500000000000000" pitchFamily="2" charset="0"/>
              </a:rPr>
              <a:t> </a:t>
            </a:r>
            <a:r>
              <a:rPr lang="en-US" sz="4000" dirty="0" err="1">
                <a:latin typeface="Barlow" panose="00000500000000000000" pitchFamily="2" charset="0"/>
              </a:rPr>
              <a:t>thấp</a:t>
            </a:r>
            <a:endParaRPr lang="en-US" sz="4000" dirty="0">
              <a:latin typeface="Barlow" panose="00000500000000000000" pitchFamily="2" charset="0"/>
            </a:endParaRPr>
          </a:p>
        </p:txBody>
      </p:sp>
      <p:sp>
        <p:nvSpPr>
          <p:cNvPr id="3" name="Date Placeholder 2">
            <a:extLst>
              <a:ext uri="{FF2B5EF4-FFF2-40B4-BE49-F238E27FC236}">
                <a16:creationId xmlns:a16="http://schemas.microsoft.com/office/drawing/2014/main" id="{8556BC39-7801-AA1B-ADDC-0C73691FA3DF}"/>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1837986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a:xfrm>
            <a:off x="8610600" y="6356350"/>
            <a:ext cx="2743200" cy="365125"/>
          </a:xfrm>
        </p:spPr>
        <p:txBody>
          <a:bodyPr/>
          <a:lstStyle/>
          <a:p>
            <a:fld id="{E5BAE56F-F8AC-40CC-AAA0-4983C6389C37}" type="slidenum">
              <a:rPr lang="en-GB" smtClean="0"/>
              <a:t>8</a:t>
            </a:fld>
            <a:endParaRPr lang="en-GB" dirty="0"/>
          </a:p>
        </p:txBody>
      </p:sp>
      <p:sp>
        <p:nvSpPr>
          <p:cNvPr id="7" name="TextBox 6">
            <a:extLst>
              <a:ext uri="{FF2B5EF4-FFF2-40B4-BE49-F238E27FC236}">
                <a16:creationId xmlns:a16="http://schemas.microsoft.com/office/drawing/2014/main" id="{CC389748-6376-8769-D1A7-955ACA68A1DF}"/>
              </a:ext>
            </a:extLst>
          </p:cNvPr>
          <p:cNvSpPr txBox="1"/>
          <p:nvPr/>
        </p:nvSpPr>
        <p:spPr>
          <a:xfrm>
            <a:off x="6205248" y="1667178"/>
            <a:ext cx="3851865" cy="646331"/>
          </a:xfrm>
          <a:prstGeom prst="rect">
            <a:avLst/>
          </a:prstGeom>
          <a:noFill/>
        </p:spPr>
        <p:txBody>
          <a:bodyPr wrap="square" rtlCol="0">
            <a:spAutoFit/>
          </a:bodyPr>
          <a:lstStyle/>
          <a:p>
            <a:r>
              <a:rPr lang="en-US" sz="3600" dirty="0" err="1">
                <a:latin typeface="Barlow" panose="00000500000000000000" pitchFamily="2" charset="0"/>
              </a:rPr>
              <a:t>Lặp</a:t>
            </a:r>
            <a:r>
              <a:rPr lang="en-US" sz="3600" dirty="0">
                <a:latin typeface="Barlow" panose="00000500000000000000" pitchFamily="2" charset="0"/>
              </a:rPr>
              <a:t> </a:t>
            </a:r>
            <a:r>
              <a:rPr lang="en-US" sz="3600" dirty="0" err="1">
                <a:latin typeface="Barlow" panose="00000500000000000000" pitchFamily="2" charset="0"/>
              </a:rPr>
              <a:t>đi</a:t>
            </a:r>
            <a:r>
              <a:rPr lang="en-US" sz="3600" dirty="0">
                <a:latin typeface="Barlow" panose="00000500000000000000" pitchFamily="2" charset="0"/>
              </a:rPr>
              <a:t> </a:t>
            </a:r>
            <a:r>
              <a:rPr lang="en-US" sz="3600" dirty="0" err="1">
                <a:latin typeface="Barlow" panose="00000500000000000000" pitchFamily="2" charset="0"/>
              </a:rPr>
              <a:t>lặp</a:t>
            </a:r>
            <a:r>
              <a:rPr lang="en-US" sz="3600" dirty="0">
                <a:latin typeface="Barlow" panose="00000500000000000000" pitchFamily="2" charset="0"/>
              </a:rPr>
              <a:t> </a:t>
            </a:r>
            <a:r>
              <a:rPr lang="en-US" sz="3600" dirty="0" err="1">
                <a:latin typeface="Barlow" panose="00000500000000000000" pitchFamily="2" charset="0"/>
              </a:rPr>
              <a:t>lại</a:t>
            </a:r>
            <a:endParaRPr lang="en-US" sz="3600" dirty="0">
              <a:latin typeface="Barlow" panose="00000500000000000000" pitchFamily="2" charset="0"/>
            </a:endParaRPr>
          </a:p>
        </p:txBody>
      </p:sp>
      <p:sp>
        <p:nvSpPr>
          <p:cNvPr id="8" name="TextBox 7">
            <a:extLst>
              <a:ext uri="{FF2B5EF4-FFF2-40B4-BE49-F238E27FC236}">
                <a16:creationId xmlns:a16="http://schemas.microsoft.com/office/drawing/2014/main" id="{A4D04C0C-B4E3-1E76-B52F-A2136D94FB3A}"/>
              </a:ext>
            </a:extLst>
          </p:cNvPr>
          <p:cNvSpPr txBox="1"/>
          <p:nvPr/>
        </p:nvSpPr>
        <p:spPr>
          <a:xfrm>
            <a:off x="6205247" y="704010"/>
            <a:ext cx="4205415" cy="646331"/>
          </a:xfrm>
          <a:prstGeom prst="rect">
            <a:avLst/>
          </a:prstGeom>
          <a:noFill/>
        </p:spPr>
        <p:txBody>
          <a:bodyPr wrap="square" rtlCol="0">
            <a:spAutoFit/>
          </a:bodyPr>
          <a:lstStyle/>
          <a:p>
            <a:r>
              <a:rPr lang="en-US" sz="3600" dirty="0" err="1">
                <a:latin typeface="Barlow" panose="00000500000000000000" pitchFamily="2" charset="0"/>
              </a:rPr>
              <a:t>Phụ</a:t>
            </a:r>
            <a:r>
              <a:rPr lang="en-US" sz="3600" dirty="0">
                <a:latin typeface="Barlow" panose="00000500000000000000" pitchFamily="2" charset="0"/>
              </a:rPr>
              <a:t> </a:t>
            </a:r>
            <a:r>
              <a:rPr lang="en-US" sz="3600" dirty="0" err="1">
                <a:latin typeface="Barlow" panose="00000500000000000000" pitchFamily="2" charset="0"/>
              </a:rPr>
              <a:t>thuộc</a:t>
            </a:r>
            <a:r>
              <a:rPr lang="en-US" sz="3600" dirty="0">
                <a:latin typeface="Barlow" panose="00000500000000000000" pitchFamily="2" charset="0"/>
              </a:rPr>
              <a:t> </a:t>
            </a:r>
            <a:r>
              <a:rPr lang="en-US" sz="3600" dirty="0" err="1">
                <a:latin typeface="Barlow" panose="00000500000000000000" pitchFamily="2" charset="0"/>
              </a:rPr>
              <a:t>cao</a:t>
            </a:r>
            <a:endParaRPr lang="en-US" sz="3600" dirty="0">
              <a:latin typeface="Barlow" panose="00000500000000000000" pitchFamily="2" charset="0"/>
            </a:endParaRPr>
          </a:p>
        </p:txBody>
      </p:sp>
      <p:sp>
        <p:nvSpPr>
          <p:cNvPr id="9" name="TextBox 8">
            <a:extLst>
              <a:ext uri="{FF2B5EF4-FFF2-40B4-BE49-F238E27FC236}">
                <a16:creationId xmlns:a16="http://schemas.microsoft.com/office/drawing/2014/main" id="{BD0DA541-3D47-30D1-1ABD-94ACDFC475CD}"/>
              </a:ext>
            </a:extLst>
          </p:cNvPr>
          <p:cNvSpPr txBox="1"/>
          <p:nvPr/>
        </p:nvSpPr>
        <p:spPr>
          <a:xfrm>
            <a:off x="6205246" y="2749218"/>
            <a:ext cx="5986753" cy="646331"/>
          </a:xfrm>
          <a:prstGeom prst="rect">
            <a:avLst/>
          </a:prstGeom>
          <a:noFill/>
        </p:spPr>
        <p:txBody>
          <a:bodyPr wrap="square" rtlCol="0">
            <a:spAutoFit/>
          </a:bodyPr>
          <a:lstStyle/>
          <a:p>
            <a:r>
              <a:rPr lang="en-US" sz="3600" dirty="0">
                <a:latin typeface="Barlow" panose="00000500000000000000" pitchFamily="2" charset="0"/>
              </a:rPr>
              <a:t>Vi </a:t>
            </a:r>
            <a:r>
              <a:rPr lang="en-US" sz="3600" dirty="0" err="1">
                <a:latin typeface="Barlow" panose="00000500000000000000" pitchFamily="2" charset="0"/>
              </a:rPr>
              <a:t>phạm</a:t>
            </a:r>
            <a:r>
              <a:rPr lang="en-US" sz="3600" dirty="0">
                <a:latin typeface="Barlow" panose="00000500000000000000" pitchFamily="2" charset="0"/>
              </a:rPr>
              <a:t> Open/Closed</a:t>
            </a:r>
          </a:p>
        </p:txBody>
      </p:sp>
      <p:sp>
        <p:nvSpPr>
          <p:cNvPr id="10" name="TextBox 9">
            <a:extLst>
              <a:ext uri="{FF2B5EF4-FFF2-40B4-BE49-F238E27FC236}">
                <a16:creationId xmlns:a16="http://schemas.microsoft.com/office/drawing/2014/main" id="{62374350-5539-137F-30AA-5B3B6D45FE65}"/>
              </a:ext>
            </a:extLst>
          </p:cNvPr>
          <p:cNvSpPr txBox="1"/>
          <p:nvPr/>
        </p:nvSpPr>
        <p:spPr>
          <a:xfrm>
            <a:off x="6205246" y="3831258"/>
            <a:ext cx="5986753" cy="646331"/>
          </a:xfrm>
          <a:prstGeom prst="rect">
            <a:avLst/>
          </a:prstGeom>
          <a:noFill/>
        </p:spPr>
        <p:txBody>
          <a:bodyPr wrap="square" rtlCol="0">
            <a:spAutoFit/>
          </a:bodyPr>
          <a:lstStyle/>
          <a:p>
            <a:r>
              <a:rPr lang="en-US" sz="3600" dirty="0" err="1">
                <a:latin typeface="Barlow" panose="00000500000000000000" pitchFamily="2" charset="0"/>
              </a:rPr>
              <a:t>Tính</a:t>
            </a:r>
            <a:r>
              <a:rPr lang="en-US" sz="3600" dirty="0">
                <a:latin typeface="Barlow" panose="00000500000000000000" pitchFamily="2" charset="0"/>
              </a:rPr>
              <a:t> </a:t>
            </a:r>
            <a:r>
              <a:rPr lang="en-US" sz="3600" dirty="0" err="1">
                <a:latin typeface="Barlow" panose="00000500000000000000" pitchFamily="2" charset="0"/>
              </a:rPr>
              <a:t>trừu</a:t>
            </a:r>
            <a:r>
              <a:rPr lang="en-US" sz="3600" dirty="0">
                <a:latin typeface="Barlow" panose="00000500000000000000" pitchFamily="2" charset="0"/>
              </a:rPr>
              <a:t> </a:t>
            </a:r>
            <a:r>
              <a:rPr lang="en-US" sz="3600" dirty="0" err="1">
                <a:latin typeface="Barlow" panose="00000500000000000000" pitchFamily="2" charset="0"/>
              </a:rPr>
              <a:t>tượng</a:t>
            </a:r>
            <a:r>
              <a:rPr lang="en-US" sz="3600" dirty="0">
                <a:latin typeface="Barlow" panose="00000500000000000000" pitchFamily="2" charset="0"/>
              </a:rPr>
              <a:t> </a:t>
            </a:r>
            <a:r>
              <a:rPr lang="en-US" sz="3600" dirty="0" err="1">
                <a:latin typeface="Barlow" panose="00000500000000000000" pitchFamily="2" charset="0"/>
              </a:rPr>
              <a:t>thấp</a:t>
            </a:r>
            <a:endParaRPr lang="en-US" sz="3600" dirty="0">
              <a:latin typeface="Barlow" panose="00000500000000000000" pitchFamily="2" charset="0"/>
            </a:endParaRPr>
          </a:p>
        </p:txBody>
      </p:sp>
      <p:pic>
        <p:nvPicPr>
          <p:cNvPr id="3" name="Picture 2">
            <a:extLst>
              <a:ext uri="{FF2B5EF4-FFF2-40B4-BE49-F238E27FC236}">
                <a16:creationId xmlns:a16="http://schemas.microsoft.com/office/drawing/2014/main" id="{1A657EE8-317D-C402-98DA-6D117DBA1AF9}"/>
              </a:ext>
            </a:extLst>
          </p:cNvPr>
          <p:cNvPicPr>
            <a:picLocks noChangeAspect="1"/>
          </p:cNvPicPr>
          <p:nvPr/>
        </p:nvPicPr>
        <p:blipFill>
          <a:blip r:embed="rId2">
            <a:extLst>
              <a:ext uri="{28A0092B-C50C-407E-A947-70E740481C1C}">
                <a14:useLocalDpi xmlns:a14="http://schemas.microsoft.com/office/drawing/2010/main" val="0"/>
              </a:ext>
            </a:extLst>
          </a:blip>
          <a:srcRect l="594" r="13459"/>
          <a:stretch/>
        </p:blipFill>
        <p:spPr>
          <a:xfrm>
            <a:off x="1049807" y="540655"/>
            <a:ext cx="4146881" cy="4269089"/>
          </a:xfrm>
          <a:prstGeom prst="roundRect">
            <a:avLst>
              <a:gd name="adj" fmla="val 2572"/>
            </a:avLst>
          </a:prstGeom>
          <a:effectLst>
            <a:outerShdw blurRad="50800" dist="38100" dir="2700000" algn="tl" rotWithShape="0">
              <a:prstClr val="black">
                <a:alpha val="40000"/>
              </a:prstClr>
            </a:outerShdw>
          </a:effectLst>
        </p:spPr>
      </p:pic>
      <p:grpSp>
        <p:nvGrpSpPr>
          <p:cNvPr id="11" name="Group 10">
            <a:extLst>
              <a:ext uri="{FF2B5EF4-FFF2-40B4-BE49-F238E27FC236}">
                <a16:creationId xmlns:a16="http://schemas.microsoft.com/office/drawing/2014/main" id="{26DA0860-7EC8-BFF0-A6B8-BD86C644F458}"/>
              </a:ext>
            </a:extLst>
          </p:cNvPr>
          <p:cNvGrpSpPr/>
          <p:nvPr/>
        </p:nvGrpSpPr>
        <p:grpSpPr>
          <a:xfrm>
            <a:off x="2421754" y="5331225"/>
            <a:ext cx="6776869" cy="1015663"/>
            <a:chOff x="1531086" y="5705812"/>
            <a:chExt cx="6776869" cy="1015663"/>
          </a:xfrm>
        </p:grpSpPr>
        <p:sp>
          <p:nvSpPr>
            <p:cNvPr id="4" name="Arrow: Down 3">
              <a:extLst>
                <a:ext uri="{FF2B5EF4-FFF2-40B4-BE49-F238E27FC236}">
                  <a16:creationId xmlns:a16="http://schemas.microsoft.com/office/drawing/2014/main" id="{A9127DD4-B81D-41DF-9791-ED01838590AD}"/>
                </a:ext>
              </a:extLst>
            </p:cNvPr>
            <p:cNvSpPr/>
            <p:nvPr/>
          </p:nvSpPr>
          <p:spPr>
            <a:xfrm rot="16200000">
              <a:off x="1697736" y="5787046"/>
              <a:ext cx="585216" cy="918515"/>
            </a:xfrm>
            <a:prstGeom prst="downArrow">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2AE6393A-CAB6-D9E4-D8AE-E6AC152B2086}"/>
                </a:ext>
              </a:extLst>
            </p:cNvPr>
            <p:cNvSpPr txBox="1"/>
            <p:nvPr/>
          </p:nvSpPr>
          <p:spPr>
            <a:xfrm>
              <a:off x="2714455" y="5705812"/>
              <a:ext cx="5593500" cy="1015663"/>
            </a:xfrm>
            <a:prstGeom prst="rect">
              <a:avLst/>
            </a:prstGeom>
            <a:noFill/>
          </p:spPr>
          <p:txBody>
            <a:bodyPr wrap="square" rtlCol="0">
              <a:spAutoFit/>
            </a:bodyPr>
            <a:lstStyle/>
            <a:p>
              <a:pPr algn="ctr"/>
              <a:r>
                <a:rPr lang="en-US" sz="6000" dirty="0">
                  <a:latin typeface="Barlow" panose="00000500000000000000" pitchFamily="2" charset="0"/>
                </a:rPr>
                <a:t>Factory Method</a:t>
              </a:r>
            </a:p>
          </p:txBody>
        </p:sp>
      </p:grpSp>
      <p:sp>
        <p:nvSpPr>
          <p:cNvPr id="6" name="Date Placeholder 5">
            <a:extLst>
              <a:ext uri="{FF2B5EF4-FFF2-40B4-BE49-F238E27FC236}">
                <a16:creationId xmlns:a16="http://schemas.microsoft.com/office/drawing/2014/main" id="{A360D650-B7D1-D689-2591-2DC9B769E839}"/>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15097374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0B8378-278D-CC40-F2FA-BE7E07D71E48}"/>
              </a:ext>
            </a:extLst>
          </p:cNvPr>
          <p:cNvSpPr txBox="1"/>
          <p:nvPr/>
        </p:nvSpPr>
        <p:spPr>
          <a:xfrm>
            <a:off x="627468" y="274844"/>
            <a:ext cx="8154925" cy="830997"/>
          </a:xfrm>
          <a:prstGeom prst="rect">
            <a:avLst/>
          </a:prstGeom>
          <a:noFill/>
        </p:spPr>
        <p:txBody>
          <a:bodyPr wrap="square" rtlCol="0">
            <a:spAutoFit/>
          </a:bodyPr>
          <a:lstStyle/>
          <a:p>
            <a:r>
              <a:rPr lang="en-US" sz="4800" b="1" dirty="0">
                <a:latin typeface="Barlow Black" panose="00000A00000000000000" pitchFamily="2" charset="0"/>
              </a:rPr>
              <a:t>3. </a:t>
            </a:r>
            <a:r>
              <a:rPr lang="en-US" sz="4800" b="1" dirty="0" err="1">
                <a:latin typeface="Barlow Black" panose="00000A00000000000000" pitchFamily="2" charset="0"/>
              </a:rPr>
              <a:t>Đặc</a:t>
            </a:r>
            <a:r>
              <a:rPr lang="en-US" sz="4800" b="1" dirty="0">
                <a:latin typeface="Barlow Black" panose="00000A00000000000000" pitchFamily="2" charset="0"/>
              </a:rPr>
              <a:t> </a:t>
            </a:r>
            <a:r>
              <a:rPr lang="en-US" sz="4800" b="1" dirty="0" err="1">
                <a:latin typeface="Barlow Black" panose="00000A00000000000000" pitchFamily="2" charset="0"/>
              </a:rPr>
              <a:t>điểm</a:t>
            </a:r>
            <a:endParaRPr lang="en-US" sz="4800" b="1" dirty="0">
              <a:latin typeface="Barlow Black" panose="00000A00000000000000" pitchFamily="2" charset="0"/>
            </a:endParaRPr>
          </a:p>
        </p:txBody>
      </p:sp>
      <p:sp>
        <p:nvSpPr>
          <p:cNvPr id="2" name="Slide Number Placeholder 1">
            <a:extLst>
              <a:ext uri="{FF2B5EF4-FFF2-40B4-BE49-F238E27FC236}">
                <a16:creationId xmlns:a16="http://schemas.microsoft.com/office/drawing/2014/main" id="{234E9BBD-559D-4D6A-13B6-A6A5E608503E}"/>
              </a:ext>
            </a:extLst>
          </p:cNvPr>
          <p:cNvSpPr>
            <a:spLocks noGrp="1"/>
          </p:cNvSpPr>
          <p:nvPr>
            <p:ph type="sldNum" sz="quarter" idx="12"/>
          </p:nvPr>
        </p:nvSpPr>
        <p:spPr/>
        <p:txBody>
          <a:bodyPr/>
          <a:lstStyle/>
          <a:p>
            <a:fld id="{E5BAE56F-F8AC-40CC-AAA0-4983C6389C37}" type="slidenum">
              <a:rPr lang="en-GB" smtClean="0"/>
              <a:t>9</a:t>
            </a:fld>
            <a:endParaRPr lang="en-GB" dirty="0"/>
          </a:p>
        </p:txBody>
      </p:sp>
      <p:sp>
        <p:nvSpPr>
          <p:cNvPr id="4" name="Date Placeholder 3">
            <a:extLst>
              <a:ext uri="{FF2B5EF4-FFF2-40B4-BE49-F238E27FC236}">
                <a16:creationId xmlns:a16="http://schemas.microsoft.com/office/drawing/2014/main" id="{8EF0A859-5EE1-2C27-DAD6-4643FF17732D}"/>
              </a:ext>
            </a:extLst>
          </p:cNvPr>
          <p:cNvSpPr>
            <a:spLocks noGrp="1"/>
          </p:cNvSpPr>
          <p:nvPr>
            <p:ph type="dt" sz="half" idx="2"/>
          </p:nvPr>
        </p:nvSpPr>
        <p:spPr/>
        <p:txBody>
          <a:bodyPr/>
          <a:lstStyle/>
          <a:p>
            <a:r>
              <a:rPr lang="en-US" dirty="0"/>
              <a:t>Factory Method</a:t>
            </a:r>
            <a:endParaRPr lang="en-GB" dirty="0"/>
          </a:p>
        </p:txBody>
      </p:sp>
    </p:spTree>
    <p:extLst>
      <p:ext uri="{BB962C8B-B14F-4D97-AF65-F5344CB8AC3E}">
        <p14:creationId xmlns:p14="http://schemas.microsoft.com/office/powerpoint/2010/main" val="25058735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786</TotalTime>
  <Words>952</Words>
  <Application>Microsoft Office PowerPoint</Application>
  <PresentationFormat>Widescreen</PresentationFormat>
  <Paragraphs>228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Barlow</vt:lpstr>
      <vt:lpstr>Barlow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Trần Gia Bảo</dc:creator>
  <cp:lastModifiedBy>Trần Gia Bảo</cp:lastModifiedBy>
  <cp:revision>4</cp:revision>
  <dcterms:created xsi:type="dcterms:W3CDTF">2024-09-23T15:31:50Z</dcterms:created>
  <dcterms:modified xsi:type="dcterms:W3CDTF">2024-09-24T12:24:22Z</dcterms:modified>
</cp:coreProperties>
</file>