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handoutMasterIdLst>
    <p:handoutMasterId r:id="rId21"/>
  </p:handoutMasterIdLst>
  <p:sldIdLst>
    <p:sldId id="256" r:id="rId2"/>
    <p:sldId id="257" r:id="rId3"/>
    <p:sldId id="288" r:id="rId4"/>
    <p:sldId id="292" r:id="rId5"/>
    <p:sldId id="305" r:id="rId6"/>
    <p:sldId id="293" r:id="rId7"/>
    <p:sldId id="311" r:id="rId8"/>
    <p:sldId id="307" r:id="rId9"/>
    <p:sldId id="312" r:id="rId10"/>
    <p:sldId id="306" r:id="rId11"/>
    <p:sldId id="313" r:id="rId12"/>
    <p:sldId id="310" r:id="rId13"/>
    <p:sldId id="266" r:id="rId14"/>
    <p:sldId id="309" r:id="rId15"/>
    <p:sldId id="299" r:id="rId16"/>
    <p:sldId id="300" r:id="rId17"/>
    <p:sldId id="283" r:id="rId18"/>
    <p:sldId id="284" r:id="rId19"/>
  </p:sldIdLst>
  <p:sldSz cx="12192000" cy="6858000"/>
  <p:notesSz cx="6858000" cy="9144000"/>
  <p:embeddedFontLst>
    <p:embeddedFont>
      <p:font typeface="Barlow" panose="00000500000000000000" pitchFamily="2" charset="0"/>
      <p:regular r:id="rId22"/>
      <p:bold r:id="rId23"/>
      <p:italic r:id="rId24"/>
      <p:boldItalic r:id="rId25"/>
    </p:embeddedFont>
    <p:embeddedFont>
      <p:font typeface="Barlow Black" panose="00000A00000000000000" pitchFamily="2" charset="0"/>
      <p:bold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971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autoAdjust="0"/>
  </p:normalViewPr>
  <p:slideViewPr>
    <p:cSldViewPr snapToGrid="0">
      <p:cViewPr varScale="1">
        <p:scale>
          <a:sx n="84" d="100"/>
          <a:sy n="84" d="100"/>
        </p:scale>
        <p:origin x="293"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BFA754-3899-D7C5-AF37-8C808A7F63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AB8604F-A541-C7AA-D30F-FC61A401FC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B1F490-FF07-414B-9385-C42ED133D30B}" type="datetimeFigureOut">
              <a:rPr lang="en-GB" smtClean="0"/>
              <a:t>05/11/2024</a:t>
            </a:fld>
            <a:endParaRPr lang="en-GB"/>
          </a:p>
        </p:txBody>
      </p:sp>
      <p:sp>
        <p:nvSpPr>
          <p:cNvPr id="4" name="Footer Placeholder 3">
            <a:extLst>
              <a:ext uri="{FF2B5EF4-FFF2-40B4-BE49-F238E27FC236}">
                <a16:creationId xmlns:a16="http://schemas.microsoft.com/office/drawing/2014/main" id="{587C9F1F-F854-1D81-35CF-D6F50A265F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ECBB480-6CC1-1220-0EEB-8A3F6ECA1C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194B24-7BE4-49DC-A9A6-C2B529D49EC0}" type="slidenum">
              <a:rPr lang="en-GB" smtClean="0"/>
              <a:t>‹#›</a:t>
            </a:fld>
            <a:endParaRPr lang="en-GB"/>
          </a:p>
        </p:txBody>
      </p:sp>
    </p:spTree>
    <p:extLst>
      <p:ext uri="{BB962C8B-B14F-4D97-AF65-F5344CB8AC3E}">
        <p14:creationId xmlns:p14="http://schemas.microsoft.com/office/powerpoint/2010/main" val="16098054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F9051-472A-4A73-9179-377B1C1DEFD1}" type="datetimeFigureOut">
              <a:rPr lang="en-GB" smtClean="0"/>
              <a:t>05/11/2024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698F5-BD29-4973-AFE2-FCE12A8491DD}" type="slidenum">
              <a:rPr lang="en-GB" smtClean="0"/>
              <a:t>‹#›</a:t>
            </a:fld>
            <a:endParaRPr lang="en-GB"/>
          </a:p>
        </p:txBody>
      </p:sp>
    </p:spTree>
    <p:extLst>
      <p:ext uri="{BB962C8B-B14F-4D97-AF65-F5344CB8AC3E}">
        <p14:creationId xmlns:p14="http://schemas.microsoft.com/office/powerpoint/2010/main" val="335013371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05059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694F1B2-35BC-719E-B750-E0D95EEC8C12}"/>
              </a:ext>
            </a:extLst>
          </p:cNvPr>
          <p:cNvSpPr>
            <a:spLocks noGrp="1"/>
          </p:cNvSpPr>
          <p:nvPr>
            <p:ph type="sldNum" sz="quarter" idx="12"/>
          </p:nvPr>
        </p:nvSpPr>
        <p:spPr/>
        <p:txBody>
          <a:bodyPr/>
          <a:lstStyle/>
          <a:p>
            <a:fld id="{E5BAE56F-F8AC-40CC-AAA0-4983C6389C37}" type="slidenum">
              <a:rPr lang="en-GB" smtClean="0"/>
              <a:t>‹#›</a:t>
            </a:fld>
            <a:endParaRPr lang="en-GB" dirty="0"/>
          </a:p>
        </p:txBody>
      </p:sp>
      <p:sp>
        <p:nvSpPr>
          <p:cNvPr id="7" name="Date Placeholder 3">
            <a:extLst>
              <a:ext uri="{FF2B5EF4-FFF2-40B4-BE49-F238E27FC236}">
                <a16:creationId xmlns:a16="http://schemas.microsoft.com/office/drawing/2014/main" id="{F297955B-17DE-63D3-823C-34A6B30D33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Composite</a:t>
            </a:r>
            <a:endParaRPr lang="en-GB" dirty="0"/>
          </a:p>
        </p:txBody>
      </p:sp>
    </p:spTree>
    <p:extLst>
      <p:ext uri="{BB962C8B-B14F-4D97-AF65-F5344CB8AC3E}">
        <p14:creationId xmlns:p14="http://schemas.microsoft.com/office/powerpoint/2010/main" val="21786829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75000"/>
              </a:schemeClr>
            </a:gs>
          </a:gsLst>
          <a:lin ang="18900044"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D8705-24C0-A3CC-4F38-5F402CB71B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403555-95E6-56D9-4FF4-A81CA0E1F4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AB374C-F385-D5C6-8FBD-94850CBA3A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Composite</a:t>
            </a:r>
            <a:endParaRPr lang="en-GB" dirty="0"/>
          </a:p>
        </p:txBody>
      </p:sp>
      <p:sp>
        <p:nvSpPr>
          <p:cNvPr id="5" name="Footer Placeholder 4">
            <a:extLst>
              <a:ext uri="{FF2B5EF4-FFF2-40B4-BE49-F238E27FC236}">
                <a16:creationId xmlns:a16="http://schemas.microsoft.com/office/drawing/2014/main" id="{D5D5CAE4-35D6-9084-EB2C-F0AC6C86E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F52B19C4-876F-C87A-8540-64EAF1096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BAE56F-F8AC-40CC-AAA0-4983C6389C37}" type="slidenum">
              <a:rPr lang="en-GB" smtClean="0"/>
              <a:t>‹#›</a:t>
            </a:fld>
            <a:endParaRPr lang="en-GB"/>
          </a:p>
        </p:txBody>
      </p:sp>
    </p:spTree>
    <p:extLst>
      <p:ext uri="{BB962C8B-B14F-4D97-AF65-F5344CB8AC3E}">
        <p14:creationId xmlns:p14="http://schemas.microsoft.com/office/powerpoint/2010/main" val="1776299213"/>
      </p:ext>
    </p:extLst>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3434D2-5F2E-FA27-F64A-F416100045A6}"/>
              </a:ext>
            </a:extLst>
          </p:cNvPr>
          <p:cNvSpPr txBox="1"/>
          <p:nvPr/>
        </p:nvSpPr>
        <p:spPr>
          <a:xfrm>
            <a:off x="4501650" y="2408956"/>
            <a:ext cx="3188693" cy="52322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800" dirty="0">
                <a:latin typeface="Barlow" panose="020F0502020204030204" pitchFamily="2" charset="0"/>
              </a:rPr>
              <a:t>DESIGN PATTERNS</a:t>
            </a:r>
          </a:p>
        </p:txBody>
      </p:sp>
      <p:sp>
        <p:nvSpPr>
          <p:cNvPr id="5" name="TextBox 4">
            <a:extLst>
              <a:ext uri="{FF2B5EF4-FFF2-40B4-BE49-F238E27FC236}">
                <a16:creationId xmlns:a16="http://schemas.microsoft.com/office/drawing/2014/main" id="{710B8378-278D-CC40-F2FA-BE7E07D71E48}"/>
              </a:ext>
            </a:extLst>
          </p:cNvPr>
          <p:cNvSpPr txBox="1"/>
          <p:nvPr/>
        </p:nvSpPr>
        <p:spPr>
          <a:xfrm>
            <a:off x="3337870" y="2932176"/>
            <a:ext cx="5694188" cy="1323439"/>
          </a:xfrm>
          <a:prstGeom prst="rect">
            <a:avLst/>
          </a:prstGeom>
          <a:noFill/>
        </p:spPr>
        <p:txBody>
          <a:bodyPr wrap="none" rtlCol="0">
            <a:spAutoFit/>
          </a:bodyPr>
          <a:lstStyle/>
          <a:p>
            <a:r>
              <a:rPr lang="en-US" sz="8000" b="1" dirty="0">
                <a:effectLst>
                  <a:outerShdw blurRad="38100" dist="38100" dir="2700000" algn="tl">
                    <a:srgbClr val="000000">
                      <a:alpha val="43137"/>
                    </a:srgbClr>
                  </a:outerShdw>
                </a:effectLst>
                <a:latin typeface="Barlow Black" panose="00000A00000000000000" pitchFamily="2" charset="0"/>
              </a:rPr>
              <a:t>FLYWEIGHT</a:t>
            </a:r>
          </a:p>
        </p:txBody>
      </p:sp>
      <p:pic>
        <p:nvPicPr>
          <p:cNvPr id="10" name="Picture 9">
            <a:extLst>
              <a:ext uri="{FF2B5EF4-FFF2-40B4-BE49-F238E27FC236}">
                <a16:creationId xmlns:a16="http://schemas.microsoft.com/office/drawing/2014/main" id="{420FF01E-7641-3A7F-CF41-E7D62D033D6F}"/>
              </a:ext>
            </a:extLst>
          </p:cNvPr>
          <p:cNvPicPr>
            <a:picLocks noChangeAspect="1"/>
          </p:cNvPicPr>
          <p:nvPr/>
        </p:nvPicPr>
        <p:blipFill>
          <a:blip r:embed="rId3"/>
          <a:stretch>
            <a:fillRect/>
          </a:stretch>
        </p:blipFill>
        <p:spPr>
          <a:xfrm>
            <a:off x="382543" y="284244"/>
            <a:ext cx="669017" cy="5535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E2D15ED5-7DB9-0A7C-551F-F6D340D19F27}"/>
              </a:ext>
            </a:extLst>
          </p:cNvPr>
          <p:cNvSpPr txBox="1"/>
          <p:nvPr/>
        </p:nvSpPr>
        <p:spPr>
          <a:xfrm>
            <a:off x="10464889" y="266736"/>
            <a:ext cx="1451038" cy="523220"/>
          </a:xfrm>
          <a:prstGeom prst="rect">
            <a:avLst/>
          </a:prstGeom>
          <a:noFill/>
        </p:spPr>
        <p:txBody>
          <a:bodyPr wrap="none" rtlCol="0">
            <a:spAutoFit/>
          </a:bodyPr>
          <a:lstStyle/>
          <a:p>
            <a:pPr algn="r"/>
            <a:r>
              <a:rPr lang="en-US" sz="1400" b="1" dirty="0">
                <a:latin typeface="Barlow" panose="020F0502020204030204" pitchFamily="2" charset="0"/>
              </a:rPr>
              <a:t>SE401.P11.PMCL</a:t>
            </a:r>
          </a:p>
          <a:p>
            <a:pPr algn="r"/>
            <a:r>
              <a:rPr lang="en-US" sz="1400" b="1" dirty="0" err="1">
                <a:latin typeface="Barlow" panose="020F0502020204030204" pitchFamily="2" charset="0"/>
              </a:rPr>
              <a:t>Nhóm</a:t>
            </a:r>
            <a:r>
              <a:rPr lang="en-US" sz="1400" b="1" dirty="0">
                <a:latin typeface="Barlow" panose="020F0502020204030204" pitchFamily="2" charset="0"/>
              </a:rPr>
              <a:t> 1</a:t>
            </a:r>
          </a:p>
        </p:txBody>
      </p:sp>
      <p:sp>
        <p:nvSpPr>
          <p:cNvPr id="2" name="Date Placeholder 1">
            <a:extLst>
              <a:ext uri="{FF2B5EF4-FFF2-40B4-BE49-F238E27FC236}">
                <a16:creationId xmlns:a16="http://schemas.microsoft.com/office/drawing/2014/main" id="{1C860734-5935-E4B6-EA38-09EB53F14CF0}"/>
              </a:ext>
            </a:extLst>
          </p:cNvPr>
          <p:cNvSpPr>
            <a:spLocks noGrp="1"/>
          </p:cNvSpPr>
          <p:nvPr>
            <p:ph type="dt" sz="half" idx="2"/>
          </p:nvPr>
        </p:nvSpPr>
        <p:spPr/>
        <p:txBody>
          <a:bodyPr/>
          <a:lstStyle/>
          <a:p>
            <a:r>
              <a:rPr lang="en-US"/>
              <a:t>Composite</a:t>
            </a:r>
            <a:endParaRPr lang="en-GB" dirty="0"/>
          </a:p>
        </p:txBody>
      </p:sp>
      <p:sp>
        <p:nvSpPr>
          <p:cNvPr id="3" name="Slide Number Placeholder 2">
            <a:extLst>
              <a:ext uri="{FF2B5EF4-FFF2-40B4-BE49-F238E27FC236}">
                <a16:creationId xmlns:a16="http://schemas.microsoft.com/office/drawing/2014/main" id="{60161CC0-9AB1-61CC-A869-D8F807BA30D2}"/>
              </a:ext>
            </a:extLst>
          </p:cNvPr>
          <p:cNvSpPr>
            <a:spLocks noGrp="1"/>
          </p:cNvSpPr>
          <p:nvPr>
            <p:ph type="sldNum" sz="quarter" idx="12"/>
          </p:nvPr>
        </p:nvSpPr>
        <p:spPr/>
        <p:txBody>
          <a:bodyPr/>
          <a:lstStyle/>
          <a:p>
            <a:fld id="{E5BAE56F-F8AC-40CC-AAA0-4983C6389C37}" type="slidenum">
              <a:rPr lang="en-GB" smtClean="0"/>
              <a:t>1</a:t>
            </a:fld>
            <a:endParaRPr lang="en-GB" dirty="0"/>
          </a:p>
        </p:txBody>
      </p:sp>
    </p:spTree>
    <p:extLst>
      <p:ext uri="{BB962C8B-B14F-4D97-AF65-F5344CB8AC3E}">
        <p14:creationId xmlns:p14="http://schemas.microsoft.com/office/powerpoint/2010/main" val="21116179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AC1DA-BC77-D1D0-5082-EEF455EEC37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881A84-0131-57DC-4210-7F3473FA1528}"/>
              </a:ext>
            </a:extLst>
          </p:cNvPr>
          <p:cNvSpPr>
            <a:spLocks noGrp="1"/>
          </p:cNvSpPr>
          <p:nvPr>
            <p:ph type="sldNum" sz="quarter" idx="12"/>
          </p:nvPr>
        </p:nvSpPr>
        <p:spPr/>
        <p:txBody>
          <a:bodyPr/>
          <a:lstStyle/>
          <a:p>
            <a:fld id="{E5BAE56F-F8AC-40CC-AAA0-4983C6389C37}" type="slidenum">
              <a:rPr lang="en-GB" smtClean="0"/>
              <a:t>10</a:t>
            </a:fld>
            <a:endParaRPr lang="en-GB" dirty="0"/>
          </a:p>
        </p:txBody>
      </p:sp>
      <p:sp>
        <p:nvSpPr>
          <p:cNvPr id="3" name="Date Placeholder 2">
            <a:extLst>
              <a:ext uri="{FF2B5EF4-FFF2-40B4-BE49-F238E27FC236}">
                <a16:creationId xmlns:a16="http://schemas.microsoft.com/office/drawing/2014/main" id="{6E70C014-4CD5-E575-683F-158135ED2882}"/>
              </a:ext>
            </a:extLst>
          </p:cNvPr>
          <p:cNvSpPr>
            <a:spLocks noGrp="1"/>
          </p:cNvSpPr>
          <p:nvPr>
            <p:ph type="dt" sz="half" idx="2"/>
          </p:nvPr>
        </p:nvSpPr>
        <p:spPr/>
        <p:txBody>
          <a:bodyPr/>
          <a:lstStyle/>
          <a:p>
            <a:r>
              <a:rPr lang="en-US"/>
              <a:t>Composite</a:t>
            </a:r>
            <a:endParaRPr lang="en-GB" dirty="0"/>
          </a:p>
        </p:txBody>
      </p:sp>
      <p:grpSp>
        <p:nvGrpSpPr>
          <p:cNvPr id="8" name="Group 7">
            <a:extLst>
              <a:ext uri="{FF2B5EF4-FFF2-40B4-BE49-F238E27FC236}">
                <a16:creationId xmlns:a16="http://schemas.microsoft.com/office/drawing/2014/main" id="{BB5DBD2A-C800-045C-DEB7-F012E8C68071}"/>
              </a:ext>
            </a:extLst>
          </p:cNvPr>
          <p:cNvGrpSpPr/>
          <p:nvPr/>
        </p:nvGrpSpPr>
        <p:grpSpPr>
          <a:xfrm>
            <a:off x="2257339" y="1896171"/>
            <a:ext cx="7862968" cy="1292685"/>
            <a:chOff x="2257339" y="1896171"/>
            <a:chExt cx="7862968" cy="1292685"/>
          </a:xfrm>
        </p:grpSpPr>
        <p:pic>
          <p:nvPicPr>
            <p:cNvPr id="6" name="Picture 5">
              <a:extLst>
                <a:ext uri="{FF2B5EF4-FFF2-40B4-BE49-F238E27FC236}">
                  <a16:creationId xmlns:a16="http://schemas.microsoft.com/office/drawing/2014/main" id="{70625B36-A041-A093-F354-A6F4A9DEDE38}"/>
                </a:ext>
              </a:extLst>
            </p:cNvPr>
            <p:cNvPicPr>
              <a:picLocks noChangeAspect="1"/>
            </p:cNvPicPr>
            <p:nvPr/>
          </p:nvPicPr>
          <p:blipFill>
            <a:blip r:embed="rId2"/>
            <a:stretch>
              <a:fillRect/>
            </a:stretch>
          </p:blipFill>
          <p:spPr>
            <a:xfrm>
              <a:off x="2257339" y="1896172"/>
              <a:ext cx="1290375" cy="1290375"/>
            </a:xfrm>
            <a:prstGeom prst="rect">
              <a:avLst/>
            </a:prstGeom>
          </p:spPr>
        </p:pic>
        <p:pic>
          <p:nvPicPr>
            <p:cNvPr id="9" name="Picture 8">
              <a:extLst>
                <a:ext uri="{FF2B5EF4-FFF2-40B4-BE49-F238E27FC236}">
                  <a16:creationId xmlns:a16="http://schemas.microsoft.com/office/drawing/2014/main" id="{25AA71C8-BD26-E247-CEAC-101D1D4FA451}"/>
                </a:ext>
              </a:extLst>
            </p:cNvPr>
            <p:cNvPicPr>
              <a:picLocks noChangeAspect="1"/>
            </p:cNvPicPr>
            <p:nvPr/>
          </p:nvPicPr>
          <p:blipFill>
            <a:blip r:embed="rId2"/>
            <a:stretch>
              <a:fillRect/>
            </a:stretch>
          </p:blipFill>
          <p:spPr>
            <a:xfrm>
              <a:off x="4386320" y="1898481"/>
              <a:ext cx="1290375" cy="1290375"/>
            </a:xfrm>
            <a:prstGeom prst="rect">
              <a:avLst/>
            </a:prstGeom>
          </p:spPr>
        </p:pic>
        <p:pic>
          <p:nvPicPr>
            <p:cNvPr id="10" name="Picture 9">
              <a:extLst>
                <a:ext uri="{FF2B5EF4-FFF2-40B4-BE49-F238E27FC236}">
                  <a16:creationId xmlns:a16="http://schemas.microsoft.com/office/drawing/2014/main" id="{FD7A1DFC-900B-2226-CCB6-A30AB545C38E}"/>
                </a:ext>
              </a:extLst>
            </p:cNvPr>
            <p:cNvPicPr>
              <a:picLocks noChangeAspect="1"/>
            </p:cNvPicPr>
            <p:nvPr/>
          </p:nvPicPr>
          <p:blipFill>
            <a:blip r:embed="rId2"/>
            <a:stretch>
              <a:fillRect/>
            </a:stretch>
          </p:blipFill>
          <p:spPr>
            <a:xfrm>
              <a:off x="6788727" y="1896171"/>
              <a:ext cx="1290375" cy="1290375"/>
            </a:xfrm>
            <a:prstGeom prst="rect">
              <a:avLst/>
            </a:prstGeom>
          </p:spPr>
        </p:pic>
        <p:pic>
          <p:nvPicPr>
            <p:cNvPr id="11" name="Picture 10">
              <a:extLst>
                <a:ext uri="{FF2B5EF4-FFF2-40B4-BE49-F238E27FC236}">
                  <a16:creationId xmlns:a16="http://schemas.microsoft.com/office/drawing/2014/main" id="{3B5165A9-82E2-D3C7-B825-153C6752A669}"/>
                </a:ext>
              </a:extLst>
            </p:cNvPr>
            <p:cNvPicPr>
              <a:picLocks noChangeAspect="1"/>
            </p:cNvPicPr>
            <p:nvPr/>
          </p:nvPicPr>
          <p:blipFill>
            <a:blip r:embed="rId2"/>
            <a:stretch>
              <a:fillRect/>
            </a:stretch>
          </p:blipFill>
          <p:spPr>
            <a:xfrm>
              <a:off x="8829932" y="1896171"/>
              <a:ext cx="1290375" cy="1290375"/>
            </a:xfrm>
            <a:prstGeom prst="rect">
              <a:avLst/>
            </a:prstGeom>
          </p:spPr>
        </p:pic>
      </p:grpSp>
      <p:sp>
        <p:nvSpPr>
          <p:cNvPr id="23" name="TextBox 22">
            <a:extLst>
              <a:ext uri="{FF2B5EF4-FFF2-40B4-BE49-F238E27FC236}">
                <a16:creationId xmlns:a16="http://schemas.microsoft.com/office/drawing/2014/main" id="{D793A1AE-A83F-0EE5-AA6A-5305B827F2E8}"/>
              </a:ext>
            </a:extLst>
          </p:cNvPr>
          <p:cNvSpPr txBox="1"/>
          <p:nvPr/>
        </p:nvSpPr>
        <p:spPr>
          <a:xfrm>
            <a:off x="5224694" y="3550848"/>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err="1">
                <a:latin typeface="Barlow" panose="00000500000000000000" pitchFamily="2" charset="0"/>
              </a:rPr>
              <a:t>maxHealth</a:t>
            </a:r>
            <a:endParaRPr lang="en-US" sz="2000" b="1" dirty="0">
              <a:latin typeface="Barlow" panose="00000500000000000000" pitchFamily="2" charset="0"/>
            </a:endParaRPr>
          </a:p>
        </p:txBody>
      </p:sp>
      <p:sp>
        <p:nvSpPr>
          <p:cNvPr id="2048" name="TextBox 2047">
            <a:extLst>
              <a:ext uri="{FF2B5EF4-FFF2-40B4-BE49-F238E27FC236}">
                <a16:creationId xmlns:a16="http://schemas.microsoft.com/office/drawing/2014/main" id="{6314BEFF-DC68-C56A-9972-D2F47A446F24}"/>
              </a:ext>
            </a:extLst>
          </p:cNvPr>
          <p:cNvSpPr txBox="1"/>
          <p:nvPr/>
        </p:nvSpPr>
        <p:spPr>
          <a:xfrm>
            <a:off x="5224693" y="4039991"/>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a:latin typeface="Barlow" panose="00000500000000000000" pitchFamily="2" charset="0"/>
              </a:rPr>
              <a:t>damage</a:t>
            </a:r>
          </a:p>
        </p:txBody>
      </p:sp>
      <p:grpSp>
        <p:nvGrpSpPr>
          <p:cNvPr id="29" name="Group 28">
            <a:extLst>
              <a:ext uri="{FF2B5EF4-FFF2-40B4-BE49-F238E27FC236}">
                <a16:creationId xmlns:a16="http://schemas.microsoft.com/office/drawing/2014/main" id="{794E074A-E09E-0A94-8BC2-D6863947F007}"/>
              </a:ext>
            </a:extLst>
          </p:cNvPr>
          <p:cNvGrpSpPr/>
          <p:nvPr/>
        </p:nvGrpSpPr>
        <p:grpSpPr>
          <a:xfrm>
            <a:off x="2354656" y="4993815"/>
            <a:ext cx="3066169" cy="1052945"/>
            <a:chOff x="4809360" y="4540692"/>
            <a:chExt cx="2554806" cy="1052945"/>
          </a:xfrm>
        </p:grpSpPr>
        <p:sp>
          <p:nvSpPr>
            <p:cNvPr id="28" name="Rectangle 27">
              <a:extLst>
                <a:ext uri="{FF2B5EF4-FFF2-40B4-BE49-F238E27FC236}">
                  <a16:creationId xmlns:a16="http://schemas.microsoft.com/office/drawing/2014/main" id="{0E3CECD3-9EF9-3B3B-1B5D-274CC510914C}"/>
                </a:ext>
              </a:extLst>
            </p:cNvPr>
            <p:cNvSpPr/>
            <p:nvPr/>
          </p:nvSpPr>
          <p:spPr>
            <a:xfrm>
              <a:off x="4809360" y="4540692"/>
              <a:ext cx="2554806" cy="1052945"/>
            </a:xfrm>
            <a:prstGeom prst="rect">
              <a:avLst/>
            </a:prstGeom>
            <a:solidFill>
              <a:schemeClr val="bg1"/>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0A83C41A-3CB0-364C-42F5-28809C00A59F}"/>
                </a:ext>
              </a:extLst>
            </p:cNvPr>
            <p:cNvSpPr txBox="1"/>
            <p:nvPr/>
          </p:nvSpPr>
          <p:spPr>
            <a:xfrm>
              <a:off x="5132943" y="4805554"/>
              <a:ext cx="1952789" cy="523220"/>
            </a:xfrm>
            <a:prstGeom prst="rect">
              <a:avLst/>
            </a:prstGeom>
            <a:noFill/>
          </p:spPr>
          <p:txBody>
            <a:bodyPr wrap="square" rtlCol="0">
              <a:spAutoFit/>
            </a:bodyPr>
            <a:lstStyle/>
            <a:p>
              <a:pPr algn="ctr"/>
              <a:r>
                <a:rPr lang="en-US" sz="2800" b="1" dirty="0">
                  <a:latin typeface="Barlow" panose="00000500000000000000" pitchFamily="2" charset="0"/>
                </a:rPr>
                <a:t>32</a:t>
              </a:r>
              <a:r>
                <a:rPr lang="en-US" sz="2800" dirty="0">
                  <a:latin typeface="Barlow" panose="00000500000000000000" pitchFamily="2" charset="0"/>
                </a:rPr>
                <a:t>bit x </a:t>
              </a:r>
              <a:r>
                <a:rPr lang="en-US" sz="2800" b="1" dirty="0">
                  <a:latin typeface="Barlow" panose="00000500000000000000" pitchFamily="2" charset="0"/>
                </a:rPr>
                <a:t>4 </a:t>
              </a:r>
              <a:r>
                <a:rPr lang="en-US" sz="2800" dirty="0">
                  <a:latin typeface="Barlow" panose="00000500000000000000" pitchFamily="2" charset="0"/>
                </a:rPr>
                <a:t>x </a:t>
              </a:r>
              <a:r>
                <a:rPr lang="en-US" sz="2800" b="1" dirty="0">
                  <a:latin typeface="Barlow" panose="00000500000000000000" pitchFamily="2" charset="0"/>
                </a:rPr>
                <a:t>2</a:t>
              </a:r>
            </a:p>
          </p:txBody>
        </p:sp>
      </p:grpSp>
      <p:grpSp>
        <p:nvGrpSpPr>
          <p:cNvPr id="4" name="Group 3">
            <a:extLst>
              <a:ext uri="{FF2B5EF4-FFF2-40B4-BE49-F238E27FC236}">
                <a16:creationId xmlns:a16="http://schemas.microsoft.com/office/drawing/2014/main" id="{9D4507AE-E5B7-450E-E33B-323AF38A620B}"/>
              </a:ext>
            </a:extLst>
          </p:cNvPr>
          <p:cNvGrpSpPr/>
          <p:nvPr/>
        </p:nvGrpSpPr>
        <p:grpSpPr>
          <a:xfrm>
            <a:off x="6916031" y="4993815"/>
            <a:ext cx="3066169" cy="1052945"/>
            <a:chOff x="4809360" y="4540692"/>
            <a:chExt cx="2554806" cy="1052945"/>
          </a:xfrm>
        </p:grpSpPr>
        <p:sp>
          <p:nvSpPr>
            <p:cNvPr id="5" name="Rectangle 4">
              <a:extLst>
                <a:ext uri="{FF2B5EF4-FFF2-40B4-BE49-F238E27FC236}">
                  <a16:creationId xmlns:a16="http://schemas.microsoft.com/office/drawing/2014/main" id="{DBF32A33-9E96-A582-2A8B-30A78974A401}"/>
                </a:ext>
              </a:extLst>
            </p:cNvPr>
            <p:cNvSpPr/>
            <p:nvPr/>
          </p:nvSpPr>
          <p:spPr>
            <a:xfrm>
              <a:off x="4809360" y="4540692"/>
              <a:ext cx="2554806" cy="1052945"/>
            </a:xfrm>
            <a:prstGeom prst="rect">
              <a:avLst/>
            </a:prstGeom>
            <a:solidFill>
              <a:schemeClr val="bg1"/>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F13BFC6B-1B3C-D5E8-AFC3-0784A6F4DCE3}"/>
                </a:ext>
              </a:extLst>
            </p:cNvPr>
            <p:cNvSpPr txBox="1"/>
            <p:nvPr/>
          </p:nvSpPr>
          <p:spPr>
            <a:xfrm>
              <a:off x="5132943" y="4805554"/>
              <a:ext cx="1952789" cy="523220"/>
            </a:xfrm>
            <a:prstGeom prst="rect">
              <a:avLst/>
            </a:prstGeom>
            <a:noFill/>
          </p:spPr>
          <p:txBody>
            <a:bodyPr wrap="square" rtlCol="0">
              <a:spAutoFit/>
            </a:bodyPr>
            <a:lstStyle/>
            <a:p>
              <a:pPr algn="ctr"/>
              <a:r>
                <a:rPr lang="en-US" sz="2800" b="1" dirty="0">
                  <a:latin typeface="Barlow" panose="00000500000000000000" pitchFamily="2" charset="0"/>
                </a:rPr>
                <a:t>32</a:t>
              </a:r>
              <a:r>
                <a:rPr lang="en-US" sz="2800" dirty="0">
                  <a:latin typeface="Barlow" panose="00000500000000000000" pitchFamily="2" charset="0"/>
                </a:rPr>
                <a:t>bit x </a:t>
              </a:r>
              <a:r>
                <a:rPr lang="en-US" sz="2800" b="1" dirty="0">
                  <a:latin typeface="Barlow" panose="00000500000000000000" pitchFamily="2" charset="0"/>
                </a:rPr>
                <a:t>2</a:t>
              </a:r>
            </a:p>
          </p:txBody>
        </p:sp>
      </p:grpSp>
      <p:sp>
        <p:nvSpPr>
          <p:cNvPr id="12" name="Arrow: Right 11">
            <a:extLst>
              <a:ext uri="{FF2B5EF4-FFF2-40B4-BE49-F238E27FC236}">
                <a16:creationId xmlns:a16="http://schemas.microsoft.com/office/drawing/2014/main" id="{36F7F0D9-5BD7-53B2-A01C-D7EE138A2E40}"/>
              </a:ext>
            </a:extLst>
          </p:cNvPr>
          <p:cNvSpPr/>
          <p:nvPr/>
        </p:nvSpPr>
        <p:spPr>
          <a:xfrm>
            <a:off x="5827647" y="5291236"/>
            <a:ext cx="689066" cy="490661"/>
          </a:xfrm>
          <a:prstGeom prst="rightArrow">
            <a:avLst/>
          </a:prstGeom>
          <a:solidFill>
            <a:schemeClr val="bg1"/>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1C1CEB1-E2DA-8A14-4D0F-4DB4927D04EC}"/>
              </a:ext>
            </a:extLst>
          </p:cNvPr>
          <p:cNvSpPr txBox="1"/>
          <p:nvPr/>
        </p:nvSpPr>
        <p:spPr>
          <a:xfrm>
            <a:off x="627468" y="119396"/>
            <a:ext cx="8154925" cy="923330"/>
          </a:xfrm>
          <a:prstGeom prst="rect">
            <a:avLst/>
          </a:prstGeom>
          <a:noFill/>
        </p:spPr>
        <p:txBody>
          <a:bodyPr wrap="square" rtlCol="0">
            <a:spAutoFit/>
          </a:bodyPr>
          <a:lstStyle/>
          <a:p>
            <a:r>
              <a:rPr lang="en-US" sz="5400" b="1" dirty="0">
                <a:latin typeface="Barlow Black" panose="00000A00000000000000" pitchFamily="2" charset="0"/>
              </a:rPr>
              <a:t>2. Motivation</a:t>
            </a:r>
          </a:p>
        </p:txBody>
      </p:sp>
    </p:spTree>
    <p:extLst>
      <p:ext uri="{BB962C8B-B14F-4D97-AF65-F5344CB8AC3E}">
        <p14:creationId xmlns:p14="http://schemas.microsoft.com/office/powerpoint/2010/main" val="11672282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D8D6C-953D-8403-CF73-C710BC21FBD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23BC56-CB15-A4F6-CA4C-857843EAD020}"/>
              </a:ext>
            </a:extLst>
          </p:cNvPr>
          <p:cNvSpPr>
            <a:spLocks noGrp="1"/>
          </p:cNvSpPr>
          <p:nvPr>
            <p:ph type="sldNum" sz="quarter" idx="12"/>
          </p:nvPr>
        </p:nvSpPr>
        <p:spPr/>
        <p:txBody>
          <a:bodyPr/>
          <a:lstStyle/>
          <a:p>
            <a:fld id="{E5BAE56F-F8AC-40CC-AAA0-4983C6389C37}" type="slidenum">
              <a:rPr lang="en-GB" smtClean="0"/>
              <a:t>11</a:t>
            </a:fld>
            <a:endParaRPr lang="en-GB" dirty="0"/>
          </a:p>
        </p:txBody>
      </p:sp>
      <p:sp>
        <p:nvSpPr>
          <p:cNvPr id="43" name="TextBox 42">
            <a:extLst>
              <a:ext uri="{FF2B5EF4-FFF2-40B4-BE49-F238E27FC236}">
                <a16:creationId xmlns:a16="http://schemas.microsoft.com/office/drawing/2014/main" id="{B443C6F6-9C8B-1C46-8517-F8C5C7D93D11}"/>
              </a:ext>
            </a:extLst>
          </p:cNvPr>
          <p:cNvSpPr txBox="1"/>
          <p:nvPr/>
        </p:nvSpPr>
        <p:spPr>
          <a:xfrm>
            <a:off x="627469" y="119396"/>
            <a:ext cx="4249332" cy="923330"/>
          </a:xfrm>
          <a:prstGeom prst="rect">
            <a:avLst/>
          </a:prstGeom>
          <a:noFill/>
        </p:spPr>
        <p:txBody>
          <a:bodyPr wrap="square" rtlCol="0">
            <a:spAutoFit/>
          </a:bodyPr>
          <a:lstStyle/>
          <a:p>
            <a:r>
              <a:rPr lang="en-US" sz="5400" b="1">
                <a:latin typeface="Barlow Black" panose="00000A00000000000000" pitchFamily="2" charset="0"/>
              </a:rPr>
              <a:t>3. Đặc điểm</a:t>
            </a:r>
            <a:endParaRPr lang="en-US" sz="5400" b="1" dirty="0">
              <a:latin typeface="Barlow Black" panose="00000A00000000000000" pitchFamily="2" charset="0"/>
            </a:endParaRPr>
          </a:p>
        </p:txBody>
      </p:sp>
      <p:sp>
        <p:nvSpPr>
          <p:cNvPr id="44" name="Date Placeholder 2">
            <a:extLst>
              <a:ext uri="{FF2B5EF4-FFF2-40B4-BE49-F238E27FC236}">
                <a16:creationId xmlns:a16="http://schemas.microsoft.com/office/drawing/2014/main" id="{DE92F284-D9AA-1CC2-14ED-0A2AEE6B3CD5}"/>
              </a:ext>
            </a:extLst>
          </p:cNvPr>
          <p:cNvSpPr>
            <a:spLocks noGrp="1"/>
          </p:cNvSpPr>
          <p:nvPr>
            <p:ph type="dt" sz="half" idx="2"/>
          </p:nvPr>
        </p:nvSpPr>
        <p:spPr>
          <a:xfrm>
            <a:off x="838200" y="6356350"/>
            <a:ext cx="2743200" cy="365125"/>
          </a:xfrm>
        </p:spPr>
        <p:txBody>
          <a:bodyPr/>
          <a:lstStyle/>
          <a:p>
            <a:r>
              <a:rPr lang="en-US"/>
              <a:t>Composite</a:t>
            </a:r>
            <a:endParaRPr lang="en-GB" dirty="0"/>
          </a:p>
        </p:txBody>
      </p:sp>
      <p:pic>
        <p:nvPicPr>
          <p:cNvPr id="3" name="Picture 2" descr="A diagram of a weight&#10;&#10;Description automatically generated">
            <a:extLst>
              <a:ext uri="{FF2B5EF4-FFF2-40B4-BE49-F238E27FC236}">
                <a16:creationId xmlns:a16="http://schemas.microsoft.com/office/drawing/2014/main" id="{63E3F1B1-CF8B-FBF9-C445-579AD03F7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974" y="1197110"/>
            <a:ext cx="7330226" cy="5004856"/>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024E0A7E-B9E9-22A0-0A09-E919F0EA1412}"/>
              </a:ext>
            </a:extLst>
          </p:cNvPr>
          <p:cNvSpPr/>
          <p:nvPr/>
        </p:nvSpPr>
        <p:spPr>
          <a:xfrm>
            <a:off x="449687" y="4663440"/>
            <a:ext cx="2359152" cy="11247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400" dirty="0"/>
              <a:t>C</a:t>
            </a:r>
            <a:r>
              <a:rPr lang="vi-VN" sz="1400" dirty="0"/>
              <a:t>hứa phần trạng thái ban đầu của đối tượng có thể được chia sẻ giữa nhiều đối tượng.</a:t>
            </a:r>
            <a:endParaRPr lang="en-GB" sz="1400" dirty="0"/>
          </a:p>
        </p:txBody>
      </p:sp>
      <p:sp>
        <p:nvSpPr>
          <p:cNvPr id="7" name="Rectangle: Rounded Corners 6">
            <a:extLst>
              <a:ext uri="{FF2B5EF4-FFF2-40B4-BE49-F238E27FC236}">
                <a16:creationId xmlns:a16="http://schemas.microsoft.com/office/drawing/2014/main" id="{2140EA6A-FC8C-0617-9F9C-063BFDE3720C}"/>
              </a:ext>
            </a:extLst>
          </p:cNvPr>
          <p:cNvSpPr/>
          <p:nvPr/>
        </p:nvSpPr>
        <p:spPr>
          <a:xfrm>
            <a:off x="714863" y="1790700"/>
            <a:ext cx="2093976" cy="8077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400" dirty="0"/>
              <a:t>Q</a:t>
            </a:r>
            <a:r>
              <a:rPr lang="vi-VN" sz="1400" dirty="0"/>
              <a:t>uản lý một nhóm các flyweight hiện có</a:t>
            </a:r>
            <a:endParaRPr lang="en-GB" sz="1400" dirty="0"/>
          </a:p>
        </p:txBody>
      </p:sp>
      <p:sp>
        <p:nvSpPr>
          <p:cNvPr id="8" name="Rectangle: Rounded Corners 7">
            <a:extLst>
              <a:ext uri="{FF2B5EF4-FFF2-40B4-BE49-F238E27FC236}">
                <a16:creationId xmlns:a16="http://schemas.microsoft.com/office/drawing/2014/main" id="{DD66AB81-70D3-FCDE-4185-44C6D6CB4EC3}"/>
              </a:ext>
            </a:extLst>
          </p:cNvPr>
          <p:cNvSpPr/>
          <p:nvPr/>
        </p:nvSpPr>
        <p:spPr>
          <a:xfrm>
            <a:off x="9669887" y="3121787"/>
            <a:ext cx="1824121" cy="92659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400" dirty="0"/>
              <a:t>Đ</a:t>
            </a:r>
            <a:r>
              <a:rPr lang="vi-VN" sz="1400" dirty="0"/>
              <a:t>ại diện cho trạng thái đầy đủ của đối tượng ban đầu</a:t>
            </a:r>
            <a:endParaRPr lang="en-GB" sz="1400" dirty="0"/>
          </a:p>
        </p:txBody>
      </p:sp>
    </p:spTree>
    <p:extLst>
      <p:ext uri="{BB962C8B-B14F-4D97-AF65-F5344CB8AC3E}">
        <p14:creationId xmlns:p14="http://schemas.microsoft.com/office/powerpoint/2010/main" val="149940225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2D4C9-0DEA-1393-0CA2-9FA678DA721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4BF80B-AF94-E8A1-0220-2E07A9D7AA4C}"/>
              </a:ext>
            </a:extLst>
          </p:cNvPr>
          <p:cNvSpPr>
            <a:spLocks noGrp="1"/>
          </p:cNvSpPr>
          <p:nvPr>
            <p:ph type="sldNum" sz="quarter" idx="12"/>
          </p:nvPr>
        </p:nvSpPr>
        <p:spPr/>
        <p:txBody>
          <a:bodyPr/>
          <a:lstStyle/>
          <a:p>
            <a:fld id="{E5BAE56F-F8AC-40CC-AAA0-4983C6389C37}" type="slidenum">
              <a:rPr lang="en-GB" smtClean="0"/>
              <a:t>12</a:t>
            </a:fld>
            <a:endParaRPr lang="en-GB" dirty="0"/>
          </a:p>
        </p:txBody>
      </p:sp>
      <p:sp>
        <p:nvSpPr>
          <p:cNvPr id="43" name="TextBox 42">
            <a:extLst>
              <a:ext uri="{FF2B5EF4-FFF2-40B4-BE49-F238E27FC236}">
                <a16:creationId xmlns:a16="http://schemas.microsoft.com/office/drawing/2014/main" id="{22D4AB84-D521-688C-03EF-D5357F9EB527}"/>
              </a:ext>
            </a:extLst>
          </p:cNvPr>
          <p:cNvSpPr txBox="1"/>
          <p:nvPr/>
        </p:nvSpPr>
        <p:spPr>
          <a:xfrm>
            <a:off x="627469" y="119396"/>
            <a:ext cx="4249332" cy="923330"/>
          </a:xfrm>
          <a:prstGeom prst="rect">
            <a:avLst/>
          </a:prstGeom>
          <a:noFill/>
        </p:spPr>
        <p:txBody>
          <a:bodyPr wrap="square" rtlCol="0">
            <a:spAutoFit/>
          </a:bodyPr>
          <a:lstStyle/>
          <a:p>
            <a:r>
              <a:rPr lang="en-US" sz="5400" b="1" dirty="0">
                <a:latin typeface="Barlow Black" panose="00000A00000000000000" pitchFamily="2" charset="0"/>
              </a:rPr>
              <a:t>4. </a:t>
            </a:r>
            <a:r>
              <a:rPr lang="en-US" sz="5400" b="1" dirty="0" err="1">
                <a:latin typeface="Barlow Black" panose="00000A00000000000000" pitchFamily="2" charset="0"/>
              </a:rPr>
              <a:t>Cài</a:t>
            </a:r>
            <a:r>
              <a:rPr lang="en-US" sz="5400" b="1" dirty="0">
                <a:latin typeface="Barlow Black" panose="00000A00000000000000" pitchFamily="2" charset="0"/>
              </a:rPr>
              <a:t> </a:t>
            </a:r>
            <a:r>
              <a:rPr lang="en-US" sz="5400" b="1" dirty="0" err="1">
                <a:latin typeface="Barlow Black" panose="00000A00000000000000" pitchFamily="2" charset="0"/>
              </a:rPr>
              <a:t>đặt</a:t>
            </a:r>
            <a:endParaRPr lang="en-US" sz="5400" b="1" dirty="0">
              <a:latin typeface="Barlow Black" panose="00000A00000000000000" pitchFamily="2" charset="0"/>
            </a:endParaRPr>
          </a:p>
        </p:txBody>
      </p:sp>
      <p:sp>
        <p:nvSpPr>
          <p:cNvPr id="44" name="Date Placeholder 2">
            <a:extLst>
              <a:ext uri="{FF2B5EF4-FFF2-40B4-BE49-F238E27FC236}">
                <a16:creationId xmlns:a16="http://schemas.microsoft.com/office/drawing/2014/main" id="{70671636-76BC-1368-7802-45395D0B4F95}"/>
              </a:ext>
            </a:extLst>
          </p:cNvPr>
          <p:cNvSpPr>
            <a:spLocks noGrp="1"/>
          </p:cNvSpPr>
          <p:nvPr>
            <p:ph type="dt" sz="half" idx="2"/>
          </p:nvPr>
        </p:nvSpPr>
        <p:spPr>
          <a:xfrm>
            <a:off x="838200" y="6356350"/>
            <a:ext cx="2743200" cy="365125"/>
          </a:xfrm>
        </p:spPr>
        <p:txBody>
          <a:bodyPr/>
          <a:lstStyle/>
          <a:p>
            <a:r>
              <a:rPr lang="en-US"/>
              <a:t>Composite</a:t>
            </a:r>
            <a:endParaRPr lang="en-GB" dirty="0"/>
          </a:p>
        </p:txBody>
      </p:sp>
    </p:spTree>
    <p:extLst>
      <p:ext uri="{BB962C8B-B14F-4D97-AF65-F5344CB8AC3E}">
        <p14:creationId xmlns:p14="http://schemas.microsoft.com/office/powerpoint/2010/main" val="5393623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13</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8" y="375428"/>
            <a:ext cx="8154925" cy="923330"/>
          </a:xfrm>
          <a:prstGeom prst="rect">
            <a:avLst/>
          </a:prstGeom>
          <a:noFill/>
        </p:spPr>
        <p:txBody>
          <a:bodyPr wrap="square" rtlCol="0">
            <a:spAutoFit/>
          </a:bodyPr>
          <a:lstStyle/>
          <a:p>
            <a:r>
              <a:rPr lang="en-US" sz="5400" b="1" dirty="0">
                <a:latin typeface="Barlow Black" panose="00000A00000000000000" pitchFamily="2" charset="0"/>
              </a:rPr>
              <a:t>5. </a:t>
            </a:r>
            <a:r>
              <a:rPr lang="en-US" sz="5400" b="1" dirty="0" err="1">
                <a:latin typeface="Barlow Black" panose="00000A00000000000000" pitchFamily="2" charset="0"/>
              </a:rPr>
              <a:t>Hệ</a:t>
            </a:r>
            <a:r>
              <a:rPr lang="en-US" sz="5400" b="1" dirty="0">
                <a:latin typeface="Barlow Black" panose="00000A00000000000000" pitchFamily="2" charset="0"/>
              </a:rPr>
              <a:t> </a:t>
            </a:r>
            <a:r>
              <a:rPr lang="en-US" sz="5400" b="1" dirty="0" err="1">
                <a:latin typeface="Barlow Black" panose="00000A00000000000000" pitchFamily="2" charset="0"/>
              </a:rPr>
              <a:t>quả</a:t>
            </a:r>
            <a:endParaRPr lang="en-US" sz="5400" b="1" dirty="0">
              <a:latin typeface="Barlow Black" panose="00000A00000000000000" pitchFamily="2" charset="0"/>
            </a:endParaRPr>
          </a:p>
        </p:txBody>
      </p:sp>
      <p:sp>
        <p:nvSpPr>
          <p:cNvPr id="5" name="TextBox 4">
            <a:extLst>
              <a:ext uri="{FF2B5EF4-FFF2-40B4-BE49-F238E27FC236}">
                <a16:creationId xmlns:a16="http://schemas.microsoft.com/office/drawing/2014/main" id="{49F51457-CA6A-CD13-69D9-4DE9AC332969}"/>
              </a:ext>
            </a:extLst>
          </p:cNvPr>
          <p:cNvSpPr txBox="1"/>
          <p:nvPr/>
        </p:nvSpPr>
        <p:spPr>
          <a:xfrm>
            <a:off x="627468" y="2487890"/>
            <a:ext cx="10793388" cy="258788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800" dirty="0">
                <a:latin typeface="Barlow" panose="00000500000000000000" pitchFamily="2" charset="0"/>
              </a:rPr>
              <a:t>Giảm số lương đối tượng được tạo ra bằng cách chia sẻ đối tượng. Vì vậy tiết kiệm bộ nhớ và các thiết bị lưu trữ cần thiết.</a:t>
            </a:r>
          </a:p>
          <a:p>
            <a:pPr marL="342900" indent="-342900">
              <a:lnSpc>
                <a:spcPct val="150000"/>
              </a:lnSpc>
              <a:buFont typeface="Arial" panose="020B0604020202020204" pitchFamily="34" charset="0"/>
              <a:buChar char="•"/>
            </a:pPr>
            <a:r>
              <a:rPr lang="en-GB" sz="2800" dirty="0" err="1">
                <a:latin typeface="Barlow" panose="00000500000000000000" pitchFamily="2" charset="0"/>
              </a:rPr>
              <a:t>Tăng</a:t>
            </a:r>
            <a:r>
              <a:rPr lang="en-GB" sz="2800" dirty="0">
                <a:latin typeface="Barlow" panose="00000500000000000000" pitchFamily="2" charset="0"/>
              </a:rPr>
              <a:t> Performance </a:t>
            </a:r>
            <a:r>
              <a:rPr lang="en-GB" sz="2800" dirty="0" err="1">
                <a:latin typeface="Barlow" panose="00000500000000000000" pitchFamily="2" charset="0"/>
              </a:rPr>
              <a:t>cho</a:t>
            </a:r>
            <a:r>
              <a:rPr lang="en-GB" sz="2800" dirty="0">
                <a:latin typeface="Barlow" panose="00000500000000000000" pitchFamily="2" charset="0"/>
              </a:rPr>
              <a:t> </a:t>
            </a:r>
            <a:r>
              <a:rPr lang="en-GB" sz="2800" dirty="0" err="1">
                <a:latin typeface="Barlow" panose="00000500000000000000" pitchFamily="2" charset="0"/>
              </a:rPr>
              <a:t>hệ</a:t>
            </a:r>
            <a:r>
              <a:rPr lang="en-GB" sz="2800" dirty="0">
                <a:latin typeface="Barlow" panose="00000500000000000000" pitchFamily="2" charset="0"/>
              </a:rPr>
              <a:t> </a:t>
            </a:r>
            <a:r>
              <a:rPr lang="en-GB" sz="2800" dirty="0" err="1">
                <a:latin typeface="Barlow" panose="00000500000000000000" pitchFamily="2" charset="0"/>
              </a:rPr>
              <a:t>thống</a:t>
            </a:r>
            <a:r>
              <a:rPr lang="en-GB" sz="2800" dirty="0">
                <a:latin typeface="Barlow" panose="00000500000000000000" pitchFamily="2" charset="0"/>
              </a:rPr>
              <a:t>.</a:t>
            </a:r>
            <a:endParaRPr lang="vi-VN" sz="2800" dirty="0">
              <a:latin typeface="Barlow" panose="00000500000000000000" pitchFamily="2" charset="0"/>
            </a:endParaRPr>
          </a:p>
          <a:p>
            <a:pPr marL="342900" indent="-342900">
              <a:lnSpc>
                <a:spcPct val="150000"/>
              </a:lnSpc>
              <a:buFont typeface="Arial" panose="020B0604020202020204" pitchFamily="34" charset="0"/>
              <a:buChar char="•"/>
            </a:pPr>
            <a:endParaRPr lang="en-GB" sz="2800" dirty="0">
              <a:latin typeface="Barlow" panose="00000500000000000000" pitchFamily="2" charset="0"/>
            </a:endParaRPr>
          </a:p>
        </p:txBody>
      </p:sp>
      <p:sp>
        <p:nvSpPr>
          <p:cNvPr id="6" name="TextBox 5">
            <a:extLst>
              <a:ext uri="{FF2B5EF4-FFF2-40B4-BE49-F238E27FC236}">
                <a16:creationId xmlns:a16="http://schemas.microsoft.com/office/drawing/2014/main" id="{387BA9CB-328A-C958-3FD0-4FC6E38AB17B}"/>
              </a:ext>
            </a:extLst>
          </p:cNvPr>
          <p:cNvSpPr txBox="1"/>
          <p:nvPr/>
        </p:nvSpPr>
        <p:spPr>
          <a:xfrm>
            <a:off x="627468" y="1520167"/>
            <a:ext cx="8154925" cy="523220"/>
          </a:xfrm>
          <a:prstGeom prst="rect">
            <a:avLst/>
          </a:prstGeom>
          <a:noFill/>
        </p:spPr>
        <p:txBody>
          <a:bodyPr wrap="square" rtlCol="0">
            <a:spAutoFit/>
          </a:bodyPr>
          <a:lstStyle/>
          <a:p>
            <a:r>
              <a:rPr lang="en-US" sz="2800" b="1" dirty="0">
                <a:latin typeface="Barlow Black" panose="00000A00000000000000" pitchFamily="2" charset="0"/>
              </a:rPr>
              <a:t>5.1. </a:t>
            </a:r>
            <a:r>
              <a:rPr lang="en-US" sz="2800" b="1" dirty="0" err="1">
                <a:latin typeface="Barlow Black" panose="00000A00000000000000" pitchFamily="2" charset="0"/>
              </a:rPr>
              <a:t>Ưu</a:t>
            </a:r>
            <a:r>
              <a:rPr lang="en-US" sz="2800" b="1" dirty="0">
                <a:latin typeface="Barlow Black" panose="00000A00000000000000" pitchFamily="2" charset="0"/>
              </a:rPr>
              <a:t> </a:t>
            </a:r>
            <a:r>
              <a:rPr lang="en-US" sz="2800" b="1" dirty="0" err="1">
                <a:latin typeface="Barlow Black" panose="00000A00000000000000" pitchFamily="2" charset="0"/>
              </a:rPr>
              <a:t>điểm</a:t>
            </a:r>
            <a:endParaRPr lang="en-US" sz="2800" b="1" dirty="0">
              <a:latin typeface="Barlow Black" panose="00000A00000000000000" pitchFamily="2" charset="0"/>
            </a:endParaRPr>
          </a:p>
        </p:txBody>
      </p:sp>
      <p:sp>
        <p:nvSpPr>
          <p:cNvPr id="7" name="Date Placeholder 6">
            <a:extLst>
              <a:ext uri="{FF2B5EF4-FFF2-40B4-BE49-F238E27FC236}">
                <a16:creationId xmlns:a16="http://schemas.microsoft.com/office/drawing/2014/main" id="{D989D0EB-5901-3B82-2318-4904A8ED3904}"/>
              </a:ext>
            </a:extLst>
          </p:cNvPr>
          <p:cNvSpPr>
            <a:spLocks noGrp="1"/>
          </p:cNvSpPr>
          <p:nvPr>
            <p:ph type="dt" sz="half" idx="2"/>
          </p:nvPr>
        </p:nvSpPr>
        <p:spPr/>
        <p:txBody>
          <a:bodyPr/>
          <a:lstStyle/>
          <a:p>
            <a:r>
              <a:rPr lang="en-US"/>
              <a:t>Composite</a:t>
            </a:r>
            <a:endParaRPr lang="en-GB" dirty="0"/>
          </a:p>
        </p:txBody>
      </p:sp>
    </p:spTree>
    <p:extLst>
      <p:ext uri="{BB962C8B-B14F-4D97-AF65-F5344CB8AC3E}">
        <p14:creationId xmlns:p14="http://schemas.microsoft.com/office/powerpoint/2010/main" val="2391314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BB758-BB23-E3C1-D1F3-1244864AB92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2715CF-10C8-DF24-89C4-A35D74449DAC}"/>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14</a:t>
            </a:fld>
            <a:endParaRPr lang="en-GB" dirty="0"/>
          </a:p>
        </p:txBody>
      </p:sp>
      <p:sp>
        <p:nvSpPr>
          <p:cNvPr id="3" name="TextBox 2">
            <a:extLst>
              <a:ext uri="{FF2B5EF4-FFF2-40B4-BE49-F238E27FC236}">
                <a16:creationId xmlns:a16="http://schemas.microsoft.com/office/drawing/2014/main" id="{DD1745BE-8695-99A9-4B22-EF284B1DAF25}"/>
              </a:ext>
            </a:extLst>
          </p:cNvPr>
          <p:cNvSpPr txBox="1"/>
          <p:nvPr/>
        </p:nvSpPr>
        <p:spPr>
          <a:xfrm>
            <a:off x="627468" y="375428"/>
            <a:ext cx="8154925" cy="923330"/>
          </a:xfrm>
          <a:prstGeom prst="rect">
            <a:avLst/>
          </a:prstGeom>
          <a:noFill/>
        </p:spPr>
        <p:txBody>
          <a:bodyPr wrap="square" rtlCol="0">
            <a:spAutoFit/>
          </a:bodyPr>
          <a:lstStyle/>
          <a:p>
            <a:r>
              <a:rPr lang="en-US" sz="5400" b="1" dirty="0">
                <a:latin typeface="Barlow Black" panose="00000A00000000000000" pitchFamily="2" charset="0"/>
              </a:rPr>
              <a:t>5. </a:t>
            </a:r>
            <a:r>
              <a:rPr lang="en-US" sz="5400" b="1" dirty="0" err="1">
                <a:latin typeface="Barlow Black" panose="00000A00000000000000" pitchFamily="2" charset="0"/>
              </a:rPr>
              <a:t>Hệ</a:t>
            </a:r>
            <a:r>
              <a:rPr lang="en-US" sz="5400" b="1" dirty="0">
                <a:latin typeface="Barlow Black" panose="00000A00000000000000" pitchFamily="2" charset="0"/>
              </a:rPr>
              <a:t> </a:t>
            </a:r>
            <a:r>
              <a:rPr lang="en-US" sz="5400" b="1" dirty="0" err="1">
                <a:latin typeface="Barlow Black" panose="00000A00000000000000" pitchFamily="2" charset="0"/>
              </a:rPr>
              <a:t>quả</a:t>
            </a:r>
            <a:endParaRPr lang="en-US" sz="5400" b="1" dirty="0">
              <a:latin typeface="Barlow Black" panose="00000A00000000000000" pitchFamily="2" charset="0"/>
            </a:endParaRPr>
          </a:p>
        </p:txBody>
      </p:sp>
      <p:sp>
        <p:nvSpPr>
          <p:cNvPr id="5" name="TextBox 4">
            <a:extLst>
              <a:ext uri="{FF2B5EF4-FFF2-40B4-BE49-F238E27FC236}">
                <a16:creationId xmlns:a16="http://schemas.microsoft.com/office/drawing/2014/main" id="{468B067D-AAE6-9242-1BD0-25A6A2D9FDAC}"/>
              </a:ext>
            </a:extLst>
          </p:cNvPr>
          <p:cNvSpPr txBox="1"/>
          <p:nvPr/>
        </p:nvSpPr>
        <p:spPr>
          <a:xfrm>
            <a:off x="627468" y="2384361"/>
            <a:ext cx="10793388" cy="388054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800" dirty="0">
                <a:latin typeface="Barlow" panose="00000500000000000000" pitchFamily="2" charset="0"/>
              </a:rPr>
              <a:t>Đánh đổi về mặt sử dụng CPU khi các flyweight object bị truy cập nhiều lần.</a:t>
            </a:r>
          </a:p>
          <a:p>
            <a:pPr marL="342900" indent="-342900">
              <a:lnSpc>
                <a:spcPct val="150000"/>
              </a:lnSpc>
              <a:buFont typeface="Arial" panose="020B0604020202020204" pitchFamily="34" charset="0"/>
              <a:buChar char="•"/>
            </a:pPr>
            <a:r>
              <a:rPr lang="vi-VN" sz="2800" dirty="0">
                <a:latin typeface="Barlow" panose="00000500000000000000" pitchFamily="2" charset="0"/>
              </a:rPr>
              <a:t>Code trở nên phức tạp hơn nhiều. Các thành viên mới trong team sẽ luôn thắc mắc tại sao trạng thái của một thực thể lại được tách ra theo cách như vậy. Độ dễ hiểu (understandability) thấp</a:t>
            </a:r>
          </a:p>
          <a:p>
            <a:pPr marL="342900" indent="-342900">
              <a:lnSpc>
                <a:spcPct val="150000"/>
              </a:lnSpc>
              <a:buFont typeface="Arial" panose="020B0604020202020204" pitchFamily="34" charset="0"/>
              <a:buChar char="•"/>
            </a:pPr>
            <a:endParaRPr lang="en-GB" sz="2800" dirty="0">
              <a:latin typeface="Barlow" panose="00000500000000000000" pitchFamily="2" charset="0"/>
            </a:endParaRPr>
          </a:p>
        </p:txBody>
      </p:sp>
      <p:sp>
        <p:nvSpPr>
          <p:cNvPr id="6" name="TextBox 5">
            <a:extLst>
              <a:ext uri="{FF2B5EF4-FFF2-40B4-BE49-F238E27FC236}">
                <a16:creationId xmlns:a16="http://schemas.microsoft.com/office/drawing/2014/main" id="{646204C3-D2A1-A3C1-9757-96383AC93EE7}"/>
              </a:ext>
            </a:extLst>
          </p:cNvPr>
          <p:cNvSpPr txBox="1"/>
          <p:nvPr/>
        </p:nvSpPr>
        <p:spPr>
          <a:xfrm>
            <a:off x="627468" y="1520167"/>
            <a:ext cx="8154925" cy="523220"/>
          </a:xfrm>
          <a:prstGeom prst="rect">
            <a:avLst/>
          </a:prstGeom>
          <a:noFill/>
        </p:spPr>
        <p:txBody>
          <a:bodyPr wrap="square" rtlCol="0">
            <a:spAutoFit/>
          </a:bodyPr>
          <a:lstStyle/>
          <a:p>
            <a:r>
              <a:rPr lang="en-US" sz="2800" b="1" dirty="0">
                <a:latin typeface="Barlow Black" panose="00000A00000000000000" pitchFamily="2" charset="0"/>
              </a:rPr>
              <a:t>5.1. </a:t>
            </a:r>
            <a:r>
              <a:rPr lang="en-US" sz="2800" b="1" dirty="0" err="1">
                <a:latin typeface="Barlow Black" panose="00000A00000000000000" pitchFamily="2" charset="0"/>
              </a:rPr>
              <a:t>Nhược</a:t>
            </a:r>
            <a:r>
              <a:rPr lang="en-US" sz="2800" b="1" dirty="0">
                <a:latin typeface="Barlow Black" panose="00000A00000000000000" pitchFamily="2" charset="0"/>
              </a:rPr>
              <a:t> </a:t>
            </a:r>
            <a:r>
              <a:rPr lang="en-US" sz="2800" b="1" dirty="0" err="1">
                <a:latin typeface="Barlow Black" panose="00000A00000000000000" pitchFamily="2" charset="0"/>
              </a:rPr>
              <a:t>điểm</a:t>
            </a:r>
            <a:endParaRPr lang="en-US" sz="2800" b="1" dirty="0">
              <a:latin typeface="Barlow Black" panose="00000A00000000000000" pitchFamily="2" charset="0"/>
            </a:endParaRPr>
          </a:p>
        </p:txBody>
      </p:sp>
      <p:sp>
        <p:nvSpPr>
          <p:cNvPr id="7" name="Date Placeholder 6">
            <a:extLst>
              <a:ext uri="{FF2B5EF4-FFF2-40B4-BE49-F238E27FC236}">
                <a16:creationId xmlns:a16="http://schemas.microsoft.com/office/drawing/2014/main" id="{E9804E34-910D-FE65-3F3A-6166DE084E40}"/>
              </a:ext>
            </a:extLst>
          </p:cNvPr>
          <p:cNvSpPr>
            <a:spLocks noGrp="1"/>
          </p:cNvSpPr>
          <p:nvPr>
            <p:ph type="dt" sz="half" idx="2"/>
          </p:nvPr>
        </p:nvSpPr>
        <p:spPr/>
        <p:txBody>
          <a:bodyPr/>
          <a:lstStyle/>
          <a:p>
            <a:r>
              <a:rPr lang="en-US"/>
              <a:t>Composite</a:t>
            </a:r>
            <a:endParaRPr lang="en-GB" dirty="0"/>
          </a:p>
        </p:txBody>
      </p:sp>
    </p:spTree>
    <p:extLst>
      <p:ext uri="{BB962C8B-B14F-4D97-AF65-F5344CB8AC3E}">
        <p14:creationId xmlns:p14="http://schemas.microsoft.com/office/powerpoint/2010/main" val="36647406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15</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8" y="366284"/>
            <a:ext cx="8154925" cy="923330"/>
          </a:xfrm>
          <a:prstGeom prst="rect">
            <a:avLst/>
          </a:prstGeom>
          <a:noFill/>
        </p:spPr>
        <p:txBody>
          <a:bodyPr wrap="square" rtlCol="0">
            <a:spAutoFit/>
          </a:bodyPr>
          <a:lstStyle/>
          <a:p>
            <a:r>
              <a:rPr lang="en-US" sz="5400" b="1" dirty="0">
                <a:latin typeface="Barlow Black" panose="00000A00000000000000" pitchFamily="2" charset="0"/>
              </a:rPr>
              <a:t>6. </a:t>
            </a:r>
            <a:r>
              <a:rPr lang="en-US" sz="5400" b="1" dirty="0" err="1">
                <a:latin typeface="Barlow Black" panose="00000A00000000000000" pitchFamily="2" charset="0"/>
              </a:rPr>
              <a:t>Các</a:t>
            </a:r>
            <a:r>
              <a:rPr lang="en-US" sz="5400" b="1" dirty="0">
                <a:latin typeface="Barlow Black" panose="00000A00000000000000" pitchFamily="2" charset="0"/>
              </a:rPr>
              <a:t> </a:t>
            </a:r>
            <a:r>
              <a:rPr lang="en-US" sz="5400" b="1" dirty="0" err="1">
                <a:latin typeface="Barlow Black" panose="00000A00000000000000" pitchFamily="2" charset="0"/>
              </a:rPr>
              <a:t>mẫu</a:t>
            </a:r>
            <a:r>
              <a:rPr lang="en-US" sz="5400" b="1" dirty="0">
                <a:latin typeface="Barlow Black" panose="00000A00000000000000" pitchFamily="2" charset="0"/>
              </a:rPr>
              <a:t> </a:t>
            </a:r>
            <a:r>
              <a:rPr lang="en-US" sz="5400" b="1" dirty="0" err="1">
                <a:latin typeface="Barlow Black" panose="00000A00000000000000" pitchFamily="2" charset="0"/>
              </a:rPr>
              <a:t>liên</a:t>
            </a:r>
            <a:r>
              <a:rPr lang="en-US" sz="5400" b="1" dirty="0">
                <a:latin typeface="Barlow Black" panose="00000A00000000000000" pitchFamily="2" charset="0"/>
              </a:rPr>
              <a:t> </a:t>
            </a:r>
            <a:r>
              <a:rPr lang="en-US" sz="5400" b="1" dirty="0" err="1">
                <a:latin typeface="Barlow Black" panose="00000A00000000000000" pitchFamily="2" charset="0"/>
              </a:rPr>
              <a:t>quan</a:t>
            </a:r>
            <a:endParaRPr lang="en-US" sz="5400" b="1" dirty="0">
              <a:latin typeface="Barlow Black" panose="00000A00000000000000" pitchFamily="2" charset="0"/>
            </a:endParaRPr>
          </a:p>
        </p:txBody>
      </p:sp>
      <p:sp>
        <p:nvSpPr>
          <p:cNvPr id="5" name="TextBox 4">
            <a:extLst>
              <a:ext uri="{FF2B5EF4-FFF2-40B4-BE49-F238E27FC236}">
                <a16:creationId xmlns:a16="http://schemas.microsoft.com/office/drawing/2014/main" id="{49F51457-CA6A-CD13-69D9-4DE9AC332969}"/>
              </a:ext>
            </a:extLst>
          </p:cNvPr>
          <p:cNvSpPr txBox="1"/>
          <p:nvPr/>
        </p:nvSpPr>
        <p:spPr>
          <a:xfrm>
            <a:off x="627468" y="1919116"/>
            <a:ext cx="10793388" cy="333937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400" b="1" dirty="0">
                <a:latin typeface="Barlow" panose="00000500000000000000" pitchFamily="2" charset="0"/>
              </a:rPr>
              <a:t>Composite: </a:t>
            </a:r>
            <a:r>
              <a:rPr lang="vi-VN" sz="2400" dirty="0">
                <a:latin typeface="Barlow" panose="00000500000000000000" pitchFamily="2" charset="0"/>
              </a:rPr>
              <a:t>Các node lá trong design pattern Composite, nếu có “thuộc tính chung” có thể được cài đặt theo Flyweight Pattern.</a:t>
            </a:r>
          </a:p>
          <a:p>
            <a:pPr marL="342900" indent="-342900">
              <a:lnSpc>
                <a:spcPct val="150000"/>
              </a:lnSpc>
              <a:buFont typeface="Arial" panose="020B0604020202020204" pitchFamily="34" charset="0"/>
              <a:buChar char="•"/>
            </a:pPr>
            <a:endParaRPr lang="vi-VN" sz="2400" dirty="0">
              <a:latin typeface="Barlow" panose="00000500000000000000" pitchFamily="2" charset="0"/>
            </a:endParaRPr>
          </a:p>
          <a:p>
            <a:pPr marL="342900" indent="-342900">
              <a:lnSpc>
                <a:spcPct val="150000"/>
              </a:lnSpc>
              <a:buFont typeface="Arial" panose="020B0604020202020204" pitchFamily="34" charset="0"/>
              <a:buChar char="•"/>
            </a:pPr>
            <a:r>
              <a:rPr lang="vi-VN" sz="2400" b="1" dirty="0">
                <a:latin typeface="Barlow" panose="00000500000000000000" pitchFamily="2" charset="0"/>
              </a:rPr>
              <a:t>Singleton: </a:t>
            </a:r>
            <a:r>
              <a:rPr lang="vi-VN" sz="2400" dirty="0">
                <a:latin typeface="Barlow" panose="00000500000000000000" pitchFamily="2" charset="0"/>
              </a:rPr>
              <a:t>Flyweight sẽ giống với Singleton nếu bằng cách nào đó giảm được tất cả các trạng thái được chia sẻ của các đối tượng xuống chỉ còn một đối tượng flyweight</a:t>
            </a:r>
            <a:endParaRPr lang="en-US" sz="2400" dirty="0">
              <a:latin typeface="Barlow" panose="00000500000000000000" pitchFamily="2" charset="0"/>
            </a:endParaRPr>
          </a:p>
        </p:txBody>
      </p:sp>
      <p:sp>
        <p:nvSpPr>
          <p:cNvPr id="7" name="Date Placeholder 6">
            <a:extLst>
              <a:ext uri="{FF2B5EF4-FFF2-40B4-BE49-F238E27FC236}">
                <a16:creationId xmlns:a16="http://schemas.microsoft.com/office/drawing/2014/main" id="{D989D0EB-5901-3B82-2318-4904A8ED3904}"/>
              </a:ext>
            </a:extLst>
          </p:cNvPr>
          <p:cNvSpPr>
            <a:spLocks noGrp="1"/>
          </p:cNvSpPr>
          <p:nvPr>
            <p:ph type="dt" sz="half" idx="2"/>
          </p:nvPr>
        </p:nvSpPr>
        <p:spPr/>
        <p:txBody>
          <a:bodyPr/>
          <a:lstStyle/>
          <a:p>
            <a:r>
              <a:rPr lang="en-US"/>
              <a:t>Composite</a:t>
            </a:r>
            <a:endParaRPr lang="en-GB" dirty="0"/>
          </a:p>
        </p:txBody>
      </p:sp>
    </p:spTree>
    <p:extLst>
      <p:ext uri="{BB962C8B-B14F-4D97-AF65-F5344CB8AC3E}">
        <p14:creationId xmlns:p14="http://schemas.microsoft.com/office/powerpoint/2010/main" val="8910208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16</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8" y="366284"/>
            <a:ext cx="8154925" cy="923330"/>
          </a:xfrm>
          <a:prstGeom prst="rect">
            <a:avLst/>
          </a:prstGeom>
          <a:noFill/>
        </p:spPr>
        <p:txBody>
          <a:bodyPr wrap="square" rtlCol="0">
            <a:spAutoFit/>
          </a:bodyPr>
          <a:lstStyle/>
          <a:p>
            <a:r>
              <a:rPr lang="en-US" sz="5400" b="1" dirty="0" err="1">
                <a:latin typeface="Barlow Black" panose="00000A00000000000000" pitchFamily="2" charset="0"/>
              </a:rPr>
              <a:t>Tóm</a:t>
            </a:r>
            <a:r>
              <a:rPr lang="en-US" sz="5400" b="1" dirty="0">
                <a:latin typeface="Barlow Black" panose="00000A00000000000000" pitchFamily="2" charset="0"/>
              </a:rPr>
              <a:t> </a:t>
            </a:r>
            <a:r>
              <a:rPr lang="en-US" sz="5400" b="1" dirty="0" err="1">
                <a:latin typeface="Barlow Black" panose="00000A00000000000000" pitchFamily="2" charset="0"/>
              </a:rPr>
              <a:t>lại</a:t>
            </a:r>
            <a:r>
              <a:rPr lang="en-US" sz="5400" b="1" dirty="0">
                <a:latin typeface="Barlow Black" panose="00000A00000000000000" pitchFamily="2" charset="0"/>
              </a:rPr>
              <a:t>,</a:t>
            </a:r>
          </a:p>
        </p:txBody>
      </p:sp>
      <p:sp>
        <p:nvSpPr>
          <p:cNvPr id="5" name="TextBox 4">
            <a:extLst>
              <a:ext uri="{FF2B5EF4-FFF2-40B4-BE49-F238E27FC236}">
                <a16:creationId xmlns:a16="http://schemas.microsoft.com/office/drawing/2014/main" id="{49F51457-CA6A-CD13-69D9-4DE9AC332969}"/>
              </a:ext>
            </a:extLst>
          </p:cNvPr>
          <p:cNvSpPr txBox="1"/>
          <p:nvPr/>
        </p:nvSpPr>
        <p:spPr>
          <a:xfrm>
            <a:off x="627468" y="1919116"/>
            <a:ext cx="10793388" cy="3339376"/>
          </a:xfrm>
          <a:prstGeom prst="rect">
            <a:avLst/>
          </a:prstGeom>
          <a:noFill/>
        </p:spPr>
        <p:txBody>
          <a:bodyPr wrap="square">
            <a:spAutoFit/>
          </a:bodyPr>
          <a:lstStyle/>
          <a:p>
            <a:pPr>
              <a:lnSpc>
                <a:spcPct val="150000"/>
              </a:lnSpc>
            </a:pPr>
            <a:r>
              <a:rPr lang="vi-VN" sz="2400" b="1" dirty="0">
                <a:latin typeface="Barlow" panose="00000500000000000000" pitchFamily="2" charset="0"/>
              </a:rPr>
              <a:t>Flyweight</a:t>
            </a:r>
            <a:r>
              <a:rPr lang="vi-VN" sz="2400" dirty="0">
                <a:latin typeface="Barlow" panose="00000500000000000000" pitchFamily="2" charset="0"/>
              </a:rPr>
              <a:t> là một mẫu thiết kế hướng đối tượng nhằm giảm thiểu việc sử dụng bộ nhớ bằng cách chia sẻ nhiều đối tượng có cùng trạng thái. Thay vì tạo ra một đối tượng mới cho mỗi yêu cầu, Flyweight cho phép các đối tượng chia sẻ </a:t>
            </a:r>
            <a:r>
              <a:rPr lang="vi-VN" sz="2400" b="1" dirty="0">
                <a:latin typeface="Barlow" panose="00000500000000000000" pitchFamily="2" charset="0"/>
              </a:rPr>
              <a:t>dữ liệu chung</a:t>
            </a:r>
            <a:r>
              <a:rPr lang="vi-VN" sz="2400" dirty="0">
                <a:latin typeface="Barlow" panose="00000500000000000000" pitchFamily="2" charset="0"/>
              </a:rPr>
              <a:t> (trạng thái nội tại) và </a:t>
            </a:r>
            <a:r>
              <a:rPr lang="vi-VN" sz="2400" b="1" dirty="0">
                <a:latin typeface="Barlow" panose="00000500000000000000" pitchFamily="2" charset="0"/>
              </a:rPr>
              <a:t>chỉ lưu trữ dữ liệu riêng biệt </a:t>
            </a:r>
            <a:r>
              <a:rPr lang="vi-VN" sz="2400" dirty="0">
                <a:latin typeface="Barlow" panose="00000500000000000000" pitchFamily="2" charset="0"/>
              </a:rPr>
              <a:t>(trạng thái ngoại tại) ở nơi khác. Điều này giúp </a:t>
            </a:r>
            <a:r>
              <a:rPr lang="vi-VN" sz="2400" b="1" dirty="0">
                <a:latin typeface="Barlow" panose="00000500000000000000" pitchFamily="2" charset="0"/>
              </a:rPr>
              <a:t>tối ưu hóa </a:t>
            </a:r>
            <a:r>
              <a:rPr lang="vi-VN" sz="2400" dirty="0">
                <a:latin typeface="Barlow" panose="00000500000000000000" pitchFamily="2" charset="0"/>
              </a:rPr>
              <a:t>tài nguyên hệ thống và cải thiện hiệu suất, đặc biệt trong các ứng dụng có số lượng lớn đối tượng tương tự</a:t>
            </a:r>
            <a:r>
              <a:rPr lang="en-US" sz="2400" dirty="0">
                <a:latin typeface="Barlow" panose="00000500000000000000" pitchFamily="2" charset="0"/>
              </a:rPr>
              <a:t> </a:t>
            </a:r>
            <a:r>
              <a:rPr lang="en-US" sz="2400" dirty="0" err="1">
                <a:latin typeface="Barlow" panose="00000500000000000000" pitchFamily="2" charset="0"/>
              </a:rPr>
              <a:t>nhau</a:t>
            </a:r>
            <a:r>
              <a:rPr lang="vi-VN" sz="2400" dirty="0">
                <a:latin typeface="Barlow" panose="00000500000000000000" pitchFamily="2" charset="0"/>
              </a:rPr>
              <a:t>.</a:t>
            </a:r>
            <a:endParaRPr lang="en-GB" sz="2400" dirty="0">
              <a:latin typeface="Barlow" panose="00000500000000000000" pitchFamily="2" charset="0"/>
            </a:endParaRPr>
          </a:p>
        </p:txBody>
      </p:sp>
      <p:sp>
        <p:nvSpPr>
          <p:cNvPr id="7" name="Date Placeholder 6">
            <a:extLst>
              <a:ext uri="{FF2B5EF4-FFF2-40B4-BE49-F238E27FC236}">
                <a16:creationId xmlns:a16="http://schemas.microsoft.com/office/drawing/2014/main" id="{D989D0EB-5901-3B82-2318-4904A8ED3904}"/>
              </a:ext>
            </a:extLst>
          </p:cNvPr>
          <p:cNvSpPr>
            <a:spLocks noGrp="1"/>
          </p:cNvSpPr>
          <p:nvPr>
            <p:ph type="dt" sz="half" idx="2"/>
          </p:nvPr>
        </p:nvSpPr>
        <p:spPr/>
        <p:txBody>
          <a:bodyPr/>
          <a:lstStyle/>
          <a:p>
            <a:r>
              <a:rPr lang="en-US"/>
              <a:t>Composite</a:t>
            </a:r>
            <a:endParaRPr lang="en-GB" dirty="0"/>
          </a:p>
        </p:txBody>
      </p:sp>
    </p:spTree>
    <p:extLst>
      <p:ext uri="{BB962C8B-B14F-4D97-AF65-F5344CB8AC3E}">
        <p14:creationId xmlns:p14="http://schemas.microsoft.com/office/powerpoint/2010/main" val="40963951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17</a:t>
            </a:fld>
            <a:endParaRPr lang="en-GB" dirty="0"/>
          </a:p>
        </p:txBody>
      </p:sp>
      <p:sp>
        <p:nvSpPr>
          <p:cNvPr id="4" name="Date Placeholder 3">
            <a:extLst>
              <a:ext uri="{FF2B5EF4-FFF2-40B4-BE49-F238E27FC236}">
                <a16:creationId xmlns:a16="http://schemas.microsoft.com/office/drawing/2014/main" id="{41D868BB-9D96-9F96-AC53-2590C76BC64E}"/>
              </a:ext>
            </a:extLst>
          </p:cNvPr>
          <p:cNvSpPr>
            <a:spLocks noGrp="1"/>
          </p:cNvSpPr>
          <p:nvPr>
            <p:ph type="dt" sz="half" idx="2"/>
          </p:nvPr>
        </p:nvSpPr>
        <p:spPr/>
        <p:txBody>
          <a:bodyPr/>
          <a:lstStyle/>
          <a:p>
            <a:r>
              <a:rPr lang="en-US"/>
              <a:t>Composite</a:t>
            </a:r>
            <a:endParaRPr lang="en-GB" dirty="0"/>
          </a:p>
        </p:txBody>
      </p:sp>
      <p:pic>
        <p:nvPicPr>
          <p:cNvPr id="2050" name="Picture 2" descr="Super confused cat Memes">
            <a:extLst>
              <a:ext uri="{FF2B5EF4-FFF2-40B4-BE49-F238E27FC236}">
                <a16:creationId xmlns:a16="http://schemas.microsoft.com/office/drawing/2014/main" id="{079E483D-BC59-3FCF-7DF5-D84C381DF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1820" y="1995070"/>
            <a:ext cx="4408360" cy="3632489"/>
          </a:xfrm>
          <a:prstGeom prst="roundRect">
            <a:avLst>
              <a:gd name="adj" fmla="val 3693"/>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D897F5-2C97-A2E9-ECC7-2B6EEC259373}"/>
              </a:ext>
            </a:extLst>
          </p:cNvPr>
          <p:cNvSpPr txBox="1"/>
          <p:nvPr/>
        </p:nvSpPr>
        <p:spPr>
          <a:xfrm>
            <a:off x="732834" y="676443"/>
            <a:ext cx="10726331" cy="1107996"/>
          </a:xfrm>
          <a:prstGeom prst="rect">
            <a:avLst/>
          </a:prstGeom>
          <a:noFill/>
        </p:spPr>
        <p:txBody>
          <a:bodyPr wrap="square" rtlCol="0">
            <a:spAutoFit/>
          </a:bodyPr>
          <a:lstStyle/>
          <a:p>
            <a:pPr algn="ctr"/>
            <a:r>
              <a:rPr lang="en-US" sz="6600" b="1" dirty="0">
                <a:latin typeface="Barlow Black" panose="00000A00000000000000" pitchFamily="2" charset="0"/>
              </a:rPr>
              <a:t>???</a:t>
            </a:r>
          </a:p>
        </p:txBody>
      </p:sp>
    </p:spTree>
    <p:extLst>
      <p:ext uri="{BB962C8B-B14F-4D97-AF65-F5344CB8AC3E}">
        <p14:creationId xmlns:p14="http://schemas.microsoft.com/office/powerpoint/2010/main" val="30611920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20FF01E-7641-3A7F-CF41-E7D62D033D6F}"/>
              </a:ext>
            </a:extLst>
          </p:cNvPr>
          <p:cNvPicPr>
            <a:picLocks noChangeAspect="1"/>
          </p:cNvPicPr>
          <p:nvPr/>
        </p:nvPicPr>
        <p:blipFill>
          <a:blip r:embed="rId2"/>
          <a:stretch>
            <a:fillRect/>
          </a:stretch>
        </p:blipFill>
        <p:spPr>
          <a:xfrm>
            <a:off x="382543" y="284244"/>
            <a:ext cx="669017" cy="5535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E2D15ED5-7DB9-0A7C-551F-F6D340D19F27}"/>
              </a:ext>
            </a:extLst>
          </p:cNvPr>
          <p:cNvSpPr txBox="1"/>
          <p:nvPr/>
        </p:nvSpPr>
        <p:spPr>
          <a:xfrm>
            <a:off x="10464889" y="266736"/>
            <a:ext cx="1451038" cy="523220"/>
          </a:xfrm>
          <a:prstGeom prst="rect">
            <a:avLst/>
          </a:prstGeom>
          <a:noFill/>
        </p:spPr>
        <p:txBody>
          <a:bodyPr wrap="none" rtlCol="0">
            <a:spAutoFit/>
          </a:bodyPr>
          <a:lstStyle/>
          <a:p>
            <a:pPr algn="r"/>
            <a:r>
              <a:rPr lang="en-US" sz="1400" b="1" dirty="0">
                <a:latin typeface="Barlow" panose="020F0502020204030204" pitchFamily="2" charset="0"/>
              </a:rPr>
              <a:t>SE401.P11.PMCL</a:t>
            </a:r>
          </a:p>
          <a:p>
            <a:pPr algn="r"/>
            <a:r>
              <a:rPr lang="en-US" sz="1400" b="1" dirty="0" err="1">
                <a:latin typeface="Barlow" panose="020F0502020204030204" pitchFamily="2" charset="0"/>
              </a:rPr>
              <a:t>Nhóm</a:t>
            </a:r>
            <a:r>
              <a:rPr lang="en-US" sz="1400" b="1" dirty="0">
                <a:latin typeface="Barlow" panose="020F0502020204030204" pitchFamily="2" charset="0"/>
              </a:rPr>
              <a:t> 1</a:t>
            </a:r>
          </a:p>
        </p:txBody>
      </p:sp>
      <p:sp>
        <p:nvSpPr>
          <p:cNvPr id="2" name="TextBox 1">
            <a:extLst>
              <a:ext uri="{FF2B5EF4-FFF2-40B4-BE49-F238E27FC236}">
                <a16:creationId xmlns:a16="http://schemas.microsoft.com/office/drawing/2014/main" id="{DC6932EA-213A-938F-2292-97D492733E32}"/>
              </a:ext>
            </a:extLst>
          </p:cNvPr>
          <p:cNvSpPr txBox="1"/>
          <p:nvPr/>
        </p:nvSpPr>
        <p:spPr>
          <a:xfrm>
            <a:off x="1701678" y="1639463"/>
            <a:ext cx="9060494" cy="769441"/>
          </a:xfrm>
          <a:prstGeom prst="rect">
            <a:avLst/>
          </a:prstGeom>
          <a:noFill/>
        </p:spPr>
        <p:txBody>
          <a:bodyPr wrap="none" rtlCol="0">
            <a:spAutoFit/>
          </a:bodyPr>
          <a:lstStyle/>
          <a:p>
            <a:r>
              <a:rPr lang="en-US" sz="4400" b="1" dirty="0">
                <a:latin typeface="Barlow Black" panose="00000A00000000000000" pitchFamily="2" charset="0"/>
              </a:rPr>
              <a:t>WE APPRECIATE YOUR ATTENTION</a:t>
            </a:r>
          </a:p>
        </p:txBody>
      </p:sp>
      <p:sp>
        <p:nvSpPr>
          <p:cNvPr id="3" name="TextBox 2">
            <a:extLst>
              <a:ext uri="{FF2B5EF4-FFF2-40B4-BE49-F238E27FC236}">
                <a16:creationId xmlns:a16="http://schemas.microsoft.com/office/drawing/2014/main" id="{9087EAA4-446C-A21E-1953-7FAD5CDA8BC9}"/>
              </a:ext>
            </a:extLst>
          </p:cNvPr>
          <p:cNvSpPr txBox="1"/>
          <p:nvPr/>
        </p:nvSpPr>
        <p:spPr>
          <a:xfrm>
            <a:off x="5427387" y="2905780"/>
            <a:ext cx="1337226" cy="523220"/>
          </a:xfrm>
          <a:prstGeom prst="rect">
            <a:avLst/>
          </a:prstGeom>
          <a:noFill/>
        </p:spPr>
        <p:txBody>
          <a:bodyPr wrap="none" rtlCol="0">
            <a:spAutoFit/>
          </a:bodyPr>
          <a:lstStyle/>
          <a:p>
            <a:r>
              <a:rPr lang="en-US" sz="2800" b="1" dirty="0">
                <a:latin typeface="Barlow" panose="020F0502020204030204" pitchFamily="2" charset="0"/>
              </a:rPr>
              <a:t>NHÓM 1</a:t>
            </a:r>
          </a:p>
        </p:txBody>
      </p:sp>
      <p:graphicFrame>
        <p:nvGraphicFramePr>
          <p:cNvPr id="7" name="Table 6">
            <a:extLst>
              <a:ext uri="{FF2B5EF4-FFF2-40B4-BE49-F238E27FC236}">
                <a16:creationId xmlns:a16="http://schemas.microsoft.com/office/drawing/2014/main" id="{BAB1A313-F638-9AFA-076A-59D5BD171919}"/>
              </a:ext>
            </a:extLst>
          </p:cNvPr>
          <p:cNvGraphicFramePr>
            <a:graphicFrameLocks noGrp="1"/>
          </p:cNvGraphicFramePr>
          <p:nvPr>
            <p:extLst>
              <p:ext uri="{D42A27DB-BD31-4B8C-83A1-F6EECF244321}">
                <p14:modId xmlns:p14="http://schemas.microsoft.com/office/powerpoint/2010/main" val="2621651905"/>
              </p:ext>
            </p:extLst>
          </p:nvPr>
        </p:nvGraphicFramePr>
        <p:xfrm>
          <a:off x="4076470" y="3776525"/>
          <a:ext cx="5079005" cy="2468880"/>
        </p:xfrm>
        <a:graphic>
          <a:graphicData uri="http://schemas.openxmlformats.org/drawingml/2006/table">
            <a:tbl>
              <a:tblPr firstRow="1" bandRow="1">
                <a:tableStyleId>{2D5ABB26-0587-4C30-8999-92F81FD0307C}</a:tableStyleId>
              </a:tblPr>
              <a:tblGrid>
                <a:gridCol w="1518673">
                  <a:extLst>
                    <a:ext uri="{9D8B030D-6E8A-4147-A177-3AD203B41FA5}">
                      <a16:colId xmlns:a16="http://schemas.microsoft.com/office/drawing/2014/main" val="4223953174"/>
                    </a:ext>
                  </a:extLst>
                </a:gridCol>
                <a:gridCol w="3560332">
                  <a:extLst>
                    <a:ext uri="{9D8B030D-6E8A-4147-A177-3AD203B41FA5}">
                      <a16:colId xmlns:a16="http://schemas.microsoft.com/office/drawing/2014/main" val="1325056070"/>
                    </a:ext>
                  </a:extLst>
                </a:gridCol>
              </a:tblGrid>
              <a:tr h="822960">
                <a:tc>
                  <a:txBody>
                    <a:bodyPr/>
                    <a:lstStyle/>
                    <a:p>
                      <a:pPr algn="l"/>
                      <a:r>
                        <a:rPr lang="en-US" sz="2400" dirty="0">
                          <a:latin typeface="Barlow" panose="020F0502020204030204" pitchFamily="2" charset="0"/>
                        </a:rPr>
                        <a:t>20520713</a:t>
                      </a:r>
                      <a:endParaRPr lang="en-GB"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Barlow" panose="020F0502020204030204" pitchFamily="2" charset="0"/>
                        </a:rPr>
                        <a:t>Phan Hoàng Minh </a:t>
                      </a:r>
                      <a:r>
                        <a:rPr lang="en-US" sz="2400" dirty="0" err="1">
                          <a:latin typeface="Barlow" panose="020F0502020204030204" pitchFamily="2" charset="0"/>
                        </a:rPr>
                        <a:t>Quân</a:t>
                      </a:r>
                      <a:endParaRPr lang="en-US" sz="2400" dirty="0">
                        <a:latin typeface="Barlow" panose="020F0502020204030204" pitchFamily="2" charset="0"/>
                      </a:endParaRPr>
                    </a:p>
                    <a:p>
                      <a:pPr algn="l"/>
                      <a:endParaRPr lang="en-GB" sz="2400" dirty="0"/>
                    </a:p>
                  </a:txBody>
                  <a:tcPr/>
                </a:tc>
                <a:extLst>
                  <a:ext uri="{0D108BD9-81ED-4DB2-BD59-A6C34878D82A}">
                    <a16:rowId xmlns:a16="http://schemas.microsoft.com/office/drawing/2014/main" val="3813653966"/>
                  </a:ext>
                </a:extLst>
              </a:tr>
              <a:tr h="822960">
                <a:tc>
                  <a:txBody>
                    <a:bodyPr/>
                    <a:lstStyle/>
                    <a:p>
                      <a:pPr algn="l"/>
                      <a:r>
                        <a:rPr lang="en-US" sz="2400" dirty="0">
                          <a:latin typeface="Barlow" panose="020F0502020204030204" pitchFamily="2" charset="0"/>
                        </a:rPr>
                        <a:t>21521863</a:t>
                      </a:r>
                      <a:endParaRPr lang="en-GB" sz="2400" dirty="0"/>
                    </a:p>
                  </a:txBody>
                  <a:tcPr/>
                </a:tc>
                <a:tc>
                  <a:txBody>
                    <a:bodyPr/>
                    <a:lstStyle/>
                    <a:p>
                      <a:pPr algn="l"/>
                      <a:r>
                        <a:rPr lang="en-US" sz="2400" dirty="0">
                          <a:latin typeface="Barlow" panose="020F0502020204030204" pitchFamily="2" charset="0"/>
                        </a:rPr>
                        <a:t>Trần Gia Bảo</a:t>
                      </a:r>
                      <a:endParaRPr lang="en-GB" sz="2400" dirty="0"/>
                    </a:p>
                  </a:txBody>
                  <a:tcPr/>
                </a:tc>
                <a:extLst>
                  <a:ext uri="{0D108BD9-81ED-4DB2-BD59-A6C34878D82A}">
                    <a16:rowId xmlns:a16="http://schemas.microsoft.com/office/drawing/2014/main" val="1939642978"/>
                  </a:ext>
                </a:extLst>
              </a:tr>
              <a:tr h="822960">
                <a:tc>
                  <a:txBody>
                    <a:bodyPr/>
                    <a:lstStyle/>
                    <a:p>
                      <a:pPr algn="l"/>
                      <a:r>
                        <a:rPr lang="en-US" sz="2400" dirty="0">
                          <a:latin typeface="Barlow" panose="020F0502020204030204" pitchFamily="2" charset="0"/>
                        </a:rPr>
                        <a:t>21521957</a:t>
                      </a:r>
                      <a:endParaRPr lang="en-GB" sz="2400" dirty="0"/>
                    </a:p>
                  </a:txBody>
                  <a:tcPr/>
                </a:tc>
                <a:tc>
                  <a:txBody>
                    <a:bodyPr/>
                    <a:lstStyle/>
                    <a:p>
                      <a:pPr algn="l"/>
                      <a:r>
                        <a:rPr lang="en-US" sz="2400" dirty="0">
                          <a:latin typeface="Barlow" panose="020F0502020204030204" pitchFamily="2" charset="0"/>
                        </a:rPr>
                        <a:t>Trần </a:t>
                      </a:r>
                      <a:r>
                        <a:rPr lang="en-US" sz="2400" dirty="0" err="1">
                          <a:latin typeface="Barlow" panose="020F0502020204030204" pitchFamily="2" charset="0"/>
                        </a:rPr>
                        <a:t>Đông</a:t>
                      </a:r>
                      <a:r>
                        <a:rPr lang="en-US" sz="2400" dirty="0">
                          <a:latin typeface="Barlow" panose="020F0502020204030204" pitchFamily="2" charset="0"/>
                        </a:rPr>
                        <a:t> </a:t>
                      </a:r>
                      <a:r>
                        <a:rPr lang="en-US" sz="2400" dirty="0" err="1">
                          <a:latin typeface="Barlow" panose="020F0502020204030204" pitchFamily="2" charset="0"/>
                        </a:rPr>
                        <a:t>Đông</a:t>
                      </a:r>
                      <a:endParaRPr lang="en-GB" sz="2400" dirty="0"/>
                    </a:p>
                  </a:txBody>
                  <a:tcPr/>
                </a:tc>
                <a:extLst>
                  <a:ext uri="{0D108BD9-81ED-4DB2-BD59-A6C34878D82A}">
                    <a16:rowId xmlns:a16="http://schemas.microsoft.com/office/drawing/2014/main" val="3321158102"/>
                  </a:ext>
                </a:extLst>
              </a:tr>
            </a:tbl>
          </a:graphicData>
        </a:graphic>
      </p:graphicFrame>
      <p:sp>
        <p:nvSpPr>
          <p:cNvPr id="4" name="Date Placeholder 3">
            <a:extLst>
              <a:ext uri="{FF2B5EF4-FFF2-40B4-BE49-F238E27FC236}">
                <a16:creationId xmlns:a16="http://schemas.microsoft.com/office/drawing/2014/main" id="{E1FEB8AD-BF35-914A-4142-47E0FB47BAEA}"/>
              </a:ext>
            </a:extLst>
          </p:cNvPr>
          <p:cNvSpPr>
            <a:spLocks noGrp="1"/>
          </p:cNvSpPr>
          <p:nvPr>
            <p:ph type="dt" sz="half" idx="2"/>
          </p:nvPr>
        </p:nvSpPr>
        <p:spPr/>
        <p:txBody>
          <a:bodyPr/>
          <a:lstStyle/>
          <a:p>
            <a:r>
              <a:rPr lang="en-US"/>
              <a:t>Composite</a:t>
            </a:r>
            <a:endParaRPr lang="en-GB" dirty="0"/>
          </a:p>
        </p:txBody>
      </p:sp>
      <p:sp>
        <p:nvSpPr>
          <p:cNvPr id="5" name="Slide Number Placeholder 4">
            <a:extLst>
              <a:ext uri="{FF2B5EF4-FFF2-40B4-BE49-F238E27FC236}">
                <a16:creationId xmlns:a16="http://schemas.microsoft.com/office/drawing/2014/main" id="{85888EE6-1DDE-707C-C809-BCC62AE2C1B3}"/>
              </a:ext>
            </a:extLst>
          </p:cNvPr>
          <p:cNvSpPr>
            <a:spLocks noGrp="1"/>
          </p:cNvSpPr>
          <p:nvPr>
            <p:ph type="sldNum" sz="quarter" idx="12"/>
          </p:nvPr>
        </p:nvSpPr>
        <p:spPr/>
        <p:txBody>
          <a:bodyPr/>
          <a:lstStyle/>
          <a:p>
            <a:fld id="{E5BAE56F-F8AC-40CC-AAA0-4983C6389C37}" type="slidenum">
              <a:rPr lang="en-GB" smtClean="0"/>
              <a:t>18</a:t>
            </a:fld>
            <a:endParaRPr lang="en-GB" dirty="0"/>
          </a:p>
        </p:txBody>
      </p:sp>
    </p:spTree>
    <p:extLst>
      <p:ext uri="{BB962C8B-B14F-4D97-AF65-F5344CB8AC3E}">
        <p14:creationId xmlns:p14="http://schemas.microsoft.com/office/powerpoint/2010/main" val="5821803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B8378-278D-CC40-F2FA-BE7E07D71E48}"/>
              </a:ext>
            </a:extLst>
          </p:cNvPr>
          <p:cNvSpPr txBox="1"/>
          <p:nvPr/>
        </p:nvSpPr>
        <p:spPr>
          <a:xfrm>
            <a:off x="1157820" y="582168"/>
            <a:ext cx="4107215" cy="1200329"/>
          </a:xfrm>
          <a:prstGeom prst="rect">
            <a:avLst/>
          </a:prstGeom>
          <a:noFill/>
        </p:spPr>
        <p:txBody>
          <a:bodyPr wrap="none" rtlCol="0">
            <a:spAutoFit/>
          </a:bodyPr>
          <a:lstStyle/>
          <a:p>
            <a:r>
              <a:rPr lang="en-US" sz="7200" b="1" dirty="0">
                <a:effectLst>
                  <a:outerShdw blurRad="38100" dist="38100" dir="2700000" algn="tl">
                    <a:srgbClr val="000000">
                      <a:alpha val="43137"/>
                    </a:srgbClr>
                  </a:outerShdw>
                </a:effectLst>
                <a:latin typeface="Barlow Black" panose="00000A00000000000000" pitchFamily="2" charset="0"/>
              </a:rPr>
              <a:t>NỘI DUNG</a:t>
            </a:r>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2</a:t>
            </a:fld>
            <a:endParaRPr lang="en-GB" dirty="0"/>
          </a:p>
        </p:txBody>
      </p:sp>
      <p:sp>
        <p:nvSpPr>
          <p:cNvPr id="3" name="TextBox 2">
            <a:extLst>
              <a:ext uri="{FF2B5EF4-FFF2-40B4-BE49-F238E27FC236}">
                <a16:creationId xmlns:a16="http://schemas.microsoft.com/office/drawing/2014/main" id="{0E392356-7B01-1AEA-9ABC-AD2EFB5E3A27}"/>
              </a:ext>
            </a:extLst>
          </p:cNvPr>
          <p:cNvSpPr txBox="1"/>
          <p:nvPr/>
        </p:nvSpPr>
        <p:spPr>
          <a:xfrm>
            <a:off x="1194396" y="2086051"/>
            <a:ext cx="8866632" cy="3285836"/>
          </a:xfrm>
          <a:prstGeom prst="rect">
            <a:avLst/>
          </a:prstGeom>
          <a:noFill/>
        </p:spPr>
        <p:txBody>
          <a:bodyPr wrap="square" numCol="2" rtlCol="0">
            <a:spAutoFit/>
          </a:bodyPr>
          <a:lstStyle/>
          <a:p>
            <a:pPr marL="342900" indent="-342900">
              <a:lnSpc>
                <a:spcPct val="250000"/>
              </a:lnSpc>
              <a:buFont typeface="+mj-lt"/>
              <a:buAutoNum type="arabicPeriod"/>
            </a:pPr>
            <a:r>
              <a:rPr lang="en-US" sz="2800" b="1" dirty="0" err="1"/>
              <a:t>Tổng</a:t>
            </a:r>
            <a:r>
              <a:rPr lang="en-US" sz="2800" b="1" dirty="0"/>
              <a:t> </a:t>
            </a:r>
            <a:r>
              <a:rPr lang="en-US" sz="2800" b="1" dirty="0" err="1"/>
              <a:t>quan</a:t>
            </a:r>
            <a:endParaRPr lang="en-US" sz="2800" b="1" dirty="0"/>
          </a:p>
          <a:p>
            <a:pPr marL="342900" indent="-342900">
              <a:lnSpc>
                <a:spcPct val="250000"/>
              </a:lnSpc>
              <a:buFont typeface="+mj-lt"/>
              <a:buAutoNum type="arabicPeriod"/>
            </a:pPr>
            <a:r>
              <a:rPr lang="en-US" sz="2800" b="1" dirty="0"/>
              <a:t>Motivation</a:t>
            </a:r>
          </a:p>
          <a:p>
            <a:pPr marL="342900" indent="-342900">
              <a:lnSpc>
                <a:spcPct val="250000"/>
              </a:lnSpc>
              <a:buFont typeface="+mj-lt"/>
              <a:buAutoNum type="arabicPeriod"/>
            </a:pPr>
            <a:r>
              <a:rPr lang="en-US" sz="2800" b="1" dirty="0" err="1"/>
              <a:t>Đặc</a:t>
            </a:r>
            <a:r>
              <a:rPr lang="en-US" sz="2800" b="1" dirty="0"/>
              <a:t> </a:t>
            </a:r>
            <a:r>
              <a:rPr lang="en-US" sz="2800" b="1" dirty="0" err="1"/>
              <a:t>điểm</a:t>
            </a:r>
            <a:endParaRPr lang="en-US" sz="2800" b="1" dirty="0"/>
          </a:p>
          <a:p>
            <a:pPr marL="342900" indent="-342900">
              <a:lnSpc>
                <a:spcPct val="250000"/>
              </a:lnSpc>
              <a:buFont typeface="+mj-lt"/>
              <a:buAutoNum type="arabicPeriod"/>
            </a:pPr>
            <a:r>
              <a:rPr lang="en-US" sz="2800" b="1" dirty="0" err="1"/>
              <a:t>Cài</a:t>
            </a:r>
            <a:r>
              <a:rPr lang="en-US" sz="2800" b="1" dirty="0"/>
              <a:t> </a:t>
            </a:r>
            <a:r>
              <a:rPr lang="en-US" sz="2800" b="1" dirty="0" err="1"/>
              <a:t>đặt</a:t>
            </a:r>
            <a:endParaRPr lang="en-US" sz="2800" b="1" dirty="0"/>
          </a:p>
          <a:p>
            <a:pPr marL="342900" indent="-342900">
              <a:lnSpc>
                <a:spcPct val="250000"/>
              </a:lnSpc>
              <a:buFont typeface="+mj-lt"/>
              <a:buAutoNum type="arabicPeriod"/>
            </a:pPr>
            <a:r>
              <a:rPr lang="en-US" sz="2800" b="1" dirty="0" err="1"/>
              <a:t>Hệ</a:t>
            </a:r>
            <a:r>
              <a:rPr lang="en-US" sz="2800" b="1" dirty="0"/>
              <a:t> </a:t>
            </a:r>
            <a:r>
              <a:rPr lang="en-US" sz="2800" b="1" dirty="0" err="1"/>
              <a:t>quả</a:t>
            </a:r>
            <a:r>
              <a:rPr lang="en-US" sz="2800" b="1" dirty="0"/>
              <a:t> (</a:t>
            </a:r>
            <a:r>
              <a:rPr lang="en-US" sz="2800" b="1" dirty="0" err="1"/>
              <a:t>ưu</a:t>
            </a:r>
            <a:r>
              <a:rPr lang="en-US" sz="2800" b="1" dirty="0"/>
              <a:t>, </a:t>
            </a:r>
            <a:r>
              <a:rPr lang="en-US" sz="2800" b="1" dirty="0" err="1"/>
              <a:t>nhược</a:t>
            </a:r>
            <a:r>
              <a:rPr lang="en-US" sz="2800" b="1" dirty="0"/>
              <a:t> </a:t>
            </a:r>
            <a:r>
              <a:rPr lang="en-US" sz="2800" b="1" dirty="0" err="1"/>
              <a:t>điểm</a:t>
            </a:r>
            <a:r>
              <a:rPr lang="en-US" sz="2800" b="1" dirty="0"/>
              <a:t>)</a:t>
            </a:r>
          </a:p>
          <a:p>
            <a:pPr marL="342900" indent="-342900">
              <a:lnSpc>
                <a:spcPct val="250000"/>
              </a:lnSpc>
              <a:buFont typeface="+mj-lt"/>
              <a:buAutoNum type="arabicPeriod"/>
            </a:pPr>
            <a:r>
              <a:rPr lang="en-US" sz="2800" b="1" dirty="0" err="1"/>
              <a:t>Các</a:t>
            </a:r>
            <a:r>
              <a:rPr lang="en-US" sz="2800" b="1" dirty="0"/>
              <a:t> </a:t>
            </a:r>
            <a:r>
              <a:rPr lang="en-US" sz="2800" b="1" dirty="0" err="1"/>
              <a:t>mẫu</a:t>
            </a:r>
            <a:r>
              <a:rPr lang="en-US" sz="2800" b="1" dirty="0"/>
              <a:t> </a:t>
            </a:r>
            <a:r>
              <a:rPr lang="en-US" sz="2800" b="1" dirty="0" err="1"/>
              <a:t>liên</a:t>
            </a:r>
            <a:r>
              <a:rPr lang="en-US" sz="2800" b="1" dirty="0"/>
              <a:t> </a:t>
            </a:r>
            <a:r>
              <a:rPr lang="en-US" sz="2800" b="1" dirty="0" err="1"/>
              <a:t>quan</a:t>
            </a:r>
            <a:endParaRPr lang="en-GB" sz="2000" b="1" dirty="0"/>
          </a:p>
        </p:txBody>
      </p:sp>
      <p:sp>
        <p:nvSpPr>
          <p:cNvPr id="4" name="Date Placeholder 3">
            <a:extLst>
              <a:ext uri="{FF2B5EF4-FFF2-40B4-BE49-F238E27FC236}">
                <a16:creationId xmlns:a16="http://schemas.microsoft.com/office/drawing/2014/main" id="{9CC8EE08-F13C-82F5-B82C-E4405CE5CE0F}"/>
              </a:ext>
            </a:extLst>
          </p:cNvPr>
          <p:cNvSpPr>
            <a:spLocks noGrp="1"/>
          </p:cNvSpPr>
          <p:nvPr>
            <p:ph type="dt" sz="half" idx="2"/>
          </p:nvPr>
        </p:nvSpPr>
        <p:spPr/>
        <p:txBody>
          <a:bodyPr/>
          <a:lstStyle/>
          <a:p>
            <a:r>
              <a:rPr lang="en-US"/>
              <a:t>Composite</a:t>
            </a:r>
            <a:endParaRPr lang="en-GB" dirty="0"/>
          </a:p>
        </p:txBody>
      </p:sp>
    </p:spTree>
    <p:extLst>
      <p:ext uri="{BB962C8B-B14F-4D97-AF65-F5344CB8AC3E}">
        <p14:creationId xmlns:p14="http://schemas.microsoft.com/office/powerpoint/2010/main" val="29380722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3</a:t>
            </a:fld>
            <a:endParaRPr lang="en-GB" dirty="0"/>
          </a:p>
        </p:txBody>
      </p:sp>
      <p:sp>
        <p:nvSpPr>
          <p:cNvPr id="3" name="Date Placeholder 2">
            <a:extLst>
              <a:ext uri="{FF2B5EF4-FFF2-40B4-BE49-F238E27FC236}">
                <a16:creationId xmlns:a16="http://schemas.microsoft.com/office/drawing/2014/main" id="{C7BDDADC-D7A6-51C7-8A8B-99ECC92EA499}"/>
              </a:ext>
            </a:extLst>
          </p:cNvPr>
          <p:cNvSpPr>
            <a:spLocks noGrp="1"/>
          </p:cNvSpPr>
          <p:nvPr>
            <p:ph type="dt" sz="half" idx="2"/>
          </p:nvPr>
        </p:nvSpPr>
        <p:spPr/>
        <p:txBody>
          <a:bodyPr/>
          <a:lstStyle/>
          <a:p>
            <a:r>
              <a:rPr lang="en-US"/>
              <a:t>Composite</a:t>
            </a:r>
            <a:endParaRPr lang="en-GB" dirty="0"/>
          </a:p>
        </p:txBody>
      </p:sp>
      <p:sp>
        <p:nvSpPr>
          <p:cNvPr id="9" name="TextBox 8">
            <a:extLst>
              <a:ext uri="{FF2B5EF4-FFF2-40B4-BE49-F238E27FC236}">
                <a16:creationId xmlns:a16="http://schemas.microsoft.com/office/drawing/2014/main" id="{C7FF9C5B-E15A-BA24-6F3A-E364011653FF}"/>
              </a:ext>
            </a:extLst>
          </p:cNvPr>
          <p:cNvSpPr txBox="1"/>
          <p:nvPr/>
        </p:nvSpPr>
        <p:spPr>
          <a:xfrm>
            <a:off x="627468" y="119396"/>
            <a:ext cx="8154925" cy="923330"/>
          </a:xfrm>
          <a:prstGeom prst="rect">
            <a:avLst/>
          </a:prstGeom>
          <a:noFill/>
        </p:spPr>
        <p:txBody>
          <a:bodyPr wrap="square" rtlCol="0">
            <a:spAutoFit/>
          </a:bodyPr>
          <a:lstStyle/>
          <a:p>
            <a:r>
              <a:rPr lang="en-US" sz="5400" b="1" dirty="0">
                <a:latin typeface="Barlow Black" panose="00000A00000000000000" pitchFamily="2" charset="0"/>
              </a:rPr>
              <a:t>1. </a:t>
            </a:r>
            <a:r>
              <a:rPr lang="en-US" sz="5400" b="1" dirty="0" err="1">
                <a:latin typeface="Barlow Black" panose="00000A00000000000000" pitchFamily="2" charset="0"/>
              </a:rPr>
              <a:t>Tổng</a:t>
            </a:r>
            <a:r>
              <a:rPr lang="en-US" sz="5400" b="1" dirty="0">
                <a:latin typeface="Barlow Black" panose="00000A00000000000000" pitchFamily="2" charset="0"/>
              </a:rPr>
              <a:t> </a:t>
            </a:r>
            <a:r>
              <a:rPr lang="en-US" sz="5400" b="1" dirty="0" err="1">
                <a:latin typeface="Barlow Black" panose="00000A00000000000000" pitchFamily="2" charset="0"/>
              </a:rPr>
              <a:t>quan</a:t>
            </a:r>
            <a:endParaRPr lang="en-US" sz="5400" b="1" dirty="0">
              <a:latin typeface="Barlow Black" panose="00000A00000000000000" pitchFamily="2" charset="0"/>
            </a:endParaRPr>
          </a:p>
        </p:txBody>
      </p:sp>
      <p:sp>
        <p:nvSpPr>
          <p:cNvPr id="11" name="TextBox 10">
            <a:extLst>
              <a:ext uri="{FF2B5EF4-FFF2-40B4-BE49-F238E27FC236}">
                <a16:creationId xmlns:a16="http://schemas.microsoft.com/office/drawing/2014/main" id="{060769D3-ADF4-F079-DB5A-739B76B29E23}"/>
              </a:ext>
            </a:extLst>
          </p:cNvPr>
          <p:cNvSpPr txBox="1"/>
          <p:nvPr/>
        </p:nvSpPr>
        <p:spPr>
          <a:xfrm>
            <a:off x="627468" y="3456432"/>
            <a:ext cx="10829544" cy="167738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err="1">
                <a:latin typeface="Barlow" panose="00000500000000000000" pitchFamily="2" charset="0"/>
              </a:rPr>
              <a:t>Mục</a:t>
            </a:r>
            <a:r>
              <a:rPr lang="en-US" sz="2400" b="1" dirty="0">
                <a:latin typeface="Barlow" panose="00000500000000000000" pitchFamily="2" charset="0"/>
              </a:rPr>
              <a:t> </a:t>
            </a:r>
            <a:r>
              <a:rPr lang="en-US" sz="2400" b="1" dirty="0" err="1">
                <a:latin typeface="Barlow" panose="00000500000000000000" pitchFamily="2" charset="0"/>
              </a:rPr>
              <a:t>tiêu</a:t>
            </a:r>
            <a:r>
              <a:rPr lang="en-US" sz="2400" b="1" dirty="0">
                <a:latin typeface="Barlow" panose="00000500000000000000" pitchFamily="2" charset="0"/>
              </a:rPr>
              <a:t>: </a:t>
            </a:r>
            <a:r>
              <a:rPr lang="vi-VN" sz="2400" dirty="0">
                <a:latin typeface="Barlow" panose="00000500000000000000" pitchFamily="2" charset="0"/>
              </a:rPr>
              <a:t>Cho phép lắp </a:t>
            </a:r>
            <a:r>
              <a:rPr lang="vi-VN" sz="2400" b="1" dirty="0">
                <a:latin typeface="Barlow" panose="00000500000000000000" pitchFamily="2" charset="0"/>
              </a:rPr>
              <a:t>nhiều đối tượng </a:t>
            </a:r>
            <a:r>
              <a:rPr lang="vi-VN" sz="2400" dirty="0">
                <a:latin typeface="Barlow" panose="00000500000000000000" pitchFamily="2" charset="0"/>
              </a:rPr>
              <a:t>hơn vào dung lượng RAM có sẵn bằng cách </a:t>
            </a:r>
            <a:r>
              <a:rPr lang="vi-VN" sz="2400" b="1" dirty="0">
                <a:latin typeface="Barlow" panose="00000500000000000000" pitchFamily="2" charset="0"/>
              </a:rPr>
              <a:t>chia sẻ, phân phối </a:t>
            </a:r>
            <a:r>
              <a:rPr lang="vi-VN" sz="2400" dirty="0">
                <a:latin typeface="Barlow" panose="00000500000000000000" pitchFamily="2" charset="0"/>
              </a:rPr>
              <a:t>các phần trạng thái chung - riêng giữa nhiều đối tượng thay vì giữ tất cả dữ liệu trong mỗi đối tượng.</a:t>
            </a:r>
          </a:p>
        </p:txBody>
      </p:sp>
      <p:sp>
        <p:nvSpPr>
          <p:cNvPr id="12" name="TextBox 11">
            <a:extLst>
              <a:ext uri="{FF2B5EF4-FFF2-40B4-BE49-F238E27FC236}">
                <a16:creationId xmlns:a16="http://schemas.microsoft.com/office/drawing/2014/main" id="{6C157FC6-B672-2A3C-277E-46C7A674ABDE}"/>
              </a:ext>
            </a:extLst>
          </p:cNvPr>
          <p:cNvSpPr txBox="1"/>
          <p:nvPr/>
        </p:nvSpPr>
        <p:spPr>
          <a:xfrm>
            <a:off x="627468" y="1848719"/>
            <a:ext cx="10829544"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err="1">
                <a:latin typeface="Barlow" panose="00000500000000000000" pitchFamily="2" charset="0"/>
              </a:rPr>
              <a:t>Tên</a:t>
            </a:r>
            <a:r>
              <a:rPr lang="en-US" sz="2400" b="1" dirty="0">
                <a:latin typeface="Barlow" panose="00000500000000000000" pitchFamily="2" charset="0"/>
              </a:rPr>
              <a:t> </a:t>
            </a:r>
            <a:r>
              <a:rPr lang="en-US" sz="2400" b="1" dirty="0" err="1">
                <a:latin typeface="Barlow" panose="00000500000000000000" pitchFamily="2" charset="0"/>
              </a:rPr>
              <a:t>gọi</a:t>
            </a:r>
            <a:r>
              <a:rPr lang="en-US" sz="2400" b="1" dirty="0">
                <a:latin typeface="Barlow" panose="00000500000000000000" pitchFamily="2" charset="0"/>
              </a:rPr>
              <a:t>: </a:t>
            </a:r>
            <a:r>
              <a:rPr lang="fr-FR" sz="2400" dirty="0" err="1"/>
              <a:t>Flyweight</a:t>
            </a:r>
            <a:r>
              <a:rPr lang="fr-FR" sz="2400" dirty="0"/>
              <a:t> (Cache)</a:t>
            </a:r>
            <a:endParaRPr lang="en-US" sz="2400" dirty="0">
              <a:latin typeface="Barlow" panose="00000500000000000000" pitchFamily="2" charset="0"/>
            </a:endParaRPr>
          </a:p>
        </p:txBody>
      </p:sp>
      <p:sp>
        <p:nvSpPr>
          <p:cNvPr id="13" name="TextBox 12">
            <a:extLst>
              <a:ext uri="{FF2B5EF4-FFF2-40B4-BE49-F238E27FC236}">
                <a16:creationId xmlns:a16="http://schemas.microsoft.com/office/drawing/2014/main" id="{FE77F9F9-25BE-C2E4-E3E4-0D8284C92B0A}"/>
              </a:ext>
            </a:extLst>
          </p:cNvPr>
          <p:cNvSpPr txBox="1"/>
          <p:nvPr/>
        </p:nvSpPr>
        <p:spPr>
          <a:xfrm>
            <a:off x="627468" y="2652575"/>
            <a:ext cx="10829544"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err="1">
                <a:latin typeface="Barlow" panose="00000500000000000000" pitchFamily="2" charset="0"/>
              </a:rPr>
              <a:t>Phân</a:t>
            </a:r>
            <a:r>
              <a:rPr lang="en-US" sz="2400" b="1" dirty="0">
                <a:latin typeface="Barlow" panose="00000500000000000000" pitchFamily="2" charset="0"/>
              </a:rPr>
              <a:t> </a:t>
            </a:r>
            <a:r>
              <a:rPr lang="en-US" sz="2400" b="1" dirty="0" err="1">
                <a:latin typeface="Barlow" panose="00000500000000000000" pitchFamily="2" charset="0"/>
              </a:rPr>
              <a:t>loại</a:t>
            </a:r>
            <a:r>
              <a:rPr lang="en-US" sz="2400" b="1" dirty="0">
                <a:latin typeface="Barlow" panose="00000500000000000000" pitchFamily="2" charset="0"/>
              </a:rPr>
              <a:t>: </a:t>
            </a:r>
            <a:r>
              <a:rPr lang="en-US" sz="2400" dirty="0">
                <a:latin typeface="Barlow" panose="00000500000000000000" pitchFamily="2" charset="0"/>
              </a:rPr>
              <a:t>Structural Patterns</a:t>
            </a:r>
          </a:p>
        </p:txBody>
      </p:sp>
    </p:spTree>
    <p:extLst>
      <p:ext uri="{BB962C8B-B14F-4D97-AF65-F5344CB8AC3E}">
        <p14:creationId xmlns:p14="http://schemas.microsoft.com/office/powerpoint/2010/main" val="35403660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4</a:t>
            </a:fld>
            <a:endParaRPr lang="en-GB" dirty="0"/>
          </a:p>
        </p:txBody>
      </p:sp>
      <p:sp>
        <p:nvSpPr>
          <p:cNvPr id="3" name="Date Placeholder 2">
            <a:extLst>
              <a:ext uri="{FF2B5EF4-FFF2-40B4-BE49-F238E27FC236}">
                <a16:creationId xmlns:a16="http://schemas.microsoft.com/office/drawing/2014/main" id="{C7BDDADC-D7A6-51C7-8A8B-99ECC92EA499}"/>
              </a:ext>
            </a:extLst>
          </p:cNvPr>
          <p:cNvSpPr>
            <a:spLocks noGrp="1"/>
          </p:cNvSpPr>
          <p:nvPr>
            <p:ph type="dt" sz="half" idx="2"/>
          </p:nvPr>
        </p:nvSpPr>
        <p:spPr/>
        <p:txBody>
          <a:bodyPr/>
          <a:lstStyle/>
          <a:p>
            <a:r>
              <a:rPr lang="en-US"/>
              <a:t>Composite</a:t>
            </a:r>
            <a:endParaRPr lang="en-GB" dirty="0"/>
          </a:p>
        </p:txBody>
      </p:sp>
      <p:sp>
        <p:nvSpPr>
          <p:cNvPr id="8" name="TextBox 7">
            <a:extLst>
              <a:ext uri="{FF2B5EF4-FFF2-40B4-BE49-F238E27FC236}">
                <a16:creationId xmlns:a16="http://schemas.microsoft.com/office/drawing/2014/main" id="{A927F7D4-47A2-33D9-8CCD-EDDBCCDD8F02}"/>
              </a:ext>
            </a:extLst>
          </p:cNvPr>
          <p:cNvSpPr txBox="1"/>
          <p:nvPr/>
        </p:nvSpPr>
        <p:spPr>
          <a:xfrm>
            <a:off x="627468" y="119396"/>
            <a:ext cx="8154925" cy="923330"/>
          </a:xfrm>
          <a:prstGeom prst="rect">
            <a:avLst/>
          </a:prstGeom>
          <a:noFill/>
        </p:spPr>
        <p:txBody>
          <a:bodyPr wrap="square" rtlCol="0">
            <a:spAutoFit/>
          </a:bodyPr>
          <a:lstStyle/>
          <a:p>
            <a:r>
              <a:rPr lang="en-US" sz="5400" b="1" dirty="0">
                <a:latin typeface="Barlow Black" panose="00000A00000000000000" pitchFamily="2" charset="0"/>
              </a:rPr>
              <a:t>1. </a:t>
            </a:r>
            <a:r>
              <a:rPr lang="en-US" sz="5400" b="1" dirty="0" err="1">
                <a:latin typeface="Barlow Black" panose="00000A00000000000000" pitchFamily="2" charset="0"/>
              </a:rPr>
              <a:t>Tổng</a:t>
            </a:r>
            <a:r>
              <a:rPr lang="en-US" sz="5400" b="1" dirty="0">
                <a:latin typeface="Barlow Black" panose="00000A00000000000000" pitchFamily="2" charset="0"/>
              </a:rPr>
              <a:t> </a:t>
            </a:r>
            <a:r>
              <a:rPr lang="en-US" sz="5400" b="1" dirty="0" err="1">
                <a:latin typeface="Barlow Black" panose="00000A00000000000000" pitchFamily="2" charset="0"/>
              </a:rPr>
              <a:t>quan</a:t>
            </a:r>
            <a:endParaRPr lang="en-US" sz="5400" b="1" dirty="0">
              <a:latin typeface="Barlow Black" panose="00000A00000000000000" pitchFamily="2" charset="0"/>
            </a:endParaRPr>
          </a:p>
        </p:txBody>
      </p:sp>
      <p:grpSp>
        <p:nvGrpSpPr>
          <p:cNvPr id="4" name="Group 3">
            <a:extLst>
              <a:ext uri="{FF2B5EF4-FFF2-40B4-BE49-F238E27FC236}">
                <a16:creationId xmlns:a16="http://schemas.microsoft.com/office/drawing/2014/main" id="{57A65EB2-859C-4F80-109E-7E35F39A8DD2}"/>
              </a:ext>
            </a:extLst>
          </p:cNvPr>
          <p:cNvGrpSpPr/>
          <p:nvPr/>
        </p:nvGrpSpPr>
        <p:grpSpPr>
          <a:xfrm>
            <a:off x="2257339" y="1896171"/>
            <a:ext cx="7862968" cy="1292685"/>
            <a:chOff x="2257339" y="1896171"/>
            <a:chExt cx="7862968" cy="1292685"/>
          </a:xfrm>
        </p:grpSpPr>
        <p:pic>
          <p:nvPicPr>
            <p:cNvPr id="6" name="Picture 5">
              <a:extLst>
                <a:ext uri="{FF2B5EF4-FFF2-40B4-BE49-F238E27FC236}">
                  <a16:creationId xmlns:a16="http://schemas.microsoft.com/office/drawing/2014/main" id="{B4499088-3FD2-7EB9-F262-6BA8F4532C71}"/>
                </a:ext>
              </a:extLst>
            </p:cNvPr>
            <p:cNvPicPr>
              <a:picLocks noChangeAspect="1"/>
            </p:cNvPicPr>
            <p:nvPr/>
          </p:nvPicPr>
          <p:blipFill>
            <a:blip r:embed="rId2"/>
            <a:stretch>
              <a:fillRect/>
            </a:stretch>
          </p:blipFill>
          <p:spPr>
            <a:xfrm>
              <a:off x="2257339" y="1896172"/>
              <a:ext cx="1290375" cy="1290375"/>
            </a:xfrm>
            <a:prstGeom prst="rect">
              <a:avLst/>
            </a:prstGeom>
          </p:spPr>
        </p:pic>
        <p:pic>
          <p:nvPicPr>
            <p:cNvPr id="9" name="Picture 8">
              <a:extLst>
                <a:ext uri="{FF2B5EF4-FFF2-40B4-BE49-F238E27FC236}">
                  <a16:creationId xmlns:a16="http://schemas.microsoft.com/office/drawing/2014/main" id="{B8B52DBB-159C-A45A-049B-4D0595B61336}"/>
                </a:ext>
              </a:extLst>
            </p:cNvPr>
            <p:cNvPicPr>
              <a:picLocks noChangeAspect="1"/>
            </p:cNvPicPr>
            <p:nvPr/>
          </p:nvPicPr>
          <p:blipFill>
            <a:blip r:embed="rId2"/>
            <a:stretch>
              <a:fillRect/>
            </a:stretch>
          </p:blipFill>
          <p:spPr>
            <a:xfrm>
              <a:off x="4386320" y="1898481"/>
              <a:ext cx="1290375" cy="1290375"/>
            </a:xfrm>
            <a:prstGeom prst="rect">
              <a:avLst/>
            </a:prstGeom>
          </p:spPr>
        </p:pic>
        <p:pic>
          <p:nvPicPr>
            <p:cNvPr id="10" name="Picture 9">
              <a:extLst>
                <a:ext uri="{FF2B5EF4-FFF2-40B4-BE49-F238E27FC236}">
                  <a16:creationId xmlns:a16="http://schemas.microsoft.com/office/drawing/2014/main" id="{4BF3A842-6B46-9F0E-C805-9D28BAC21124}"/>
                </a:ext>
              </a:extLst>
            </p:cNvPr>
            <p:cNvPicPr>
              <a:picLocks noChangeAspect="1"/>
            </p:cNvPicPr>
            <p:nvPr/>
          </p:nvPicPr>
          <p:blipFill>
            <a:blip r:embed="rId2"/>
            <a:stretch>
              <a:fillRect/>
            </a:stretch>
          </p:blipFill>
          <p:spPr>
            <a:xfrm>
              <a:off x="6788727" y="1896171"/>
              <a:ext cx="1290375" cy="1290375"/>
            </a:xfrm>
            <a:prstGeom prst="rect">
              <a:avLst/>
            </a:prstGeom>
          </p:spPr>
        </p:pic>
        <p:pic>
          <p:nvPicPr>
            <p:cNvPr id="11" name="Picture 10">
              <a:extLst>
                <a:ext uri="{FF2B5EF4-FFF2-40B4-BE49-F238E27FC236}">
                  <a16:creationId xmlns:a16="http://schemas.microsoft.com/office/drawing/2014/main" id="{36DE0C11-09B4-A1A1-7F4A-735F93C024F4}"/>
                </a:ext>
              </a:extLst>
            </p:cNvPr>
            <p:cNvPicPr>
              <a:picLocks noChangeAspect="1"/>
            </p:cNvPicPr>
            <p:nvPr/>
          </p:nvPicPr>
          <p:blipFill>
            <a:blip r:embed="rId2"/>
            <a:stretch>
              <a:fillRect/>
            </a:stretch>
          </p:blipFill>
          <p:spPr>
            <a:xfrm>
              <a:off x="8829932" y="1896171"/>
              <a:ext cx="1290375" cy="1290375"/>
            </a:xfrm>
            <a:prstGeom prst="rect">
              <a:avLst/>
            </a:prstGeom>
          </p:spPr>
        </p:pic>
      </p:grpSp>
      <p:sp>
        <p:nvSpPr>
          <p:cNvPr id="14" name="TextBox 13">
            <a:extLst>
              <a:ext uri="{FF2B5EF4-FFF2-40B4-BE49-F238E27FC236}">
                <a16:creationId xmlns:a16="http://schemas.microsoft.com/office/drawing/2014/main" id="{21C4BA72-5EAA-588C-73F2-4EE1DA31A8EB}"/>
              </a:ext>
            </a:extLst>
          </p:cNvPr>
          <p:cNvSpPr txBox="1"/>
          <p:nvPr/>
        </p:nvSpPr>
        <p:spPr>
          <a:xfrm>
            <a:off x="1917309" y="3449817"/>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err="1">
                <a:latin typeface="Barlow" panose="00000500000000000000" pitchFamily="2" charset="0"/>
              </a:rPr>
              <a:t>maxHealth</a:t>
            </a:r>
            <a:endParaRPr lang="en-US" sz="2000" b="1" dirty="0">
              <a:latin typeface="Barlow" panose="00000500000000000000" pitchFamily="2" charset="0"/>
            </a:endParaRPr>
          </a:p>
        </p:txBody>
      </p:sp>
      <p:sp>
        <p:nvSpPr>
          <p:cNvPr id="23" name="TextBox 22">
            <a:extLst>
              <a:ext uri="{FF2B5EF4-FFF2-40B4-BE49-F238E27FC236}">
                <a16:creationId xmlns:a16="http://schemas.microsoft.com/office/drawing/2014/main" id="{41C182DB-FB0A-D564-5CF4-64F1C5851BF6}"/>
              </a:ext>
            </a:extLst>
          </p:cNvPr>
          <p:cNvSpPr txBox="1"/>
          <p:nvPr/>
        </p:nvSpPr>
        <p:spPr>
          <a:xfrm>
            <a:off x="4116330" y="3449817"/>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err="1">
                <a:latin typeface="Barlow" panose="00000500000000000000" pitchFamily="2" charset="0"/>
              </a:rPr>
              <a:t>maxHealth</a:t>
            </a:r>
            <a:endParaRPr lang="en-US" sz="2000" b="1" dirty="0">
              <a:latin typeface="Barlow" panose="00000500000000000000" pitchFamily="2" charset="0"/>
            </a:endParaRPr>
          </a:p>
        </p:txBody>
      </p:sp>
      <p:sp>
        <p:nvSpPr>
          <p:cNvPr id="24" name="TextBox 23">
            <a:extLst>
              <a:ext uri="{FF2B5EF4-FFF2-40B4-BE49-F238E27FC236}">
                <a16:creationId xmlns:a16="http://schemas.microsoft.com/office/drawing/2014/main" id="{C67D71B4-2670-DF9C-DBBE-D04051E2EE23}"/>
              </a:ext>
            </a:extLst>
          </p:cNvPr>
          <p:cNvSpPr txBox="1"/>
          <p:nvPr/>
        </p:nvSpPr>
        <p:spPr>
          <a:xfrm>
            <a:off x="6315351" y="3449817"/>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err="1">
                <a:latin typeface="Barlow" panose="00000500000000000000" pitchFamily="2" charset="0"/>
              </a:rPr>
              <a:t>maxHealth</a:t>
            </a:r>
            <a:endParaRPr lang="en-US" sz="2000" b="1" dirty="0">
              <a:latin typeface="Barlow" panose="00000500000000000000" pitchFamily="2" charset="0"/>
            </a:endParaRPr>
          </a:p>
        </p:txBody>
      </p:sp>
      <p:sp>
        <p:nvSpPr>
          <p:cNvPr id="25" name="TextBox 24">
            <a:extLst>
              <a:ext uri="{FF2B5EF4-FFF2-40B4-BE49-F238E27FC236}">
                <a16:creationId xmlns:a16="http://schemas.microsoft.com/office/drawing/2014/main" id="{722D68AD-E0B2-CC64-B0B6-A5E92E66982A}"/>
              </a:ext>
            </a:extLst>
          </p:cNvPr>
          <p:cNvSpPr txBox="1"/>
          <p:nvPr/>
        </p:nvSpPr>
        <p:spPr>
          <a:xfrm>
            <a:off x="8514372" y="3449817"/>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err="1">
                <a:latin typeface="Barlow" panose="00000500000000000000" pitchFamily="2" charset="0"/>
              </a:rPr>
              <a:t>maxHealth</a:t>
            </a:r>
            <a:endParaRPr lang="en-US" sz="2000" b="1" dirty="0">
              <a:latin typeface="Barlow" panose="00000500000000000000" pitchFamily="2" charset="0"/>
            </a:endParaRPr>
          </a:p>
        </p:txBody>
      </p:sp>
      <p:grpSp>
        <p:nvGrpSpPr>
          <p:cNvPr id="2051" name="Group 2050">
            <a:extLst>
              <a:ext uri="{FF2B5EF4-FFF2-40B4-BE49-F238E27FC236}">
                <a16:creationId xmlns:a16="http://schemas.microsoft.com/office/drawing/2014/main" id="{F988E1A9-BEDD-669F-FE3D-B4A750B9B006}"/>
              </a:ext>
            </a:extLst>
          </p:cNvPr>
          <p:cNvGrpSpPr/>
          <p:nvPr/>
        </p:nvGrpSpPr>
        <p:grpSpPr>
          <a:xfrm>
            <a:off x="2354656" y="4993815"/>
            <a:ext cx="3066169" cy="1052945"/>
            <a:chOff x="4809360" y="4540692"/>
            <a:chExt cx="2554806" cy="1052945"/>
          </a:xfrm>
        </p:grpSpPr>
        <p:sp>
          <p:nvSpPr>
            <p:cNvPr id="2052" name="Rectangle 2051">
              <a:extLst>
                <a:ext uri="{FF2B5EF4-FFF2-40B4-BE49-F238E27FC236}">
                  <a16:creationId xmlns:a16="http://schemas.microsoft.com/office/drawing/2014/main" id="{814296FD-567E-C30D-CC03-130F79F65D35}"/>
                </a:ext>
              </a:extLst>
            </p:cNvPr>
            <p:cNvSpPr/>
            <p:nvPr/>
          </p:nvSpPr>
          <p:spPr>
            <a:xfrm>
              <a:off x="4809360" y="4540692"/>
              <a:ext cx="2554806" cy="1052945"/>
            </a:xfrm>
            <a:prstGeom prst="rect">
              <a:avLst/>
            </a:prstGeom>
            <a:solidFill>
              <a:schemeClr val="bg1"/>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053" name="TextBox 2052">
              <a:extLst>
                <a:ext uri="{FF2B5EF4-FFF2-40B4-BE49-F238E27FC236}">
                  <a16:creationId xmlns:a16="http://schemas.microsoft.com/office/drawing/2014/main" id="{76FC2101-233A-65B4-B1BD-871042E65F5B}"/>
                </a:ext>
              </a:extLst>
            </p:cNvPr>
            <p:cNvSpPr txBox="1"/>
            <p:nvPr/>
          </p:nvSpPr>
          <p:spPr>
            <a:xfrm>
              <a:off x="5132943" y="4805554"/>
              <a:ext cx="1952789" cy="523220"/>
            </a:xfrm>
            <a:prstGeom prst="rect">
              <a:avLst/>
            </a:prstGeom>
            <a:noFill/>
          </p:spPr>
          <p:txBody>
            <a:bodyPr wrap="square" rtlCol="0">
              <a:spAutoFit/>
            </a:bodyPr>
            <a:lstStyle/>
            <a:p>
              <a:pPr algn="ctr"/>
              <a:r>
                <a:rPr lang="en-US" sz="2800" b="1" dirty="0">
                  <a:latin typeface="Barlow" panose="00000500000000000000" pitchFamily="2" charset="0"/>
                </a:rPr>
                <a:t>32</a:t>
              </a:r>
              <a:r>
                <a:rPr lang="en-US" sz="2800" dirty="0">
                  <a:latin typeface="Barlow" panose="00000500000000000000" pitchFamily="2" charset="0"/>
                </a:rPr>
                <a:t>bit x </a:t>
              </a:r>
              <a:r>
                <a:rPr lang="en-US" sz="2800" b="1" dirty="0">
                  <a:latin typeface="Barlow" panose="00000500000000000000" pitchFamily="2" charset="0"/>
                </a:rPr>
                <a:t>4</a:t>
              </a:r>
            </a:p>
          </p:txBody>
        </p:sp>
      </p:grpSp>
    </p:spTree>
    <p:extLst>
      <p:ext uri="{BB962C8B-B14F-4D97-AF65-F5344CB8AC3E}">
        <p14:creationId xmlns:p14="http://schemas.microsoft.com/office/powerpoint/2010/main" val="2762280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27283-755B-7BA6-EC31-600DA79321A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555C77-80CA-F952-66D0-7409EF4781C4}"/>
              </a:ext>
            </a:extLst>
          </p:cNvPr>
          <p:cNvSpPr>
            <a:spLocks noGrp="1"/>
          </p:cNvSpPr>
          <p:nvPr>
            <p:ph type="sldNum" sz="quarter" idx="12"/>
          </p:nvPr>
        </p:nvSpPr>
        <p:spPr/>
        <p:txBody>
          <a:bodyPr/>
          <a:lstStyle/>
          <a:p>
            <a:fld id="{E5BAE56F-F8AC-40CC-AAA0-4983C6389C37}" type="slidenum">
              <a:rPr lang="en-GB" smtClean="0"/>
              <a:t>5</a:t>
            </a:fld>
            <a:endParaRPr lang="en-GB" dirty="0"/>
          </a:p>
        </p:txBody>
      </p:sp>
      <p:sp>
        <p:nvSpPr>
          <p:cNvPr id="3" name="Date Placeholder 2">
            <a:extLst>
              <a:ext uri="{FF2B5EF4-FFF2-40B4-BE49-F238E27FC236}">
                <a16:creationId xmlns:a16="http://schemas.microsoft.com/office/drawing/2014/main" id="{A117B3DE-460E-F035-90D5-A5BDB5C9C49F}"/>
              </a:ext>
            </a:extLst>
          </p:cNvPr>
          <p:cNvSpPr>
            <a:spLocks noGrp="1"/>
          </p:cNvSpPr>
          <p:nvPr>
            <p:ph type="dt" sz="half" idx="2"/>
          </p:nvPr>
        </p:nvSpPr>
        <p:spPr/>
        <p:txBody>
          <a:bodyPr/>
          <a:lstStyle/>
          <a:p>
            <a:r>
              <a:rPr lang="en-US"/>
              <a:t>Composite</a:t>
            </a:r>
            <a:endParaRPr lang="en-GB" dirty="0"/>
          </a:p>
        </p:txBody>
      </p:sp>
      <p:sp>
        <p:nvSpPr>
          <p:cNvPr id="8" name="TextBox 7">
            <a:extLst>
              <a:ext uri="{FF2B5EF4-FFF2-40B4-BE49-F238E27FC236}">
                <a16:creationId xmlns:a16="http://schemas.microsoft.com/office/drawing/2014/main" id="{F1F809E9-DD6F-A7DA-9BF2-6405DB47BBB8}"/>
              </a:ext>
            </a:extLst>
          </p:cNvPr>
          <p:cNvSpPr txBox="1"/>
          <p:nvPr/>
        </p:nvSpPr>
        <p:spPr>
          <a:xfrm>
            <a:off x="627468" y="119396"/>
            <a:ext cx="8154925" cy="923330"/>
          </a:xfrm>
          <a:prstGeom prst="rect">
            <a:avLst/>
          </a:prstGeom>
          <a:noFill/>
        </p:spPr>
        <p:txBody>
          <a:bodyPr wrap="square" rtlCol="0">
            <a:spAutoFit/>
          </a:bodyPr>
          <a:lstStyle/>
          <a:p>
            <a:r>
              <a:rPr lang="en-US" sz="5400" b="1" dirty="0">
                <a:latin typeface="Barlow Black" panose="00000A00000000000000" pitchFamily="2" charset="0"/>
              </a:rPr>
              <a:t>1. </a:t>
            </a:r>
            <a:r>
              <a:rPr lang="en-US" sz="5400" b="1" dirty="0" err="1">
                <a:latin typeface="Barlow Black" panose="00000A00000000000000" pitchFamily="2" charset="0"/>
              </a:rPr>
              <a:t>Tổng</a:t>
            </a:r>
            <a:r>
              <a:rPr lang="en-US" sz="5400" b="1" dirty="0">
                <a:latin typeface="Barlow Black" panose="00000A00000000000000" pitchFamily="2" charset="0"/>
              </a:rPr>
              <a:t> </a:t>
            </a:r>
            <a:r>
              <a:rPr lang="en-US" sz="5400" b="1" dirty="0" err="1">
                <a:latin typeface="Barlow Black" panose="00000A00000000000000" pitchFamily="2" charset="0"/>
              </a:rPr>
              <a:t>quan</a:t>
            </a:r>
            <a:endParaRPr lang="en-US" sz="5400" b="1" dirty="0">
              <a:latin typeface="Barlow Black" panose="00000A00000000000000" pitchFamily="2" charset="0"/>
            </a:endParaRPr>
          </a:p>
        </p:txBody>
      </p:sp>
      <p:grpSp>
        <p:nvGrpSpPr>
          <p:cNvPr id="4" name="Group 3">
            <a:extLst>
              <a:ext uri="{FF2B5EF4-FFF2-40B4-BE49-F238E27FC236}">
                <a16:creationId xmlns:a16="http://schemas.microsoft.com/office/drawing/2014/main" id="{B7E8FB67-20CE-600F-BE14-69EA46A7B0F1}"/>
              </a:ext>
            </a:extLst>
          </p:cNvPr>
          <p:cNvGrpSpPr/>
          <p:nvPr/>
        </p:nvGrpSpPr>
        <p:grpSpPr>
          <a:xfrm>
            <a:off x="2257339" y="1896171"/>
            <a:ext cx="7862968" cy="1292685"/>
            <a:chOff x="2257339" y="1896171"/>
            <a:chExt cx="7862968" cy="1292685"/>
          </a:xfrm>
        </p:grpSpPr>
        <p:pic>
          <p:nvPicPr>
            <p:cNvPr id="6" name="Picture 5">
              <a:extLst>
                <a:ext uri="{FF2B5EF4-FFF2-40B4-BE49-F238E27FC236}">
                  <a16:creationId xmlns:a16="http://schemas.microsoft.com/office/drawing/2014/main" id="{A9C2873E-156D-92F1-4C07-9C385228985F}"/>
                </a:ext>
              </a:extLst>
            </p:cNvPr>
            <p:cNvPicPr>
              <a:picLocks noChangeAspect="1"/>
            </p:cNvPicPr>
            <p:nvPr/>
          </p:nvPicPr>
          <p:blipFill>
            <a:blip r:embed="rId2"/>
            <a:stretch>
              <a:fillRect/>
            </a:stretch>
          </p:blipFill>
          <p:spPr>
            <a:xfrm>
              <a:off x="2257339" y="1896172"/>
              <a:ext cx="1290375" cy="1290375"/>
            </a:xfrm>
            <a:prstGeom prst="rect">
              <a:avLst/>
            </a:prstGeom>
          </p:spPr>
        </p:pic>
        <p:pic>
          <p:nvPicPr>
            <p:cNvPr id="9" name="Picture 8">
              <a:extLst>
                <a:ext uri="{FF2B5EF4-FFF2-40B4-BE49-F238E27FC236}">
                  <a16:creationId xmlns:a16="http://schemas.microsoft.com/office/drawing/2014/main" id="{6AC48E13-E488-C900-C449-1CB0FADEB474}"/>
                </a:ext>
              </a:extLst>
            </p:cNvPr>
            <p:cNvPicPr>
              <a:picLocks noChangeAspect="1"/>
            </p:cNvPicPr>
            <p:nvPr/>
          </p:nvPicPr>
          <p:blipFill>
            <a:blip r:embed="rId2"/>
            <a:stretch>
              <a:fillRect/>
            </a:stretch>
          </p:blipFill>
          <p:spPr>
            <a:xfrm>
              <a:off x="4386320" y="1898481"/>
              <a:ext cx="1290375" cy="1290375"/>
            </a:xfrm>
            <a:prstGeom prst="rect">
              <a:avLst/>
            </a:prstGeom>
          </p:spPr>
        </p:pic>
        <p:pic>
          <p:nvPicPr>
            <p:cNvPr id="10" name="Picture 9">
              <a:extLst>
                <a:ext uri="{FF2B5EF4-FFF2-40B4-BE49-F238E27FC236}">
                  <a16:creationId xmlns:a16="http://schemas.microsoft.com/office/drawing/2014/main" id="{7A0A7954-B6AE-E77C-9334-6A82B955679B}"/>
                </a:ext>
              </a:extLst>
            </p:cNvPr>
            <p:cNvPicPr>
              <a:picLocks noChangeAspect="1"/>
            </p:cNvPicPr>
            <p:nvPr/>
          </p:nvPicPr>
          <p:blipFill>
            <a:blip r:embed="rId2"/>
            <a:stretch>
              <a:fillRect/>
            </a:stretch>
          </p:blipFill>
          <p:spPr>
            <a:xfrm>
              <a:off x="6788727" y="1896171"/>
              <a:ext cx="1290375" cy="1290375"/>
            </a:xfrm>
            <a:prstGeom prst="rect">
              <a:avLst/>
            </a:prstGeom>
          </p:spPr>
        </p:pic>
        <p:pic>
          <p:nvPicPr>
            <p:cNvPr id="11" name="Picture 10">
              <a:extLst>
                <a:ext uri="{FF2B5EF4-FFF2-40B4-BE49-F238E27FC236}">
                  <a16:creationId xmlns:a16="http://schemas.microsoft.com/office/drawing/2014/main" id="{1A69067F-1EA4-A1C3-000F-EF8092E71733}"/>
                </a:ext>
              </a:extLst>
            </p:cNvPr>
            <p:cNvPicPr>
              <a:picLocks noChangeAspect="1"/>
            </p:cNvPicPr>
            <p:nvPr/>
          </p:nvPicPr>
          <p:blipFill>
            <a:blip r:embed="rId2"/>
            <a:stretch>
              <a:fillRect/>
            </a:stretch>
          </p:blipFill>
          <p:spPr>
            <a:xfrm>
              <a:off x="8829932" y="1896171"/>
              <a:ext cx="1290375" cy="1290375"/>
            </a:xfrm>
            <a:prstGeom prst="rect">
              <a:avLst/>
            </a:prstGeom>
          </p:spPr>
        </p:pic>
      </p:grpSp>
      <p:sp>
        <p:nvSpPr>
          <p:cNvPr id="14" name="TextBox 13">
            <a:extLst>
              <a:ext uri="{FF2B5EF4-FFF2-40B4-BE49-F238E27FC236}">
                <a16:creationId xmlns:a16="http://schemas.microsoft.com/office/drawing/2014/main" id="{056114D2-9F87-4A43-F8DB-8F709E7ED9B9}"/>
              </a:ext>
            </a:extLst>
          </p:cNvPr>
          <p:cNvSpPr txBox="1"/>
          <p:nvPr/>
        </p:nvSpPr>
        <p:spPr>
          <a:xfrm>
            <a:off x="1917309" y="3449817"/>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err="1">
                <a:latin typeface="Barlow" panose="00000500000000000000" pitchFamily="2" charset="0"/>
              </a:rPr>
              <a:t>maxHealth</a:t>
            </a:r>
            <a:endParaRPr lang="en-US" sz="2000" b="1" dirty="0">
              <a:latin typeface="Barlow" panose="00000500000000000000" pitchFamily="2" charset="0"/>
            </a:endParaRPr>
          </a:p>
        </p:txBody>
      </p:sp>
      <p:sp>
        <p:nvSpPr>
          <p:cNvPr id="23" name="TextBox 22">
            <a:extLst>
              <a:ext uri="{FF2B5EF4-FFF2-40B4-BE49-F238E27FC236}">
                <a16:creationId xmlns:a16="http://schemas.microsoft.com/office/drawing/2014/main" id="{DB97BA12-A746-A923-7A29-57A9C193130F}"/>
              </a:ext>
            </a:extLst>
          </p:cNvPr>
          <p:cNvSpPr txBox="1"/>
          <p:nvPr/>
        </p:nvSpPr>
        <p:spPr>
          <a:xfrm>
            <a:off x="4116330" y="3449817"/>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err="1">
                <a:latin typeface="Barlow" panose="00000500000000000000" pitchFamily="2" charset="0"/>
              </a:rPr>
              <a:t>maxHealth</a:t>
            </a:r>
            <a:endParaRPr lang="en-US" sz="2000" b="1" dirty="0">
              <a:latin typeface="Barlow" panose="00000500000000000000" pitchFamily="2" charset="0"/>
            </a:endParaRPr>
          </a:p>
        </p:txBody>
      </p:sp>
      <p:sp>
        <p:nvSpPr>
          <p:cNvPr id="24" name="TextBox 23">
            <a:extLst>
              <a:ext uri="{FF2B5EF4-FFF2-40B4-BE49-F238E27FC236}">
                <a16:creationId xmlns:a16="http://schemas.microsoft.com/office/drawing/2014/main" id="{C6DD45F8-8038-F5B0-593F-75CF58117F4F}"/>
              </a:ext>
            </a:extLst>
          </p:cNvPr>
          <p:cNvSpPr txBox="1"/>
          <p:nvPr/>
        </p:nvSpPr>
        <p:spPr>
          <a:xfrm>
            <a:off x="6315351" y="3449817"/>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err="1">
                <a:latin typeface="Barlow" panose="00000500000000000000" pitchFamily="2" charset="0"/>
              </a:rPr>
              <a:t>maxHealth</a:t>
            </a:r>
            <a:endParaRPr lang="en-US" sz="2000" b="1" dirty="0">
              <a:latin typeface="Barlow" panose="00000500000000000000" pitchFamily="2" charset="0"/>
            </a:endParaRPr>
          </a:p>
        </p:txBody>
      </p:sp>
      <p:sp>
        <p:nvSpPr>
          <p:cNvPr id="25" name="TextBox 24">
            <a:extLst>
              <a:ext uri="{FF2B5EF4-FFF2-40B4-BE49-F238E27FC236}">
                <a16:creationId xmlns:a16="http://schemas.microsoft.com/office/drawing/2014/main" id="{B3601F52-F667-F8A6-4C14-DFB979EAAF15}"/>
              </a:ext>
            </a:extLst>
          </p:cNvPr>
          <p:cNvSpPr txBox="1"/>
          <p:nvPr/>
        </p:nvSpPr>
        <p:spPr>
          <a:xfrm>
            <a:off x="8514372" y="3449817"/>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err="1">
                <a:latin typeface="Barlow" panose="00000500000000000000" pitchFamily="2" charset="0"/>
              </a:rPr>
              <a:t>maxHealth</a:t>
            </a:r>
            <a:endParaRPr lang="en-US" sz="2000" b="1" dirty="0">
              <a:latin typeface="Barlow" panose="00000500000000000000" pitchFamily="2" charset="0"/>
            </a:endParaRPr>
          </a:p>
        </p:txBody>
      </p:sp>
      <p:sp>
        <p:nvSpPr>
          <p:cNvPr id="31" name="TextBox 30">
            <a:extLst>
              <a:ext uri="{FF2B5EF4-FFF2-40B4-BE49-F238E27FC236}">
                <a16:creationId xmlns:a16="http://schemas.microsoft.com/office/drawing/2014/main" id="{340C4640-1B60-83E6-CEAE-8213667B11FF}"/>
              </a:ext>
            </a:extLst>
          </p:cNvPr>
          <p:cNvSpPr txBox="1"/>
          <p:nvPr/>
        </p:nvSpPr>
        <p:spPr>
          <a:xfrm>
            <a:off x="1917308" y="3925010"/>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a:latin typeface="Barlow" panose="00000500000000000000" pitchFamily="2" charset="0"/>
              </a:rPr>
              <a:t>damage</a:t>
            </a:r>
          </a:p>
        </p:txBody>
      </p:sp>
      <p:sp>
        <p:nvSpPr>
          <p:cNvPr id="2048" name="TextBox 2047">
            <a:extLst>
              <a:ext uri="{FF2B5EF4-FFF2-40B4-BE49-F238E27FC236}">
                <a16:creationId xmlns:a16="http://schemas.microsoft.com/office/drawing/2014/main" id="{8DD45281-54E2-F9C8-044F-E32F14A3EEB9}"/>
              </a:ext>
            </a:extLst>
          </p:cNvPr>
          <p:cNvSpPr txBox="1"/>
          <p:nvPr/>
        </p:nvSpPr>
        <p:spPr>
          <a:xfrm>
            <a:off x="4116329" y="3938960"/>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a:latin typeface="Barlow" panose="00000500000000000000" pitchFamily="2" charset="0"/>
              </a:rPr>
              <a:t>damage</a:t>
            </a:r>
          </a:p>
        </p:txBody>
      </p:sp>
      <p:sp>
        <p:nvSpPr>
          <p:cNvPr id="2049" name="TextBox 2048">
            <a:extLst>
              <a:ext uri="{FF2B5EF4-FFF2-40B4-BE49-F238E27FC236}">
                <a16:creationId xmlns:a16="http://schemas.microsoft.com/office/drawing/2014/main" id="{FA0EB65A-6B27-1324-D320-53D1E20AB356}"/>
              </a:ext>
            </a:extLst>
          </p:cNvPr>
          <p:cNvSpPr txBox="1"/>
          <p:nvPr/>
        </p:nvSpPr>
        <p:spPr>
          <a:xfrm>
            <a:off x="6315350" y="3952910"/>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a:latin typeface="Barlow" panose="00000500000000000000" pitchFamily="2" charset="0"/>
              </a:rPr>
              <a:t>damage</a:t>
            </a:r>
          </a:p>
        </p:txBody>
      </p:sp>
      <p:sp>
        <p:nvSpPr>
          <p:cNvPr id="2050" name="TextBox 2049">
            <a:extLst>
              <a:ext uri="{FF2B5EF4-FFF2-40B4-BE49-F238E27FC236}">
                <a16:creationId xmlns:a16="http://schemas.microsoft.com/office/drawing/2014/main" id="{3D1030EF-F675-7D39-5FA4-EA6E1CD1A61C}"/>
              </a:ext>
            </a:extLst>
          </p:cNvPr>
          <p:cNvSpPr txBox="1"/>
          <p:nvPr/>
        </p:nvSpPr>
        <p:spPr>
          <a:xfrm>
            <a:off x="8514371" y="3966860"/>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a:latin typeface="Barlow" panose="00000500000000000000" pitchFamily="2" charset="0"/>
              </a:rPr>
              <a:t>damage</a:t>
            </a:r>
          </a:p>
        </p:txBody>
      </p:sp>
      <p:grpSp>
        <p:nvGrpSpPr>
          <p:cNvPr id="29" name="Group 28">
            <a:extLst>
              <a:ext uri="{FF2B5EF4-FFF2-40B4-BE49-F238E27FC236}">
                <a16:creationId xmlns:a16="http://schemas.microsoft.com/office/drawing/2014/main" id="{8AB9C374-C581-CEE1-801F-AFDC2AA5E2DB}"/>
              </a:ext>
            </a:extLst>
          </p:cNvPr>
          <p:cNvGrpSpPr/>
          <p:nvPr/>
        </p:nvGrpSpPr>
        <p:grpSpPr>
          <a:xfrm>
            <a:off x="2354656" y="4993815"/>
            <a:ext cx="3066169" cy="1052945"/>
            <a:chOff x="4809360" y="4540692"/>
            <a:chExt cx="2554806" cy="1052945"/>
          </a:xfrm>
        </p:grpSpPr>
        <p:sp>
          <p:nvSpPr>
            <p:cNvPr id="28" name="Rectangle 27">
              <a:extLst>
                <a:ext uri="{FF2B5EF4-FFF2-40B4-BE49-F238E27FC236}">
                  <a16:creationId xmlns:a16="http://schemas.microsoft.com/office/drawing/2014/main" id="{94DFFFBC-9736-B53C-B74E-3D0BEFE4B486}"/>
                </a:ext>
              </a:extLst>
            </p:cNvPr>
            <p:cNvSpPr/>
            <p:nvPr/>
          </p:nvSpPr>
          <p:spPr>
            <a:xfrm>
              <a:off x="4809360" y="4540692"/>
              <a:ext cx="2554806" cy="1052945"/>
            </a:xfrm>
            <a:prstGeom prst="rect">
              <a:avLst/>
            </a:prstGeom>
            <a:solidFill>
              <a:schemeClr val="bg1"/>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9CF3DF19-0EE3-0427-DE15-A71963224E7E}"/>
                </a:ext>
              </a:extLst>
            </p:cNvPr>
            <p:cNvSpPr txBox="1"/>
            <p:nvPr/>
          </p:nvSpPr>
          <p:spPr>
            <a:xfrm>
              <a:off x="5132943" y="4805554"/>
              <a:ext cx="1952789" cy="523220"/>
            </a:xfrm>
            <a:prstGeom prst="rect">
              <a:avLst/>
            </a:prstGeom>
            <a:noFill/>
          </p:spPr>
          <p:txBody>
            <a:bodyPr wrap="square" rtlCol="0">
              <a:spAutoFit/>
            </a:bodyPr>
            <a:lstStyle/>
            <a:p>
              <a:pPr algn="ctr"/>
              <a:r>
                <a:rPr lang="en-US" sz="2800" b="1" dirty="0">
                  <a:latin typeface="Barlow" panose="00000500000000000000" pitchFamily="2" charset="0"/>
                </a:rPr>
                <a:t>32</a:t>
              </a:r>
              <a:r>
                <a:rPr lang="en-US" sz="2800" dirty="0">
                  <a:latin typeface="Barlow" panose="00000500000000000000" pitchFamily="2" charset="0"/>
                </a:rPr>
                <a:t>bit x </a:t>
              </a:r>
              <a:r>
                <a:rPr lang="en-US" sz="2800" b="1" dirty="0">
                  <a:latin typeface="Barlow" panose="00000500000000000000" pitchFamily="2" charset="0"/>
                </a:rPr>
                <a:t>4 </a:t>
              </a:r>
              <a:r>
                <a:rPr lang="en-US" sz="2800" dirty="0">
                  <a:latin typeface="Barlow" panose="00000500000000000000" pitchFamily="2" charset="0"/>
                </a:rPr>
                <a:t>x </a:t>
              </a:r>
              <a:r>
                <a:rPr lang="en-US" sz="2800" b="1" dirty="0">
                  <a:latin typeface="Barlow" panose="00000500000000000000" pitchFamily="2" charset="0"/>
                </a:rPr>
                <a:t>2</a:t>
              </a:r>
            </a:p>
          </p:txBody>
        </p:sp>
      </p:grpSp>
    </p:spTree>
    <p:extLst>
      <p:ext uri="{BB962C8B-B14F-4D97-AF65-F5344CB8AC3E}">
        <p14:creationId xmlns:p14="http://schemas.microsoft.com/office/powerpoint/2010/main" val="22657406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B8378-278D-CC40-F2FA-BE7E07D71E48}"/>
              </a:ext>
            </a:extLst>
          </p:cNvPr>
          <p:cNvSpPr txBox="1"/>
          <p:nvPr/>
        </p:nvSpPr>
        <p:spPr>
          <a:xfrm>
            <a:off x="627468" y="119396"/>
            <a:ext cx="8154925" cy="923330"/>
          </a:xfrm>
          <a:prstGeom prst="rect">
            <a:avLst/>
          </a:prstGeom>
          <a:noFill/>
        </p:spPr>
        <p:txBody>
          <a:bodyPr wrap="square" rtlCol="0">
            <a:spAutoFit/>
          </a:bodyPr>
          <a:lstStyle/>
          <a:p>
            <a:r>
              <a:rPr lang="en-US" sz="5400" b="1" dirty="0">
                <a:latin typeface="Barlow Black" panose="00000A00000000000000" pitchFamily="2" charset="0"/>
              </a:rPr>
              <a:t>2. Motivation</a:t>
            </a:r>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6</a:t>
            </a:fld>
            <a:endParaRPr lang="en-GB" dirty="0"/>
          </a:p>
        </p:txBody>
      </p:sp>
      <p:sp>
        <p:nvSpPr>
          <p:cNvPr id="3" name="Date Placeholder 2">
            <a:extLst>
              <a:ext uri="{FF2B5EF4-FFF2-40B4-BE49-F238E27FC236}">
                <a16:creationId xmlns:a16="http://schemas.microsoft.com/office/drawing/2014/main" id="{C7BDDADC-D7A6-51C7-8A8B-99ECC92EA499}"/>
              </a:ext>
            </a:extLst>
          </p:cNvPr>
          <p:cNvSpPr>
            <a:spLocks noGrp="1"/>
          </p:cNvSpPr>
          <p:nvPr>
            <p:ph type="dt" sz="half" idx="2"/>
          </p:nvPr>
        </p:nvSpPr>
        <p:spPr/>
        <p:txBody>
          <a:bodyPr/>
          <a:lstStyle/>
          <a:p>
            <a:r>
              <a:rPr lang="en-US"/>
              <a:t>Composite</a:t>
            </a:r>
            <a:endParaRPr lang="en-GB" dirty="0"/>
          </a:p>
        </p:txBody>
      </p:sp>
      <p:sp>
        <p:nvSpPr>
          <p:cNvPr id="4" name="TextBox 3">
            <a:extLst>
              <a:ext uri="{FF2B5EF4-FFF2-40B4-BE49-F238E27FC236}">
                <a16:creationId xmlns:a16="http://schemas.microsoft.com/office/drawing/2014/main" id="{461E24FB-821E-6BBF-1E75-D2246D599A04}"/>
              </a:ext>
            </a:extLst>
          </p:cNvPr>
          <p:cNvSpPr txBox="1"/>
          <p:nvPr/>
        </p:nvSpPr>
        <p:spPr>
          <a:xfrm>
            <a:off x="681228" y="1409873"/>
            <a:ext cx="10829544" cy="2785378"/>
          </a:xfrm>
          <a:prstGeom prst="rect">
            <a:avLst/>
          </a:prstGeom>
          <a:noFill/>
        </p:spPr>
        <p:txBody>
          <a:bodyPr wrap="square" rtlCol="0">
            <a:spAutoFit/>
          </a:bodyPr>
          <a:lstStyle/>
          <a:p>
            <a:pPr>
              <a:lnSpc>
                <a:spcPct val="150000"/>
              </a:lnSpc>
            </a:pPr>
            <a:r>
              <a:rPr lang="en-US" sz="2400" dirty="0">
                <a:latin typeface="Barlow" panose="00000500000000000000" pitchFamily="2" charset="0"/>
              </a:rPr>
              <a:t>X</a:t>
            </a:r>
            <a:r>
              <a:rPr lang="vi-VN" sz="2400" dirty="0">
                <a:latin typeface="Barlow" panose="00000500000000000000" pitchFamily="2" charset="0"/>
              </a:rPr>
              <a:t>ảy ra khi chạy trò chơi FPS open world được tạo ra, với nhiều hiệu ứng kỹ xảo như cháy nổ và ánh sáng, cùng với số lượng lớn đạn, tên lửa và mảnh bom. Trong khi trò chơi hoạt động tốt trên máy tính cá nhân, nhưng gặp vấn đề khi chạy trên các thiết bị có </a:t>
            </a:r>
            <a:r>
              <a:rPr lang="vi-VN" sz="2400" b="1" dirty="0">
                <a:latin typeface="Barlow" panose="00000500000000000000" pitchFamily="2" charset="0"/>
              </a:rPr>
              <a:t>dung lượng RAM thấp </a:t>
            </a:r>
            <a:r>
              <a:rPr lang="vi-VN" sz="2400" dirty="0">
                <a:latin typeface="Barlow" panose="00000500000000000000" pitchFamily="2" charset="0"/>
              </a:rPr>
              <a:t>hơn. Các vấn đề này được ghi nhận từ các bản debug log, và được xác định là do hạn chế về dung lượng RAM trên các thiết bị khác.</a:t>
            </a:r>
          </a:p>
        </p:txBody>
      </p:sp>
    </p:spTree>
    <p:extLst>
      <p:ext uri="{BB962C8B-B14F-4D97-AF65-F5344CB8AC3E}">
        <p14:creationId xmlns:p14="http://schemas.microsoft.com/office/powerpoint/2010/main" val="36075827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3AB3B-F97E-E96A-FC89-ADEBC8FE93E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7F274B4-7DFD-A43A-D4A3-3BDB92F6DA3F}"/>
              </a:ext>
            </a:extLst>
          </p:cNvPr>
          <p:cNvSpPr txBox="1"/>
          <p:nvPr/>
        </p:nvSpPr>
        <p:spPr>
          <a:xfrm>
            <a:off x="627468" y="119396"/>
            <a:ext cx="8154925" cy="923330"/>
          </a:xfrm>
          <a:prstGeom prst="rect">
            <a:avLst/>
          </a:prstGeom>
          <a:noFill/>
        </p:spPr>
        <p:txBody>
          <a:bodyPr wrap="square" rtlCol="0">
            <a:spAutoFit/>
          </a:bodyPr>
          <a:lstStyle/>
          <a:p>
            <a:r>
              <a:rPr lang="en-US" sz="5400" b="1" dirty="0">
                <a:latin typeface="Barlow Black" panose="00000A00000000000000" pitchFamily="2" charset="0"/>
              </a:rPr>
              <a:t>2. Motivation</a:t>
            </a:r>
          </a:p>
        </p:txBody>
      </p:sp>
      <p:sp>
        <p:nvSpPr>
          <p:cNvPr id="2" name="Slide Number Placeholder 1">
            <a:extLst>
              <a:ext uri="{FF2B5EF4-FFF2-40B4-BE49-F238E27FC236}">
                <a16:creationId xmlns:a16="http://schemas.microsoft.com/office/drawing/2014/main" id="{90B23E18-0BD4-06A3-133D-13D10E1253EE}"/>
              </a:ext>
            </a:extLst>
          </p:cNvPr>
          <p:cNvSpPr>
            <a:spLocks noGrp="1"/>
          </p:cNvSpPr>
          <p:nvPr>
            <p:ph type="sldNum" sz="quarter" idx="12"/>
          </p:nvPr>
        </p:nvSpPr>
        <p:spPr/>
        <p:txBody>
          <a:bodyPr/>
          <a:lstStyle/>
          <a:p>
            <a:fld id="{E5BAE56F-F8AC-40CC-AAA0-4983C6389C37}" type="slidenum">
              <a:rPr lang="en-GB" smtClean="0"/>
              <a:t>7</a:t>
            </a:fld>
            <a:endParaRPr lang="en-GB" dirty="0"/>
          </a:p>
        </p:txBody>
      </p:sp>
      <p:sp>
        <p:nvSpPr>
          <p:cNvPr id="3" name="Date Placeholder 2">
            <a:extLst>
              <a:ext uri="{FF2B5EF4-FFF2-40B4-BE49-F238E27FC236}">
                <a16:creationId xmlns:a16="http://schemas.microsoft.com/office/drawing/2014/main" id="{391613AB-B20C-5FF7-00A3-6E4CA0C617A3}"/>
              </a:ext>
            </a:extLst>
          </p:cNvPr>
          <p:cNvSpPr>
            <a:spLocks noGrp="1"/>
          </p:cNvSpPr>
          <p:nvPr>
            <p:ph type="dt" sz="half" idx="2"/>
          </p:nvPr>
        </p:nvSpPr>
        <p:spPr/>
        <p:txBody>
          <a:bodyPr/>
          <a:lstStyle/>
          <a:p>
            <a:r>
              <a:rPr lang="en-US"/>
              <a:t>Composite</a:t>
            </a:r>
            <a:endParaRPr lang="en-GB" dirty="0"/>
          </a:p>
        </p:txBody>
      </p:sp>
      <p:pic>
        <p:nvPicPr>
          <p:cNvPr id="1026" name="Picture 2" descr="Massive 71,000 Tomb King Brawl - Total War Warhammer 2 Gameplay">
            <a:extLst>
              <a:ext uri="{FF2B5EF4-FFF2-40B4-BE49-F238E27FC236}">
                <a16:creationId xmlns:a16="http://schemas.microsoft.com/office/drawing/2014/main" id="{F173153F-C536-7161-6E9C-687C8C3DA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537" y="1436203"/>
            <a:ext cx="8154925" cy="458714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13179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881D1-568F-7239-FB51-62CA8FCD940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677B89-BCC5-546D-3B82-AF69010CF28D}"/>
              </a:ext>
            </a:extLst>
          </p:cNvPr>
          <p:cNvSpPr>
            <a:spLocks noGrp="1"/>
          </p:cNvSpPr>
          <p:nvPr>
            <p:ph type="sldNum" sz="quarter" idx="12"/>
          </p:nvPr>
        </p:nvSpPr>
        <p:spPr/>
        <p:txBody>
          <a:bodyPr/>
          <a:lstStyle/>
          <a:p>
            <a:fld id="{E5BAE56F-F8AC-40CC-AAA0-4983C6389C37}" type="slidenum">
              <a:rPr lang="en-GB" smtClean="0"/>
              <a:t>8</a:t>
            </a:fld>
            <a:endParaRPr lang="en-GB" dirty="0"/>
          </a:p>
        </p:txBody>
      </p:sp>
      <p:sp>
        <p:nvSpPr>
          <p:cNvPr id="3" name="Date Placeholder 2">
            <a:extLst>
              <a:ext uri="{FF2B5EF4-FFF2-40B4-BE49-F238E27FC236}">
                <a16:creationId xmlns:a16="http://schemas.microsoft.com/office/drawing/2014/main" id="{C0070A1F-EA3D-8D65-C5C6-1B8D794B54AA}"/>
              </a:ext>
            </a:extLst>
          </p:cNvPr>
          <p:cNvSpPr>
            <a:spLocks noGrp="1"/>
          </p:cNvSpPr>
          <p:nvPr>
            <p:ph type="dt" sz="half" idx="2"/>
          </p:nvPr>
        </p:nvSpPr>
        <p:spPr/>
        <p:txBody>
          <a:bodyPr/>
          <a:lstStyle/>
          <a:p>
            <a:r>
              <a:rPr lang="en-US"/>
              <a:t>Composite</a:t>
            </a:r>
            <a:endParaRPr lang="en-GB" dirty="0"/>
          </a:p>
        </p:txBody>
      </p:sp>
      <p:grpSp>
        <p:nvGrpSpPr>
          <p:cNvPr id="5" name="Group 4">
            <a:extLst>
              <a:ext uri="{FF2B5EF4-FFF2-40B4-BE49-F238E27FC236}">
                <a16:creationId xmlns:a16="http://schemas.microsoft.com/office/drawing/2014/main" id="{F15B2C77-2107-6D9F-5FB4-1E275F487CB4}"/>
              </a:ext>
            </a:extLst>
          </p:cNvPr>
          <p:cNvGrpSpPr/>
          <p:nvPr/>
        </p:nvGrpSpPr>
        <p:grpSpPr>
          <a:xfrm>
            <a:off x="2257339" y="1896171"/>
            <a:ext cx="7862968" cy="1292685"/>
            <a:chOff x="2257339" y="1896171"/>
            <a:chExt cx="7862968" cy="1292685"/>
          </a:xfrm>
        </p:grpSpPr>
        <p:pic>
          <p:nvPicPr>
            <p:cNvPr id="6" name="Picture 5">
              <a:extLst>
                <a:ext uri="{FF2B5EF4-FFF2-40B4-BE49-F238E27FC236}">
                  <a16:creationId xmlns:a16="http://schemas.microsoft.com/office/drawing/2014/main" id="{D0FE62B1-A3F2-D88E-0DF5-9910372BDE6B}"/>
                </a:ext>
              </a:extLst>
            </p:cNvPr>
            <p:cNvPicPr>
              <a:picLocks noChangeAspect="1"/>
            </p:cNvPicPr>
            <p:nvPr/>
          </p:nvPicPr>
          <p:blipFill>
            <a:blip r:embed="rId2"/>
            <a:stretch>
              <a:fillRect/>
            </a:stretch>
          </p:blipFill>
          <p:spPr>
            <a:xfrm>
              <a:off x="2257339" y="1896172"/>
              <a:ext cx="1290375" cy="1290375"/>
            </a:xfrm>
            <a:prstGeom prst="rect">
              <a:avLst/>
            </a:prstGeom>
          </p:spPr>
        </p:pic>
        <p:pic>
          <p:nvPicPr>
            <p:cNvPr id="9" name="Picture 8">
              <a:extLst>
                <a:ext uri="{FF2B5EF4-FFF2-40B4-BE49-F238E27FC236}">
                  <a16:creationId xmlns:a16="http://schemas.microsoft.com/office/drawing/2014/main" id="{FB03B4F4-2BFA-5709-C6AD-4122A775213C}"/>
                </a:ext>
              </a:extLst>
            </p:cNvPr>
            <p:cNvPicPr>
              <a:picLocks noChangeAspect="1"/>
            </p:cNvPicPr>
            <p:nvPr/>
          </p:nvPicPr>
          <p:blipFill>
            <a:blip r:embed="rId2"/>
            <a:stretch>
              <a:fillRect/>
            </a:stretch>
          </p:blipFill>
          <p:spPr>
            <a:xfrm>
              <a:off x="4386320" y="1898481"/>
              <a:ext cx="1290375" cy="1290375"/>
            </a:xfrm>
            <a:prstGeom prst="rect">
              <a:avLst/>
            </a:prstGeom>
          </p:spPr>
        </p:pic>
        <p:pic>
          <p:nvPicPr>
            <p:cNvPr id="10" name="Picture 9">
              <a:extLst>
                <a:ext uri="{FF2B5EF4-FFF2-40B4-BE49-F238E27FC236}">
                  <a16:creationId xmlns:a16="http://schemas.microsoft.com/office/drawing/2014/main" id="{9305AFC1-36FC-2453-685E-24A886285D31}"/>
                </a:ext>
              </a:extLst>
            </p:cNvPr>
            <p:cNvPicPr>
              <a:picLocks noChangeAspect="1"/>
            </p:cNvPicPr>
            <p:nvPr/>
          </p:nvPicPr>
          <p:blipFill>
            <a:blip r:embed="rId2"/>
            <a:stretch>
              <a:fillRect/>
            </a:stretch>
          </p:blipFill>
          <p:spPr>
            <a:xfrm>
              <a:off x="6788727" y="1896171"/>
              <a:ext cx="1290375" cy="1290375"/>
            </a:xfrm>
            <a:prstGeom prst="rect">
              <a:avLst/>
            </a:prstGeom>
          </p:spPr>
        </p:pic>
        <p:pic>
          <p:nvPicPr>
            <p:cNvPr id="11" name="Picture 10">
              <a:extLst>
                <a:ext uri="{FF2B5EF4-FFF2-40B4-BE49-F238E27FC236}">
                  <a16:creationId xmlns:a16="http://schemas.microsoft.com/office/drawing/2014/main" id="{795473E0-AF2C-AFE0-AE0B-41D3296022C1}"/>
                </a:ext>
              </a:extLst>
            </p:cNvPr>
            <p:cNvPicPr>
              <a:picLocks noChangeAspect="1"/>
            </p:cNvPicPr>
            <p:nvPr/>
          </p:nvPicPr>
          <p:blipFill>
            <a:blip r:embed="rId2"/>
            <a:stretch>
              <a:fillRect/>
            </a:stretch>
          </p:blipFill>
          <p:spPr>
            <a:xfrm>
              <a:off x="8829932" y="1896171"/>
              <a:ext cx="1290375" cy="1290375"/>
            </a:xfrm>
            <a:prstGeom prst="rect">
              <a:avLst/>
            </a:prstGeom>
          </p:spPr>
        </p:pic>
      </p:grpSp>
      <p:sp>
        <p:nvSpPr>
          <p:cNvPr id="14" name="TextBox 13">
            <a:extLst>
              <a:ext uri="{FF2B5EF4-FFF2-40B4-BE49-F238E27FC236}">
                <a16:creationId xmlns:a16="http://schemas.microsoft.com/office/drawing/2014/main" id="{1BBD26E6-D8B1-8103-5FB4-653080EFAD54}"/>
              </a:ext>
            </a:extLst>
          </p:cNvPr>
          <p:cNvSpPr txBox="1"/>
          <p:nvPr/>
        </p:nvSpPr>
        <p:spPr>
          <a:xfrm>
            <a:off x="1917309" y="3449817"/>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err="1">
                <a:latin typeface="Barlow" panose="00000500000000000000" pitchFamily="2" charset="0"/>
              </a:rPr>
              <a:t>maxHealth</a:t>
            </a:r>
            <a:endParaRPr lang="en-US" sz="2000" b="1" dirty="0">
              <a:latin typeface="Barlow" panose="00000500000000000000" pitchFamily="2" charset="0"/>
            </a:endParaRPr>
          </a:p>
        </p:txBody>
      </p:sp>
      <p:sp>
        <p:nvSpPr>
          <p:cNvPr id="23" name="TextBox 22">
            <a:extLst>
              <a:ext uri="{FF2B5EF4-FFF2-40B4-BE49-F238E27FC236}">
                <a16:creationId xmlns:a16="http://schemas.microsoft.com/office/drawing/2014/main" id="{92226EB0-ADE4-A617-8385-98C9318A545F}"/>
              </a:ext>
            </a:extLst>
          </p:cNvPr>
          <p:cNvSpPr txBox="1"/>
          <p:nvPr/>
        </p:nvSpPr>
        <p:spPr>
          <a:xfrm>
            <a:off x="4116330" y="3449817"/>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err="1">
                <a:latin typeface="Barlow" panose="00000500000000000000" pitchFamily="2" charset="0"/>
              </a:rPr>
              <a:t>maxHealth</a:t>
            </a:r>
            <a:endParaRPr lang="en-US" sz="2000" b="1" dirty="0">
              <a:latin typeface="Barlow" panose="00000500000000000000" pitchFamily="2" charset="0"/>
            </a:endParaRPr>
          </a:p>
        </p:txBody>
      </p:sp>
      <p:sp>
        <p:nvSpPr>
          <p:cNvPr id="24" name="TextBox 23">
            <a:extLst>
              <a:ext uri="{FF2B5EF4-FFF2-40B4-BE49-F238E27FC236}">
                <a16:creationId xmlns:a16="http://schemas.microsoft.com/office/drawing/2014/main" id="{93BD58FD-7603-F44E-2EA4-DDBED2AF8DCC}"/>
              </a:ext>
            </a:extLst>
          </p:cNvPr>
          <p:cNvSpPr txBox="1"/>
          <p:nvPr/>
        </p:nvSpPr>
        <p:spPr>
          <a:xfrm>
            <a:off x="6315351" y="3449817"/>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err="1">
                <a:latin typeface="Barlow" panose="00000500000000000000" pitchFamily="2" charset="0"/>
              </a:rPr>
              <a:t>maxHealth</a:t>
            </a:r>
            <a:endParaRPr lang="en-US" sz="2000" b="1" dirty="0">
              <a:latin typeface="Barlow" panose="00000500000000000000" pitchFamily="2" charset="0"/>
            </a:endParaRPr>
          </a:p>
        </p:txBody>
      </p:sp>
      <p:sp>
        <p:nvSpPr>
          <p:cNvPr id="25" name="TextBox 24">
            <a:extLst>
              <a:ext uri="{FF2B5EF4-FFF2-40B4-BE49-F238E27FC236}">
                <a16:creationId xmlns:a16="http://schemas.microsoft.com/office/drawing/2014/main" id="{705AEC7C-F80D-996F-66E9-A2361A2CAA94}"/>
              </a:ext>
            </a:extLst>
          </p:cNvPr>
          <p:cNvSpPr txBox="1"/>
          <p:nvPr/>
        </p:nvSpPr>
        <p:spPr>
          <a:xfrm>
            <a:off x="8514372" y="3449817"/>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err="1">
                <a:latin typeface="Barlow" panose="00000500000000000000" pitchFamily="2" charset="0"/>
              </a:rPr>
              <a:t>maxHealth</a:t>
            </a:r>
            <a:endParaRPr lang="en-US" sz="2000" b="1" dirty="0">
              <a:latin typeface="Barlow" panose="00000500000000000000" pitchFamily="2" charset="0"/>
            </a:endParaRPr>
          </a:p>
        </p:txBody>
      </p:sp>
      <p:sp>
        <p:nvSpPr>
          <p:cNvPr id="31" name="TextBox 30">
            <a:extLst>
              <a:ext uri="{FF2B5EF4-FFF2-40B4-BE49-F238E27FC236}">
                <a16:creationId xmlns:a16="http://schemas.microsoft.com/office/drawing/2014/main" id="{BD4180CD-2362-7287-2136-7A8569C2A235}"/>
              </a:ext>
            </a:extLst>
          </p:cNvPr>
          <p:cNvSpPr txBox="1"/>
          <p:nvPr/>
        </p:nvSpPr>
        <p:spPr>
          <a:xfrm>
            <a:off x="1917308" y="3925010"/>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a:latin typeface="Barlow" panose="00000500000000000000" pitchFamily="2" charset="0"/>
              </a:rPr>
              <a:t>damage</a:t>
            </a:r>
          </a:p>
        </p:txBody>
      </p:sp>
      <p:sp>
        <p:nvSpPr>
          <p:cNvPr id="2048" name="TextBox 2047">
            <a:extLst>
              <a:ext uri="{FF2B5EF4-FFF2-40B4-BE49-F238E27FC236}">
                <a16:creationId xmlns:a16="http://schemas.microsoft.com/office/drawing/2014/main" id="{697B0EFE-5C9C-B34E-FCAB-56F0158E764C}"/>
              </a:ext>
            </a:extLst>
          </p:cNvPr>
          <p:cNvSpPr txBox="1"/>
          <p:nvPr/>
        </p:nvSpPr>
        <p:spPr>
          <a:xfrm>
            <a:off x="4116329" y="3938960"/>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a:latin typeface="Barlow" panose="00000500000000000000" pitchFamily="2" charset="0"/>
              </a:rPr>
              <a:t>damage</a:t>
            </a:r>
          </a:p>
        </p:txBody>
      </p:sp>
      <p:sp>
        <p:nvSpPr>
          <p:cNvPr id="2049" name="TextBox 2048">
            <a:extLst>
              <a:ext uri="{FF2B5EF4-FFF2-40B4-BE49-F238E27FC236}">
                <a16:creationId xmlns:a16="http://schemas.microsoft.com/office/drawing/2014/main" id="{62C3EF9E-337A-DE82-1D43-7A4BB61AFD17}"/>
              </a:ext>
            </a:extLst>
          </p:cNvPr>
          <p:cNvSpPr txBox="1"/>
          <p:nvPr/>
        </p:nvSpPr>
        <p:spPr>
          <a:xfrm>
            <a:off x="6315350" y="3952910"/>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a:latin typeface="Barlow" panose="00000500000000000000" pitchFamily="2" charset="0"/>
              </a:rPr>
              <a:t>damage</a:t>
            </a:r>
          </a:p>
        </p:txBody>
      </p:sp>
      <p:sp>
        <p:nvSpPr>
          <p:cNvPr id="2050" name="TextBox 2049">
            <a:extLst>
              <a:ext uri="{FF2B5EF4-FFF2-40B4-BE49-F238E27FC236}">
                <a16:creationId xmlns:a16="http://schemas.microsoft.com/office/drawing/2014/main" id="{2AA3C36B-968C-8A45-21DD-E1BF31484B50}"/>
              </a:ext>
            </a:extLst>
          </p:cNvPr>
          <p:cNvSpPr txBox="1"/>
          <p:nvPr/>
        </p:nvSpPr>
        <p:spPr>
          <a:xfrm>
            <a:off x="8514371" y="3966860"/>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a:latin typeface="Barlow" panose="00000500000000000000" pitchFamily="2" charset="0"/>
              </a:rPr>
              <a:t>damage</a:t>
            </a:r>
          </a:p>
        </p:txBody>
      </p:sp>
      <p:grpSp>
        <p:nvGrpSpPr>
          <p:cNvPr id="29" name="Group 28">
            <a:extLst>
              <a:ext uri="{FF2B5EF4-FFF2-40B4-BE49-F238E27FC236}">
                <a16:creationId xmlns:a16="http://schemas.microsoft.com/office/drawing/2014/main" id="{9A42B0FB-2EB7-17E2-B2E8-FF1362FB62F0}"/>
              </a:ext>
            </a:extLst>
          </p:cNvPr>
          <p:cNvGrpSpPr/>
          <p:nvPr/>
        </p:nvGrpSpPr>
        <p:grpSpPr>
          <a:xfrm>
            <a:off x="2354656" y="4993815"/>
            <a:ext cx="3066169" cy="1052945"/>
            <a:chOff x="4809360" y="4540692"/>
            <a:chExt cx="2554806" cy="1052945"/>
          </a:xfrm>
        </p:grpSpPr>
        <p:sp>
          <p:nvSpPr>
            <p:cNvPr id="28" name="Rectangle 27">
              <a:extLst>
                <a:ext uri="{FF2B5EF4-FFF2-40B4-BE49-F238E27FC236}">
                  <a16:creationId xmlns:a16="http://schemas.microsoft.com/office/drawing/2014/main" id="{0235F8EE-6D8A-0CAF-93E4-982FCC7D024D}"/>
                </a:ext>
              </a:extLst>
            </p:cNvPr>
            <p:cNvSpPr/>
            <p:nvPr/>
          </p:nvSpPr>
          <p:spPr>
            <a:xfrm>
              <a:off x="4809360" y="4540692"/>
              <a:ext cx="2554806" cy="1052945"/>
            </a:xfrm>
            <a:prstGeom prst="rect">
              <a:avLst/>
            </a:prstGeom>
            <a:solidFill>
              <a:schemeClr val="bg1"/>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24A76A2C-D12F-EB96-A4CA-9F6AE6516A41}"/>
                </a:ext>
              </a:extLst>
            </p:cNvPr>
            <p:cNvSpPr txBox="1"/>
            <p:nvPr/>
          </p:nvSpPr>
          <p:spPr>
            <a:xfrm>
              <a:off x="5132943" y="4805554"/>
              <a:ext cx="1952789" cy="523220"/>
            </a:xfrm>
            <a:prstGeom prst="rect">
              <a:avLst/>
            </a:prstGeom>
            <a:noFill/>
          </p:spPr>
          <p:txBody>
            <a:bodyPr wrap="square" rtlCol="0">
              <a:spAutoFit/>
            </a:bodyPr>
            <a:lstStyle/>
            <a:p>
              <a:pPr algn="ctr"/>
              <a:r>
                <a:rPr lang="en-US" sz="2800" b="1" dirty="0">
                  <a:latin typeface="Barlow" panose="00000500000000000000" pitchFamily="2" charset="0"/>
                </a:rPr>
                <a:t>32</a:t>
              </a:r>
              <a:r>
                <a:rPr lang="en-US" sz="2800" dirty="0">
                  <a:latin typeface="Barlow" panose="00000500000000000000" pitchFamily="2" charset="0"/>
                </a:rPr>
                <a:t>bit x </a:t>
              </a:r>
              <a:r>
                <a:rPr lang="en-US" sz="2800" b="1" dirty="0">
                  <a:latin typeface="Barlow" panose="00000500000000000000" pitchFamily="2" charset="0"/>
                </a:rPr>
                <a:t>4 </a:t>
              </a:r>
              <a:r>
                <a:rPr lang="en-US" sz="2800" dirty="0">
                  <a:latin typeface="Barlow" panose="00000500000000000000" pitchFamily="2" charset="0"/>
                </a:rPr>
                <a:t>x </a:t>
              </a:r>
              <a:r>
                <a:rPr lang="en-US" sz="2800" b="1" dirty="0">
                  <a:latin typeface="Barlow" panose="00000500000000000000" pitchFamily="2" charset="0"/>
                </a:rPr>
                <a:t>2</a:t>
              </a:r>
            </a:p>
          </p:txBody>
        </p:sp>
      </p:grpSp>
      <p:sp>
        <p:nvSpPr>
          <p:cNvPr id="4" name="TextBox 3">
            <a:extLst>
              <a:ext uri="{FF2B5EF4-FFF2-40B4-BE49-F238E27FC236}">
                <a16:creationId xmlns:a16="http://schemas.microsoft.com/office/drawing/2014/main" id="{D8B2D2A2-D738-1ABF-A58D-3E7BAEEDD8F8}"/>
              </a:ext>
            </a:extLst>
          </p:cNvPr>
          <p:cNvSpPr txBox="1"/>
          <p:nvPr/>
        </p:nvSpPr>
        <p:spPr>
          <a:xfrm>
            <a:off x="627468" y="119396"/>
            <a:ext cx="8154925" cy="923330"/>
          </a:xfrm>
          <a:prstGeom prst="rect">
            <a:avLst/>
          </a:prstGeom>
          <a:noFill/>
        </p:spPr>
        <p:txBody>
          <a:bodyPr wrap="square" rtlCol="0">
            <a:spAutoFit/>
          </a:bodyPr>
          <a:lstStyle/>
          <a:p>
            <a:r>
              <a:rPr lang="en-US" sz="5400" b="1" dirty="0">
                <a:latin typeface="Barlow Black" panose="00000A00000000000000" pitchFamily="2" charset="0"/>
              </a:rPr>
              <a:t>2. Motivation</a:t>
            </a:r>
          </a:p>
        </p:txBody>
      </p:sp>
    </p:spTree>
    <p:extLst>
      <p:ext uri="{BB962C8B-B14F-4D97-AF65-F5344CB8AC3E}">
        <p14:creationId xmlns:p14="http://schemas.microsoft.com/office/powerpoint/2010/main" val="42828540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A2783-226D-86FF-0A54-6FB25CCDA9B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785029-83C3-F6E1-9F67-D68354CE96CB}"/>
              </a:ext>
            </a:extLst>
          </p:cNvPr>
          <p:cNvSpPr>
            <a:spLocks noGrp="1"/>
          </p:cNvSpPr>
          <p:nvPr>
            <p:ph type="sldNum" sz="quarter" idx="12"/>
          </p:nvPr>
        </p:nvSpPr>
        <p:spPr/>
        <p:txBody>
          <a:bodyPr/>
          <a:lstStyle/>
          <a:p>
            <a:fld id="{E5BAE56F-F8AC-40CC-AAA0-4983C6389C37}" type="slidenum">
              <a:rPr lang="en-GB" smtClean="0"/>
              <a:t>9</a:t>
            </a:fld>
            <a:endParaRPr lang="en-GB" dirty="0"/>
          </a:p>
        </p:txBody>
      </p:sp>
      <p:sp>
        <p:nvSpPr>
          <p:cNvPr id="3" name="Date Placeholder 2">
            <a:extLst>
              <a:ext uri="{FF2B5EF4-FFF2-40B4-BE49-F238E27FC236}">
                <a16:creationId xmlns:a16="http://schemas.microsoft.com/office/drawing/2014/main" id="{9CD71EBD-2697-B3F6-5769-C97EA4AC61EB}"/>
              </a:ext>
            </a:extLst>
          </p:cNvPr>
          <p:cNvSpPr>
            <a:spLocks noGrp="1"/>
          </p:cNvSpPr>
          <p:nvPr>
            <p:ph type="dt" sz="half" idx="2"/>
          </p:nvPr>
        </p:nvSpPr>
        <p:spPr/>
        <p:txBody>
          <a:bodyPr/>
          <a:lstStyle/>
          <a:p>
            <a:r>
              <a:rPr lang="en-US"/>
              <a:t>Composite</a:t>
            </a:r>
            <a:endParaRPr lang="en-GB" dirty="0"/>
          </a:p>
        </p:txBody>
      </p:sp>
      <p:grpSp>
        <p:nvGrpSpPr>
          <p:cNvPr id="27" name="Group 26">
            <a:extLst>
              <a:ext uri="{FF2B5EF4-FFF2-40B4-BE49-F238E27FC236}">
                <a16:creationId xmlns:a16="http://schemas.microsoft.com/office/drawing/2014/main" id="{BB967032-C9E4-82A9-FB22-C10FB4FB9A24}"/>
              </a:ext>
            </a:extLst>
          </p:cNvPr>
          <p:cNvGrpSpPr/>
          <p:nvPr/>
        </p:nvGrpSpPr>
        <p:grpSpPr>
          <a:xfrm>
            <a:off x="2257339" y="1896171"/>
            <a:ext cx="7862968" cy="1292685"/>
            <a:chOff x="2266576" y="2616607"/>
            <a:chExt cx="7862968" cy="1292685"/>
          </a:xfrm>
        </p:grpSpPr>
        <p:pic>
          <p:nvPicPr>
            <p:cNvPr id="6" name="Picture 5">
              <a:extLst>
                <a:ext uri="{FF2B5EF4-FFF2-40B4-BE49-F238E27FC236}">
                  <a16:creationId xmlns:a16="http://schemas.microsoft.com/office/drawing/2014/main" id="{CAE1F6E5-3F11-F4A8-0E64-8AF81749377E}"/>
                </a:ext>
              </a:extLst>
            </p:cNvPr>
            <p:cNvPicPr>
              <a:picLocks noChangeAspect="1"/>
            </p:cNvPicPr>
            <p:nvPr/>
          </p:nvPicPr>
          <p:blipFill>
            <a:blip r:embed="rId2"/>
            <a:stretch>
              <a:fillRect/>
            </a:stretch>
          </p:blipFill>
          <p:spPr>
            <a:xfrm>
              <a:off x="2266576" y="2616608"/>
              <a:ext cx="1290375" cy="1290375"/>
            </a:xfrm>
            <a:prstGeom prst="rect">
              <a:avLst/>
            </a:prstGeom>
          </p:spPr>
        </p:pic>
        <p:pic>
          <p:nvPicPr>
            <p:cNvPr id="9" name="Picture 8">
              <a:extLst>
                <a:ext uri="{FF2B5EF4-FFF2-40B4-BE49-F238E27FC236}">
                  <a16:creationId xmlns:a16="http://schemas.microsoft.com/office/drawing/2014/main" id="{3CAC9963-9AEF-2168-C122-7817E0FB317A}"/>
                </a:ext>
              </a:extLst>
            </p:cNvPr>
            <p:cNvPicPr>
              <a:picLocks noChangeAspect="1"/>
            </p:cNvPicPr>
            <p:nvPr/>
          </p:nvPicPr>
          <p:blipFill>
            <a:blip r:embed="rId2"/>
            <a:stretch>
              <a:fillRect/>
            </a:stretch>
          </p:blipFill>
          <p:spPr>
            <a:xfrm>
              <a:off x="4395557" y="2618917"/>
              <a:ext cx="1290375" cy="1290375"/>
            </a:xfrm>
            <a:prstGeom prst="rect">
              <a:avLst/>
            </a:prstGeom>
          </p:spPr>
        </p:pic>
        <p:pic>
          <p:nvPicPr>
            <p:cNvPr id="10" name="Picture 9">
              <a:extLst>
                <a:ext uri="{FF2B5EF4-FFF2-40B4-BE49-F238E27FC236}">
                  <a16:creationId xmlns:a16="http://schemas.microsoft.com/office/drawing/2014/main" id="{ACB5B90A-A968-F4AE-0232-98CE995790C2}"/>
                </a:ext>
              </a:extLst>
            </p:cNvPr>
            <p:cNvPicPr>
              <a:picLocks noChangeAspect="1"/>
            </p:cNvPicPr>
            <p:nvPr/>
          </p:nvPicPr>
          <p:blipFill>
            <a:blip r:embed="rId2"/>
            <a:stretch>
              <a:fillRect/>
            </a:stretch>
          </p:blipFill>
          <p:spPr>
            <a:xfrm>
              <a:off x="6797964" y="2616607"/>
              <a:ext cx="1290375" cy="1290375"/>
            </a:xfrm>
            <a:prstGeom prst="rect">
              <a:avLst/>
            </a:prstGeom>
          </p:spPr>
        </p:pic>
        <p:pic>
          <p:nvPicPr>
            <p:cNvPr id="11" name="Picture 10">
              <a:extLst>
                <a:ext uri="{FF2B5EF4-FFF2-40B4-BE49-F238E27FC236}">
                  <a16:creationId xmlns:a16="http://schemas.microsoft.com/office/drawing/2014/main" id="{3134B9C1-6ED5-2ED2-94D6-4163B4D522EA}"/>
                </a:ext>
              </a:extLst>
            </p:cNvPr>
            <p:cNvPicPr>
              <a:picLocks noChangeAspect="1"/>
            </p:cNvPicPr>
            <p:nvPr/>
          </p:nvPicPr>
          <p:blipFill>
            <a:blip r:embed="rId2"/>
            <a:stretch>
              <a:fillRect/>
            </a:stretch>
          </p:blipFill>
          <p:spPr>
            <a:xfrm>
              <a:off x="8839169" y="2616607"/>
              <a:ext cx="1290375" cy="1290375"/>
            </a:xfrm>
            <a:prstGeom prst="rect">
              <a:avLst/>
            </a:prstGeom>
          </p:spPr>
        </p:pic>
      </p:grpSp>
      <p:grpSp>
        <p:nvGrpSpPr>
          <p:cNvPr id="29" name="Group 28">
            <a:extLst>
              <a:ext uri="{FF2B5EF4-FFF2-40B4-BE49-F238E27FC236}">
                <a16:creationId xmlns:a16="http://schemas.microsoft.com/office/drawing/2014/main" id="{63712C3A-B290-C823-0134-7D5DB4A015C3}"/>
              </a:ext>
            </a:extLst>
          </p:cNvPr>
          <p:cNvGrpSpPr/>
          <p:nvPr/>
        </p:nvGrpSpPr>
        <p:grpSpPr>
          <a:xfrm>
            <a:off x="2354656" y="4993815"/>
            <a:ext cx="3066169" cy="1052945"/>
            <a:chOff x="4809360" y="4540692"/>
            <a:chExt cx="2554806" cy="1052945"/>
          </a:xfrm>
        </p:grpSpPr>
        <p:sp>
          <p:nvSpPr>
            <p:cNvPr id="28" name="Rectangle 27">
              <a:extLst>
                <a:ext uri="{FF2B5EF4-FFF2-40B4-BE49-F238E27FC236}">
                  <a16:creationId xmlns:a16="http://schemas.microsoft.com/office/drawing/2014/main" id="{15092C17-2C37-C1CB-80E9-7B0E986C5F84}"/>
                </a:ext>
              </a:extLst>
            </p:cNvPr>
            <p:cNvSpPr/>
            <p:nvPr/>
          </p:nvSpPr>
          <p:spPr>
            <a:xfrm>
              <a:off x="4809360" y="4540692"/>
              <a:ext cx="2554806" cy="1052945"/>
            </a:xfrm>
            <a:prstGeom prst="rect">
              <a:avLst/>
            </a:prstGeom>
            <a:solidFill>
              <a:schemeClr val="bg1"/>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15572714-D5BE-146E-5FA7-D19770A6AE70}"/>
                </a:ext>
              </a:extLst>
            </p:cNvPr>
            <p:cNvSpPr txBox="1"/>
            <p:nvPr/>
          </p:nvSpPr>
          <p:spPr>
            <a:xfrm>
              <a:off x="5132943" y="4805554"/>
              <a:ext cx="1952789" cy="523220"/>
            </a:xfrm>
            <a:prstGeom prst="rect">
              <a:avLst/>
            </a:prstGeom>
            <a:noFill/>
          </p:spPr>
          <p:txBody>
            <a:bodyPr wrap="square" rtlCol="0">
              <a:spAutoFit/>
            </a:bodyPr>
            <a:lstStyle/>
            <a:p>
              <a:pPr algn="ctr"/>
              <a:r>
                <a:rPr lang="en-US" sz="2800" b="1" dirty="0">
                  <a:latin typeface="Barlow" panose="00000500000000000000" pitchFamily="2" charset="0"/>
                </a:rPr>
                <a:t>32</a:t>
              </a:r>
              <a:r>
                <a:rPr lang="en-US" sz="2800" dirty="0">
                  <a:latin typeface="Barlow" panose="00000500000000000000" pitchFamily="2" charset="0"/>
                </a:rPr>
                <a:t>bit x </a:t>
              </a:r>
              <a:r>
                <a:rPr lang="en-US" sz="2800" b="1" dirty="0">
                  <a:latin typeface="Barlow" panose="00000500000000000000" pitchFamily="2" charset="0"/>
                </a:rPr>
                <a:t>4 </a:t>
              </a:r>
              <a:r>
                <a:rPr lang="en-US" sz="2800" dirty="0">
                  <a:latin typeface="Barlow" panose="00000500000000000000" pitchFamily="2" charset="0"/>
                </a:rPr>
                <a:t>x </a:t>
              </a:r>
              <a:r>
                <a:rPr lang="en-US" sz="2800" b="1" dirty="0">
                  <a:latin typeface="Barlow" panose="00000500000000000000" pitchFamily="2" charset="0"/>
                </a:rPr>
                <a:t>2</a:t>
              </a:r>
            </a:p>
          </p:txBody>
        </p:sp>
      </p:grpSp>
      <p:sp>
        <p:nvSpPr>
          <p:cNvPr id="4" name="TextBox 3">
            <a:extLst>
              <a:ext uri="{FF2B5EF4-FFF2-40B4-BE49-F238E27FC236}">
                <a16:creationId xmlns:a16="http://schemas.microsoft.com/office/drawing/2014/main" id="{82E2F6F3-E42D-E5B3-A794-328099F4DFC5}"/>
              </a:ext>
            </a:extLst>
          </p:cNvPr>
          <p:cNvSpPr txBox="1"/>
          <p:nvPr/>
        </p:nvSpPr>
        <p:spPr>
          <a:xfrm>
            <a:off x="627468" y="119396"/>
            <a:ext cx="8154925" cy="923330"/>
          </a:xfrm>
          <a:prstGeom prst="rect">
            <a:avLst/>
          </a:prstGeom>
          <a:noFill/>
        </p:spPr>
        <p:txBody>
          <a:bodyPr wrap="square" rtlCol="0">
            <a:spAutoFit/>
          </a:bodyPr>
          <a:lstStyle/>
          <a:p>
            <a:r>
              <a:rPr lang="en-US" sz="5400" b="1" dirty="0">
                <a:latin typeface="Barlow Black" panose="00000A00000000000000" pitchFamily="2" charset="0"/>
              </a:rPr>
              <a:t>2. Motivation</a:t>
            </a:r>
          </a:p>
        </p:txBody>
      </p:sp>
      <p:sp>
        <p:nvSpPr>
          <p:cNvPr id="5" name="TextBox 4">
            <a:extLst>
              <a:ext uri="{FF2B5EF4-FFF2-40B4-BE49-F238E27FC236}">
                <a16:creationId xmlns:a16="http://schemas.microsoft.com/office/drawing/2014/main" id="{230DB7F5-C2B4-17C3-0F86-469531AA4D09}"/>
              </a:ext>
            </a:extLst>
          </p:cNvPr>
          <p:cNvSpPr txBox="1"/>
          <p:nvPr/>
        </p:nvSpPr>
        <p:spPr>
          <a:xfrm>
            <a:off x="5224694" y="3550848"/>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err="1">
                <a:latin typeface="Barlow" panose="00000500000000000000" pitchFamily="2" charset="0"/>
              </a:rPr>
              <a:t>maxHealth</a:t>
            </a:r>
            <a:endParaRPr lang="en-US" sz="2000" b="1" dirty="0">
              <a:latin typeface="Barlow" panose="00000500000000000000" pitchFamily="2" charset="0"/>
            </a:endParaRPr>
          </a:p>
        </p:txBody>
      </p:sp>
      <p:sp>
        <p:nvSpPr>
          <p:cNvPr id="7" name="TextBox 6">
            <a:extLst>
              <a:ext uri="{FF2B5EF4-FFF2-40B4-BE49-F238E27FC236}">
                <a16:creationId xmlns:a16="http://schemas.microsoft.com/office/drawing/2014/main" id="{6F5C2F6E-319B-6BA6-43E9-D00511C18A74}"/>
              </a:ext>
            </a:extLst>
          </p:cNvPr>
          <p:cNvSpPr txBox="1"/>
          <p:nvPr/>
        </p:nvSpPr>
        <p:spPr>
          <a:xfrm>
            <a:off x="5224693" y="4039991"/>
            <a:ext cx="1970433" cy="400110"/>
          </a:xfrm>
          <a:prstGeom prst="rect">
            <a:avLst/>
          </a:prstGeom>
          <a:noFill/>
        </p:spPr>
        <p:txBody>
          <a:bodyPr wrap="square" rtlCol="0">
            <a:spAutoFit/>
          </a:bodyPr>
          <a:lstStyle/>
          <a:p>
            <a:r>
              <a:rPr lang="en-US" sz="2000" dirty="0">
                <a:latin typeface="Barlow" panose="00000500000000000000" pitchFamily="2" charset="0"/>
              </a:rPr>
              <a:t>float </a:t>
            </a:r>
            <a:r>
              <a:rPr lang="en-US" sz="2000" b="1" dirty="0">
                <a:latin typeface="Barlow" panose="00000500000000000000" pitchFamily="2" charset="0"/>
              </a:rPr>
              <a:t>damage</a:t>
            </a:r>
          </a:p>
        </p:txBody>
      </p:sp>
      <p:sp>
        <p:nvSpPr>
          <p:cNvPr id="8" name="TextBox 7">
            <a:extLst>
              <a:ext uri="{FF2B5EF4-FFF2-40B4-BE49-F238E27FC236}">
                <a16:creationId xmlns:a16="http://schemas.microsoft.com/office/drawing/2014/main" id="{A332BCF5-8B66-E343-5E18-5FC456FA804F}"/>
              </a:ext>
            </a:extLst>
          </p:cNvPr>
          <p:cNvSpPr txBox="1"/>
          <p:nvPr/>
        </p:nvSpPr>
        <p:spPr>
          <a:xfrm rot="21048001">
            <a:off x="1322818" y="1413783"/>
            <a:ext cx="2439891" cy="338554"/>
          </a:xfrm>
          <a:prstGeom prst="rect">
            <a:avLst/>
          </a:prstGeom>
          <a:noFill/>
        </p:spPr>
        <p:txBody>
          <a:bodyPr wrap="square" rtlCol="0">
            <a:spAutoFit/>
          </a:bodyPr>
          <a:lstStyle/>
          <a:p>
            <a:r>
              <a:rPr lang="en-US" sz="1600" dirty="0">
                <a:latin typeface="Barlow" panose="00000500000000000000" pitchFamily="2" charset="0"/>
              </a:rPr>
              <a:t>vector2 </a:t>
            </a:r>
            <a:r>
              <a:rPr lang="en-US" sz="1600" b="1" dirty="0" err="1">
                <a:latin typeface="Barlow" panose="00000500000000000000" pitchFamily="2" charset="0"/>
              </a:rPr>
              <a:t>currentPosition</a:t>
            </a:r>
            <a:endParaRPr lang="en-US" sz="1600" b="1" dirty="0">
              <a:latin typeface="Barlow" panose="00000500000000000000" pitchFamily="2" charset="0"/>
            </a:endParaRPr>
          </a:p>
        </p:txBody>
      </p:sp>
      <p:sp>
        <p:nvSpPr>
          <p:cNvPr id="13" name="TextBox 12">
            <a:extLst>
              <a:ext uri="{FF2B5EF4-FFF2-40B4-BE49-F238E27FC236}">
                <a16:creationId xmlns:a16="http://schemas.microsoft.com/office/drawing/2014/main" id="{B61E4A2B-35B7-E9C5-C2C5-BAA09283B6C6}"/>
              </a:ext>
            </a:extLst>
          </p:cNvPr>
          <p:cNvSpPr txBox="1"/>
          <p:nvPr/>
        </p:nvSpPr>
        <p:spPr>
          <a:xfrm rot="469571">
            <a:off x="6300622" y="1413783"/>
            <a:ext cx="2439891" cy="338554"/>
          </a:xfrm>
          <a:prstGeom prst="rect">
            <a:avLst/>
          </a:prstGeom>
          <a:noFill/>
        </p:spPr>
        <p:txBody>
          <a:bodyPr wrap="square" rtlCol="0">
            <a:spAutoFit/>
          </a:bodyPr>
          <a:lstStyle/>
          <a:p>
            <a:r>
              <a:rPr lang="en-US" sz="1600" dirty="0">
                <a:latin typeface="Barlow" panose="00000500000000000000" pitchFamily="2" charset="0"/>
              </a:rPr>
              <a:t>vector2 </a:t>
            </a:r>
            <a:r>
              <a:rPr lang="en-US" sz="1600" b="1" dirty="0" err="1">
                <a:latin typeface="Barlow" panose="00000500000000000000" pitchFamily="2" charset="0"/>
              </a:rPr>
              <a:t>currentPosition</a:t>
            </a:r>
            <a:endParaRPr lang="en-US" sz="1600" b="1" dirty="0">
              <a:latin typeface="Barlow" panose="00000500000000000000" pitchFamily="2" charset="0"/>
            </a:endParaRPr>
          </a:p>
        </p:txBody>
      </p:sp>
      <p:sp>
        <p:nvSpPr>
          <p:cNvPr id="14" name="TextBox 13">
            <a:extLst>
              <a:ext uri="{FF2B5EF4-FFF2-40B4-BE49-F238E27FC236}">
                <a16:creationId xmlns:a16="http://schemas.microsoft.com/office/drawing/2014/main" id="{DF3B25EE-ED7E-3FCD-464A-F6F7D7CE16AD}"/>
              </a:ext>
            </a:extLst>
          </p:cNvPr>
          <p:cNvSpPr txBox="1"/>
          <p:nvPr/>
        </p:nvSpPr>
        <p:spPr>
          <a:xfrm rot="304563">
            <a:off x="1517858" y="3272957"/>
            <a:ext cx="1968271" cy="338554"/>
          </a:xfrm>
          <a:prstGeom prst="rect">
            <a:avLst/>
          </a:prstGeom>
          <a:noFill/>
        </p:spPr>
        <p:txBody>
          <a:bodyPr wrap="square" rtlCol="0">
            <a:spAutoFit/>
          </a:bodyPr>
          <a:lstStyle/>
          <a:p>
            <a:r>
              <a:rPr lang="en-US" sz="1600" dirty="0">
                <a:latin typeface="Barlow" panose="00000500000000000000" pitchFamily="2" charset="0"/>
              </a:rPr>
              <a:t>float </a:t>
            </a:r>
            <a:r>
              <a:rPr lang="en-US" sz="1600" b="1" dirty="0" err="1">
                <a:latin typeface="Barlow" panose="00000500000000000000" pitchFamily="2" charset="0"/>
              </a:rPr>
              <a:t>currentHealth</a:t>
            </a:r>
            <a:endParaRPr lang="en-US" sz="1600" b="1" dirty="0">
              <a:latin typeface="Barlow" panose="00000500000000000000" pitchFamily="2" charset="0"/>
            </a:endParaRPr>
          </a:p>
        </p:txBody>
      </p:sp>
      <p:sp>
        <p:nvSpPr>
          <p:cNvPr id="15" name="TextBox 14">
            <a:extLst>
              <a:ext uri="{FF2B5EF4-FFF2-40B4-BE49-F238E27FC236}">
                <a16:creationId xmlns:a16="http://schemas.microsoft.com/office/drawing/2014/main" id="{A08E0BD7-1F42-E49F-F826-F60B98238A14}"/>
              </a:ext>
            </a:extLst>
          </p:cNvPr>
          <p:cNvSpPr txBox="1"/>
          <p:nvPr/>
        </p:nvSpPr>
        <p:spPr>
          <a:xfrm rot="21302382">
            <a:off x="8763318" y="3381571"/>
            <a:ext cx="1968271" cy="338554"/>
          </a:xfrm>
          <a:prstGeom prst="rect">
            <a:avLst/>
          </a:prstGeom>
          <a:noFill/>
        </p:spPr>
        <p:txBody>
          <a:bodyPr wrap="square" rtlCol="0">
            <a:spAutoFit/>
          </a:bodyPr>
          <a:lstStyle/>
          <a:p>
            <a:r>
              <a:rPr lang="en-US" sz="1600" dirty="0">
                <a:latin typeface="Barlow" panose="00000500000000000000" pitchFamily="2" charset="0"/>
              </a:rPr>
              <a:t>float </a:t>
            </a:r>
            <a:r>
              <a:rPr lang="en-US" sz="1600" b="1" dirty="0" err="1">
                <a:latin typeface="Barlow" panose="00000500000000000000" pitchFamily="2" charset="0"/>
              </a:rPr>
              <a:t>currentHealth</a:t>
            </a:r>
            <a:endParaRPr lang="en-US" sz="1600" b="1" dirty="0">
              <a:latin typeface="Barlow" panose="00000500000000000000" pitchFamily="2" charset="0"/>
            </a:endParaRPr>
          </a:p>
        </p:txBody>
      </p:sp>
    </p:spTree>
    <p:extLst>
      <p:ext uri="{BB962C8B-B14F-4D97-AF65-F5344CB8AC3E}">
        <p14:creationId xmlns:p14="http://schemas.microsoft.com/office/powerpoint/2010/main" val="266752704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00"/>
                                        <p:tgtEl>
                                          <p:spTgt spid="14"/>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200"/>
                                        <p:tgtEl>
                                          <p:spTgt spid="15"/>
                                        </p:tgtEl>
                                      </p:cBhvr>
                                    </p:animEffect>
                                  </p:childTnLst>
                                </p:cTn>
                              </p:par>
                            </p:childTnLst>
                          </p:cTn>
                        </p:par>
                        <p:par>
                          <p:cTn id="16" fill="hold">
                            <p:stCondLst>
                              <p:cond delay="6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1196</TotalTime>
  <Words>700</Words>
  <Application>Microsoft Office PowerPoint</Application>
  <PresentationFormat>Widescreen</PresentationFormat>
  <Paragraphs>123</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Barlow Black</vt:lpstr>
      <vt:lpstr>Barlow</vt:lpstr>
      <vt:lpstr>Arial</vt:lpstr>
      <vt:lpstr>Aptos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Trần Gia Bảo</dc:creator>
  <cp:lastModifiedBy>Gia Bao Tran</cp:lastModifiedBy>
  <cp:revision>18</cp:revision>
  <dcterms:created xsi:type="dcterms:W3CDTF">2024-09-23T15:31:50Z</dcterms:created>
  <dcterms:modified xsi:type="dcterms:W3CDTF">2024-11-05T05:37:22Z</dcterms:modified>
</cp:coreProperties>
</file>