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93" r:id="rId1"/>
    <p:sldMasterId id="2147483986" r:id="rId2"/>
  </p:sldMasterIdLst>
  <p:notesMasterIdLst>
    <p:notesMasterId r:id="rId20"/>
  </p:notesMasterIdLst>
  <p:handoutMasterIdLst>
    <p:handoutMasterId r:id="rId21"/>
  </p:handoutMasterIdLst>
  <p:sldIdLst>
    <p:sldId id="780" r:id="rId3"/>
    <p:sldId id="781" r:id="rId4"/>
    <p:sldId id="782" r:id="rId5"/>
    <p:sldId id="783" r:id="rId6"/>
    <p:sldId id="836" r:id="rId7"/>
    <p:sldId id="837" r:id="rId8"/>
    <p:sldId id="838" r:id="rId9"/>
    <p:sldId id="841" r:id="rId10"/>
    <p:sldId id="813" r:id="rId11"/>
    <p:sldId id="798" r:id="rId12"/>
    <p:sldId id="800" r:id="rId13"/>
    <p:sldId id="801" r:id="rId14"/>
    <p:sldId id="802" r:id="rId15"/>
    <p:sldId id="808" r:id="rId16"/>
    <p:sldId id="821" r:id="rId17"/>
    <p:sldId id="842" r:id="rId18"/>
    <p:sldId id="810" r:id="rId19"/>
  </p:sldIdLst>
  <p:sldSz cx="9144000" cy="6858000" type="screen4x3"/>
  <p:notesSz cx="9872663" cy="6797675"/>
  <p:embeddedFontLst>
    <p:embeddedFont>
      <p:font typeface="Barlow" panose="00000500000000000000" pitchFamily="2" charset="0"/>
      <p:regular r:id="rId22"/>
      <p:bold r:id="rId23"/>
    </p:embeddedFont>
    <p:embeddedFont>
      <p:font typeface="Open Sans" panose="020B0606030504020204" pitchFamily="34" charset="0"/>
      <p:regular r:id="rId24"/>
    </p:embeddedFont>
    <p:embeddedFont>
      <p:font typeface="Tahoma" panose="020B0604030504040204" pitchFamily="34" charset="0"/>
      <p:regular r:id="rId25"/>
      <p:bold r:id="rId26"/>
    </p:embeddedFont>
  </p:embeddedFontLst>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53" autoAdjust="0"/>
    <p:restoredTop sz="82915" autoAdjust="0"/>
  </p:normalViewPr>
  <p:slideViewPr>
    <p:cSldViewPr>
      <p:cViewPr varScale="1">
        <p:scale>
          <a:sx n="89" d="100"/>
          <a:sy n="89" d="100"/>
        </p:scale>
        <p:origin x="984" y="53"/>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10/12/2024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đề nghị giải pháp là bạn nên dừng việc kết nối trực tiếp giữa các thành phần mà bạn muốn nó trở nên độc lập. Thay vào đó, các thành phần này sẽ phải cộng tác gián tiếp qua việc gọi một đối tượng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đặc biệt, đối tượng này mới là thứ gọi trực tiếp đến các thành phần thích hợp. Kết quả là các thành phần chỉ phụ thuộc vào lớp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duy nhất thay vì được ghép nối với hàng chục thành phần khác.</a:t>
            </a:r>
            <a:endParaRPr lang="en-US" b="0" i="0" dirty="0">
              <a:solidFill>
                <a:srgbClr val="1B1B1B"/>
              </a:solidFill>
              <a:effectLst/>
              <a:highlight>
                <a:srgbClr val="FFFFFF"/>
              </a:highlight>
              <a:latin typeface="Open Sans" panose="020B0606030504020204" pitchFamily="34" charset="0"/>
            </a:endParaRPr>
          </a:p>
          <a:p>
            <a:r>
              <a:rPr lang="vi-VN" b="0" i="0" dirty="0">
                <a:solidFill>
                  <a:srgbClr val="1B1B1B"/>
                </a:solidFill>
                <a:effectLst/>
                <a:highlight>
                  <a:srgbClr val="FFFFFF"/>
                </a:highlight>
                <a:latin typeface="Open Sans" panose="020B0606030504020204" pitchFamily="34" charset="0"/>
              </a:rPr>
              <a:t>Trong ví dụ với </a:t>
            </a:r>
            <a:r>
              <a:rPr lang="vi-VN" b="0" i="0" dirty="0" err="1">
                <a:solidFill>
                  <a:srgbClr val="1B1B1B"/>
                </a:solidFill>
                <a:effectLst/>
                <a:highlight>
                  <a:srgbClr val="FFFFFF"/>
                </a:highlight>
                <a:latin typeface="Open Sans" panose="020B0606030504020204" pitchFamily="34" charset="0"/>
              </a:rPr>
              <a:t>form</a:t>
            </a:r>
            <a:r>
              <a:rPr lang="vi-VN" b="0" i="0" dirty="0">
                <a:solidFill>
                  <a:srgbClr val="1B1B1B"/>
                </a:solidFill>
                <a:effectLst/>
                <a:highlight>
                  <a:srgbClr val="FFFFFF"/>
                </a:highlight>
                <a:latin typeface="Open Sans" panose="020B0606030504020204" pitchFamily="34" charset="0"/>
              </a:rPr>
              <a:t> hồ sơ người dùng, lớp </a:t>
            </a:r>
            <a:r>
              <a:rPr lang="vi-VN" b="0" i="0" dirty="0" err="1">
                <a:solidFill>
                  <a:srgbClr val="1B1B1B"/>
                </a:solidFill>
                <a:effectLst/>
                <a:highlight>
                  <a:srgbClr val="FFFFFF"/>
                </a:highlight>
                <a:latin typeface="Open Sans" panose="020B0606030504020204" pitchFamily="34" charset="0"/>
              </a:rPr>
              <a:t>diago</a:t>
            </a:r>
            <a:r>
              <a:rPr lang="vi-VN" b="0" i="0" dirty="0">
                <a:solidFill>
                  <a:srgbClr val="1B1B1B"/>
                </a:solidFill>
                <a:effectLst/>
                <a:highlight>
                  <a:srgbClr val="FFFFFF"/>
                </a:highlight>
                <a:latin typeface="Open Sans" panose="020B0606030504020204" pitchFamily="34" charset="0"/>
              </a:rPr>
              <a:t> sẽ hành động như một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Rất có thể, lớp </a:t>
            </a:r>
            <a:r>
              <a:rPr lang="vi-VN" b="0" i="0" dirty="0" err="1">
                <a:solidFill>
                  <a:srgbClr val="1B1B1B"/>
                </a:solidFill>
                <a:effectLst/>
                <a:highlight>
                  <a:srgbClr val="FFFFFF"/>
                </a:highlight>
                <a:latin typeface="Open Sans" panose="020B0606030504020204" pitchFamily="34" charset="0"/>
              </a:rPr>
              <a:t>dialog</a:t>
            </a:r>
            <a:r>
              <a:rPr lang="vi-VN" b="0" i="0" dirty="0">
                <a:solidFill>
                  <a:srgbClr val="1B1B1B"/>
                </a:solidFill>
                <a:effectLst/>
                <a:highlight>
                  <a:srgbClr val="FFFFFF"/>
                </a:highlight>
                <a:latin typeface="Open Sans" panose="020B0606030504020204" pitchFamily="34" charset="0"/>
              </a:rPr>
              <a:t> đã nhận thức được các phần tử con của nó, thế nên bạn không cần thêm phụ thuộc mới vào lớp.</a:t>
            </a:r>
            <a:endParaRPr lang="en-US" b="0" i="0" dirty="0">
              <a:solidFill>
                <a:srgbClr val="1B1B1B"/>
              </a:solidFill>
              <a:effectLst/>
              <a:highlight>
                <a:srgbClr val="FFFFFF"/>
              </a:highlight>
              <a:latin typeface="Open Sans" panose="020B0606030504020204" pitchFamily="34" charset="0"/>
            </a:endParaRPr>
          </a:p>
        </p:txBody>
      </p:sp>
      <p:sp>
        <p:nvSpPr>
          <p:cNvPr id="4" name="Header Placeholder 3"/>
          <p:cNvSpPr>
            <a:spLocks noGrp="1"/>
          </p:cNvSpPr>
          <p:nvPr>
            <p:ph type="hdr" sz="quarter"/>
          </p:nvPr>
        </p:nvSpPr>
        <p:spPr/>
        <p:txBody>
          <a:bodyPr/>
          <a:lstStyle/>
          <a:p>
            <a:pPr>
              <a:defRPr/>
            </a:pPr>
            <a:endParaRPr lang="vi-VN"/>
          </a:p>
        </p:txBody>
      </p:sp>
      <p:sp>
        <p:nvSpPr>
          <p:cNvPr id="5" name="Footer Placeholder 4"/>
          <p:cNvSpPr>
            <a:spLocks noGrp="1"/>
          </p:cNvSpPr>
          <p:nvPr>
            <p:ph type="ftr" sz="quarter" idx="4"/>
          </p:nvPr>
        </p:nvSpPr>
        <p:spPr/>
        <p:txBody>
          <a:bodyPr/>
          <a:lstStyle/>
          <a:p>
            <a:pPr>
              <a:defRPr/>
            </a:pPr>
            <a:r>
              <a:rPr lang="vi-VN"/>
              <a:t>ThS. Trần Anh Dũng</a:t>
            </a:r>
          </a:p>
        </p:txBody>
      </p:sp>
      <p:sp>
        <p:nvSpPr>
          <p:cNvPr id="6" name="Slide Number Placeholder 5"/>
          <p:cNvSpPr>
            <a:spLocks noGrp="1"/>
          </p:cNvSpPr>
          <p:nvPr>
            <p:ph type="sldNum" sz="quarter" idx="5"/>
          </p:nvPr>
        </p:nvSpPr>
        <p:spPr/>
        <p:txBody>
          <a:bodyPr/>
          <a:lstStyle/>
          <a:p>
            <a:pPr>
              <a:defRPr/>
            </a:pPr>
            <a:fld id="{E7EAF5D4-30DF-4666-88A0-857909604CFF}" type="slidenum">
              <a:rPr lang="vi-VN" smtClean="0"/>
              <a:pPr>
                <a:defRPr/>
              </a:pPr>
              <a:t>7</a:t>
            </a:fld>
            <a:endParaRPr lang="vi-VN"/>
          </a:p>
        </p:txBody>
      </p:sp>
    </p:spTree>
    <p:extLst>
      <p:ext uri="{BB962C8B-B14F-4D97-AF65-F5344CB8AC3E}">
        <p14:creationId xmlns:p14="http://schemas.microsoft.com/office/powerpoint/2010/main" val="370705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B1B1B"/>
              </a:solidFill>
              <a:effectLst/>
              <a:highlight>
                <a:srgbClr val="FFFFFF"/>
              </a:highlight>
              <a:latin typeface="Open Sans" panose="020B0606030504020204" pitchFamily="34" charset="0"/>
            </a:endParaRPr>
          </a:p>
        </p:txBody>
      </p:sp>
      <p:sp>
        <p:nvSpPr>
          <p:cNvPr id="4" name="Header Placeholder 3"/>
          <p:cNvSpPr>
            <a:spLocks noGrp="1"/>
          </p:cNvSpPr>
          <p:nvPr>
            <p:ph type="hdr" sz="quarter"/>
          </p:nvPr>
        </p:nvSpPr>
        <p:spPr/>
        <p:txBody>
          <a:bodyPr/>
          <a:lstStyle/>
          <a:p>
            <a:pPr>
              <a:defRPr/>
            </a:pPr>
            <a:endParaRPr lang="vi-VN"/>
          </a:p>
        </p:txBody>
      </p:sp>
      <p:sp>
        <p:nvSpPr>
          <p:cNvPr id="5" name="Footer Placeholder 4"/>
          <p:cNvSpPr>
            <a:spLocks noGrp="1"/>
          </p:cNvSpPr>
          <p:nvPr>
            <p:ph type="ftr" sz="quarter" idx="4"/>
          </p:nvPr>
        </p:nvSpPr>
        <p:spPr/>
        <p:txBody>
          <a:bodyPr/>
          <a:lstStyle/>
          <a:p>
            <a:pPr>
              <a:defRPr/>
            </a:pPr>
            <a:r>
              <a:rPr lang="vi-VN"/>
              <a:t>ThS. Trần Anh Dũng</a:t>
            </a:r>
          </a:p>
        </p:txBody>
      </p:sp>
      <p:sp>
        <p:nvSpPr>
          <p:cNvPr id="6" name="Slide Number Placeholder 5"/>
          <p:cNvSpPr>
            <a:spLocks noGrp="1"/>
          </p:cNvSpPr>
          <p:nvPr>
            <p:ph type="sldNum" sz="quarter" idx="5"/>
          </p:nvPr>
        </p:nvSpPr>
        <p:spPr/>
        <p:txBody>
          <a:bodyPr/>
          <a:lstStyle/>
          <a:p>
            <a:pPr>
              <a:defRPr/>
            </a:pPr>
            <a:fld id="{E7EAF5D4-30DF-4666-88A0-857909604CFF}" type="slidenum">
              <a:rPr lang="vi-VN" smtClean="0"/>
              <a:pPr>
                <a:defRPr/>
              </a:pPr>
              <a:t>8</a:t>
            </a:fld>
            <a:endParaRPr lang="vi-VN"/>
          </a:p>
        </p:txBody>
      </p:sp>
    </p:spTree>
    <p:extLst>
      <p:ext uri="{BB962C8B-B14F-4D97-AF65-F5344CB8AC3E}">
        <p14:creationId xmlns:p14="http://schemas.microsoft.com/office/powerpoint/2010/main" val="49190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vi-VN" b="1"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là các lớp khác nhau bao gồm các </a:t>
            </a:r>
            <a:r>
              <a:rPr lang="vi-VN" b="0" i="0" dirty="0" err="1">
                <a:solidFill>
                  <a:srgbClr val="1B1B1B"/>
                </a:solidFill>
                <a:effectLst/>
                <a:highlight>
                  <a:srgbClr val="FFFFFF"/>
                </a:highlight>
                <a:latin typeface="Open Sans" panose="020B0606030504020204" pitchFamily="34" charset="0"/>
              </a:rPr>
              <a:t>logic</a:t>
            </a:r>
            <a:r>
              <a:rPr lang="vi-VN" b="0" i="0" dirty="0">
                <a:solidFill>
                  <a:srgbClr val="1B1B1B"/>
                </a:solidFill>
                <a:effectLst/>
                <a:highlight>
                  <a:srgbClr val="FFFFFF"/>
                </a:highlight>
                <a:latin typeface="Open Sans" panose="020B0606030504020204" pitchFamily="34" charset="0"/>
              </a:rPr>
              <a:t> nghiệp vụ. Mỗi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có một tham chiếu đến một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khai báo kiểu của </a:t>
            </a:r>
            <a:r>
              <a:rPr lang="vi-VN" b="0" i="0" dirty="0" err="1">
                <a:solidFill>
                  <a:srgbClr val="1B1B1B"/>
                </a:solidFill>
                <a:effectLst/>
                <a:highlight>
                  <a:srgbClr val="FFFFFF"/>
                </a:highlight>
                <a:latin typeface="Open Sans" panose="020B0606030504020204" pitchFamily="34" charset="0"/>
              </a:rPr>
              <a:t>interface</a:t>
            </a:r>
            <a:r>
              <a:rPr lang="vi-VN" b="0" i="0" dirty="0">
                <a:solidFill>
                  <a:srgbClr val="1B1B1B"/>
                </a:solidFill>
                <a:effectLst/>
                <a:highlight>
                  <a:srgbClr val="FFFFFF"/>
                </a:highlight>
                <a:latin typeface="Open Sans" panose="020B0606030504020204" pitchFamily="34" charset="0"/>
              </a:rPr>
              <a:t>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không cần biết về lớp thực sự của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nên bạn có thể sử dụng lại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cho các chương trình khác bằng cách liên kết nó với một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khác.</a:t>
            </a:r>
            <a:endParaRPr lang="en-US" b="0" i="0" dirty="0">
              <a:solidFill>
                <a:srgbClr val="1B1B1B"/>
              </a:solidFill>
              <a:effectLst/>
              <a:highlight>
                <a:srgbClr val="FFFFFF"/>
              </a:highlight>
              <a:latin typeface="Open Sans" panose="020B0606030504020204" pitchFamily="34" charset="0"/>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vi-VN" b="1"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là </a:t>
            </a:r>
            <a:r>
              <a:rPr lang="vi-VN" b="0" i="0" dirty="0" err="1">
                <a:solidFill>
                  <a:srgbClr val="1B1B1B"/>
                </a:solidFill>
                <a:effectLst/>
                <a:highlight>
                  <a:srgbClr val="FFFFFF"/>
                </a:highlight>
                <a:latin typeface="Open Sans" panose="020B0606030504020204" pitchFamily="34" charset="0"/>
              </a:rPr>
              <a:t>interface</a:t>
            </a:r>
            <a:r>
              <a:rPr lang="vi-VN" b="0" i="0" dirty="0">
                <a:solidFill>
                  <a:srgbClr val="1B1B1B"/>
                </a:solidFill>
                <a:effectLst/>
                <a:highlight>
                  <a:srgbClr val="FFFFFF"/>
                </a:highlight>
                <a:latin typeface="Open Sans" panose="020B0606030504020204" pitchFamily="34" charset="0"/>
              </a:rPr>
              <a:t> khai báo phương thức giao tiếp giữa các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nó thường khai báo một phương thức thông báo duy nhất.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có thể truyền bất kỳ ngữ cảnh nào như các tham số của phương thức này bao gồm cả đối tượng của chúng, nhưng chỉ trong trường hợp không diễn ra kết ghép giữa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nhận và lớp của người gửi.</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vi-VN" b="1" i="0" dirty="0" err="1">
                <a:solidFill>
                  <a:srgbClr val="1B1B1B"/>
                </a:solidFill>
                <a:effectLst/>
                <a:highlight>
                  <a:srgbClr val="FFFFFF"/>
                </a:highlight>
                <a:latin typeface="Open Sans" panose="020B0606030504020204" pitchFamily="34" charset="0"/>
              </a:rPr>
              <a:t>Concrete</a:t>
            </a:r>
            <a:r>
              <a:rPr lang="vi-VN" b="1" i="0" dirty="0">
                <a:solidFill>
                  <a:srgbClr val="1B1B1B"/>
                </a:solidFill>
                <a:effectLst/>
                <a:highlight>
                  <a:srgbClr val="FFFFFF"/>
                </a:highlight>
                <a:latin typeface="Open Sans" panose="020B0606030504020204" pitchFamily="34" charset="0"/>
              </a:rPr>
              <a:t> </a:t>
            </a:r>
            <a:r>
              <a:rPr lang="vi-VN" b="1"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đóng gói quan hệ giữa các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khác nhau. </a:t>
            </a:r>
            <a:r>
              <a:rPr lang="vi-VN" b="0" i="0" dirty="0" err="1">
                <a:solidFill>
                  <a:srgbClr val="1B1B1B"/>
                </a:solidFill>
                <a:effectLst/>
                <a:highlight>
                  <a:srgbClr val="FFFFFF"/>
                </a:highlight>
                <a:latin typeface="Open Sans" panose="020B0606030504020204" pitchFamily="34" charset="0"/>
              </a:rPr>
              <a:t>Concrete</a:t>
            </a:r>
            <a:r>
              <a:rPr lang="vi-VN" b="0" i="0" dirty="0">
                <a:solidFill>
                  <a:srgbClr val="1B1B1B"/>
                </a:solidFill>
                <a:effectLst/>
                <a:highlight>
                  <a:srgbClr val="FFFFFF"/>
                </a:highlight>
                <a:latin typeface="Open Sans" panose="020B0606030504020204" pitchFamily="34" charset="0"/>
              </a:rPr>
              <a:t>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thường giữ tham chiếu để tất cả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nó quản lý và thỉnh thoảng quản lý cả vòng đời của chúng.</a:t>
            </a:r>
            <a:endParaRPr lang="en-US" b="0" i="0" dirty="0">
              <a:solidFill>
                <a:srgbClr val="1B1B1B"/>
              </a:solidFill>
              <a:effectLst/>
              <a:highlight>
                <a:srgbClr val="FFFFFF"/>
              </a:highlight>
              <a:latin typeface="Open Sans" panose="020B0606030504020204" pitchFamily="34" charset="0"/>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b="0" i="0" dirty="0">
                <a:solidFill>
                  <a:srgbClr val="1B1B1B"/>
                </a:solidFill>
                <a:effectLst/>
                <a:highlight>
                  <a:srgbClr val="FFFFFF"/>
                </a:highlight>
                <a:latin typeface="Open Sans" panose="020B0606030504020204" pitchFamily="34" charset="0"/>
              </a:rPr>
              <a:t>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không phải biết về các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khác. Nếu một điều gì quan trọng diễn ra với một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nó chỉ việc thông báo đến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Khi </a:t>
            </a:r>
            <a:r>
              <a:rPr lang="vi-VN" b="0" i="0" dirty="0" err="1">
                <a:solidFill>
                  <a:srgbClr val="1B1B1B"/>
                </a:solidFill>
                <a:effectLst/>
                <a:highlight>
                  <a:srgbClr val="FFFFFF"/>
                </a:highlight>
                <a:latin typeface="Open Sans" panose="020B0606030504020204" pitchFamily="34" charset="0"/>
              </a:rPr>
              <a:t>mediator</a:t>
            </a:r>
            <a:r>
              <a:rPr lang="vi-VN" b="0" i="0" dirty="0">
                <a:solidFill>
                  <a:srgbClr val="1B1B1B"/>
                </a:solidFill>
                <a:effectLst/>
                <a:highlight>
                  <a:srgbClr val="FFFFFF"/>
                </a:highlight>
                <a:latin typeface="Open Sans" panose="020B0606030504020204" pitchFamily="34" charset="0"/>
              </a:rPr>
              <a:t> nhận thông báo nó có thể xác định được người gửi dễ dàng, chỉ như vậy là đủ để nó quyết định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nào sẽ được kích hoạt khi trả về.</a:t>
            </a:r>
            <a:endParaRPr lang="en-US" b="0" i="0" dirty="0">
              <a:solidFill>
                <a:srgbClr val="1B1B1B"/>
              </a:solidFill>
              <a:effectLst/>
              <a:highlight>
                <a:srgbClr val="FFFFFF"/>
              </a:highlight>
              <a:latin typeface="Open Sans" panose="020B0606030504020204" pitchFamily="34" charset="0"/>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vi-VN" b="0" i="0" dirty="0">
                <a:solidFill>
                  <a:srgbClr val="1B1B1B"/>
                </a:solidFill>
                <a:effectLst/>
                <a:highlight>
                  <a:srgbClr val="FFFFFF"/>
                </a:highlight>
                <a:latin typeface="Open Sans" panose="020B0606030504020204" pitchFamily="34" charset="0"/>
              </a:rPr>
              <a:t>Từ góc nhìn của một </a:t>
            </a:r>
            <a:r>
              <a:rPr lang="vi-VN" b="0" i="0" dirty="0" err="1">
                <a:solidFill>
                  <a:srgbClr val="1B1B1B"/>
                </a:solidFill>
                <a:effectLst/>
                <a:highlight>
                  <a:srgbClr val="FFFFFF"/>
                </a:highlight>
                <a:latin typeface="Open Sans" panose="020B0606030504020204" pitchFamily="34" charset="0"/>
              </a:rPr>
              <a:t>component</a:t>
            </a:r>
            <a:r>
              <a:rPr lang="vi-VN" b="0" i="0" dirty="0">
                <a:solidFill>
                  <a:srgbClr val="1B1B1B"/>
                </a:solidFill>
                <a:effectLst/>
                <a:highlight>
                  <a:srgbClr val="FFFFFF"/>
                </a:highlight>
                <a:latin typeface="Open Sans" panose="020B0606030504020204" pitchFamily="34" charset="0"/>
              </a:rPr>
              <a:t>, tất cả trông giống như một hộp đen. Người gửi không biết ai sẽ xử lý yêu cầu của mình và người nhận không biết ai đã gửi yêu cầu ngay từ đầu.</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vi-VN" b="0" i="0" dirty="0">
              <a:solidFill>
                <a:srgbClr val="1B1B1B"/>
              </a:solidFill>
              <a:effectLst/>
              <a:highlight>
                <a:srgbClr val="FFFFFF"/>
              </a:highlight>
              <a:latin typeface="Open Sans" panose="020B0606030504020204" pitchFamily="34" charset="0"/>
            </a:endParaRPr>
          </a:p>
          <a:p>
            <a:endParaRPr lang="en-US" dirty="0"/>
          </a:p>
        </p:txBody>
      </p:sp>
      <p:sp>
        <p:nvSpPr>
          <p:cNvPr id="4" name="Header Placeholder 3"/>
          <p:cNvSpPr>
            <a:spLocks noGrp="1"/>
          </p:cNvSpPr>
          <p:nvPr>
            <p:ph type="hdr" sz="quarter"/>
          </p:nvPr>
        </p:nvSpPr>
        <p:spPr/>
        <p:txBody>
          <a:bodyPr/>
          <a:lstStyle/>
          <a:p>
            <a:pPr>
              <a:defRPr/>
            </a:pPr>
            <a:endParaRPr lang="vi-VN"/>
          </a:p>
        </p:txBody>
      </p:sp>
      <p:sp>
        <p:nvSpPr>
          <p:cNvPr id="5" name="Footer Placeholder 4"/>
          <p:cNvSpPr>
            <a:spLocks noGrp="1"/>
          </p:cNvSpPr>
          <p:nvPr>
            <p:ph type="ftr" sz="quarter" idx="4"/>
          </p:nvPr>
        </p:nvSpPr>
        <p:spPr/>
        <p:txBody>
          <a:bodyPr/>
          <a:lstStyle/>
          <a:p>
            <a:pPr>
              <a:defRPr/>
            </a:pPr>
            <a:r>
              <a:rPr lang="vi-VN"/>
              <a:t>ThS. Trần Anh Dũng</a:t>
            </a:r>
          </a:p>
        </p:txBody>
      </p:sp>
      <p:sp>
        <p:nvSpPr>
          <p:cNvPr id="6" name="Slide Number Placeholder 5"/>
          <p:cNvSpPr>
            <a:spLocks noGrp="1"/>
          </p:cNvSpPr>
          <p:nvPr>
            <p:ph type="sldNum" sz="quarter" idx="5"/>
          </p:nvPr>
        </p:nvSpPr>
        <p:spPr/>
        <p:txBody>
          <a:bodyPr/>
          <a:lstStyle/>
          <a:p>
            <a:pPr>
              <a:defRPr/>
            </a:pPr>
            <a:fld id="{E7EAF5D4-30DF-4666-88A0-857909604CFF}" type="slidenum">
              <a:rPr lang="vi-VN" smtClean="0"/>
              <a:pPr>
                <a:defRPr/>
              </a:pPr>
              <a:t>10</a:t>
            </a:fld>
            <a:endParaRPr lang="vi-VN"/>
          </a:p>
        </p:txBody>
      </p:sp>
    </p:spTree>
    <p:extLst>
      <p:ext uri="{BB962C8B-B14F-4D97-AF65-F5344CB8AC3E}">
        <p14:creationId xmlns:p14="http://schemas.microsoft.com/office/powerpoint/2010/main" val="56252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en-US" b="1" dirty="0">
                <a:solidFill>
                  <a:schemeClr val="bg1"/>
                </a:solidFill>
                <a:effectLst>
                  <a:outerShdw blurRad="38100" dist="38100" dir="2700000" algn="tl">
                    <a:srgbClr val="C0C0C0"/>
                  </a:outerShdw>
                </a:effectLst>
                <a:cs typeface="Tahoma" charset="0"/>
              </a:rPr>
              <a:t>Mediator</a:t>
            </a:r>
            <a:endParaRPr lang="vi-VN" b="1" dirty="0">
              <a:solidFill>
                <a:schemeClr val="bg1"/>
              </a:solidFill>
              <a:effectLst>
                <a:outerShdw blurRad="38100" dist="38100" dir="2700000" algn="tl">
                  <a:srgbClr val="C0C0C0"/>
                </a:outerShdw>
              </a:effectLst>
              <a:cs typeface="Tahoma"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7F4E85AD-DEF5-1A8D-695C-56E4CFD45F17}"/>
              </a:ext>
            </a:extLst>
          </p:cNvPr>
          <p:cNvGraphicFramePr>
            <a:graphicFrameLocks noGrp="1"/>
          </p:cNvGraphicFramePr>
          <p:nvPr>
            <p:extLst>
              <p:ext uri="{D42A27DB-BD31-4B8C-83A1-F6EECF244321}">
                <p14:modId xmlns:p14="http://schemas.microsoft.com/office/powerpoint/2010/main" val="3638167712"/>
              </p:ext>
            </p:extLst>
          </p:nvPr>
        </p:nvGraphicFramePr>
        <p:xfrm>
          <a:off x="2743200" y="5029200"/>
          <a:ext cx="5079005" cy="1920240"/>
        </p:xfrm>
        <a:graphic>
          <a:graphicData uri="http://schemas.openxmlformats.org/drawingml/2006/table">
            <a:tbl>
              <a:tblPr firstRow="1" bandRow="1">
                <a:tableStyleId>{2D5ABB26-0587-4C30-8999-92F81FD0307C}</a:tableStyleId>
              </a:tblPr>
              <a:tblGrid>
                <a:gridCol w="1518673">
                  <a:extLst>
                    <a:ext uri="{9D8B030D-6E8A-4147-A177-3AD203B41FA5}">
                      <a16:colId xmlns:a16="http://schemas.microsoft.com/office/drawing/2014/main" val="2899442081"/>
                    </a:ext>
                  </a:extLst>
                </a:gridCol>
                <a:gridCol w="3560332">
                  <a:extLst>
                    <a:ext uri="{9D8B030D-6E8A-4147-A177-3AD203B41FA5}">
                      <a16:colId xmlns:a16="http://schemas.microsoft.com/office/drawing/2014/main" val="3809394225"/>
                    </a:ext>
                  </a:extLst>
                </a:gridCol>
              </a:tblGrid>
              <a:tr h="502920">
                <a:tc>
                  <a:txBody>
                    <a:bodyPr/>
                    <a:lstStyle/>
                    <a:p>
                      <a:pPr algn="l"/>
                      <a:r>
                        <a:rPr lang="en-US" sz="2000" dirty="0">
                          <a:latin typeface="Barlow" panose="020F0502020204030204" pitchFamily="2" charset="0"/>
                        </a:rPr>
                        <a:t>20520713</a:t>
                      </a:r>
                      <a:endParaRPr lang="en-GB"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Barlow" panose="020F0502020204030204" pitchFamily="2" charset="0"/>
                        </a:rPr>
                        <a:t>Phan Hoàng Minh </a:t>
                      </a:r>
                      <a:r>
                        <a:rPr lang="en-US" sz="2000" dirty="0" err="1">
                          <a:latin typeface="Barlow" panose="020F0502020204030204" pitchFamily="2" charset="0"/>
                        </a:rPr>
                        <a:t>Quân</a:t>
                      </a:r>
                      <a:endParaRPr lang="en-US" sz="2000" dirty="0">
                        <a:latin typeface="Barlow" panose="020F0502020204030204" pitchFamily="2" charset="0"/>
                      </a:endParaRPr>
                    </a:p>
                  </a:txBody>
                  <a:tcPr/>
                </a:tc>
                <a:extLst>
                  <a:ext uri="{0D108BD9-81ED-4DB2-BD59-A6C34878D82A}">
                    <a16:rowId xmlns:a16="http://schemas.microsoft.com/office/drawing/2014/main" val="4089438786"/>
                  </a:ext>
                </a:extLst>
              </a:tr>
              <a:tr h="594360">
                <a:tc>
                  <a:txBody>
                    <a:bodyPr/>
                    <a:lstStyle/>
                    <a:p>
                      <a:pPr algn="l"/>
                      <a:r>
                        <a:rPr lang="en-US" sz="2000" dirty="0">
                          <a:latin typeface="Barlow" panose="020F0502020204030204" pitchFamily="2" charset="0"/>
                        </a:rPr>
                        <a:t>21521863</a:t>
                      </a:r>
                      <a:endParaRPr lang="en-GB" sz="2000" dirty="0"/>
                    </a:p>
                  </a:txBody>
                  <a:tcPr/>
                </a:tc>
                <a:tc>
                  <a:txBody>
                    <a:bodyPr/>
                    <a:lstStyle/>
                    <a:p>
                      <a:pPr algn="l"/>
                      <a:r>
                        <a:rPr lang="en-US" sz="2000" dirty="0">
                          <a:latin typeface="Barlow" panose="020F0502020204030204" pitchFamily="2" charset="0"/>
                        </a:rPr>
                        <a:t>Trần Gia Bảo</a:t>
                      </a:r>
                      <a:endParaRPr lang="en-GB" sz="2000" dirty="0"/>
                    </a:p>
                  </a:txBody>
                  <a:tcPr/>
                </a:tc>
                <a:extLst>
                  <a:ext uri="{0D108BD9-81ED-4DB2-BD59-A6C34878D82A}">
                    <a16:rowId xmlns:a16="http://schemas.microsoft.com/office/drawing/2014/main" val="1289954595"/>
                  </a:ext>
                </a:extLst>
              </a:tr>
              <a:tr h="822960">
                <a:tc>
                  <a:txBody>
                    <a:bodyPr/>
                    <a:lstStyle/>
                    <a:p>
                      <a:pPr algn="l"/>
                      <a:r>
                        <a:rPr lang="en-US" sz="2000" dirty="0">
                          <a:latin typeface="Barlow" panose="020F0502020204030204" pitchFamily="2" charset="0"/>
                        </a:rPr>
                        <a:t>21521957</a:t>
                      </a:r>
                      <a:endParaRPr lang="en-GB" sz="2000" dirty="0"/>
                    </a:p>
                  </a:txBody>
                  <a:tcPr/>
                </a:tc>
                <a:tc>
                  <a:txBody>
                    <a:bodyPr/>
                    <a:lstStyle/>
                    <a:p>
                      <a:pPr algn="l"/>
                      <a:r>
                        <a:rPr lang="en-US" sz="2000" dirty="0">
                          <a:latin typeface="Barlow" panose="020F0502020204030204" pitchFamily="2" charset="0"/>
                        </a:rPr>
                        <a:t>Trần </a:t>
                      </a:r>
                      <a:r>
                        <a:rPr lang="en-US" sz="2000" dirty="0" err="1">
                          <a:latin typeface="Barlow" panose="020F0502020204030204" pitchFamily="2" charset="0"/>
                        </a:rPr>
                        <a:t>Đông</a:t>
                      </a:r>
                      <a:r>
                        <a:rPr lang="en-US" sz="2000" dirty="0">
                          <a:latin typeface="Barlow" panose="020F0502020204030204" pitchFamily="2" charset="0"/>
                        </a:rPr>
                        <a:t> </a:t>
                      </a:r>
                      <a:r>
                        <a:rPr lang="en-US" sz="2000" dirty="0" err="1">
                          <a:latin typeface="Barlow" panose="020F0502020204030204" pitchFamily="2" charset="0"/>
                        </a:rPr>
                        <a:t>Đông</a:t>
                      </a:r>
                      <a:endParaRPr lang="en-GB" sz="2000" dirty="0"/>
                    </a:p>
                  </a:txBody>
                  <a:tcPr/>
                </a:tc>
                <a:extLst>
                  <a:ext uri="{0D108BD9-81ED-4DB2-BD59-A6C34878D82A}">
                    <a16:rowId xmlns:a16="http://schemas.microsoft.com/office/drawing/2014/main" val="639436348"/>
                  </a:ext>
                </a:extLst>
              </a:tr>
            </a:tbl>
          </a:graphicData>
        </a:graphic>
      </p:graphicFrame>
      <p:sp>
        <p:nvSpPr>
          <p:cNvPr id="4" name="TextBox 3">
            <a:extLst>
              <a:ext uri="{FF2B5EF4-FFF2-40B4-BE49-F238E27FC236}">
                <a16:creationId xmlns:a16="http://schemas.microsoft.com/office/drawing/2014/main" id="{6CABABEA-AFAA-9EBD-9635-C5B2F07CC2B0}"/>
              </a:ext>
            </a:extLst>
          </p:cNvPr>
          <p:cNvSpPr txBox="1"/>
          <p:nvPr/>
        </p:nvSpPr>
        <p:spPr>
          <a:xfrm>
            <a:off x="3936850" y="4310390"/>
            <a:ext cx="1337226" cy="523220"/>
          </a:xfrm>
          <a:prstGeom prst="rect">
            <a:avLst/>
          </a:prstGeom>
          <a:noFill/>
        </p:spPr>
        <p:txBody>
          <a:bodyPr wrap="none" rtlCol="0">
            <a:spAutoFit/>
          </a:bodyPr>
          <a:lstStyle/>
          <a:p>
            <a:r>
              <a:rPr lang="en-US" sz="2800" b="1" dirty="0">
                <a:latin typeface="Barlow" panose="020F0502020204030204" pitchFamily="2" charset="0"/>
              </a:rPr>
              <a:t>NHÓM 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Đặc</a:t>
            </a:r>
            <a:r>
              <a:rPr lang="en-US" b="1" dirty="0">
                <a:solidFill>
                  <a:schemeClr val="bg1"/>
                </a:solidFill>
              </a:rPr>
              <a:t> </a:t>
            </a:r>
            <a:r>
              <a:rPr lang="en-US" b="1" dirty="0" err="1">
                <a:solidFill>
                  <a:schemeClr val="bg1"/>
                </a:solidFill>
              </a:rPr>
              <a:t>điểm</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p:txBody>
          <a:bodyPr/>
          <a:lstStyle/>
          <a:p>
            <a:pPr algn="just"/>
            <a:r>
              <a:rPr lang="vi-VN" sz="2800" dirty="0">
                <a:latin typeface="Aptos Display" panose="020B0004020202020204" pitchFamily="34" charset="0"/>
              </a:rPr>
              <a:t>Các thành phần trong mô hình:</a:t>
            </a:r>
            <a:endParaRPr lang="en-US" sz="2800" dirty="0">
              <a:latin typeface="Aptos Display" panose="020B0004020202020204" pitchFamily="34" charset="0"/>
            </a:endParaRPr>
          </a:p>
          <a:p>
            <a:pPr lvl="1" algn="just"/>
            <a:r>
              <a:rPr lang="vi-VN" sz="2000" b="1" dirty="0" err="1">
                <a:solidFill>
                  <a:srgbClr val="0000FF"/>
                </a:solidFill>
                <a:latin typeface="Aptos Display" panose="020B0004020202020204" pitchFamily="34" charset="0"/>
              </a:rPr>
              <a:t>Component</a:t>
            </a:r>
            <a:r>
              <a:rPr lang="vi-VN" sz="2000" dirty="0">
                <a:solidFill>
                  <a:srgbClr val="0000FF"/>
                </a:solidFill>
                <a:latin typeface="Aptos Display" panose="020B0004020202020204" pitchFamily="34" charset="0"/>
              </a:rPr>
              <a:t> </a:t>
            </a:r>
            <a:r>
              <a:rPr lang="vi-VN" sz="2000" dirty="0">
                <a:latin typeface="Aptos Display" panose="020B0004020202020204" pitchFamily="34" charset="0"/>
              </a:rPr>
              <a:t>là các lớp khác nhau bao gồm các </a:t>
            </a:r>
            <a:r>
              <a:rPr lang="vi-VN" sz="2000" dirty="0" err="1">
                <a:latin typeface="Aptos Display" panose="020B0004020202020204" pitchFamily="34" charset="0"/>
              </a:rPr>
              <a:t>logic</a:t>
            </a:r>
            <a:r>
              <a:rPr lang="vi-VN" sz="2000" dirty="0">
                <a:latin typeface="Aptos Display" panose="020B0004020202020204" pitchFamily="34" charset="0"/>
              </a:rPr>
              <a:t> nghiệp vụ. Mỗi </a:t>
            </a:r>
            <a:r>
              <a:rPr lang="vi-VN" sz="2000" dirty="0" err="1">
                <a:latin typeface="Aptos Display" panose="020B0004020202020204" pitchFamily="34" charset="0"/>
              </a:rPr>
              <a:t>component</a:t>
            </a:r>
            <a:r>
              <a:rPr lang="vi-VN" sz="2000" dirty="0">
                <a:latin typeface="Aptos Display" panose="020B0004020202020204" pitchFamily="34" charset="0"/>
              </a:rPr>
              <a:t> có một tham chiếu đến một </a:t>
            </a:r>
            <a:r>
              <a:rPr lang="vi-VN" sz="2000" dirty="0" err="1">
                <a:latin typeface="Aptos Display" panose="020B0004020202020204" pitchFamily="34" charset="0"/>
              </a:rPr>
              <a:t>mediator</a:t>
            </a:r>
            <a:r>
              <a:rPr lang="vi-VN" sz="2000" dirty="0">
                <a:latin typeface="Aptos Display" panose="020B0004020202020204" pitchFamily="34" charset="0"/>
              </a:rPr>
              <a:t>, khai báo kiểu của </a:t>
            </a:r>
            <a:r>
              <a:rPr lang="vi-VN" sz="2000" dirty="0" err="1">
                <a:latin typeface="Aptos Display" panose="020B0004020202020204" pitchFamily="34" charset="0"/>
              </a:rPr>
              <a:t>interface</a:t>
            </a:r>
            <a:r>
              <a:rPr lang="vi-VN" sz="2000" dirty="0">
                <a:latin typeface="Aptos Display" panose="020B0004020202020204" pitchFamily="34" charset="0"/>
              </a:rPr>
              <a:t> </a:t>
            </a:r>
            <a:r>
              <a:rPr lang="vi-VN" sz="2000" dirty="0" err="1">
                <a:latin typeface="Aptos Display" panose="020B0004020202020204" pitchFamily="34" charset="0"/>
              </a:rPr>
              <a:t>mediator</a:t>
            </a:r>
            <a:r>
              <a:rPr lang="vi-VN" sz="2000" dirty="0">
                <a:latin typeface="Aptos Display" panose="020B0004020202020204" pitchFamily="34" charset="0"/>
              </a:rPr>
              <a:t>.</a:t>
            </a:r>
            <a:endParaRPr lang="en-US" sz="2000" dirty="0">
              <a:latin typeface="Aptos Display" panose="020B0004020202020204" pitchFamily="34" charset="0"/>
            </a:endParaRPr>
          </a:p>
          <a:p>
            <a:pPr lvl="1" algn="just"/>
            <a:r>
              <a:rPr lang="vi-VN" sz="2000" b="1" dirty="0" err="1">
                <a:solidFill>
                  <a:srgbClr val="0000FF"/>
                </a:solidFill>
                <a:latin typeface="Aptos Display" panose="020B0004020202020204" pitchFamily="34" charset="0"/>
              </a:rPr>
              <a:t>Mediator</a:t>
            </a:r>
            <a:r>
              <a:rPr lang="vi-VN" sz="2000" dirty="0">
                <a:solidFill>
                  <a:srgbClr val="0000FF"/>
                </a:solidFill>
                <a:latin typeface="Aptos Display" panose="020B0004020202020204" pitchFamily="34" charset="0"/>
              </a:rPr>
              <a:t> </a:t>
            </a:r>
            <a:r>
              <a:rPr lang="vi-VN" sz="2000" dirty="0">
                <a:latin typeface="Aptos Display" panose="020B0004020202020204" pitchFamily="34" charset="0"/>
              </a:rPr>
              <a:t>là </a:t>
            </a:r>
            <a:r>
              <a:rPr lang="vi-VN" sz="2000" dirty="0" err="1">
                <a:latin typeface="Aptos Display" panose="020B0004020202020204" pitchFamily="34" charset="0"/>
              </a:rPr>
              <a:t>interface</a:t>
            </a:r>
            <a:r>
              <a:rPr lang="vi-VN" sz="2000" dirty="0">
                <a:latin typeface="Aptos Display" panose="020B0004020202020204" pitchFamily="34" charset="0"/>
              </a:rPr>
              <a:t> khai báo phương thức giao tiếp giữa các </a:t>
            </a:r>
            <a:r>
              <a:rPr lang="vi-VN" sz="2000" dirty="0" err="1">
                <a:latin typeface="Aptos Display" panose="020B0004020202020204" pitchFamily="34" charset="0"/>
              </a:rPr>
              <a:t>component</a:t>
            </a:r>
            <a:r>
              <a:rPr lang="vi-VN" sz="2000" dirty="0">
                <a:latin typeface="Aptos Display" panose="020B0004020202020204" pitchFamily="34" charset="0"/>
              </a:rPr>
              <a:t>, nó thường khai báo một phương thức thông báo duy nhất. </a:t>
            </a:r>
            <a:endParaRPr lang="en-US" sz="2000" dirty="0">
              <a:latin typeface="Aptos Display" panose="020B0004020202020204" pitchFamily="34" charset="0"/>
            </a:endParaRPr>
          </a:p>
          <a:p>
            <a:pPr lvl="1" algn="just"/>
            <a:r>
              <a:rPr lang="vi-VN" sz="2000" b="1" dirty="0" err="1">
                <a:solidFill>
                  <a:srgbClr val="0000FF"/>
                </a:solidFill>
                <a:latin typeface="Aptos Display" panose="020B0004020202020204" pitchFamily="34" charset="0"/>
              </a:rPr>
              <a:t>Concrete</a:t>
            </a:r>
            <a:r>
              <a:rPr lang="vi-VN" sz="2000" b="1" dirty="0">
                <a:solidFill>
                  <a:srgbClr val="0000FF"/>
                </a:solidFill>
                <a:latin typeface="Aptos Display" panose="020B0004020202020204" pitchFamily="34" charset="0"/>
              </a:rPr>
              <a:t> </a:t>
            </a:r>
            <a:r>
              <a:rPr lang="vi-VN" sz="2000" b="1" dirty="0" err="1">
                <a:solidFill>
                  <a:srgbClr val="0000FF"/>
                </a:solidFill>
                <a:latin typeface="Aptos Display" panose="020B0004020202020204" pitchFamily="34" charset="0"/>
              </a:rPr>
              <a:t>Mediator</a:t>
            </a:r>
            <a:r>
              <a:rPr lang="vi-VN" sz="2000" b="1" dirty="0">
                <a:solidFill>
                  <a:srgbClr val="0000FF"/>
                </a:solidFill>
                <a:latin typeface="Aptos Display" panose="020B0004020202020204" pitchFamily="34" charset="0"/>
              </a:rPr>
              <a:t> </a:t>
            </a:r>
            <a:r>
              <a:rPr lang="vi-VN" sz="2000" dirty="0">
                <a:latin typeface="Aptos Display" panose="020B0004020202020204" pitchFamily="34" charset="0"/>
              </a:rPr>
              <a:t>đóng gói quan hệ giữa các </a:t>
            </a:r>
            <a:r>
              <a:rPr lang="vi-VN" sz="2000" dirty="0" err="1">
                <a:latin typeface="Aptos Display" panose="020B0004020202020204" pitchFamily="34" charset="0"/>
              </a:rPr>
              <a:t>component</a:t>
            </a:r>
            <a:r>
              <a:rPr lang="vi-VN" sz="2000" dirty="0">
                <a:latin typeface="Aptos Display" panose="020B0004020202020204" pitchFamily="34" charset="0"/>
              </a:rPr>
              <a:t> khác nhau. </a:t>
            </a:r>
            <a:r>
              <a:rPr lang="vi-VN" sz="2000" dirty="0" err="1">
                <a:latin typeface="Aptos Display" panose="020B0004020202020204" pitchFamily="34" charset="0"/>
              </a:rPr>
              <a:t>Concrete</a:t>
            </a:r>
            <a:r>
              <a:rPr lang="vi-VN" sz="2000" dirty="0">
                <a:latin typeface="Aptos Display" panose="020B0004020202020204" pitchFamily="34" charset="0"/>
              </a:rPr>
              <a:t> </a:t>
            </a:r>
            <a:r>
              <a:rPr lang="vi-VN" sz="2000" dirty="0" err="1">
                <a:latin typeface="Aptos Display" panose="020B0004020202020204" pitchFamily="34" charset="0"/>
              </a:rPr>
              <a:t>mediator</a:t>
            </a:r>
            <a:r>
              <a:rPr lang="vi-VN" sz="2000" dirty="0">
                <a:latin typeface="Aptos Display" panose="020B0004020202020204" pitchFamily="34" charset="0"/>
              </a:rPr>
              <a:t> thường giữ tham chiếu để tất cả </a:t>
            </a:r>
            <a:r>
              <a:rPr lang="vi-VN" sz="2000" dirty="0" err="1">
                <a:latin typeface="Aptos Display" panose="020B0004020202020204" pitchFamily="34" charset="0"/>
              </a:rPr>
              <a:t>component</a:t>
            </a:r>
            <a:r>
              <a:rPr lang="vi-VN" sz="2000" dirty="0">
                <a:latin typeface="Aptos Display" panose="020B0004020202020204" pitchFamily="34" charset="0"/>
              </a:rPr>
              <a:t> nó quản lý và thỉnh thoảng quản lý cả vòng đời của chúng.</a:t>
            </a:r>
            <a:endParaRPr lang="en-US" sz="2000" dirty="0">
              <a:latin typeface="Aptos Display" panose="020B0004020202020204" pitchFamily="34" charset="0"/>
            </a:endParaRPr>
          </a:p>
          <a:p>
            <a:pPr lvl="1" algn="just"/>
            <a:r>
              <a:rPr lang="vi-VN" sz="2000" b="1" dirty="0" err="1">
                <a:solidFill>
                  <a:srgbClr val="0000FF"/>
                </a:solidFill>
                <a:latin typeface="Aptos Display" panose="020B0004020202020204" pitchFamily="34" charset="0"/>
              </a:rPr>
              <a:t>Componen</a:t>
            </a:r>
            <a:r>
              <a:rPr lang="vi-VN" sz="2000" dirty="0" err="1">
                <a:latin typeface="Aptos Display" panose="020B0004020202020204" pitchFamily="34" charset="0"/>
              </a:rPr>
              <a:t>t</a:t>
            </a:r>
            <a:r>
              <a:rPr lang="vi-VN" sz="2000" dirty="0">
                <a:latin typeface="Aptos Display" panose="020B0004020202020204" pitchFamily="34" charset="0"/>
              </a:rPr>
              <a:t> không phải biết về các </a:t>
            </a:r>
            <a:r>
              <a:rPr lang="vi-VN" sz="2000" dirty="0" err="1">
                <a:latin typeface="Aptos Display" panose="020B0004020202020204" pitchFamily="34" charset="0"/>
              </a:rPr>
              <a:t>component</a:t>
            </a:r>
            <a:r>
              <a:rPr lang="vi-VN" sz="2000" dirty="0">
                <a:latin typeface="Aptos Display" panose="020B0004020202020204" pitchFamily="34" charset="0"/>
              </a:rPr>
              <a:t> khác. Nếu một điều gì quan trọng diễn ra với một </a:t>
            </a:r>
            <a:r>
              <a:rPr lang="vi-VN" sz="2000" dirty="0" err="1">
                <a:latin typeface="Aptos Display" panose="020B0004020202020204" pitchFamily="34" charset="0"/>
              </a:rPr>
              <a:t>component</a:t>
            </a:r>
            <a:r>
              <a:rPr lang="vi-VN" sz="2000" dirty="0">
                <a:latin typeface="Aptos Display" panose="020B0004020202020204" pitchFamily="34" charset="0"/>
              </a:rPr>
              <a:t>, nó chỉ việc thông báo đến </a:t>
            </a:r>
            <a:r>
              <a:rPr lang="vi-VN" sz="2000" dirty="0" err="1">
                <a:latin typeface="Aptos Display" panose="020B0004020202020204" pitchFamily="34" charset="0"/>
              </a:rPr>
              <a:t>mediator</a:t>
            </a:r>
            <a:r>
              <a:rPr lang="vi-VN" sz="2000" dirty="0">
                <a:latin typeface="Aptos Display" panose="020B0004020202020204" pitchFamily="34" charset="0"/>
              </a:rPr>
              <a:t>. Khi </a:t>
            </a:r>
            <a:r>
              <a:rPr lang="vi-VN" sz="2000" dirty="0" err="1">
                <a:latin typeface="Aptos Display" panose="020B0004020202020204" pitchFamily="34" charset="0"/>
              </a:rPr>
              <a:t>mediator</a:t>
            </a:r>
            <a:r>
              <a:rPr lang="vi-VN" sz="2000" dirty="0">
                <a:latin typeface="Aptos Display" panose="020B0004020202020204" pitchFamily="34" charset="0"/>
              </a:rPr>
              <a:t> nhận thông báo nó có thể xác định được người gửi dễ dàng, chỉ như vậy là đủ để nó quyết định </a:t>
            </a:r>
            <a:r>
              <a:rPr lang="vi-VN" sz="2000" dirty="0" err="1">
                <a:latin typeface="Aptos Display" panose="020B0004020202020204" pitchFamily="34" charset="0"/>
              </a:rPr>
              <a:t>component</a:t>
            </a:r>
            <a:r>
              <a:rPr lang="vi-VN" sz="2000" dirty="0">
                <a:latin typeface="Aptos Display" panose="020B0004020202020204" pitchFamily="34" charset="0"/>
              </a:rPr>
              <a:t> nào sẽ được kích hoạt khi trả về.</a:t>
            </a:r>
            <a:endParaRPr lang="en-US" sz="2000" dirty="0">
              <a:latin typeface="Aptos Display" panose="020B0004020202020204" pitchFamily="34" charset="0"/>
            </a:endParaRPr>
          </a:p>
        </p:txBody>
      </p:sp>
    </p:spTree>
    <p:extLst>
      <p:ext uri="{BB962C8B-B14F-4D97-AF65-F5344CB8AC3E}">
        <p14:creationId xmlns:p14="http://schemas.microsoft.com/office/powerpoint/2010/main" val="170458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Hệ</a:t>
            </a:r>
            <a:r>
              <a:rPr lang="en-US" b="1" dirty="0">
                <a:solidFill>
                  <a:schemeClr val="bg1"/>
                </a:solidFill>
              </a:rPr>
              <a:t> </a:t>
            </a:r>
            <a:r>
              <a:rPr lang="en-US" b="1" dirty="0" err="1">
                <a:solidFill>
                  <a:schemeClr val="bg1"/>
                </a:solidFill>
              </a:rPr>
              <a:t>quả</a:t>
            </a:r>
            <a:r>
              <a:rPr lang="en-US" b="1" dirty="0">
                <a:solidFill>
                  <a:schemeClr val="bg1"/>
                </a:solidFill>
              </a:rPr>
              <a:t> </a:t>
            </a:r>
            <a:r>
              <a:rPr lang="en-US" b="1" dirty="0" err="1">
                <a:solidFill>
                  <a:schemeClr val="bg1"/>
                </a:solidFill>
              </a:rPr>
              <a:t>mang</a:t>
            </a:r>
            <a:r>
              <a:rPr lang="en-US" b="1" dirty="0">
                <a:solidFill>
                  <a:schemeClr val="bg1"/>
                </a:solidFill>
              </a:rPr>
              <a:t> </a:t>
            </a:r>
            <a:r>
              <a:rPr lang="en-US" b="1" dirty="0" err="1">
                <a:solidFill>
                  <a:schemeClr val="bg1"/>
                </a:solidFill>
              </a:rPr>
              <a:t>lại</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33400" y="1112837"/>
            <a:ext cx="8458200" cy="5440363"/>
          </a:xfrm>
        </p:spPr>
        <p:txBody>
          <a:bodyPr/>
          <a:lstStyle/>
          <a:p>
            <a:r>
              <a:rPr lang="en-US" sz="2800" dirty="0" err="1">
                <a:latin typeface="Aptos Display" panose="020B0004020202020204" pitchFamily="34" charset="0"/>
              </a:rPr>
              <a:t>Ưu</a:t>
            </a:r>
            <a:r>
              <a:rPr lang="en-US" sz="2800" dirty="0">
                <a:latin typeface="Aptos Display" panose="020B0004020202020204" pitchFamily="34" charset="0"/>
              </a:rPr>
              <a:t> </a:t>
            </a:r>
            <a:r>
              <a:rPr lang="en-US" sz="2800" dirty="0" err="1">
                <a:latin typeface="Aptos Display" panose="020B0004020202020204" pitchFamily="34" charset="0"/>
              </a:rPr>
              <a:t>điểm</a:t>
            </a:r>
            <a:r>
              <a:rPr lang="en-US" sz="2800" dirty="0">
                <a:latin typeface="Aptos Display" panose="020B0004020202020204" pitchFamily="34" charset="0"/>
              </a:rPr>
              <a:t>:</a:t>
            </a:r>
          </a:p>
          <a:p>
            <a:pPr lvl="1" algn="just"/>
            <a:r>
              <a:rPr lang="vi-VN" sz="2400" dirty="0" err="1">
                <a:latin typeface="Aptos Display" panose="020B0004020202020204" pitchFamily="34" charset="0"/>
              </a:rPr>
              <a:t>Single</a:t>
            </a:r>
            <a:r>
              <a:rPr lang="vi-VN" sz="2400" dirty="0">
                <a:latin typeface="Aptos Display" panose="020B0004020202020204" pitchFamily="34" charset="0"/>
              </a:rPr>
              <a:t> </a:t>
            </a:r>
            <a:r>
              <a:rPr lang="vi-VN" sz="2400" dirty="0" err="1">
                <a:latin typeface="Aptos Display" panose="020B0004020202020204" pitchFamily="34" charset="0"/>
              </a:rPr>
              <a:t>Responsibility</a:t>
            </a:r>
            <a:r>
              <a:rPr lang="vi-VN" sz="2400" dirty="0">
                <a:latin typeface="Aptos Display" panose="020B0004020202020204" pitchFamily="34" charset="0"/>
              </a:rPr>
              <a:t> </a:t>
            </a:r>
            <a:r>
              <a:rPr lang="vi-VN" sz="2400" dirty="0" err="1">
                <a:latin typeface="Aptos Display" panose="020B0004020202020204" pitchFamily="34" charset="0"/>
              </a:rPr>
              <a:t>Principle</a:t>
            </a:r>
            <a:r>
              <a:rPr lang="en-US" sz="2400" dirty="0">
                <a:latin typeface="Aptos Display" panose="020B0004020202020204" pitchFamily="34" charset="0"/>
              </a:rPr>
              <a:t>: </a:t>
            </a:r>
            <a:r>
              <a:rPr lang="en-US" sz="2400" dirty="0" err="1">
                <a:latin typeface="Aptos Display" panose="020B0004020202020204" pitchFamily="34" charset="0"/>
              </a:rPr>
              <a:t>Có</a:t>
            </a:r>
            <a:r>
              <a:rPr lang="en-US" sz="2400" dirty="0">
                <a:latin typeface="Aptos Display" panose="020B0004020202020204" pitchFamily="34" charset="0"/>
              </a:rPr>
              <a:t> </a:t>
            </a:r>
            <a:r>
              <a:rPr lang="vi-VN" sz="2400" dirty="0">
                <a:latin typeface="Aptos Display" panose="020B0004020202020204" pitchFamily="34" charset="0"/>
              </a:rPr>
              <a:t>thể trích xuất giao tiếp giữa các thành phần khác vào một nơi duy nhất, giúp nó dễ hiểu và bảo trì hơn.</a:t>
            </a:r>
          </a:p>
          <a:p>
            <a:pPr lvl="1" algn="just"/>
            <a:r>
              <a:rPr lang="vi-VN" sz="2400" dirty="0" err="1">
                <a:latin typeface="Aptos Display" panose="020B0004020202020204" pitchFamily="34" charset="0"/>
              </a:rPr>
              <a:t>Open</a:t>
            </a:r>
            <a:r>
              <a:rPr lang="vi-VN" sz="2400" dirty="0">
                <a:latin typeface="Aptos Display" panose="020B0004020202020204" pitchFamily="34" charset="0"/>
              </a:rPr>
              <a:t>/</a:t>
            </a:r>
            <a:r>
              <a:rPr lang="vi-VN" sz="2400" dirty="0" err="1">
                <a:latin typeface="Aptos Display" panose="020B0004020202020204" pitchFamily="34" charset="0"/>
              </a:rPr>
              <a:t>Closed</a:t>
            </a:r>
            <a:r>
              <a:rPr lang="vi-VN" sz="2400" dirty="0">
                <a:latin typeface="Aptos Display" panose="020B0004020202020204" pitchFamily="34" charset="0"/>
              </a:rPr>
              <a:t> </a:t>
            </a:r>
            <a:r>
              <a:rPr lang="vi-VN" sz="2400" dirty="0" err="1">
                <a:latin typeface="Aptos Display" panose="020B0004020202020204" pitchFamily="34" charset="0"/>
              </a:rPr>
              <a:t>Principle</a:t>
            </a:r>
            <a:r>
              <a:rPr lang="en-US" sz="2400" dirty="0">
                <a:latin typeface="Aptos Display" panose="020B0004020202020204" pitchFamily="34" charset="0"/>
              </a:rPr>
              <a:t>:</a:t>
            </a:r>
            <a:r>
              <a:rPr lang="vi-VN" sz="2400" dirty="0">
                <a:latin typeface="Aptos Display" panose="020B0004020202020204" pitchFamily="34" charset="0"/>
              </a:rPr>
              <a:t> </a:t>
            </a:r>
            <a:r>
              <a:rPr lang="en-US" sz="2400" dirty="0">
                <a:latin typeface="Aptos Display" panose="020B0004020202020204" pitchFamily="34" charset="0"/>
              </a:rPr>
              <a:t>C</a:t>
            </a:r>
            <a:r>
              <a:rPr lang="vi-VN" sz="2400" dirty="0">
                <a:latin typeface="Aptos Display" panose="020B0004020202020204" pitchFamily="34" charset="0"/>
              </a:rPr>
              <a:t>ó thể thêm </a:t>
            </a:r>
            <a:r>
              <a:rPr lang="vi-VN" sz="2400" dirty="0" err="1">
                <a:latin typeface="Aptos Display" panose="020B0004020202020204" pitchFamily="34" charset="0"/>
              </a:rPr>
              <a:t>mediator</a:t>
            </a:r>
            <a:r>
              <a:rPr lang="vi-VN" sz="2400" dirty="0">
                <a:latin typeface="Aptos Display" panose="020B0004020202020204" pitchFamily="34" charset="0"/>
              </a:rPr>
              <a:t> mới mà không ảnh hưởng gì đến các thành phần thực sự.</a:t>
            </a:r>
          </a:p>
          <a:p>
            <a:pPr lvl="1" algn="just"/>
            <a:r>
              <a:rPr lang="en-US" sz="2400" dirty="0">
                <a:latin typeface="Aptos Display" panose="020B0004020202020204" pitchFamily="34" charset="0"/>
              </a:rPr>
              <a:t>C</a:t>
            </a:r>
            <a:r>
              <a:rPr lang="vi-VN" sz="2400" dirty="0">
                <a:latin typeface="Aptos Display" panose="020B0004020202020204" pitchFamily="34" charset="0"/>
              </a:rPr>
              <a:t>ó thể làm giảm liên kết giữa các thành phần khác nhau trong chương trình.</a:t>
            </a:r>
          </a:p>
          <a:p>
            <a:pPr lvl="1" algn="just"/>
            <a:r>
              <a:rPr lang="en-US" sz="2400" dirty="0">
                <a:latin typeface="Aptos Display" panose="020B0004020202020204" pitchFamily="34" charset="0"/>
              </a:rPr>
              <a:t>C</a:t>
            </a:r>
            <a:r>
              <a:rPr lang="vi-VN" sz="2400" dirty="0">
                <a:latin typeface="Aptos Display" panose="020B0004020202020204" pitchFamily="34" charset="0"/>
              </a:rPr>
              <a:t>ó thể sử dụng lại các thành phần cụ thể một cách dễ dàng.</a:t>
            </a:r>
          </a:p>
        </p:txBody>
      </p:sp>
    </p:spTree>
    <p:extLst>
      <p:ext uri="{BB962C8B-B14F-4D97-AF65-F5344CB8AC3E}">
        <p14:creationId xmlns:p14="http://schemas.microsoft.com/office/powerpoint/2010/main" val="390477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Hệ</a:t>
            </a:r>
            <a:r>
              <a:rPr lang="en-US" b="1" dirty="0">
                <a:solidFill>
                  <a:schemeClr val="bg1"/>
                </a:solidFill>
              </a:rPr>
              <a:t> </a:t>
            </a:r>
            <a:r>
              <a:rPr lang="en-US" b="1" dirty="0" err="1">
                <a:solidFill>
                  <a:schemeClr val="bg1"/>
                </a:solidFill>
              </a:rPr>
              <a:t>quả</a:t>
            </a:r>
            <a:r>
              <a:rPr lang="en-US" b="1" dirty="0">
                <a:solidFill>
                  <a:schemeClr val="bg1"/>
                </a:solidFill>
              </a:rPr>
              <a:t> </a:t>
            </a:r>
            <a:r>
              <a:rPr lang="en-US" b="1" dirty="0" err="1">
                <a:solidFill>
                  <a:schemeClr val="bg1"/>
                </a:solidFill>
              </a:rPr>
              <a:t>mang</a:t>
            </a:r>
            <a:r>
              <a:rPr lang="en-US" b="1" dirty="0">
                <a:solidFill>
                  <a:schemeClr val="bg1"/>
                </a:solidFill>
              </a:rPr>
              <a:t> </a:t>
            </a:r>
            <a:r>
              <a:rPr lang="en-US" b="1" dirty="0" err="1">
                <a:solidFill>
                  <a:schemeClr val="bg1"/>
                </a:solidFill>
              </a:rPr>
              <a:t>lại</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33400" y="1112837"/>
            <a:ext cx="8458200" cy="5440363"/>
          </a:xfrm>
        </p:spPr>
        <p:txBody>
          <a:bodyPr/>
          <a:lstStyle/>
          <a:p>
            <a:pPr algn="just"/>
            <a:r>
              <a:rPr lang="en-US" sz="2800" dirty="0" err="1">
                <a:latin typeface="Aptos Display" panose="020B0004020202020204" pitchFamily="34" charset="0"/>
              </a:rPr>
              <a:t>Nhược</a:t>
            </a:r>
            <a:r>
              <a:rPr lang="en-US" sz="2800" dirty="0">
                <a:latin typeface="Aptos Display" panose="020B0004020202020204" pitchFamily="34" charset="0"/>
              </a:rPr>
              <a:t> </a:t>
            </a:r>
            <a:r>
              <a:rPr lang="en-US" sz="2800" dirty="0" err="1">
                <a:latin typeface="Aptos Display" panose="020B0004020202020204" pitchFamily="34" charset="0"/>
              </a:rPr>
              <a:t>điểm</a:t>
            </a:r>
            <a:r>
              <a:rPr lang="en-US" sz="2800" dirty="0">
                <a:latin typeface="Aptos Display" panose="020B0004020202020204" pitchFamily="34" charset="0"/>
              </a:rPr>
              <a:t>:</a:t>
            </a:r>
          </a:p>
          <a:p>
            <a:pPr lvl="1" algn="just"/>
            <a:r>
              <a:rPr lang="vi-VN" sz="2400" dirty="0">
                <a:latin typeface="Aptos Display" panose="020B0004020202020204" pitchFamily="34" charset="0"/>
              </a:rPr>
              <a:t>Theo thời gian </a:t>
            </a:r>
            <a:r>
              <a:rPr lang="vi-VN" sz="2400" dirty="0" err="1">
                <a:latin typeface="Aptos Display" panose="020B0004020202020204" pitchFamily="34" charset="0"/>
              </a:rPr>
              <a:t>mediator</a:t>
            </a:r>
            <a:r>
              <a:rPr lang="vi-VN" sz="2400" dirty="0">
                <a:latin typeface="Aptos Display" panose="020B0004020202020204" pitchFamily="34" charset="0"/>
              </a:rPr>
              <a:t> có thể phát triển thành một </a:t>
            </a:r>
            <a:r>
              <a:rPr lang="vi-VN" sz="2400" b="1" dirty="0">
                <a:latin typeface="Aptos Display" panose="020B0004020202020204" pitchFamily="34" charset="0"/>
              </a:rPr>
              <a:t>Đối tượng thượng đế</a:t>
            </a:r>
            <a:r>
              <a:rPr lang="en-US" sz="2400" b="1" dirty="0">
                <a:latin typeface="Aptos Display" panose="020B0004020202020204" pitchFamily="34" charset="0"/>
              </a:rPr>
              <a:t>.</a:t>
            </a:r>
          </a:p>
          <a:p>
            <a:pPr lvl="1" algn="just"/>
            <a:r>
              <a:rPr lang="vi-VN" sz="2400" dirty="0">
                <a:latin typeface="Aptos Display" panose="020B0004020202020204" pitchFamily="34" charset="0"/>
              </a:rPr>
              <a:t>Trong lập trình hướng đối tượng, một Đối tượng thượng đế (</a:t>
            </a:r>
            <a:r>
              <a:rPr lang="vi-VN" sz="2400" dirty="0" err="1">
                <a:latin typeface="Aptos Display" panose="020B0004020202020204" pitchFamily="34" charset="0"/>
              </a:rPr>
              <a:t>God</a:t>
            </a:r>
            <a:r>
              <a:rPr lang="vi-VN" sz="2400" dirty="0">
                <a:latin typeface="Aptos Display" panose="020B0004020202020204" pitchFamily="34" charset="0"/>
              </a:rPr>
              <a:t> </a:t>
            </a:r>
            <a:r>
              <a:rPr lang="vi-VN" sz="2400" dirty="0" err="1">
                <a:latin typeface="Aptos Display" panose="020B0004020202020204" pitchFamily="34" charset="0"/>
              </a:rPr>
              <a:t>object</a:t>
            </a:r>
            <a:r>
              <a:rPr lang="vi-VN" sz="2400" dirty="0">
                <a:latin typeface="Aptos Display" panose="020B0004020202020204" pitchFamily="34" charset="0"/>
              </a:rPr>
              <a:t>) là một đối tượng biết quá nhiều hoặc làm quá nhiều. Đối tượng thượng đế là một ví dụ về phản mô thức (</a:t>
            </a:r>
            <a:r>
              <a:rPr lang="vi-VN" sz="2400" dirty="0" err="1">
                <a:latin typeface="Aptos Display" panose="020B0004020202020204" pitchFamily="34" charset="0"/>
              </a:rPr>
              <a:t>anti-pattern</a:t>
            </a:r>
            <a:r>
              <a:rPr lang="vi-VN" sz="2400" dirty="0">
                <a:latin typeface="Aptos Display" panose="020B0004020202020204" pitchFamily="34" charset="0"/>
              </a:rPr>
              <a:t>).</a:t>
            </a:r>
          </a:p>
        </p:txBody>
      </p:sp>
    </p:spTree>
    <p:extLst>
      <p:ext uri="{BB962C8B-B14F-4D97-AF65-F5344CB8AC3E}">
        <p14:creationId xmlns:p14="http://schemas.microsoft.com/office/powerpoint/2010/main" val="255184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a:solidFill>
                  <a:schemeClr val="bg1"/>
                </a:solidFill>
              </a:rPr>
              <a:t>Khi </a:t>
            </a:r>
            <a:r>
              <a:rPr lang="en-US" b="1" dirty="0" err="1">
                <a:solidFill>
                  <a:schemeClr val="bg1"/>
                </a:solidFill>
              </a:rPr>
              <a:t>nào</a:t>
            </a:r>
            <a:r>
              <a:rPr lang="en-US" b="1" dirty="0">
                <a:solidFill>
                  <a:schemeClr val="bg1"/>
                </a:solidFill>
              </a:rPr>
              <a:t> </a:t>
            </a:r>
            <a:r>
              <a:rPr lang="en-US" b="1" dirty="0" err="1">
                <a:solidFill>
                  <a:schemeClr val="bg1"/>
                </a:solidFill>
              </a:rPr>
              <a:t>thì</a:t>
            </a:r>
            <a:r>
              <a:rPr lang="en-US" b="1" dirty="0">
                <a:solidFill>
                  <a:schemeClr val="bg1"/>
                </a:solidFill>
              </a:rPr>
              <a:t> </a:t>
            </a:r>
            <a:r>
              <a:rPr lang="en-US" b="1" dirty="0" err="1">
                <a:solidFill>
                  <a:schemeClr val="bg1"/>
                </a:solidFill>
              </a:rPr>
              <a:t>sử</a:t>
            </a:r>
            <a:r>
              <a:rPr lang="en-US" b="1" dirty="0">
                <a:solidFill>
                  <a:schemeClr val="bg1"/>
                </a:solidFill>
              </a:rPr>
              <a:t> </a:t>
            </a:r>
            <a:r>
              <a:rPr lang="en-US" b="1" dirty="0" err="1">
                <a:solidFill>
                  <a:schemeClr val="bg1"/>
                </a:solidFill>
              </a:rPr>
              <a:t>dụng</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71500" y="1417637"/>
            <a:ext cx="8458200" cy="5440363"/>
          </a:xfrm>
        </p:spPr>
        <p:txBody>
          <a:bodyPr/>
          <a:lstStyle/>
          <a:p>
            <a:pPr algn="just"/>
            <a:r>
              <a:rPr lang="vi-VN" sz="2400" dirty="0">
                <a:latin typeface="Aptos Display" panose="020B0004020202020204" pitchFamily="34" charset="0"/>
              </a:rPr>
              <a:t>Sử dụng Mediator khi việc thay đổi một vài lớp trở nên khó khăn do chúng được kết ghép chặt chẽ với các lớp khác</a:t>
            </a:r>
            <a:r>
              <a:rPr lang="en-US" sz="2400" dirty="0">
                <a:latin typeface="Aptos Display" panose="020B0004020202020204" pitchFamily="34" charset="0"/>
              </a:rPr>
              <a:t>.</a:t>
            </a:r>
          </a:p>
          <a:p>
            <a:pPr algn="just"/>
            <a:endParaRPr lang="en-US" sz="2400" dirty="0">
              <a:latin typeface="Aptos Display" panose="020B0004020202020204" pitchFamily="34" charset="0"/>
            </a:endParaRPr>
          </a:p>
          <a:p>
            <a:pPr algn="just"/>
            <a:r>
              <a:rPr lang="vi-VN" sz="2400" dirty="0">
                <a:latin typeface="Aptos Display" panose="020B0004020202020204" pitchFamily="34" charset="0"/>
              </a:rPr>
              <a:t>Sử dụng Mediator khi bạn không thể dùng lại một thành phần ở chương trình khác vì nó phụ thuộc vào các thành phần khác.</a:t>
            </a:r>
            <a:endParaRPr lang="en-US" sz="2400" dirty="0">
              <a:latin typeface="Aptos Display" panose="020B0004020202020204" pitchFamily="34" charset="0"/>
            </a:endParaRPr>
          </a:p>
          <a:p>
            <a:pPr algn="just"/>
            <a:endParaRPr lang="en-US" sz="2400" dirty="0">
              <a:latin typeface="Aptos Display" panose="020B0004020202020204" pitchFamily="34" charset="0"/>
            </a:endParaRPr>
          </a:p>
          <a:p>
            <a:pPr algn="just"/>
            <a:r>
              <a:rPr lang="vi-VN" sz="2400" dirty="0">
                <a:latin typeface="Aptos Display" panose="020B0004020202020204" pitchFamily="34" charset="0"/>
              </a:rPr>
              <a:t>Sử dụng </a:t>
            </a:r>
            <a:r>
              <a:rPr lang="vi-VN" sz="2400" dirty="0" err="1">
                <a:latin typeface="Aptos Display" panose="020B0004020202020204" pitchFamily="34" charset="0"/>
              </a:rPr>
              <a:t>Mediator</a:t>
            </a:r>
            <a:r>
              <a:rPr lang="vi-VN" sz="2400" dirty="0">
                <a:latin typeface="Aptos Display" panose="020B0004020202020204" pitchFamily="34" charset="0"/>
              </a:rPr>
              <a:t> khi bạn phải tạo hàng tấn thành phần con chỉ để sử dụng lại vài hành vi cơ bản cho các bối cảnh khác nhau.</a:t>
            </a:r>
            <a:endParaRPr lang="en-US" sz="2400" dirty="0">
              <a:latin typeface="Aptos Display" panose="020B0004020202020204" pitchFamily="34" charset="0"/>
            </a:endParaRPr>
          </a:p>
        </p:txBody>
      </p:sp>
    </p:spTree>
    <p:extLst>
      <p:ext uri="{BB962C8B-B14F-4D97-AF65-F5344CB8AC3E}">
        <p14:creationId xmlns:p14="http://schemas.microsoft.com/office/powerpoint/2010/main" val="373015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a:xfrm>
            <a:off x="457200" y="152400"/>
            <a:ext cx="8686800" cy="685800"/>
          </a:xfrm>
        </p:spPr>
        <p:txBody>
          <a:bodyPr>
            <a:normAutofit/>
          </a:bodyPr>
          <a:lstStyle/>
          <a:p>
            <a:pPr>
              <a:lnSpc>
                <a:spcPct val="90000"/>
              </a:lnSpc>
            </a:pPr>
            <a:r>
              <a:rPr lang="en-US" sz="4100" b="1" dirty="0">
                <a:solidFill>
                  <a:schemeClr val="bg1"/>
                </a:solidFill>
              </a:rPr>
              <a:t>Demo</a:t>
            </a:r>
          </a:p>
        </p:txBody>
      </p:sp>
    </p:spTree>
    <p:extLst>
      <p:ext uri="{BB962C8B-B14F-4D97-AF65-F5344CB8AC3E}">
        <p14:creationId xmlns:p14="http://schemas.microsoft.com/office/powerpoint/2010/main" val="31642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Các</a:t>
            </a:r>
            <a:r>
              <a:rPr lang="en-US" b="1" dirty="0">
                <a:solidFill>
                  <a:schemeClr val="bg1"/>
                </a:solidFill>
              </a:rPr>
              <a:t> </a:t>
            </a:r>
            <a:r>
              <a:rPr lang="en-US" b="1" dirty="0" err="1">
                <a:solidFill>
                  <a:schemeClr val="bg1"/>
                </a:solidFill>
              </a:rPr>
              <a:t>mẫu</a:t>
            </a:r>
            <a:r>
              <a:rPr lang="en-US" b="1" dirty="0">
                <a:solidFill>
                  <a:schemeClr val="bg1"/>
                </a:solidFill>
              </a:rPr>
              <a:t> </a:t>
            </a:r>
            <a:r>
              <a:rPr lang="en-US" b="1" dirty="0" err="1">
                <a:solidFill>
                  <a:schemeClr val="bg1"/>
                </a:solidFill>
              </a:rPr>
              <a:t>liên</a:t>
            </a:r>
            <a:r>
              <a:rPr lang="en-US" b="1" dirty="0">
                <a:solidFill>
                  <a:schemeClr val="bg1"/>
                </a:solidFill>
              </a:rPr>
              <a:t> </a:t>
            </a:r>
            <a:r>
              <a:rPr lang="en-US" b="1" dirty="0" err="1">
                <a:solidFill>
                  <a:schemeClr val="bg1"/>
                </a:solidFill>
              </a:rPr>
              <a:t>quan</a:t>
            </a:r>
            <a:r>
              <a:rPr lang="en-US" b="1" dirty="0">
                <a:solidFill>
                  <a:schemeClr val="bg1"/>
                </a:solidFill>
              </a:rPr>
              <a:t> </a:t>
            </a:r>
            <a:r>
              <a:rPr lang="en-US" b="1" dirty="0" err="1">
                <a:solidFill>
                  <a:schemeClr val="bg1"/>
                </a:solidFill>
              </a:rPr>
              <a:t>và</a:t>
            </a:r>
            <a:r>
              <a:rPr lang="en-US" b="1" dirty="0">
                <a:solidFill>
                  <a:schemeClr val="bg1"/>
                </a:solidFill>
              </a:rPr>
              <a:t> so </a:t>
            </a:r>
            <a:r>
              <a:rPr lang="en-US" b="1" dirty="0" err="1">
                <a:solidFill>
                  <a:schemeClr val="bg1"/>
                </a:solidFill>
              </a:rPr>
              <a:t>sánh</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33400" y="1112837"/>
            <a:ext cx="8458200" cy="5440363"/>
          </a:xfrm>
        </p:spPr>
        <p:txBody>
          <a:bodyPr/>
          <a:lstStyle/>
          <a:p>
            <a:pPr algn="just">
              <a:spcAft>
                <a:spcPts val="300"/>
              </a:spcAft>
              <a:buFont typeface="Arial" panose="020B0604020202020204" pitchFamily="34" charset="0"/>
              <a:buChar char="•"/>
            </a:pPr>
            <a:r>
              <a:rPr lang="vi-VN" sz="2400" dirty="0">
                <a:latin typeface="Aptos Display" panose="020B0004020202020204" pitchFamily="34" charset="0"/>
              </a:rPr>
              <a:t>Chain of Responsibility, Command, Mediator và Observer giải quyết các cách khác nhau để kết nối người gửi và người nhận yêu cầu:</a:t>
            </a:r>
          </a:p>
          <a:p>
            <a:pPr lvl="1" algn="just">
              <a:spcAft>
                <a:spcPts val="300"/>
              </a:spcAft>
              <a:buFont typeface="Arial" panose="020B0604020202020204" pitchFamily="34" charset="0"/>
              <a:buChar char="•"/>
            </a:pPr>
            <a:r>
              <a:rPr lang="vi-VN" sz="2200" dirty="0">
                <a:latin typeface="Aptos Display" panose="020B0004020202020204" pitchFamily="34" charset="0"/>
              </a:rPr>
              <a:t>CoR chuyển một yêu cầu tuần tự dọc theo một chuỗi động gồm những người nhận tiềm năng cho đến khi một trong số họ xử lý nó.</a:t>
            </a:r>
          </a:p>
          <a:p>
            <a:pPr lvl="1" algn="just">
              <a:spcAft>
                <a:spcPts val="300"/>
              </a:spcAft>
              <a:buFont typeface="Arial" panose="020B0604020202020204" pitchFamily="34" charset="0"/>
              <a:buChar char="•"/>
            </a:pPr>
            <a:r>
              <a:rPr lang="vi-VN" sz="2200" dirty="0">
                <a:latin typeface="Aptos Display" panose="020B0004020202020204" pitchFamily="34" charset="0"/>
              </a:rPr>
              <a:t>Command thiết lập các kết nối một chiều giữa người gửi và người nhận.</a:t>
            </a:r>
          </a:p>
          <a:p>
            <a:pPr lvl="1" algn="just">
              <a:spcAft>
                <a:spcPts val="300"/>
              </a:spcAft>
              <a:buFont typeface="Arial" panose="020B0604020202020204" pitchFamily="34" charset="0"/>
              <a:buChar char="•"/>
            </a:pPr>
            <a:r>
              <a:rPr lang="vi-VN" sz="2200" dirty="0">
                <a:latin typeface="Aptos Display" panose="020B0004020202020204" pitchFamily="34" charset="0"/>
              </a:rPr>
              <a:t>Mediator loại bỏ các kết nối trực tiếp giữa người gửi và người nhận, buộc họ phải giao tiếp gián tiếp thông qua một đối tượng trung gian.</a:t>
            </a:r>
          </a:p>
          <a:p>
            <a:pPr lvl="1" algn="just">
              <a:spcAft>
                <a:spcPts val="300"/>
              </a:spcAft>
              <a:buFont typeface="Arial" panose="020B0604020202020204" pitchFamily="34" charset="0"/>
              <a:buChar char="•"/>
            </a:pPr>
            <a:r>
              <a:rPr lang="vi-VN" sz="2200" dirty="0" err="1">
                <a:latin typeface="Aptos Display" panose="020B0004020202020204" pitchFamily="34" charset="0"/>
              </a:rPr>
              <a:t>Observer</a:t>
            </a:r>
            <a:r>
              <a:rPr lang="vi-VN" sz="2200" dirty="0">
                <a:latin typeface="Aptos Display" panose="020B0004020202020204" pitchFamily="34" charset="0"/>
              </a:rPr>
              <a:t> cho phép người nhận đăng ký động và hủy đăng ký nhận yêu cầu.</a:t>
            </a:r>
          </a:p>
        </p:txBody>
      </p:sp>
    </p:spTree>
    <p:extLst>
      <p:ext uri="{BB962C8B-B14F-4D97-AF65-F5344CB8AC3E}">
        <p14:creationId xmlns:p14="http://schemas.microsoft.com/office/powerpoint/2010/main" val="21713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Các</a:t>
            </a:r>
            <a:r>
              <a:rPr lang="en-US" b="1" dirty="0">
                <a:solidFill>
                  <a:schemeClr val="bg1"/>
                </a:solidFill>
              </a:rPr>
              <a:t> </a:t>
            </a:r>
            <a:r>
              <a:rPr lang="en-US" b="1" dirty="0" err="1">
                <a:solidFill>
                  <a:schemeClr val="bg1"/>
                </a:solidFill>
              </a:rPr>
              <a:t>mẫu</a:t>
            </a:r>
            <a:r>
              <a:rPr lang="en-US" b="1" dirty="0">
                <a:solidFill>
                  <a:schemeClr val="bg1"/>
                </a:solidFill>
              </a:rPr>
              <a:t> </a:t>
            </a:r>
            <a:r>
              <a:rPr lang="en-US" b="1" dirty="0" err="1">
                <a:solidFill>
                  <a:schemeClr val="bg1"/>
                </a:solidFill>
              </a:rPr>
              <a:t>liên</a:t>
            </a:r>
            <a:r>
              <a:rPr lang="en-US" b="1" dirty="0">
                <a:solidFill>
                  <a:schemeClr val="bg1"/>
                </a:solidFill>
              </a:rPr>
              <a:t> </a:t>
            </a:r>
            <a:r>
              <a:rPr lang="en-US" b="1" dirty="0" err="1">
                <a:solidFill>
                  <a:schemeClr val="bg1"/>
                </a:solidFill>
              </a:rPr>
              <a:t>quan</a:t>
            </a:r>
            <a:r>
              <a:rPr lang="en-US" b="1" dirty="0">
                <a:solidFill>
                  <a:schemeClr val="bg1"/>
                </a:solidFill>
              </a:rPr>
              <a:t> </a:t>
            </a:r>
            <a:r>
              <a:rPr lang="en-US" b="1" dirty="0" err="1">
                <a:solidFill>
                  <a:schemeClr val="bg1"/>
                </a:solidFill>
              </a:rPr>
              <a:t>và</a:t>
            </a:r>
            <a:r>
              <a:rPr lang="en-US" b="1" dirty="0">
                <a:solidFill>
                  <a:schemeClr val="bg1"/>
                </a:solidFill>
              </a:rPr>
              <a:t> so </a:t>
            </a:r>
            <a:r>
              <a:rPr lang="en-US" b="1" dirty="0" err="1">
                <a:solidFill>
                  <a:schemeClr val="bg1"/>
                </a:solidFill>
              </a:rPr>
              <a:t>sánh</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33400" y="1112837"/>
            <a:ext cx="8458200" cy="5440363"/>
          </a:xfrm>
        </p:spPr>
        <p:txBody>
          <a:bodyPr/>
          <a:lstStyle/>
          <a:p>
            <a:pPr algn="just">
              <a:spcAft>
                <a:spcPts val="400"/>
              </a:spcAft>
              <a:buFont typeface="Arial" panose="020B0604020202020204" pitchFamily="34" charset="0"/>
              <a:buChar char="•"/>
            </a:pPr>
            <a:r>
              <a:rPr lang="vi-VN" sz="2400" dirty="0" err="1">
                <a:latin typeface="Aptos Display" panose="020B0004020202020204" pitchFamily="34" charset="0"/>
              </a:rPr>
              <a:t>Facade</a:t>
            </a:r>
            <a:r>
              <a:rPr lang="vi-VN" sz="2400" dirty="0">
                <a:latin typeface="Aptos Display" panose="020B0004020202020204" pitchFamily="34" charset="0"/>
              </a:rPr>
              <a:t> và </a:t>
            </a:r>
            <a:r>
              <a:rPr lang="vi-VN" sz="2400" dirty="0" err="1">
                <a:latin typeface="Aptos Display" panose="020B0004020202020204" pitchFamily="34" charset="0"/>
              </a:rPr>
              <a:t>Mediator</a:t>
            </a:r>
            <a:r>
              <a:rPr lang="vi-VN" sz="2400" dirty="0">
                <a:latin typeface="Aptos Display" panose="020B0004020202020204" pitchFamily="34" charset="0"/>
              </a:rPr>
              <a:t> có những công việc tương tự nhau: cố gắng tổ chức sự hợp tác giữa nhiều lớp được kết hợp chặt chẽ với nhau.</a:t>
            </a:r>
          </a:p>
          <a:p>
            <a:pPr lvl="1" algn="just">
              <a:spcAft>
                <a:spcPts val="400"/>
              </a:spcAft>
              <a:buFont typeface="Arial" panose="020B0604020202020204" pitchFamily="34" charset="0"/>
              <a:buChar char="•"/>
            </a:pPr>
            <a:r>
              <a:rPr lang="vi-VN" sz="2200" dirty="0" err="1">
                <a:latin typeface="Aptos Display" panose="020B0004020202020204" pitchFamily="34" charset="0"/>
              </a:rPr>
              <a:t>Facade</a:t>
            </a:r>
            <a:r>
              <a:rPr lang="vi-VN" sz="2200" dirty="0">
                <a:latin typeface="Aptos Display" panose="020B0004020202020204" pitchFamily="34" charset="0"/>
              </a:rPr>
              <a:t> xác định một </a:t>
            </a:r>
            <a:r>
              <a:rPr lang="vi-VN" sz="2200" dirty="0" err="1">
                <a:latin typeface="Aptos Display" panose="020B0004020202020204" pitchFamily="34" charset="0"/>
              </a:rPr>
              <a:t>interface</a:t>
            </a:r>
            <a:r>
              <a:rPr lang="vi-VN" sz="2200" dirty="0">
                <a:latin typeface="Aptos Display" panose="020B0004020202020204" pitchFamily="34" charset="0"/>
              </a:rPr>
              <a:t> đơn giản cho một hệ thống con của các đối tượng, nhưng nó không giới thiệu bất kỳ chức năng mới nào. Bản thân hệ thống con không biết về </a:t>
            </a:r>
            <a:r>
              <a:rPr lang="vi-VN" sz="2200" dirty="0" err="1">
                <a:latin typeface="Aptos Display" panose="020B0004020202020204" pitchFamily="34" charset="0"/>
              </a:rPr>
              <a:t>facade</a:t>
            </a:r>
            <a:r>
              <a:rPr lang="vi-VN" sz="2200" dirty="0">
                <a:latin typeface="Aptos Display" panose="020B0004020202020204" pitchFamily="34" charset="0"/>
              </a:rPr>
              <a:t>. Các đối tượng trong hệ thống con có thể giao tiếp trực tiếp.</a:t>
            </a:r>
          </a:p>
          <a:p>
            <a:pPr lvl="1" algn="just">
              <a:spcAft>
                <a:spcPts val="400"/>
              </a:spcAft>
              <a:buFont typeface="Arial" panose="020B0604020202020204" pitchFamily="34" charset="0"/>
              <a:buChar char="•"/>
            </a:pPr>
            <a:r>
              <a:rPr lang="vi-VN" sz="2200" dirty="0" err="1">
                <a:latin typeface="Aptos Display" panose="020B0004020202020204" pitchFamily="34" charset="0"/>
              </a:rPr>
              <a:t>Mediator</a:t>
            </a:r>
            <a:r>
              <a:rPr lang="vi-VN" sz="2200" dirty="0">
                <a:latin typeface="Aptos Display" panose="020B0004020202020204" pitchFamily="34" charset="0"/>
              </a:rPr>
              <a:t> tập trung giao tiếp giữa các thành phần của hệ thống. Các thành phần chỉ biết về đối tượng </a:t>
            </a:r>
            <a:r>
              <a:rPr lang="vi-VN" sz="2200" dirty="0" err="1">
                <a:latin typeface="Aptos Display" panose="020B0004020202020204" pitchFamily="34" charset="0"/>
              </a:rPr>
              <a:t>mediator</a:t>
            </a:r>
            <a:r>
              <a:rPr lang="vi-VN" sz="2200" dirty="0">
                <a:latin typeface="Aptos Display" panose="020B0004020202020204" pitchFamily="34" charset="0"/>
              </a:rPr>
              <a:t> và không giao tiếp trực tiếp.</a:t>
            </a:r>
          </a:p>
        </p:txBody>
      </p:sp>
    </p:spTree>
    <p:extLst>
      <p:ext uri="{BB962C8B-B14F-4D97-AF65-F5344CB8AC3E}">
        <p14:creationId xmlns:p14="http://schemas.microsoft.com/office/powerpoint/2010/main" val="9662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80C2-4CFD-8661-23AD-2F1D86BB74DC}"/>
              </a:ext>
            </a:extLst>
          </p:cNvPr>
          <p:cNvSpPr>
            <a:spLocks noGrp="1"/>
          </p:cNvSpPr>
          <p:nvPr>
            <p:ph type="title"/>
          </p:nvPr>
        </p:nvSpPr>
        <p:spPr/>
        <p:txBody>
          <a:bodyPr/>
          <a:lstStyle/>
          <a:p>
            <a:r>
              <a:rPr lang="en-US" b="1" dirty="0">
                <a:solidFill>
                  <a:schemeClr val="bg1"/>
                </a:solidFill>
              </a:rPr>
              <a:t>Q&amp;A</a:t>
            </a:r>
          </a:p>
        </p:txBody>
      </p:sp>
      <p:sp>
        <p:nvSpPr>
          <p:cNvPr id="3" name="Content Placeholder 2">
            <a:extLst>
              <a:ext uri="{FF2B5EF4-FFF2-40B4-BE49-F238E27FC236}">
                <a16:creationId xmlns:a16="http://schemas.microsoft.com/office/drawing/2014/main" id="{237D7D7B-8107-ADAE-7123-41FDC6BF9AE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F7F0C1C-9743-6C7B-4BD8-A5C2DC1627E9}"/>
              </a:ext>
            </a:extLst>
          </p:cNvPr>
          <p:cNvPicPr>
            <a:picLocks noChangeAspect="1"/>
          </p:cNvPicPr>
          <p:nvPr/>
        </p:nvPicPr>
        <p:blipFill>
          <a:blip r:embed="rId2"/>
          <a:stretch>
            <a:fillRect/>
          </a:stretch>
        </p:blipFill>
        <p:spPr>
          <a:xfrm>
            <a:off x="2743200" y="1653095"/>
            <a:ext cx="3762773" cy="4436045"/>
          </a:xfrm>
          <a:prstGeom prst="rect">
            <a:avLst/>
          </a:prstGeom>
        </p:spPr>
      </p:pic>
    </p:spTree>
    <p:extLst>
      <p:ext uri="{BB962C8B-B14F-4D97-AF65-F5344CB8AC3E}">
        <p14:creationId xmlns:p14="http://schemas.microsoft.com/office/powerpoint/2010/main" val="408700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bg1"/>
                </a:solidFill>
                <a:cs typeface="Tahoma" charset="0"/>
              </a:rPr>
              <a:t>Nội</a:t>
            </a:r>
            <a:r>
              <a:rPr lang="en-US" sz="4000" b="1" dirty="0">
                <a:solidFill>
                  <a:schemeClr val="bg1"/>
                </a:solidFill>
                <a:cs typeface="Tahoma" charset="0"/>
              </a:rPr>
              <a:t> dung</a:t>
            </a:r>
          </a:p>
        </p:txBody>
      </p:sp>
      <p:sp>
        <p:nvSpPr>
          <p:cNvPr id="9219" name="Rectangle 3"/>
          <p:cNvSpPr>
            <a:spLocks noGrp="1" noChangeArrowheads="1"/>
          </p:cNvSpPr>
          <p:nvPr>
            <p:ph idx="1"/>
          </p:nvPr>
        </p:nvSpPr>
        <p:spPr bwMode="auto">
          <a:xfrm>
            <a:off x="838200" y="1066800"/>
            <a:ext cx="81534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000" dirty="0">
                <a:latin typeface="Aptos Display" panose="020B0004020202020204" pitchFamily="34" charset="0"/>
                <a:cs typeface="Tahoma" charset="0"/>
              </a:rPr>
              <a:t> </a:t>
            </a:r>
            <a:r>
              <a:rPr lang="en-US" sz="2000" dirty="0" err="1">
                <a:latin typeface="Aptos Display" panose="020B0004020202020204" pitchFamily="34" charset="0"/>
                <a:cs typeface="Tahoma" charset="0"/>
              </a:rPr>
              <a:t>Tổng</a:t>
            </a:r>
            <a:r>
              <a:rPr lang="en-US" sz="2000" dirty="0">
                <a:latin typeface="Aptos Display" panose="020B0004020202020204" pitchFamily="34" charset="0"/>
                <a:cs typeface="Tahoma" charset="0"/>
              </a:rPr>
              <a:t> </a:t>
            </a:r>
            <a:r>
              <a:rPr lang="en-US" sz="2000" dirty="0" err="1">
                <a:latin typeface="Aptos Display" panose="020B0004020202020204" pitchFamily="34" charset="0"/>
                <a:cs typeface="Tahoma" charset="0"/>
              </a:rPr>
              <a:t>quan</a:t>
            </a:r>
            <a:endParaRPr lang="en-US" sz="2000" dirty="0">
              <a:latin typeface="Aptos Display" panose="020B0004020202020204" pitchFamily="34" charset="0"/>
              <a:cs typeface="Tahoma" charset="0"/>
            </a:endParaRPr>
          </a:p>
          <a:p>
            <a:pPr lvl="1" algn="just">
              <a:lnSpc>
                <a:spcPct val="120000"/>
              </a:lnSpc>
              <a:spcBef>
                <a:spcPts val="300"/>
              </a:spcBef>
              <a:spcAft>
                <a:spcPts val="300"/>
              </a:spcAft>
            </a:pPr>
            <a:r>
              <a:rPr lang="en-US" sz="1800" dirty="0" err="1">
                <a:latin typeface="Aptos Display" panose="020B0004020202020204" pitchFamily="34" charset="0"/>
                <a:cs typeface="Tahoma" charset="0"/>
              </a:rPr>
              <a:t>Tên</a:t>
            </a:r>
            <a:endParaRPr lang="en-US" sz="1800" dirty="0">
              <a:latin typeface="Aptos Display" panose="020B0004020202020204" pitchFamily="34" charset="0"/>
              <a:cs typeface="Tahoma" charset="0"/>
            </a:endParaRPr>
          </a:p>
          <a:p>
            <a:pPr lvl="1" algn="just">
              <a:lnSpc>
                <a:spcPct val="120000"/>
              </a:lnSpc>
              <a:spcBef>
                <a:spcPts val="300"/>
              </a:spcBef>
              <a:spcAft>
                <a:spcPts val="300"/>
              </a:spcAft>
            </a:pPr>
            <a:r>
              <a:rPr lang="en-US" sz="1800" dirty="0" err="1">
                <a:latin typeface="Aptos Display" panose="020B0004020202020204" pitchFamily="34" charset="0"/>
                <a:cs typeface="Tahoma" charset="0"/>
              </a:rPr>
              <a:t>Phân</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loại</a:t>
            </a:r>
            <a:endParaRPr lang="en-US" sz="1800" dirty="0">
              <a:latin typeface="Aptos Display" panose="020B0004020202020204" pitchFamily="34" charset="0"/>
              <a:cs typeface="Tahoma" charset="0"/>
            </a:endParaRPr>
          </a:p>
          <a:p>
            <a:pPr lvl="1" algn="just">
              <a:lnSpc>
                <a:spcPct val="120000"/>
              </a:lnSpc>
              <a:spcBef>
                <a:spcPts val="300"/>
              </a:spcBef>
              <a:spcAft>
                <a:spcPts val="300"/>
              </a:spcAft>
            </a:pPr>
            <a:r>
              <a:rPr lang="en-US" sz="1800" dirty="0" err="1">
                <a:latin typeface="Aptos Display" panose="020B0004020202020204" pitchFamily="34" charset="0"/>
                <a:cs typeface="Tahoma" charset="0"/>
              </a:rPr>
              <a:t>Mục</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đích</a:t>
            </a:r>
            <a:r>
              <a:rPr lang="en-US" sz="1800" dirty="0">
                <a:latin typeface="Aptos Display" panose="020B0004020202020204" pitchFamily="34" charset="0"/>
                <a:cs typeface="Tahoma" charset="0"/>
              </a:rPr>
              <a:t>, ý </a:t>
            </a:r>
            <a:r>
              <a:rPr lang="en-US" sz="1800" dirty="0" err="1">
                <a:latin typeface="Aptos Display" panose="020B0004020202020204" pitchFamily="34" charset="0"/>
                <a:cs typeface="Tahoma" charset="0"/>
              </a:rPr>
              <a:t>nghĩa</a:t>
            </a:r>
            <a:endParaRPr lang="en-US" sz="1800" dirty="0">
              <a:latin typeface="Aptos Display" panose="020B0004020202020204" pitchFamily="34" charset="0"/>
              <a:cs typeface="Tahoma" charset="0"/>
            </a:endParaRPr>
          </a:p>
          <a:p>
            <a:pPr algn="just">
              <a:lnSpc>
                <a:spcPct val="120000"/>
              </a:lnSpc>
              <a:spcBef>
                <a:spcPts val="300"/>
              </a:spcBef>
              <a:spcAft>
                <a:spcPts val="300"/>
              </a:spcAft>
            </a:pPr>
            <a:r>
              <a:rPr lang="en-US" sz="2000" dirty="0">
                <a:latin typeface="Aptos Display" panose="020B0004020202020204" pitchFamily="34" charset="0"/>
                <a:cs typeface="Tahoma" charset="0"/>
              </a:rPr>
              <a:t>Motivation</a:t>
            </a:r>
          </a:p>
          <a:p>
            <a:pPr algn="just">
              <a:lnSpc>
                <a:spcPct val="120000"/>
              </a:lnSpc>
              <a:spcBef>
                <a:spcPts val="300"/>
              </a:spcBef>
              <a:spcAft>
                <a:spcPts val="300"/>
              </a:spcAft>
            </a:pPr>
            <a:r>
              <a:rPr lang="en-US" sz="2000" dirty="0" err="1">
                <a:latin typeface="Aptos Display" panose="020B0004020202020204" pitchFamily="34" charset="0"/>
                <a:cs typeface="Tahoma" charset="0"/>
              </a:rPr>
              <a:t>Đặc</a:t>
            </a:r>
            <a:r>
              <a:rPr lang="en-US" sz="2000" dirty="0">
                <a:latin typeface="Aptos Display" panose="020B0004020202020204" pitchFamily="34" charset="0"/>
                <a:cs typeface="Tahoma" charset="0"/>
              </a:rPr>
              <a:t> </a:t>
            </a:r>
            <a:r>
              <a:rPr lang="en-US" sz="2000" dirty="0" err="1">
                <a:latin typeface="Aptos Display" panose="020B0004020202020204" pitchFamily="34" charset="0"/>
                <a:cs typeface="Tahoma" charset="0"/>
              </a:rPr>
              <a:t>điểm</a:t>
            </a:r>
            <a:r>
              <a:rPr lang="en-US" sz="2000" dirty="0">
                <a:latin typeface="Aptos Display" panose="020B0004020202020204" pitchFamily="34" charset="0"/>
                <a:cs typeface="Tahoma" charset="0"/>
              </a:rPr>
              <a:t>:</a:t>
            </a:r>
          </a:p>
          <a:p>
            <a:pPr lvl="1" algn="just">
              <a:lnSpc>
                <a:spcPct val="120000"/>
              </a:lnSpc>
              <a:spcBef>
                <a:spcPts val="300"/>
              </a:spcBef>
              <a:spcAft>
                <a:spcPts val="300"/>
              </a:spcAft>
            </a:pPr>
            <a:r>
              <a:rPr lang="en-US" sz="1800" dirty="0" err="1">
                <a:latin typeface="Aptos Display" panose="020B0004020202020204" pitchFamily="34" charset="0"/>
                <a:cs typeface="Tahoma" charset="0"/>
              </a:rPr>
              <a:t>Cấu</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trúc</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mẫu</a:t>
            </a:r>
            <a:endParaRPr lang="en-US" sz="1800" dirty="0">
              <a:latin typeface="Aptos Display" panose="020B0004020202020204" pitchFamily="34" charset="0"/>
              <a:cs typeface="Tahoma" charset="0"/>
            </a:endParaRPr>
          </a:p>
          <a:p>
            <a:pPr lvl="1" algn="just">
              <a:lnSpc>
                <a:spcPct val="120000"/>
              </a:lnSpc>
              <a:spcBef>
                <a:spcPts val="300"/>
              </a:spcBef>
              <a:spcAft>
                <a:spcPts val="300"/>
              </a:spcAft>
            </a:pPr>
            <a:r>
              <a:rPr lang="en-US" sz="1800" dirty="0" err="1">
                <a:latin typeface="Aptos Display" panose="020B0004020202020204" pitchFamily="34" charset="0"/>
                <a:cs typeface="Tahoma" charset="0"/>
              </a:rPr>
              <a:t>Các</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thành</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phần</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trong</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cấu</a:t>
            </a:r>
            <a:r>
              <a:rPr lang="en-US" sz="1800" dirty="0">
                <a:latin typeface="Aptos Display" panose="020B0004020202020204" pitchFamily="34" charset="0"/>
                <a:cs typeface="Tahoma" charset="0"/>
              </a:rPr>
              <a:t> </a:t>
            </a:r>
            <a:r>
              <a:rPr lang="en-US" sz="1800" dirty="0" err="1">
                <a:latin typeface="Aptos Display" panose="020B0004020202020204" pitchFamily="34" charset="0"/>
                <a:cs typeface="Tahoma" charset="0"/>
              </a:rPr>
              <a:t>trúc</a:t>
            </a:r>
            <a:endParaRPr lang="en-US" sz="1800" dirty="0">
              <a:latin typeface="Aptos Display" panose="020B0004020202020204" pitchFamily="34" charset="0"/>
              <a:cs typeface="Tahoma" charset="0"/>
            </a:endParaRPr>
          </a:p>
          <a:p>
            <a:r>
              <a:rPr lang="vi-VN" sz="2000" dirty="0">
                <a:latin typeface="Aptos Display" panose="020B0004020202020204" pitchFamily="34" charset="0"/>
              </a:rPr>
              <a:t>Các hệ quả mang lại:</a:t>
            </a:r>
          </a:p>
          <a:p>
            <a:pPr lvl="1"/>
            <a:r>
              <a:rPr lang="vi-VN" sz="1800" dirty="0">
                <a:latin typeface="Aptos Display" panose="020B0004020202020204" pitchFamily="34" charset="0"/>
              </a:rPr>
              <a:t>Ưu điểm</a:t>
            </a:r>
          </a:p>
          <a:p>
            <a:pPr lvl="1"/>
            <a:r>
              <a:rPr lang="vi-VN" sz="1800" dirty="0">
                <a:latin typeface="Aptos Display" panose="020B0004020202020204" pitchFamily="34" charset="0"/>
              </a:rPr>
              <a:t>Nhược điểm</a:t>
            </a:r>
            <a:endParaRPr lang="en-US" sz="1800" dirty="0">
              <a:latin typeface="Aptos Display" panose="020B0004020202020204" pitchFamily="34" charset="0"/>
            </a:endParaRPr>
          </a:p>
          <a:p>
            <a:r>
              <a:rPr lang="en-US" sz="2000" dirty="0">
                <a:latin typeface="Aptos Display" panose="020B0004020202020204" pitchFamily="34" charset="0"/>
              </a:rPr>
              <a:t>Demo</a:t>
            </a:r>
            <a:endParaRPr lang="vi-VN" sz="2400" dirty="0">
              <a:latin typeface="Aptos Display" panose="020B0004020202020204" pitchFamily="34" charset="0"/>
            </a:endParaRPr>
          </a:p>
          <a:p>
            <a:r>
              <a:rPr lang="vi-VN" sz="2000" dirty="0">
                <a:latin typeface="Aptos Display" panose="020B0004020202020204" pitchFamily="34" charset="0"/>
              </a:rPr>
              <a:t>Các mẫu liên quan</a:t>
            </a:r>
            <a:r>
              <a:rPr lang="en-US" sz="2000" dirty="0">
                <a:latin typeface="Aptos Display" panose="020B0004020202020204" pitchFamily="34" charset="0"/>
              </a:rPr>
              <a:t> </a:t>
            </a:r>
            <a:r>
              <a:rPr lang="en-US" sz="2000" dirty="0" err="1">
                <a:latin typeface="Aptos Display" panose="020B0004020202020204" pitchFamily="34" charset="0"/>
              </a:rPr>
              <a:t>và</a:t>
            </a:r>
            <a:r>
              <a:rPr lang="en-US" sz="2000" dirty="0">
                <a:latin typeface="Aptos Display" panose="020B0004020202020204" pitchFamily="34" charset="0"/>
              </a:rPr>
              <a:t> so </a:t>
            </a:r>
            <a:r>
              <a:rPr lang="en-US" sz="2000" dirty="0" err="1">
                <a:latin typeface="Aptos Display" panose="020B0004020202020204" pitchFamily="34" charset="0"/>
              </a:rPr>
              <a:t>sánh</a:t>
            </a:r>
            <a:endParaRPr lang="vi-VN" sz="2000" dirty="0">
              <a:latin typeface="Aptos Display" panose="020B0004020202020204" pitchFamily="34" charset="0"/>
            </a:endParaRPr>
          </a:p>
          <a:p>
            <a:pPr marL="0" indent="0">
              <a:buNone/>
            </a:pPr>
            <a:endParaRPr lang="en-US" sz="2400" dirty="0">
              <a:latin typeface="Aptos Display" panose="020B0004020202020204" pitchFamily="34" charset="0"/>
            </a:endParaRPr>
          </a:p>
          <a:p>
            <a:pPr lvl="1" algn="just">
              <a:lnSpc>
                <a:spcPct val="120000"/>
              </a:lnSpc>
              <a:spcBef>
                <a:spcPts val="300"/>
              </a:spcBef>
              <a:spcAft>
                <a:spcPts val="300"/>
              </a:spcAft>
            </a:pPr>
            <a:endParaRPr lang="en-US" sz="1800" dirty="0">
              <a:latin typeface="Aptos Display" panose="020B0004020202020204" pitchFamily="34" charset="0"/>
              <a:cs typeface="Tahoma" charset="0"/>
            </a:endParaRP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4241" y="152400"/>
            <a:ext cx="8229600" cy="1143000"/>
          </a:xfrm>
        </p:spPr>
        <p:txBody>
          <a:bodyPr vert="horz" lIns="91440" tIns="45720" rIns="91440" bIns="45720" numCol="1" anchorCtr="0" compatLnSpc="1">
            <a:prstTxWarp prst="textNoShape">
              <a:avLst/>
            </a:prstTxWarp>
            <a:normAutofit/>
          </a:bodyPr>
          <a:lstStyle/>
          <a:p>
            <a:pPr eaLnBrk="1" hangingPunct="1"/>
            <a:r>
              <a:rPr lang="en-US" b="1" dirty="0" err="1">
                <a:solidFill>
                  <a:schemeClr val="bg1"/>
                </a:solidFill>
              </a:rPr>
              <a:t>Tổng</a:t>
            </a:r>
            <a:r>
              <a:rPr lang="en-US" b="1" dirty="0">
                <a:solidFill>
                  <a:schemeClr val="bg1"/>
                </a:solidFill>
              </a:rPr>
              <a:t> </a:t>
            </a:r>
            <a:r>
              <a:rPr lang="en-US" b="1" dirty="0" err="1">
                <a:solidFill>
                  <a:schemeClr val="bg1"/>
                </a:solidFill>
              </a:rPr>
              <a:t>quan</a:t>
            </a:r>
            <a:endParaRPr lang="en-US" b="1" dirty="0">
              <a:solidFill>
                <a:schemeClr val="bg1"/>
              </a:solidFill>
            </a:endParaRPr>
          </a:p>
        </p:txBody>
      </p:sp>
      <p:sp>
        <p:nvSpPr>
          <p:cNvPr id="9219" name="Rectangle 3"/>
          <p:cNvSpPr>
            <a:spLocks noGrp="1" noChangeArrowheads="1"/>
          </p:cNvSpPr>
          <p:nvPr>
            <p:ph sz="half" idx="1"/>
          </p:nvPr>
        </p:nvSpPr>
        <p:spPr bwMode="auto">
          <a:xfrm>
            <a:off x="484433" y="3564147"/>
            <a:ext cx="8382000" cy="4648200"/>
          </a:xfrm>
        </p:spPr>
        <p:txBody>
          <a:bodyPr vert="horz" lIns="91440" tIns="45720" rIns="91440" bIns="45720" numCol="1" anchorCtr="0" compatLnSpc="1">
            <a:prstTxWarp prst="textNoShape">
              <a:avLst/>
            </a:prstTxWarp>
            <a:normAutofit/>
          </a:bodyPr>
          <a:lstStyle/>
          <a:p>
            <a:pPr algn="just">
              <a:lnSpc>
                <a:spcPct val="90000"/>
              </a:lnSpc>
              <a:spcBef>
                <a:spcPts val="300"/>
              </a:spcBef>
              <a:spcAft>
                <a:spcPts val="300"/>
              </a:spcAft>
            </a:pPr>
            <a:r>
              <a:rPr lang="en-US" sz="2000" b="1" dirty="0" err="1">
                <a:latin typeface="Aptos Display" panose="020B0004020202020204" pitchFamily="34" charset="0"/>
              </a:rPr>
              <a:t>Tên</a:t>
            </a:r>
            <a:r>
              <a:rPr lang="en-US" sz="2000" b="1" dirty="0">
                <a:latin typeface="Aptos Display" panose="020B0004020202020204" pitchFamily="34" charset="0"/>
              </a:rPr>
              <a:t>: </a:t>
            </a:r>
            <a:r>
              <a:rPr lang="fr-FR" sz="2000" dirty="0">
                <a:latin typeface="Aptos Display" panose="020B0004020202020204" pitchFamily="34" charset="0"/>
              </a:rPr>
              <a:t>Mediator</a:t>
            </a:r>
          </a:p>
          <a:p>
            <a:pPr marL="0" indent="0" algn="just">
              <a:lnSpc>
                <a:spcPct val="90000"/>
              </a:lnSpc>
              <a:spcBef>
                <a:spcPts val="300"/>
              </a:spcBef>
              <a:spcAft>
                <a:spcPts val="300"/>
              </a:spcAft>
              <a:buNone/>
            </a:pPr>
            <a:endParaRPr lang="fr-FR" sz="2000" dirty="0">
              <a:latin typeface="Aptos Display" panose="020B0004020202020204" pitchFamily="34" charset="0"/>
            </a:endParaRPr>
          </a:p>
          <a:p>
            <a:pPr algn="just">
              <a:lnSpc>
                <a:spcPct val="90000"/>
              </a:lnSpc>
              <a:spcBef>
                <a:spcPts val="300"/>
              </a:spcBef>
              <a:spcAft>
                <a:spcPts val="300"/>
              </a:spcAft>
            </a:pPr>
            <a:r>
              <a:rPr lang="en-US" sz="2000" b="1" dirty="0" err="1">
                <a:latin typeface="Aptos Display" panose="020B0004020202020204" pitchFamily="34" charset="0"/>
              </a:rPr>
              <a:t>Phân</a:t>
            </a:r>
            <a:r>
              <a:rPr lang="en-US" sz="2000" b="1" dirty="0">
                <a:latin typeface="Aptos Display" panose="020B0004020202020204" pitchFamily="34" charset="0"/>
              </a:rPr>
              <a:t> </a:t>
            </a:r>
            <a:r>
              <a:rPr lang="en-US" sz="2000" b="1" dirty="0" err="1">
                <a:latin typeface="Aptos Display" panose="020B0004020202020204" pitchFamily="34" charset="0"/>
              </a:rPr>
              <a:t>loại</a:t>
            </a:r>
            <a:r>
              <a:rPr lang="en-US" sz="2000" b="1" dirty="0">
                <a:latin typeface="Aptos Display" panose="020B0004020202020204" pitchFamily="34" charset="0"/>
              </a:rPr>
              <a:t>: </a:t>
            </a:r>
            <a:r>
              <a:rPr lang="en-US" sz="2000" dirty="0" err="1">
                <a:latin typeface="Aptos Display" panose="020B0004020202020204" pitchFamily="34" charset="0"/>
              </a:rPr>
              <a:t>Thuộc</a:t>
            </a:r>
            <a:r>
              <a:rPr lang="en-US" sz="2000" dirty="0">
                <a:latin typeface="Aptos Display" panose="020B0004020202020204" pitchFamily="34" charset="0"/>
              </a:rPr>
              <a:t> </a:t>
            </a:r>
            <a:r>
              <a:rPr lang="en-US" sz="2000" dirty="0" err="1">
                <a:latin typeface="Aptos Display" panose="020B0004020202020204" pitchFamily="34" charset="0"/>
              </a:rPr>
              <a:t>phân</a:t>
            </a:r>
            <a:r>
              <a:rPr lang="en-US" sz="2000" dirty="0">
                <a:latin typeface="Aptos Display" panose="020B0004020202020204" pitchFamily="34" charset="0"/>
              </a:rPr>
              <a:t> </a:t>
            </a:r>
            <a:r>
              <a:rPr lang="en-US" sz="2000" dirty="0" err="1">
                <a:latin typeface="Aptos Display" panose="020B0004020202020204" pitchFamily="34" charset="0"/>
              </a:rPr>
              <a:t>nhóm</a:t>
            </a:r>
            <a:r>
              <a:rPr lang="en-US" sz="2000" dirty="0">
                <a:latin typeface="Aptos Display" panose="020B0004020202020204" pitchFamily="34" charset="0"/>
              </a:rPr>
              <a:t> Behavioral Pattern</a:t>
            </a:r>
          </a:p>
          <a:p>
            <a:pPr algn="just">
              <a:lnSpc>
                <a:spcPct val="90000"/>
              </a:lnSpc>
              <a:spcBef>
                <a:spcPts val="300"/>
              </a:spcBef>
              <a:spcAft>
                <a:spcPts val="300"/>
              </a:spcAft>
            </a:pPr>
            <a:endParaRPr lang="en-US" sz="2000" dirty="0">
              <a:latin typeface="Aptos Display" panose="020B0004020202020204" pitchFamily="34" charset="0"/>
            </a:endParaRPr>
          </a:p>
          <a:p>
            <a:pPr algn="just">
              <a:lnSpc>
                <a:spcPct val="90000"/>
              </a:lnSpc>
              <a:spcBef>
                <a:spcPts val="300"/>
              </a:spcBef>
              <a:spcAft>
                <a:spcPts val="300"/>
              </a:spcAft>
            </a:pPr>
            <a:r>
              <a:rPr lang="en-US" sz="2000" b="1" dirty="0" err="1">
                <a:latin typeface="Aptos Display" panose="020B0004020202020204" pitchFamily="34" charset="0"/>
              </a:rPr>
              <a:t>Mục</a:t>
            </a:r>
            <a:r>
              <a:rPr lang="en-US" sz="2000" b="1" dirty="0">
                <a:latin typeface="Aptos Display" panose="020B0004020202020204" pitchFamily="34" charset="0"/>
              </a:rPr>
              <a:t> </a:t>
            </a:r>
            <a:r>
              <a:rPr lang="en-US" sz="2000" b="1" dirty="0" err="1">
                <a:latin typeface="Aptos Display" panose="020B0004020202020204" pitchFamily="34" charset="0"/>
              </a:rPr>
              <a:t>đích</a:t>
            </a:r>
            <a:r>
              <a:rPr lang="en-US" sz="2000" b="1" dirty="0">
                <a:latin typeface="Aptos Display" panose="020B0004020202020204" pitchFamily="34" charset="0"/>
              </a:rPr>
              <a:t>: </a:t>
            </a:r>
          </a:p>
          <a:p>
            <a:pPr marL="457200" lvl="1" indent="0" algn="just">
              <a:lnSpc>
                <a:spcPct val="90000"/>
              </a:lnSpc>
              <a:spcBef>
                <a:spcPts val="300"/>
              </a:spcBef>
              <a:spcAft>
                <a:spcPts val="300"/>
              </a:spcAft>
              <a:buNone/>
            </a:pPr>
            <a:r>
              <a:rPr lang="vi-VN" sz="2000" dirty="0" err="1">
                <a:latin typeface="Aptos Display" panose="020B0004020202020204" pitchFamily="34" charset="0"/>
              </a:rPr>
              <a:t>Mediator</a:t>
            </a:r>
            <a:r>
              <a:rPr lang="vi-VN" sz="2000" dirty="0">
                <a:latin typeface="Aptos Display" panose="020B0004020202020204" pitchFamily="34" charset="0"/>
              </a:rPr>
              <a:t> là một </a:t>
            </a:r>
            <a:r>
              <a:rPr lang="vi-VN" sz="2000" dirty="0" err="1">
                <a:latin typeface="Aptos Display" panose="020B0004020202020204" pitchFamily="34" charset="0"/>
              </a:rPr>
              <a:t>desgin</a:t>
            </a:r>
            <a:r>
              <a:rPr lang="vi-VN" sz="2000" dirty="0">
                <a:latin typeface="Aptos Display" panose="020B0004020202020204" pitchFamily="34" charset="0"/>
              </a:rPr>
              <a:t> </a:t>
            </a:r>
            <a:r>
              <a:rPr lang="vi-VN" sz="2000" dirty="0" err="1">
                <a:latin typeface="Aptos Display" panose="020B0004020202020204" pitchFamily="34" charset="0"/>
              </a:rPr>
              <a:t>pattern</a:t>
            </a:r>
            <a:r>
              <a:rPr lang="vi-VN" sz="2000" dirty="0">
                <a:latin typeface="Aptos Display" panose="020B0004020202020204" pitchFamily="34" charset="0"/>
              </a:rPr>
              <a:t> giúp bạn giảm các phụ thuộc hỗn tạp giữa các đối tượng. </a:t>
            </a:r>
            <a:r>
              <a:rPr lang="vi-VN" sz="2000" dirty="0" err="1">
                <a:latin typeface="Aptos Display" panose="020B0004020202020204" pitchFamily="34" charset="0"/>
              </a:rPr>
              <a:t>Pattern</a:t>
            </a:r>
            <a:r>
              <a:rPr lang="vi-VN" sz="2000" dirty="0">
                <a:latin typeface="Aptos Display" panose="020B0004020202020204" pitchFamily="34" charset="0"/>
              </a:rPr>
              <a:t> hạn chế các giao tiếp trực tiếp giữa các đối tượng và buộc nó giao tiếp thông qua đối tượng </a:t>
            </a:r>
            <a:r>
              <a:rPr lang="vi-VN" sz="2000" dirty="0" err="1">
                <a:latin typeface="Aptos Display" panose="020B0004020202020204" pitchFamily="34" charset="0"/>
              </a:rPr>
              <a:t>mediator</a:t>
            </a:r>
            <a:r>
              <a:rPr lang="vi-VN" sz="2000" dirty="0">
                <a:latin typeface="Aptos Display" panose="020B0004020202020204" pitchFamily="34" charset="0"/>
              </a:rPr>
              <a:t>.</a:t>
            </a:r>
            <a:endParaRPr lang="en-US" sz="2000" dirty="0">
              <a:latin typeface="Aptos Display" panose="020B0004020202020204" pitchFamily="34" charset="0"/>
            </a:endParaRPr>
          </a:p>
        </p:txBody>
      </p:sp>
      <p:sp>
        <p:nvSpPr>
          <p:cNvPr id="2" name="AutoShape 2">
            <a:extLst>
              <a:ext uri="{FF2B5EF4-FFF2-40B4-BE49-F238E27FC236}">
                <a16:creationId xmlns:a16="http://schemas.microsoft.com/office/drawing/2014/main" id="{4E43C70A-C986-8E9F-0B84-407ED711713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F2814663-138A-339B-5437-0D3D52945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684" y="994947"/>
            <a:ext cx="4193959" cy="262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5263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bg1"/>
                </a:solidFill>
                <a:cs typeface="Tahoma" charset="0"/>
              </a:rPr>
              <a:t>Motivation</a:t>
            </a:r>
            <a:br>
              <a:rPr lang="en-US" sz="4000" dirty="0">
                <a:solidFill>
                  <a:schemeClr val="bg1"/>
                </a:solidFill>
                <a:cs typeface="Tahoma" charset="0"/>
              </a:rPr>
            </a:br>
            <a:endParaRPr lang="en-US" sz="4000" b="1" dirty="0">
              <a:solidFill>
                <a:schemeClr val="bg1"/>
              </a:solidFill>
              <a:cs typeface="Tahoma" charset="0"/>
            </a:endParaRPr>
          </a:p>
        </p:txBody>
      </p:sp>
      <p:sp>
        <p:nvSpPr>
          <p:cNvPr id="5" name="AutoShape 8">
            <a:extLst>
              <a:ext uri="{FF2B5EF4-FFF2-40B4-BE49-F238E27FC236}">
                <a16:creationId xmlns:a16="http://schemas.microsoft.com/office/drawing/2014/main" id="{8FE47367-09BE-0825-359D-1869E90CE66E}"/>
              </a:ext>
            </a:extLst>
          </p:cNvPr>
          <p:cNvSpPr>
            <a:spLocks noGrp="1" noChangeAspect="1" noChangeArrowheads="1"/>
          </p:cNvSpPr>
          <p:nvPr>
            <p:ph idx="1"/>
          </p:nvPr>
        </p:nvSpPr>
        <p:spPr bwMode="auto">
          <a:xfrm>
            <a:off x="533400" y="1066800"/>
            <a:ext cx="84582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vi-VN" sz="2800" dirty="0">
                <a:solidFill>
                  <a:srgbClr val="1B1B1B"/>
                </a:solidFill>
                <a:latin typeface="Aptos Display" panose="020B0004020202020204" pitchFamily="34" charset="0"/>
              </a:rPr>
              <a:t>Vấn đề</a:t>
            </a:r>
            <a:r>
              <a:rPr lang="en-US" sz="2800" dirty="0">
                <a:solidFill>
                  <a:srgbClr val="1B1B1B"/>
                </a:solidFill>
                <a:latin typeface="Aptos Display" panose="020B0004020202020204" pitchFamily="34" charset="0"/>
              </a:rPr>
              <a:t>:</a:t>
            </a:r>
          </a:p>
          <a:p>
            <a:pPr lvl="1" algn="just"/>
            <a:r>
              <a:rPr lang="vi-VN" sz="2000" dirty="0">
                <a:solidFill>
                  <a:srgbClr val="1B1B1B"/>
                </a:solidFill>
                <a:latin typeface="Aptos Display" panose="020B0004020202020204" pitchFamily="34" charset="0"/>
              </a:rPr>
              <a:t>Giả sử bạn có một cái </a:t>
            </a:r>
            <a:r>
              <a:rPr lang="vi-VN" sz="2000" dirty="0" err="1">
                <a:solidFill>
                  <a:srgbClr val="1B1B1B"/>
                </a:solidFill>
                <a:latin typeface="Aptos Display" panose="020B0004020202020204" pitchFamily="34" charset="0"/>
              </a:rPr>
              <a:t>dialog</a:t>
            </a:r>
            <a:r>
              <a:rPr lang="vi-VN" sz="2000" dirty="0">
                <a:solidFill>
                  <a:srgbClr val="1B1B1B"/>
                </a:solidFill>
                <a:latin typeface="Aptos Display" panose="020B0004020202020204" pitchFamily="34" charset="0"/>
              </a:rPr>
              <a:t> để tạo và chỉnh sửa thông tin khách hàng. Nó gồm nhiều thành phần như </a:t>
            </a:r>
            <a:r>
              <a:rPr lang="vi-VN" sz="2000" dirty="0" err="1">
                <a:solidFill>
                  <a:srgbClr val="1B1B1B"/>
                </a:solidFill>
                <a:latin typeface="Aptos Display" panose="020B0004020202020204" pitchFamily="34" charset="0"/>
              </a:rPr>
              <a:t>text</a:t>
            </a:r>
            <a:r>
              <a:rPr lang="vi-VN" sz="2000" dirty="0">
                <a:solidFill>
                  <a:srgbClr val="1B1B1B"/>
                </a:solidFill>
                <a:latin typeface="Aptos Display" panose="020B0004020202020204" pitchFamily="34" charset="0"/>
              </a:rPr>
              <a:t> </a:t>
            </a:r>
            <a:r>
              <a:rPr lang="vi-VN" sz="2000" dirty="0" err="1">
                <a:solidFill>
                  <a:srgbClr val="1B1B1B"/>
                </a:solidFill>
                <a:latin typeface="Aptos Display" panose="020B0004020202020204" pitchFamily="34" charset="0"/>
              </a:rPr>
              <a:t>fields</a:t>
            </a:r>
            <a:r>
              <a:rPr lang="vi-VN" sz="2000" dirty="0">
                <a:solidFill>
                  <a:srgbClr val="1B1B1B"/>
                </a:solidFill>
                <a:latin typeface="Aptos Display" panose="020B0004020202020204" pitchFamily="34" charset="0"/>
              </a:rPr>
              <a:t>, </a:t>
            </a:r>
            <a:r>
              <a:rPr lang="vi-VN" sz="2000" dirty="0" err="1">
                <a:solidFill>
                  <a:srgbClr val="1B1B1B"/>
                </a:solidFill>
                <a:latin typeface="Aptos Display" panose="020B0004020202020204" pitchFamily="34" charset="0"/>
              </a:rPr>
              <a:t>buttons</a:t>
            </a:r>
            <a:r>
              <a:rPr lang="vi-VN" sz="2000" dirty="0">
                <a:solidFill>
                  <a:srgbClr val="1B1B1B"/>
                </a:solidFill>
                <a:latin typeface="Aptos Display" panose="020B0004020202020204" pitchFamily="34" charset="0"/>
              </a:rPr>
              <a:t>, </a:t>
            </a:r>
            <a:r>
              <a:rPr lang="vi-VN" sz="2000" dirty="0" err="1">
                <a:solidFill>
                  <a:srgbClr val="1B1B1B"/>
                </a:solidFill>
                <a:latin typeface="Aptos Display" panose="020B0004020202020204" pitchFamily="34" charset="0"/>
              </a:rPr>
              <a:t>checkboxes</a:t>
            </a:r>
            <a:r>
              <a:rPr lang="vi-VN" sz="2000" dirty="0">
                <a:solidFill>
                  <a:srgbClr val="1B1B1B"/>
                </a:solidFill>
                <a:latin typeface="Aptos Display" panose="020B0004020202020204" pitchFamily="34" charset="0"/>
              </a:rPr>
              <a:t>,…</a:t>
            </a:r>
            <a:endParaRPr lang="en-US" sz="2000" dirty="0">
              <a:solidFill>
                <a:srgbClr val="1B1B1B"/>
              </a:solidFill>
              <a:latin typeface="Aptos Display" panose="020B0004020202020204" pitchFamily="34" charset="0"/>
            </a:endParaRPr>
          </a:p>
        </p:txBody>
      </p:sp>
      <p:pic>
        <p:nvPicPr>
          <p:cNvPr id="1026" name="Picture 2">
            <a:extLst>
              <a:ext uri="{FF2B5EF4-FFF2-40B4-BE49-F238E27FC236}">
                <a16:creationId xmlns:a16="http://schemas.microsoft.com/office/drawing/2014/main" id="{3B6F2563-7E29-0E46-4D37-E22682115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32" y="2819400"/>
            <a:ext cx="728133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3115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bg1"/>
                </a:solidFill>
                <a:cs typeface="Tahoma" charset="0"/>
              </a:rPr>
              <a:t>Motivation</a:t>
            </a:r>
            <a:br>
              <a:rPr lang="en-US" sz="4000" dirty="0">
                <a:solidFill>
                  <a:schemeClr val="bg1"/>
                </a:solidFill>
                <a:cs typeface="Tahoma" charset="0"/>
              </a:rPr>
            </a:br>
            <a:endParaRPr lang="en-US" sz="4000" b="1" dirty="0">
              <a:solidFill>
                <a:schemeClr val="bg1"/>
              </a:solidFill>
              <a:cs typeface="Tahoma" charset="0"/>
            </a:endParaRPr>
          </a:p>
        </p:txBody>
      </p:sp>
      <p:sp>
        <p:nvSpPr>
          <p:cNvPr id="5" name="AutoShape 8">
            <a:extLst>
              <a:ext uri="{FF2B5EF4-FFF2-40B4-BE49-F238E27FC236}">
                <a16:creationId xmlns:a16="http://schemas.microsoft.com/office/drawing/2014/main" id="{8FE47367-09BE-0825-359D-1869E90CE66E}"/>
              </a:ext>
            </a:extLst>
          </p:cNvPr>
          <p:cNvSpPr>
            <a:spLocks noGrp="1" noChangeAspect="1" noChangeArrowheads="1"/>
          </p:cNvSpPr>
          <p:nvPr>
            <p:ph idx="1"/>
          </p:nvPr>
        </p:nvSpPr>
        <p:spPr bwMode="auto">
          <a:xfrm>
            <a:off x="533400" y="1066800"/>
            <a:ext cx="83058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vi-VN" sz="2800" dirty="0">
                <a:solidFill>
                  <a:srgbClr val="1B1B1B"/>
                </a:solidFill>
                <a:latin typeface="Aptos Display" panose="020B0004020202020204" pitchFamily="34" charset="0"/>
              </a:rPr>
              <a:t>Vấn đề</a:t>
            </a:r>
            <a:r>
              <a:rPr lang="en-US" sz="2800" dirty="0">
                <a:solidFill>
                  <a:srgbClr val="1B1B1B"/>
                </a:solidFill>
                <a:latin typeface="Aptos Display" panose="020B0004020202020204" pitchFamily="34" charset="0"/>
              </a:rPr>
              <a:t>:</a:t>
            </a:r>
          </a:p>
          <a:p>
            <a:pPr marL="457200" lvl="1" indent="0" algn="just">
              <a:buNone/>
            </a:pPr>
            <a:r>
              <a:rPr lang="vi-VN" sz="2000" dirty="0">
                <a:solidFill>
                  <a:srgbClr val="1B1B1B"/>
                </a:solidFill>
                <a:latin typeface="Aptos Display" panose="020B0004020202020204" pitchFamily="34" charset="0"/>
              </a:rPr>
              <a:t>Một số phần tử trong </a:t>
            </a:r>
            <a:r>
              <a:rPr lang="vi-VN" sz="2000" dirty="0" err="1">
                <a:solidFill>
                  <a:srgbClr val="1B1B1B"/>
                </a:solidFill>
                <a:latin typeface="Aptos Display" panose="020B0004020202020204" pitchFamily="34" charset="0"/>
              </a:rPr>
              <a:t>form</a:t>
            </a:r>
            <a:r>
              <a:rPr lang="vi-VN" sz="2000" dirty="0">
                <a:solidFill>
                  <a:srgbClr val="1B1B1B"/>
                </a:solidFill>
                <a:latin typeface="Aptos Display" panose="020B0004020202020204" pitchFamily="34" charset="0"/>
              </a:rPr>
              <a:t> có thể tương tác với nhau. Ví dụ, khi chọn "I </a:t>
            </a:r>
            <a:r>
              <a:rPr lang="vi-VN" sz="2000" dirty="0" err="1">
                <a:solidFill>
                  <a:srgbClr val="1B1B1B"/>
                </a:solidFill>
                <a:latin typeface="Aptos Display" panose="020B0004020202020204" pitchFamily="34" charset="0"/>
              </a:rPr>
              <a:t>have</a:t>
            </a:r>
            <a:r>
              <a:rPr lang="vi-VN" sz="2000" dirty="0">
                <a:solidFill>
                  <a:srgbClr val="1B1B1B"/>
                </a:solidFill>
                <a:latin typeface="Aptos Display" panose="020B0004020202020204" pitchFamily="34" charset="0"/>
              </a:rPr>
              <a:t> a </a:t>
            </a:r>
            <a:r>
              <a:rPr lang="vi-VN" sz="2000" dirty="0" err="1">
                <a:solidFill>
                  <a:srgbClr val="1B1B1B"/>
                </a:solidFill>
                <a:latin typeface="Aptos Display" panose="020B0004020202020204" pitchFamily="34" charset="0"/>
              </a:rPr>
              <a:t>dog</a:t>
            </a:r>
            <a:r>
              <a:rPr lang="vi-VN" sz="2000" dirty="0">
                <a:solidFill>
                  <a:srgbClr val="1B1B1B"/>
                </a:solidFill>
                <a:latin typeface="Aptos Display" panose="020B0004020202020204" pitchFamily="34" charset="0"/>
              </a:rPr>
              <a:t>" ở một </a:t>
            </a:r>
            <a:r>
              <a:rPr lang="vi-VN" sz="2000" dirty="0" err="1">
                <a:solidFill>
                  <a:srgbClr val="1B1B1B"/>
                </a:solidFill>
                <a:latin typeface="Aptos Display" panose="020B0004020202020204" pitchFamily="34" charset="0"/>
              </a:rPr>
              <a:t>chechbox</a:t>
            </a:r>
            <a:r>
              <a:rPr lang="vi-VN" sz="2000" dirty="0">
                <a:solidFill>
                  <a:srgbClr val="1B1B1B"/>
                </a:solidFill>
                <a:latin typeface="Aptos Display" panose="020B0004020202020204" pitchFamily="34" charset="0"/>
              </a:rPr>
              <a:t> có thể sẽ dẫn đến hiện một </a:t>
            </a:r>
            <a:r>
              <a:rPr lang="vi-VN" sz="2000" dirty="0" err="1">
                <a:solidFill>
                  <a:srgbClr val="1B1B1B"/>
                </a:solidFill>
                <a:latin typeface="Aptos Display" panose="020B0004020202020204" pitchFamily="34" charset="0"/>
              </a:rPr>
              <a:t>input</a:t>
            </a:r>
            <a:r>
              <a:rPr lang="vi-VN" sz="2000" dirty="0">
                <a:solidFill>
                  <a:srgbClr val="1B1B1B"/>
                </a:solidFill>
                <a:latin typeface="Aptos Display" panose="020B0004020202020204" pitchFamily="34" charset="0"/>
              </a:rPr>
              <a:t> ẩn cho nhập tên chú chó đó. Hay khi </a:t>
            </a:r>
            <a:r>
              <a:rPr lang="vi-VN" sz="2000" dirty="0" err="1">
                <a:solidFill>
                  <a:srgbClr val="1B1B1B"/>
                </a:solidFill>
                <a:latin typeface="Aptos Display" panose="020B0004020202020204" pitchFamily="34" charset="0"/>
              </a:rPr>
              <a:t>submit</a:t>
            </a:r>
            <a:r>
              <a:rPr lang="vi-VN" sz="2000" dirty="0">
                <a:solidFill>
                  <a:srgbClr val="1B1B1B"/>
                </a:solidFill>
                <a:latin typeface="Aptos Display" panose="020B0004020202020204" pitchFamily="34" charset="0"/>
              </a:rPr>
              <a:t> một </a:t>
            </a:r>
            <a:r>
              <a:rPr lang="vi-VN" sz="2000" dirty="0" err="1">
                <a:solidFill>
                  <a:srgbClr val="1B1B1B"/>
                </a:solidFill>
                <a:latin typeface="Aptos Display" panose="020B0004020202020204" pitchFamily="34" charset="0"/>
              </a:rPr>
              <a:t>button</a:t>
            </a:r>
            <a:r>
              <a:rPr lang="vi-VN" sz="2000" dirty="0">
                <a:solidFill>
                  <a:srgbClr val="1B1B1B"/>
                </a:solidFill>
                <a:latin typeface="Aptos Display" panose="020B0004020202020204" pitchFamily="34" charset="0"/>
              </a:rPr>
              <a:t> sẽ phải xác thực các giá trị hợp lệ ở tất cả trường trước khi lưu dữ liệu.</a:t>
            </a:r>
            <a:endParaRPr lang="en-US" sz="2000" dirty="0">
              <a:solidFill>
                <a:srgbClr val="1B1B1B"/>
              </a:solidFill>
              <a:latin typeface="Aptos Display" panose="020B0004020202020204" pitchFamily="34" charset="0"/>
            </a:endParaRPr>
          </a:p>
          <a:p>
            <a:pPr lvl="1" algn="just"/>
            <a:endParaRPr lang="en-US" sz="2000" dirty="0">
              <a:solidFill>
                <a:srgbClr val="1B1B1B"/>
              </a:solidFill>
              <a:latin typeface="Aptos Display" panose="020B0004020202020204" pitchFamily="34" charset="0"/>
            </a:endParaRPr>
          </a:p>
          <a:p>
            <a:pPr lvl="1" algn="just"/>
            <a:endParaRPr lang="en-US" sz="2000" dirty="0">
              <a:solidFill>
                <a:srgbClr val="1B1B1B"/>
              </a:solidFill>
              <a:latin typeface="Aptos Display" panose="020B0004020202020204" pitchFamily="34" charset="0"/>
            </a:endParaRPr>
          </a:p>
          <a:p>
            <a:pPr lvl="1" algn="just"/>
            <a:endParaRPr lang="en-US" sz="2000" dirty="0">
              <a:solidFill>
                <a:srgbClr val="1B1B1B"/>
              </a:solidFill>
              <a:latin typeface="Aptos Display" panose="020B0004020202020204" pitchFamily="34" charset="0"/>
            </a:endParaRPr>
          </a:p>
          <a:p>
            <a:pPr lvl="1" algn="just"/>
            <a:endParaRPr lang="en-US" sz="2000" dirty="0">
              <a:solidFill>
                <a:srgbClr val="1B1B1B"/>
              </a:solidFill>
              <a:latin typeface="Aptos Display" panose="020B0004020202020204" pitchFamily="34" charset="0"/>
            </a:endParaRPr>
          </a:p>
          <a:p>
            <a:pPr lvl="1" algn="just"/>
            <a:endParaRPr lang="en-US" sz="2000" dirty="0">
              <a:solidFill>
                <a:srgbClr val="1B1B1B"/>
              </a:solidFill>
              <a:latin typeface="Aptos Display" panose="020B0004020202020204" pitchFamily="34" charset="0"/>
            </a:endParaRPr>
          </a:p>
          <a:p>
            <a:pPr lvl="1" algn="just"/>
            <a:endParaRPr lang="en-US" sz="2000" dirty="0">
              <a:solidFill>
                <a:srgbClr val="1B1B1B"/>
              </a:solidFill>
              <a:latin typeface="Aptos Display" panose="020B0004020202020204" pitchFamily="34" charset="0"/>
            </a:endParaRPr>
          </a:p>
          <a:p>
            <a:pPr lvl="1" algn="just"/>
            <a:endParaRPr lang="en-US" sz="2000" dirty="0">
              <a:solidFill>
                <a:srgbClr val="1B1B1B"/>
              </a:solidFill>
              <a:latin typeface="Aptos Display" panose="020B0004020202020204" pitchFamily="34" charset="0"/>
            </a:endParaRPr>
          </a:p>
          <a:p>
            <a:pPr marL="457200" lvl="1" indent="0" algn="just">
              <a:buNone/>
            </a:pPr>
            <a:r>
              <a:rPr lang="vi-VN" sz="2000" dirty="0">
                <a:solidFill>
                  <a:srgbClr val="1B1B1B"/>
                </a:solidFill>
                <a:latin typeface="Aptos Display" panose="020B0004020202020204" pitchFamily="34" charset="0"/>
              </a:rPr>
              <a:t>Các phần tử có quan hệ với nhau, nên thay đổi một phần tử có thể ảnh hưởng đến những cái khác</a:t>
            </a:r>
            <a:r>
              <a:rPr lang="en-US" sz="2000" dirty="0">
                <a:solidFill>
                  <a:srgbClr val="1B1B1B"/>
                </a:solidFill>
                <a:latin typeface="Aptos Display" panose="020B0004020202020204" pitchFamily="34" charset="0"/>
              </a:rPr>
              <a:t>.</a:t>
            </a:r>
          </a:p>
        </p:txBody>
      </p:sp>
      <p:pic>
        <p:nvPicPr>
          <p:cNvPr id="2" name="Picture 2">
            <a:extLst>
              <a:ext uri="{FF2B5EF4-FFF2-40B4-BE49-F238E27FC236}">
                <a16:creationId xmlns:a16="http://schemas.microsoft.com/office/drawing/2014/main" id="{E995ACF4-8A87-7EAF-25B3-E034ABB87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586" y="3449715"/>
            <a:ext cx="4540828" cy="13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8428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bg1"/>
                </a:solidFill>
                <a:cs typeface="Tahoma" charset="0"/>
              </a:rPr>
              <a:t>Motivation</a:t>
            </a:r>
            <a:br>
              <a:rPr lang="en-US" sz="4000" dirty="0">
                <a:solidFill>
                  <a:schemeClr val="bg1"/>
                </a:solidFill>
                <a:cs typeface="Tahoma" charset="0"/>
              </a:rPr>
            </a:br>
            <a:endParaRPr lang="en-US" sz="4000" b="1" dirty="0">
              <a:solidFill>
                <a:schemeClr val="bg1"/>
              </a:solidFill>
              <a:cs typeface="Tahoma" charset="0"/>
            </a:endParaRPr>
          </a:p>
        </p:txBody>
      </p:sp>
      <p:sp>
        <p:nvSpPr>
          <p:cNvPr id="5" name="AutoShape 8">
            <a:extLst>
              <a:ext uri="{FF2B5EF4-FFF2-40B4-BE49-F238E27FC236}">
                <a16:creationId xmlns:a16="http://schemas.microsoft.com/office/drawing/2014/main" id="{8FE47367-09BE-0825-359D-1869E90CE66E}"/>
              </a:ext>
            </a:extLst>
          </p:cNvPr>
          <p:cNvSpPr>
            <a:spLocks noGrp="1" noChangeAspect="1" noChangeArrowheads="1"/>
          </p:cNvSpPr>
          <p:nvPr>
            <p:ph idx="1"/>
          </p:nvPr>
        </p:nvSpPr>
        <p:spPr bwMode="auto">
          <a:xfrm>
            <a:off x="533400" y="1066800"/>
            <a:ext cx="83058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vi-VN" sz="2800" dirty="0">
                <a:solidFill>
                  <a:srgbClr val="1B1B1B"/>
                </a:solidFill>
                <a:latin typeface="Aptos Display" panose="020B0004020202020204" pitchFamily="34" charset="0"/>
              </a:rPr>
              <a:t>Vấn đề</a:t>
            </a:r>
            <a:r>
              <a:rPr lang="en-US" sz="2800" dirty="0">
                <a:solidFill>
                  <a:srgbClr val="1B1B1B"/>
                </a:solidFill>
                <a:latin typeface="Aptos Display" panose="020B0004020202020204" pitchFamily="34" charset="0"/>
              </a:rPr>
              <a:t>:</a:t>
            </a:r>
          </a:p>
          <a:p>
            <a:pPr marL="457200" lvl="1" indent="0" algn="just">
              <a:buNone/>
            </a:pPr>
            <a:r>
              <a:rPr lang="vi-VN" sz="2400" dirty="0">
                <a:solidFill>
                  <a:srgbClr val="1B1B1B"/>
                </a:solidFill>
                <a:latin typeface="Aptos Display" panose="020B0004020202020204" pitchFamily="34" charset="0"/>
              </a:rPr>
              <a:t>Bằng cách triển khai trực tiếp logic bên trong code của phần tử form bạn sẽ làm cho lớp phần tử khó tái sử dụng ở các form khác trong ứng dụng. Ví dụ bạn không thể dùng lớp checkbox này cho các form khác vì nó đã được kết nối với input "tên chó". Hoặc là bạn có thể sử dụng tất cả các lớp liên quan đến hiển thị form người dùng hoặc là không dùng được gì cả.</a:t>
            </a:r>
            <a:endParaRPr lang="en-US" sz="2400" dirty="0">
              <a:solidFill>
                <a:srgbClr val="1B1B1B"/>
              </a:solidFill>
              <a:latin typeface="Aptos Display" panose="020B0004020202020204" pitchFamily="34" charset="0"/>
            </a:endParaRPr>
          </a:p>
        </p:txBody>
      </p:sp>
    </p:spTree>
    <p:extLst>
      <p:ext uri="{BB962C8B-B14F-4D97-AF65-F5344CB8AC3E}">
        <p14:creationId xmlns:p14="http://schemas.microsoft.com/office/powerpoint/2010/main" val="35458825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bg1"/>
                </a:solidFill>
                <a:cs typeface="Tahoma" charset="0"/>
              </a:rPr>
              <a:t>Motivation</a:t>
            </a:r>
            <a:br>
              <a:rPr lang="en-US" sz="4000" dirty="0">
                <a:solidFill>
                  <a:schemeClr val="bg1"/>
                </a:solidFill>
                <a:cs typeface="Tahoma" charset="0"/>
              </a:rPr>
            </a:br>
            <a:endParaRPr lang="en-US" sz="4000" b="1" dirty="0">
              <a:solidFill>
                <a:schemeClr val="bg1"/>
              </a:solidFill>
              <a:cs typeface="Tahoma" charset="0"/>
            </a:endParaRPr>
          </a:p>
        </p:txBody>
      </p:sp>
      <p:sp>
        <p:nvSpPr>
          <p:cNvPr id="5" name="AutoShape 8">
            <a:extLst>
              <a:ext uri="{FF2B5EF4-FFF2-40B4-BE49-F238E27FC236}">
                <a16:creationId xmlns:a16="http://schemas.microsoft.com/office/drawing/2014/main" id="{8FE47367-09BE-0825-359D-1869E90CE66E}"/>
              </a:ext>
            </a:extLst>
          </p:cNvPr>
          <p:cNvSpPr>
            <a:spLocks noGrp="1" noChangeAspect="1" noChangeArrowheads="1"/>
          </p:cNvSpPr>
          <p:nvPr>
            <p:ph idx="1"/>
          </p:nvPr>
        </p:nvSpPr>
        <p:spPr bwMode="auto">
          <a:xfrm>
            <a:off x="533400" y="1066800"/>
            <a:ext cx="84582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en-US" sz="2800" dirty="0" err="1">
                <a:solidFill>
                  <a:srgbClr val="1B1B1B"/>
                </a:solidFill>
                <a:latin typeface="Aptos Display" panose="020B0004020202020204" pitchFamily="34" charset="0"/>
              </a:rPr>
              <a:t>Giải</a:t>
            </a:r>
            <a:r>
              <a:rPr lang="en-US" sz="2800" dirty="0">
                <a:solidFill>
                  <a:srgbClr val="1B1B1B"/>
                </a:solidFill>
                <a:latin typeface="Aptos Display" panose="020B0004020202020204" pitchFamily="34" charset="0"/>
              </a:rPr>
              <a:t> </a:t>
            </a:r>
            <a:r>
              <a:rPr lang="en-US" sz="2800" dirty="0" err="1">
                <a:solidFill>
                  <a:srgbClr val="1B1B1B"/>
                </a:solidFill>
                <a:latin typeface="Aptos Display" panose="020B0004020202020204" pitchFamily="34" charset="0"/>
              </a:rPr>
              <a:t>pháp</a:t>
            </a:r>
            <a:r>
              <a:rPr lang="en-US" sz="2800" dirty="0">
                <a:solidFill>
                  <a:srgbClr val="1B1B1B"/>
                </a:solidFill>
                <a:latin typeface="Aptos Display" panose="020B0004020202020204" pitchFamily="34" charset="0"/>
              </a:rPr>
              <a:t>:</a:t>
            </a:r>
          </a:p>
          <a:p>
            <a:pPr lvl="1" algn="just"/>
            <a:r>
              <a:rPr lang="en-US" sz="2400" dirty="0">
                <a:solidFill>
                  <a:srgbClr val="1B1B1B"/>
                </a:solidFill>
                <a:latin typeface="Aptos Display" panose="020B0004020202020204" pitchFamily="34" charset="0"/>
              </a:rPr>
              <a:t>Mediator </a:t>
            </a:r>
            <a:r>
              <a:rPr lang="en-US" sz="2400" dirty="0" err="1">
                <a:solidFill>
                  <a:srgbClr val="1B1B1B"/>
                </a:solidFill>
                <a:latin typeface="Aptos Display" panose="020B0004020202020204" pitchFamily="34" charset="0"/>
              </a:rPr>
              <a:t>đề</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xuất</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bạn</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nên</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ngừng</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tất</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cả</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các</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giao</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tiếp</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trực</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tiếp</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giữa</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các</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thành</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phần</a:t>
            </a:r>
            <a:r>
              <a:rPr lang="en-US" sz="2400" dirty="0">
                <a:solidFill>
                  <a:srgbClr val="1B1B1B"/>
                </a:solidFill>
                <a:latin typeface="Aptos Display" panose="020B0004020202020204" pitchFamily="34" charset="0"/>
              </a:rPr>
              <a:t>.</a:t>
            </a:r>
          </a:p>
          <a:p>
            <a:pPr lvl="1" algn="just"/>
            <a:r>
              <a:rPr lang="vi-VN" sz="2400" dirty="0">
                <a:solidFill>
                  <a:srgbClr val="1B1B1B"/>
                </a:solidFill>
                <a:latin typeface="Aptos Display" panose="020B0004020202020204" pitchFamily="34" charset="0"/>
              </a:rPr>
              <a:t>Thay vào đó, các thành phần này sẽ giao tiếp gián tiếp với nhau bằng cách gọi một đối tượng </a:t>
            </a:r>
            <a:r>
              <a:rPr lang="vi-VN" sz="2400" dirty="0" err="1">
                <a:solidFill>
                  <a:srgbClr val="1B1B1B"/>
                </a:solidFill>
                <a:latin typeface="Aptos Display" panose="020B0004020202020204" pitchFamily="34" charset="0"/>
              </a:rPr>
              <a:t>Mediator</a:t>
            </a:r>
            <a:r>
              <a:rPr lang="vi-VN" sz="2400" dirty="0">
                <a:solidFill>
                  <a:srgbClr val="1B1B1B"/>
                </a:solidFill>
                <a:latin typeface="Aptos Display" panose="020B0004020202020204" pitchFamily="34" charset="0"/>
              </a:rPr>
              <a:t> đặc biệt để đối tượng này chuyển lời gọi đó đến các thành phần thích hợp giùm bạn.</a:t>
            </a:r>
            <a:endParaRPr lang="en-US" sz="2400" dirty="0">
              <a:solidFill>
                <a:srgbClr val="1B1B1B"/>
              </a:solidFill>
              <a:latin typeface="Aptos Display" panose="020B0004020202020204" pitchFamily="34" charset="0"/>
            </a:endParaRPr>
          </a:p>
        </p:txBody>
      </p:sp>
      <p:pic>
        <p:nvPicPr>
          <p:cNvPr id="2" name="Picture 2">
            <a:extLst>
              <a:ext uri="{FF2B5EF4-FFF2-40B4-BE49-F238E27FC236}">
                <a16:creationId xmlns:a16="http://schemas.microsoft.com/office/drawing/2014/main" id="{2FB882E0-C0F3-C818-69CC-7C11DCC88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727" y="3958632"/>
            <a:ext cx="6060546" cy="2727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4609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bg1"/>
                </a:solidFill>
                <a:cs typeface="Tahoma" charset="0"/>
              </a:rPr>
              <a:t>Motivation</a:t>
            </a:r>
            <a:br>
              <a:rPr lang="en-US" sz="4000" dirty="0">
                <a:solidFill>
                  <a:schemeClr val="bg1"/>
                </a:solidFill>
                <a:cs typeface="Tahoma" charset="0"/>
              </a:rPr>
            </a:br>
            <a:endParaRPr lang="en-US" sz="4000" b="1" dirty="0">
              <a:solidFill>
                <a:schemeClr val="bg1"/>
              </a:solidFill>
              <a:cs typeface="Tahoma" charset="0"/>
            </a:endParaRPr>
          </a:p>
        </p:txBody>
      </p:sp>
      <p:sp>
        <p:nvSpPr>
          <p:cNvPr id="5" name="AutoShape 8">
            <a:extLst>
              <a:ext uri="{FF2B5EF4-FFF2-40B4-BE49-F238E27FC236}">
                <a16:creationId xmlns:a16="http://schemas.microsoft.com/office/drawing/2014/main" id="{8FE47367-09BE-0825-359D-1869E90CE66E}"/>
              </a:ext>
            </a:extLst>
          </p:cNvPr>
          <p:cNvSpPr>
            <a:spLocks noGrp="1" noChangeAspect="1" noChangeArrowheads="1"/>
          </p:cNvSpPr>
          <p:nvPr>
            <p:ph idx="1"/>
          </p:nvPr>
        </p:nvSpPr>
        <p:spPr bwMode="auto">
          <a:xfrm>
            <a:off x="533400" y="1066800"/>
            <a:ext cx="84582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en-US" sz="2800" dirty="0" err="1">
                <a:solidFill>
                  <a:srgbClr val="1B1B1B"/>
                </a:solidFill>
                <a:latin typeface="Aptos Display" panose="020B0004020202020204" pitchFamily="34" charset="0"/>
              </a:rPr>
              <a:t>Giải</a:t>
            </a:r>
            <a:r>
              <a:rPr lang="en-US" sz="2800" dirty="0">
                <a:solidFill>
                  <a:srgbClr val="1B1B1B"/>
                </a:solidFill>
                <a:latin typeface="Aptos Display" panose="020B0004020202020204" pitchFamily="34" charset="0"/>
              </a:rPr>
              <a:t> </a:t>
            </a:r>
            <a:r>
              <a:rPr lang="en-US" sz="2800" dirty="0" err="1">
                <a:solidFill>
                  <a:srgbClr val="1B1B1B"/>
                </a:solidFill>
                <a:latin typeface="Aptos Display" panose="020B0004020202020204" pitchFamily="34" charset="0"/>
              </a:rPr>
              <a:t>pháp</a:t>
            </a:r>
            <a:r>
              <a:rPr lang="en-US" sz="2800" dirty="0">
                <a:solidFill>
                  <a:srgbClr val="1B1B1B"/>
                </a:solidFill>
                <a:latin typeface="Aptos Display" panose="020B0004020202020204" pitchFamily="34" charset="0"/>
              </a:rPr>
              <a:t>:</a:t>
            </a:r>
          </a:p>
          <a:p>
            <a:pPr lvl="1" algn="just"/>
            <a:r>
              <a:rPr lang="vi-VN" sz="2400" dirty="0">
                <a:solidFill>
                  <a:srgbClr val="1B1B1B"/>
                </a:solidFill>
                <a:latin typeface="Aptos Display" panose="020B0004020202020204" pitchFamily="34" charset="0"/>
              </a:rPr>
              <a:t>Thay đổi quan trọng nhất xảy ra đối với các thành phần trong </a:t>
            </a:r>
            <a:r>
              <a:rPr lang="vi-VN" sz="2400" dirty="0" err="1">
                <a:solidFill>
                  <a:srgbClr val="1B1B1B"/>
                </a:solidFill>
                <a:latin typeface="Aptos Display" panose="020B0004020202020204" pitchFamily="34" charset="0"/>
              </a:rPr>
              <a:t>form</a:t>
            </a:r>
            <a:r>
              <a:rPr lang="vi-VN" sz="2400" dirty="0">
                <a:solidFill>
                  <a:srgbClr val="1B1B1B"/>
                </a:solidFill>
                <a:latin typeface="Aptos Display" panose="020B0004020202020204" pitchFamily="34" charset="0"/>
              </a:rPr>
              <a:t>. Hãy xem xét </a:t>
            </a:r>
            <a:r>
              <a:rPr lang="vi-VN" sz="2400" dirty="0" err="1">
                <a:solidFill>
                  <a:srgbClr val="1B1B1B"/>
                </a:solidFill>
                <a:latin typeface="Aptos Display" panose="020B0004020202020204" pitchFamily="34" charset="0"/>
              </a:rPr>
              <a:t>submit</a:t>
            </a:r>
            <a:r>
              <a:rPr lang="vi-VN" sz="2400" dirty="0">
                <a:solidFill>
                  <a:srgbClr val="1B1B1B"/>
                </a:solidFill>
                <a:latin typeface="Aptos Display" panose="020B0004020202020204" pitchFamily="34" charset="0"/>
              </a:rPr>
              <a:t> </a:t>
            </a:r>
            <a:r>
              <a:rPr lang="vi-VN" sz="2400" dirty="0" err="1">
                <a:solidFill>
                  <a:srgbClr val="1B1B1B"/>
                </a:solidFill>
                <a:latin typeface="Aptos Display" panose="020B0004020202020204" pitchFamily="34" charset="0"/>
              </a:rPr>
              <a:t>button</a:t>
            </a:r>
            <a:r>
              <a:rPr lang="vi-VN" sz="2400" dirty="0">
                <a:solidFill>
                  <a:srgbClr val="1B1B1B"/>
                </a:solidFill>
                <a:latin typeface="Aptos Display" panose="020B0004020202020204" pitchFamily="34" charset="0"/>
              </a:rPr>
              <a:t>. Trước đây, mỗi lần người dùng nhấp vào </a:t>
            </a:r>
            <a:r>
              <a:rPr lang="vi-VN" sz="2400" dirty="0" err="1">
                <a:solidFill>
                  <a:srgbClr val="1B1B1B"/>
                </a:solidFill>
                <a:latin typeface="Aptos Display" panose="020B0004020202020204" pitchFamily="34" charset="0"/>
              </a:rPr>
              <a:t>button</a:t>
            </a:r>
            <a:r>
              <a:rPr lang="vi-VN" sz="2400" dirty="0">
                <a:solidFill>
                  <a:srgbClr val="1B1B1B"/>
                </a:solidFill>
                <a:latin typeface="Aptos Display" panose="020B0004020202020204" pitchFamily="34" charset="0"/>
              </a:rPr>
              <a:t>, nó phải xác thực các giá trị của tất cả các phần tử biểu mẫu riêng lẻ. Bây giờ công việc duy nhất của nó là thông báo cho </a:t>
            </a:r>
            <a:r>
              <a:rPr lang="vi-VN" sz="2400" dirty="0" err="1">
                <a:solidFill>
                  <a:srgbClr val="1B1B1B"/>
                </a:solidFill>
                <a:latin typeface="Aptos Display" panose="020B0004020202020204" pitchFamily="34" charset="0"/>
              </a:rPr>
              <a:t>dialog</a:t>
            </a:r>
            <a:r>
              <a:rPr lang="vi-VN" sz="2400" dirty="0">
                <a:solidFill>
                  <a:srgbClr val="1B1B1B"/>
                </a:solidFill>
                <a:latin typeface="Aptos Display" panose="020B0004020202020204" pitchFamily="34" charset="0"/>
              </a:rPr>
              <a:t> về </a:t>
            </a:r>
            <a:r>
              <a:rPr lang="en-US" sz="2400" dirty="0" err="1">
                <a:solidFill>
                  <a:srgbClr val="1B1B1B"/>
                </a:solidFill>
                <a:latin typeface="Aptos Display" panose="020B0004020202020204" pitchFamily="34" charset="0"/>
              </a:rPr>
              <a:t>thao</a:t>
            </a:r>
            <a:r>
              <a:rPr lang="en-US" sz="2400" dirty="0">
                <a:solidFill>
                  <a:srgbClr val="1B1B1B"/>
                </a:solidFill>
                <a:latin typeface="Aptos Display" panose="020B0004020202020204" pitchFamily="34" charset="0"/>
              </a:rPr>
              <a:t> </a:t>
            </a:r>
            <a:r>
              <a:rPr lang="en-US" sz="2400" dirty="0" err="1">
                <a:solidFill>
                  <a:srgbClr val="1B1B1B"/>
                </a:solidFill>
                <a:latin typeface="Aptos Display" panose="020B0004020202020204" pitchFamily="34" charset="0"/>
              </a:rPr>
              <a:t>tác</a:t>
            </a:r>
            <a:r>
              <a:rPr lang="vi-VN" sz="2400" dirty="0">
                <a:solidFill>
                  <a:srgbClr val="1B1B1B"/>
                </a:solidFill>
                <a:latin typeface="Aptos Display" panose="020B0004020202020204" pitchFamily="34" charset="0"/>
              </a:rPr>
              <a:t> </a:t>
            </a:r>
            <a:r>
              <a:rPr lang="en-US" sz="2400" dirty="0">
                <a:solidFill>
                  <a:srgbClr val="1B1B1B"/>
                </a:solidFill>
                <a:latin typeface="Aptos Display" panose="020B0004020202020204" pitchFamily="34" charset="0"/>
              </a:rPr>
              <a:t>click </a:t>
            </a:r>
            <a:r>
              <a:rPr lang="vi-VN" sz="2400" dirty="0">
                <a:solidFill>
                  <a:srgbClr val="1B1B1B"/>
                </a:solidFill>
                <a:latin typeface="Aptos Display" panose="020B0004020202020204" pitchFamily="34" charset="0"/>
              </a:rPr>
              <a:t>chuột.</a:t>
            </a:r>
            <a:endParaRPr lang="en-US" sz="2400" dirty="0">
              <a:solidFill>
                <a:srgbClr val="1B1B1B"/>
              </a:solidFill>
              <a:latin typeface="Aptos Display" panose="020B0004020202020204" pitchFamily="34" charset="0"/>
            </a:endParaRPr>
          </a:p>
          <a:p>
            <a:pPr lvl="1" algn="just"/>
            <a:r>
              <a:rPr lang="vi-VN" sz="2400" dirty="0">
                <a:solidFill>
                  <a:srgbClr val="1B1B1B"/>
                </a:solidFill>
                <a:latin typeface="Aptos Display" panose="020B0004020202020204" pitchFamily="34" charset="0"/>
              </a:rPr>
              <a:t>Khi nhận được thông báo này, </a:t>
            </a:r>
            <a:r>
              <a:rPr lang="vi-VN" sz="2400" dirty="0" err="1">
                <a:solidFill>
                  <a:srgbClr val="1B1B1B"/>
                </a:solidFill>
                <a:latin typeface="Aptos Display" panose="020B0004020202020204" pitchFamily="34" charset="0"/>
              </a:rPr>
              <a:t>dialog</a:t>
            </a:r>
            <a:r>
              <a:rPr lang="vi-VN" sz="2400" dirty="0">
                <a:solidFill>
                  <a:srgbClr val="1B1B1B"/>
                </a:solidFill>
                <a:latin typeface="Aptos Display" panose="020B0004020202020204" pitchFamily="34" charset="0"/>
              </a:rPr>
              <a:t> sẽ tự thực hiện việc xác thực hoặc chuyển nhiệm vụ cho các phần tử riêng lẻ. Do đó, thay vì bị ràng buộc với hàng tá phần tử biểu mẫu, </a:t>
            </a:r>
            <a:r>
              <a:rPr lang="vi-VN" sz="2400" dirty="0" err="1">
                <a:solidFill>
                  <a:srgbClr val="1B1B1B"/>
                </a:solidFill>
                <a:latin typeface="Aptos Display" panose="020B0004020202020204" pitchFamily="34" charset="0"/>
              </a:rPr>
              <a:t>button</a:t>
            </a:r>
            <a:r>
              <a:rPr lang="vi-VN" sz="2400" dirty="0">
                <a:solidFill>
                  <a:srgbClr val="1B1B1B"/>
                </a:solidFill>
                <a:latin typeface="Aptos Display" panose="020B0004020202020204" pitchFamily="34" charset="0"/>
              </a:rPr>
              <a:t> chỉ phụ thuộc vào lớp </a:t>
            </a:r>
            <a:r>
              <a:rPr lang="vi-VN" sz="2400" dirty="0" err="1">
                <a:solidFill>
                  <a:srgbClr val="1B1B1B"/>
                </a:solidFill>
                <a:latin typeface="Aptos Display" panose="020B0004020202020204" pitchFamily="34" charset="0"/>
              </a:rPr>
              <a:t>dialog</a:t>
            </a:r>
            <a:r>
              <a:rPr lang="vi-VN" sz="2400" dirty="0">
                <a:solidFill>
                  <a:srgbClr val="1B1B1B"/>
                </a:solidFill>
                <a:latin typeface="Aptos Display" panose="020B0004020202020204" pitchFamily="34" charset="0"/>
              </a:rPr>
              <a:t>.</a:t>
            </a:r>
            <a:endParaRPr lang="en-US" sz="2400" dirty="0">
              <a:solidFill>
                <a:srgbClr val="1B1B1B"/>
              </a:solidFill>
              <a:latin typeface="Aptos Display" panose="020B0004020202020204" pitchFamily="34" charset="0"/>
            </a:endParaRPr>
          </a:p>
          <a:p>
            <a:pPr lvl="1" algn="just"/>
            <a:r>
              <a:rPr lang="vi-VN" sz="2400" dirty="0">
                <a:solidFill>
                  <a:srgbClr val="1B1B1B"/>
                </a:solidFill>
                <a:latin typeface="Aptos Display" panose="020B0004020202020204" pitchFamily="34" charset="0"/>
              </a:rPr>
              <a:t>Bạn cũng có thể làm cho sự phụ thuộc trở nên </a:t>
            </a:r>
            <a:r>
              <a:rPr lang="en-US" sz="2400" dirty="0" err="1">
                <a:solidFill>
                  <a:srgbClr val="1B1B1B"/>
                </a:solidFill>
                <a:latin typeface="Aptos Display" panose="020B0004020202020204" pitchFamily="34" charset="0"/>
              </a:rPr>
              <a:t>ít</a:t>
            </a:r>
            <a:r>
              <a:rPr lang="en-US" sz="2400" dirty="0">
                <a:solidFill>
                  <a:srgbClr val="1B1B1B"/>
                </a:solidFill>
                <a:latin typeface="Aptos Display" panose="020B0004020202020204" pitchFamily="34" charset="0"/>
              </a:rPr>
              <a:t> rang </a:t>
            </a:r>
            <a:r>
              <a:rPr lang="en-US" sz="2400" dirty="0" err="1">
                <a:solidFill>
                  <a:srgbClr val="1B1B1B"/>
                </a:solidFill>
                <a:latin typeface="Aptos Display" panose="020B0004020202020204" pitchFamily="34" charset="0"/>
              </a:rPr>
              <a:t>buộc</a:t>
            </a:r>
            <a:r>
              <a:rPr lang="en-US" sz="2400" dirty="0">
                <a:solidFill>
                  <a:srgbClr val="1B1B1B"/>
                </a:solidFill>
                <a:latin typeface="Aptos Display" panose="020B0004020202020204" pitchFamily="34" charset="0"/>
              </a:rPr>
              <a:t> </a:t>
            </a:r>
            <a:r>
              <a:rPr lang="vi-VN" sz="2400" dirty="0">
                <a:solidFill>
                  <a:srgbClr val="1B1B1B"/>
                </a:solidFill>
                <a:latin typeface="Aptos Display" panose="020B0004020202020204" pitchFamily="34" charset="0"/>
              </a:rPr>
              <a:t>hơn bằng cách trích xuất </a:t>
            </a:r>
            <a:r>
              <a:rPr lang="vi-VN" sz="2400" dirty="0" err="1">
                <a:solidFill>
                  <a:srgbClr val="1B1B1B"/>
                </a:solidFill>
                <a:latin typeface="Aptos Display" panose="020B0004020202020204" pitchFamily="34" charset="0"/>
              </a:rPr>
              <a:t>interface</a:t>
            </a:r>
            <a:r>
              <a:rPr lang="vi-VN" sz="2400" dirty="0">
                <a:solidFill>
                  <a:srgbClr val="1B1B1B"/>
                </a:solidFill>
                <a:latin typeface="Aptos Display" panose="020B0004020202020204" pitchFamily="34" charset="0"/>
              </a:rPr>
              <a:t> chung cho tất cả các loại của các </a:t>
            </a:r>
            <a:r>
              <a:rPr lang="vi-VN" sz="2400" dirty="0" err="1">
                <a:solidFill>
                  <a:srgbClr val="1B1B1B"/>
                </a:solidFill>
                <a:latin typeface="Aptos Display" panose="020B0004020202020204" pitchFamily="34" charset="0"/>
              </a:rPr>
              <a:t>dialog</a:t>
            </a:r>
            <a:r>
              <a:rPr lang="vi-VN" sz="2400" dirty="0">
                <a:solidFill>
                  <a:srgbClr val="1B1B1B"/>
                </a:solidFill>
                <a:latin typeface="Aptos Display" panose="020B0004020202020204" pitchFamily="34" charset="0"/>
              </a:rPr>
              <a:t>.</a:t>
            </a:r>
            <a:endParaRPr lang="en-US" sz="2400" dirty="0">
              <a:solidFill>
                <a:srgbClr val="1B1B1B"/>
              </a:solidFill>
              <a:latin typeface="Aptos Display" panose="020B0004020202020204" pitchFamily="34" charset="0"/>
            </a:endParaRPr>
          </a:p>
        </p:txBody>
      </p:sp>
    </p:spTree>
    <p:extLst>
      <p:ext uri="{BB962C8B-B14F-4D97-AF65-F5344CB8AC3E}">
        <p14:creationId xmlns:p14="http://schemas.microsoft.com/office/powerpoint/2010/main" val="222516238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a:xfrm>
            <a:off x="457200" y="160337"/>
            <a:ext cx="8229600" cy="1143000"/>
          </a:xfrm>
        </p:spPr>
        <p:txBody>
          <a:bodyPr>
            <a:normAutofit/>
          </a:bodyPr>
          <a:lstStyle/>
          <a:p>
            <a:r>
              <a:rPr lang="en-US" b="1" dirty="0" err="1">
                <a:solidFill>
                  <a:schemeClr val="bg1"/>
                </a:solidFill>
              </a:rPr>
              <a:t>Đặc</a:t>
            </a:r>
            <a:r>
              <a:rPr lang="en-US" b="1" dirty="0">
                <a:solidFill>
                  <a:schemeClr val="bg1"/>
                </a:solidFill>
              </a:rPr>
              <a:t> </a:t>
            </a:r>
            <a:r>
              <a:rPr lang="en-US" b="1" dirty="0" err="1">
                <a:solidFill>
                  <a:schemeClr val="bg1"/>
                </a:solidFill>
              </a:rPr>
              <a:t>điểm</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sz="half" idx="1"/>
          </p:nvPr>
        </p:nvSpPr>
        <p:spPr>
          <a:xfrm>
            <a:off x="533400" y="914400"/>
            <a:ext cx="4038600" cy="4525963"/>
          </a:xfrm>
        </p:spPr>
        <p:txBody>
          <a:bodyPr>
            <a:normAutofit/>
          </a:bodyPr>
          <a:lstStyle/>
          <a:p>
            <a:r>
              <a:rPr lang="en-US" dirty="0" err="1">
                <a:latin typeface="Aptos Display" panose="020B0004020202020204" pitchFamily="34" charset="0"/>
              </a:rPr>
              <a:t>Cấu</a:t>
            </a:r>
            <a:r>
              <a:rPr lang="en-US" dirty="0">
                <a:latin typeface="Aptos Display" panose="020B0004020202020204" pitchFamily="34" charset="0"/>
              </a:rPr>
              <a:t> </a:t>
            </a:r>
            <a:r>
              <a:rPr lang="en-US" dirty="0" err="1">
                <a:latin typeface="Aptos Display" panose="020B0004020202020204" pitchFamily="34" charset="0"/>
              </a:rPr>
              <a:t>trúc</a:t>
            </a:r>
            <a:r>
              <a:rPr lang="en-US" dirty="0">
                <a:latin typeface="Aptos Display" panose="020B0004020202020204" pitchFamily="34" charset="0"/>
              </a:rPr>
              <a:t> </a:t>
            </a:r>
            <a:r>
              <a:rPr lang="en-US" dirty="0" err="1">
                <a:latin typeface="Aptos Display" panose="020B0004020202020204" pitchFamily="34" charset="0"/>
              </a:rPr>
              <a:t>mẫu</a:t>
            </a:r>
            <a:r>
              <a:rPr lang="en-US" dirty="0">
                <a:latin typeface="Aptos Display" panose="020B0004020202020204" pitchFamily="34" charset="0"/>
              </a:rPr>
              <a:t>:</a:t>
            </a:r>
          </a:p>
          <a:p>
            <a:pPr lvl="1"/>
            <a:endParaRPr lang="en-US" sz="2800" dirty="0">
              <a:latin typeface="Aptos Display" panose="020B0004020202020204" pitchFamily="34" charset="0"/>
            </a:endParaRPr>
          </a:p>
          <a:p>
            <a:pPr marL="0" indent="0">
              <a:buNone/>
            </a:pPr>
            <a:endParaRPr lang="en-US" dirty="0">
              <a:latin typeface="Aptos Display" panose="020B0004020202020204" pitchFamily="34" charset="0"/>
            </a:endParaRPr>
          </a:p>
        </p:txBody>
      </p:sp>
      <p:pic>
        <p:nvPicPr>
          <p:cNvPr id="5122" name="Picture 2">
            <a:extLst>
              <a:ext uri="{FF2B5EF4-FFF2-40B4-BE49-F238E27FC236}">
                <a16:creationId xmlns:a16="http://schemas.microsoft.com/office/drawing/2014/main" id="{E87949BB-FF4B-C268-5871-BD7E47630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436200"/>
            <a:ext cx="6362700" cy="526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7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4255</TotalTime>
  <Words>1656</Words>
  <Application>Microsoft Office PowerPoint</Application>
  <PresentationFormat>On-screen Show (4:3)</PresentationFormat>
  <Paragraphs>106</Paragraphs>
  <Slides>17</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Barlow</vt:lpstr>
      <vt:lpstr>Calibri</vt:lpstr>
      <vt:lpstr>Tahoma</vt:lpstr>
      <vt:lpstr>Arial</vt:lpstr>
      <vt:lpstr>Aptos Display</vt:lpstr>
      <vt:lpstr>Open Sans</vt:lpstr>
      <vt:lpstr>Times New Roman</vt:lpstr>
      <vt:lpstr>VNPT template</vt:lpstr>
      <vt:lpstr>Custom Design</vt:lpstr>
      <vt:lpstr>Mediator</vt:lpstr>
      <vt:lpstr>Nội dung</vt:lpstr>
      <vt:lpstr>Tổng quan</vt:lpstr>
      <vt:lpstr>Motivation </vt:lpstr>
      <vt:lpstr>Motivation </vt:lpstr>
      <vt:lpstr>Motivation </vt:lpstr>
      <vt:lpstr>Motivation </vt:lpstr>
      <vt:lpstr>Motivation </vt:lpstr>
      <vt:lpstr>Đặc điểm</vt:lpstr>
      <vt:lpstr>Đặc điểm</vt:lpstr>
      <vt:lpstr>Hệ quả mang lại</vt:lpstr>
      <vt:lpstr>Hệ quả mang lại</vt:lpstr>
      <vt:lpstr>Khi nào thì sử dụng</vt:lpstr>
      <vt:lpstr>Demo</vt:lpstr>
      <vt:lpstr>Các mẫu liên quan và so sánh</vt:lpstr>
      <vt:lpstr>Các mẫu liên quan và so sánh</vt:lpstr>
      <vt:lpstr>Q&amp;A</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Gia Bao Tran</cp:lastModifiedBy>
  <cp:revision>263</cp:revision>
  <dcterms:created xsi:type="dcterms:W3CDTF">2010-09-29T06:57:02Z</dcterms:created>
  <dcterms:modified xsi:type="dcterms:W3CDTF">2024-12-10T05:29:42Z</dcterms:modified>
</cp:coreProperties>
</file>