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3" r:id="rId1"/>
    <p:sldMasterId id="2147483986" r:id="rId2"/>
  </p:sldMasterIdLst>
  <p:notesMasterIdLst>
    <p:notesMasterId r:id="rId17"/>
  </p:notesMasterIdLst>
  <p:handoutMasterIdLst>
    <p:handoutMasterId r:id="rId18"/>
  </p:handoutMasterIdLst>
  <p:sldIdLst>
    <p:sldId id="780" r:id="rId3"/>
    <p:sldId id="781" r:id="rId4"/>
    <p:sldId id="782" r:id="rId5"/>
    <p:sldId id="783" r:id="rId6"/>
    <p:sldId id="838" r:id="rId7"/>
    <p:sldId id="813" r:id="rId8"/>
    <p:sldId id="841" r:id="rId9"/>
    <p:sldId id="800" r:id="rId10"/>
    <p:sldId id="801" r:id="rId11"/>
    <p:sldId id="802" r:id="rId12"/>
    <p:sldId id="808" r:id="rId13"/>
    <p:sldId id="821" r:id="rId14"/>
    <p:sldId id="840" r:id="rId15"/>
    <p:sldId id="810" r:id="rId16"/>
  </p:sldIdLst>
  <p:sldSz cx="9144000" cy="6858000" type="screen4x3"/>
  <p:notesSz cx="9872663" cy="6797675"/>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CC3300"/>
    <a:srgbClr val="0000FF"/>
    <a:srgbClr val="0066FF"/>
    <a:srgbClr val="D3F9E7"/>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53" autoAdjust="0"/>
    <p:restoredTop sz="94917" autoAdjust="0"/>
  </p:normalViewPr>
  <p:slideViewPr>
    <p:cSldViewPr>
      <p:cViewPr varScale="1">
        <p:scale>
          <a:sx n="89" d="100"/>
          <a:sy n="89" d="100"/>
        </p:scale>
        <p:origin x="984" y="72"/>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18" y="72"/>
      </p:cViewPr>
      <p:guideLst>
        <p:guide orient="horz" pos="2141"/>
        <p:guide pos="31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592225" y="6483755"/>
            <a:ext cx="3354878" cy="339884"/>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1284363" y="113295"/>
            <a:ext cx="7354219" cy="244055"/>
          </a:xfrm>
          <a:prstGeom prst="rect">
            <a:avLst/>
          </a:prstGeom>
          <a:noFill/>
        </p:spPr>
        <p:txBody>
          <a:bodyPr>
            <a:spAutoFit/>
          </a:bodyPr>
          <a:lstStyle/>
          <a:p>
            <a:pPr>
              <a:defRPr/>
            </a:pPr>
            <a:r>
              <a:rPr lang="vi-VN" sz="1000" b="0" i="1">
                <a:latin typeface="Times New Roman" pitchFamily="18" charset="0"/>
                <a:ea typeface="+mn-ea"/>
                <a:cs typeface="Times New Roman" pitchFamily="18" charset="0"/>
              </a:rPr>
              <a:t>Chương trình đào tạo .NET và DEVEXPRESS</a:t>
            </a:r>
            <a:endParaRPr lang="en-US" sz="1000" b="0" i="1">
              <a:latin typeface="Times New Roman" pitchFamily="18" charset="0"/>
              <a:ea typeface="+mn-ea"/>
              <a:cs typeface="Times New Roman" pitchFamily="18" charset="0"/>
            </a:endParaRPr>
          </a:p>
        </p:txBody>
      </p:sp>
      <p:sp>
        <p:nvSpPr>
          <p:cNvPr id="7" name="TextBox 6"/>
          <p:cNvSpPr txBox="1"/>
          <p:nvPr/>
        </p:nvSpPr>
        <p:spPr>
          <a:xfrm>
            <a:off x="1058047" y="6574257"/>
            <a:ext cx="2278084" cy="244055"/>
          </a:xfrm>
          <a:prstGeom prst="rect">
            <a:avLst/>
          </a:prstGeom>
          <a:noFill/>
        </p:spPr>
        <p:txBody>
          <a:bodyPr wrap="square">
            <a:spAutoFit/>
          </a:bodyPr>
          <a:lstStyle/>
          <a:p>
            <a:pPr algn="l">
              <a:defRPr/>
            </a:pPr>
            <a:r>
              <a:rPr lang="en-US" sz="1000" b="0" i="1">
                <a:latin typeface="Times New Roman" pitchFamily="18" charset="0"/>
                <a:ea typeface="+mn-ea"/>
                <a:cs typeface="Times New Roman" pitchFamily="18" charset="0"/>
              </a:rPr>
              <a:t>ThS. Trần Anh Dũng</a:t>
            </a:r>
          </a:p>
        </p:txBody>
      </p:sp>
      <p:cxnSp>
        <p:nvCxnSpPr>
          <p:cNvPr id="9" name="Straight Connector 8"/>
          <p:cNvCxnSpPr/>
          <p:nvPr/>
        </p:nvCxnSpPr>
        <p:spPr>
          <a:xfrm flipV="1">
            <a:off x="1050131" y="339884"/>
            <a:ext cx="7747262" cy="17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50131" y="6572267"/>
            <a:ext cx="7772400" cy="11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9884"/>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endParaRPr lang="vi-VN"/>
          </a:p>
        </p:txBody>
      </p:sp>
      <p:sp>
        <p:nvSpPr>
          <p:cNvPr id="3" name="Date Placeholder 2"/>
          <p:cNvSpPr>
            <a:spLocks noGrp="1"/>
          </p:cNvSpPr>
          <p:nvPr>
            <p:ph type="dt" idx="1"/>
          </p:nvPr>
        </p:nvSpPr>
        <p:spPr>
          <a:xfrm>
            <a:off x="5592224" y="0"/>
            <a:ext cx="4278154" cy="339884"/>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19/11/2024</a:t>
            </a:fld>
            <a:endParaRPr lang="vi-VN"/>
          </a:p>
        </p:txBody>
      </p:sp>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a:p>
        </p:txBody>
      </p:sp>
      <p:sp>
        <p:nvSpPr>
          <p:cNvPr id="5" name="Notes Placeholder 4"/>
          <p:cNvSpPr>
            <a:spLocks noGrp="1"/>
          </p:cNvSpPr>
          <p:nvPr>
            <p:ph type="body" sz="quarter" idx="3"/>
          </p:nvPr>
        </p:nvSpPr>
        <p:spPr>
          <a:xfrm>
            <a:off x="987267" y="3228896"/>
            <a:ext cx="7898130" cy="3058954"/>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p:cNvSpPr>
            <a:spLocks noGrp="1"/>
          </p:cNvSpPr>
          <p:nvPr>
            <p:ph type="ftr" sz="quarter" idx="4"/>
          </p:nvPr>
        </p:nvSpPr>
        <p:spPr>
          <a:xfrm>
            <a:off x="0" y="6456612"/>
            <a:ext cx="5046028" cy="339884"/>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a:t>ThS. Trần Anh Dũng</a:t>
            </a:r>
          </a:p>
        </p:txBody>
      </p:sp>
      <p:sp>
        <p:nvSpPr>
          <p:cNvPr id="7" name="Slide Number Placeholder 6"/>
          <p:cNvSpPr>
            <a:spLocks noGrp="1"/>
          </p:cNvSpPr>
          <p:nvPr>
            <p:ph type="sldNum" sz="quarter" idx="5"/>
          </p:nvPr>
        </p:nvSpPr>
        <p:spPr>
          <a:xfrm>
            <a:off x="5592224" y="6456612"/>
            <a:ext cx="4278154" cy="339884"/>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a:p>
        </p:txBody>
      </p:sp>
      <p:sp>
        <p:nvSpPr>
          <p:cNvPr id="2" name="Footer Placeholder 1"/>
          <p:cNvSpPr>
            <a:spLocks noGrp="1"/>
          </p:cNvSpPr>
          <p:nvPr>
            <p:ph type="ftr" sz="quarter" idx="10"/>
          </p:nvPr>
        </p:nvSpPr>
        <p:spPr/>
        <p:txBody>
          <a:bodyPr/>
          <a:lstStyle/>
          <a:p>
            <a:pPr>
              <a:defRPr/>
            </a:pPr>
            <a:r>
              <a:rPr lang="vi-VN"/>
              <a:t>ThS. Trần Anh Dũng</a:t>
            </a:r>
          </a:p>
        </p:txBody>
      </p:sp>
      <p:sp>
        <p:nvSpPr>
          <p:cNvPr id="3" name="Header Placeholder 2"/>
          <p:cNvSpPr>
            <a:spLocks noGrp="1"/>
          </p:cNvSpPr>
          <p:nvPr>
            <p:ph type="hdr" sz="quarter" idx="11"/>
          </p:nvPr>
        </p:nvSpPr>
        <p:spPr/>
        <p:txBody>
          <a:bodyPr/>
          <a:lstStyle/>
          <a:p>
            <a:pPr>
              <a:defRPr/>
            </a:pPr>
            <a:endParaRPr lang="vi-VN"/>
          </a:p>
        </p:txBody>
      </p:sp>
    </p:spTree>
    <p:extLst>
      <p:ext uri="{BB962C8B-B14F-4D97-AF65-F5344CB8AC3E}">
        <p14:creationId xmlns:p14="http://schemas.microsoft.com/office/powerpoint/2010/main" val="3605873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a:t>Click icon to add table</a:t>
            </a:r>
            <a:endParaRPr lang="vi-VN" noProof="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858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112837"/>
            <a:ext cx="8458200" cy="5516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863917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590800"/>
            <a:ext cx="8686800" cy="1524000"/>
          </a:xfrm>
          <a:prstGeom prst="rect">
            <a:avLst/>
          </a:prstGeom>
          <a:ln>
            <a:miter lim="800000"/>
            <a:headEnd/>
            <a:tailEnd/>
          </a:ln>
        </p:spPr>
        <p:txBody>
          <a:bodyPr vert="horz" wrap="square" lIns="91440" tIns="45720" rIns="91440" bIns="45720" numCol="1" anchor="ctr" anchorCtr="0" compatLnSpc="1">
            <a:prstTxWarp prst="textNoShape">
              <a:avLst/>
            </a:prstTxWarp>
          </a:bodyPr>
          <a:lstStyle/>
          <a:p>
            <a:pPr>
              <a:defRPr/>
            </a:pPr>
            <a:r>
              <a:rPr lang="en-US" sz="5400" b="1" dirty="0">
                <a:solidFill>
                  <a:schemeClr val="bg1"/>
                </a:solidFill>
                <a:effectLst>
                  <a:outerShdw blurRad="38100" dist="38100" dir="2700000" algn="tl">
                    <a:srgbClr val="C0C0C0"/>
                  </a:outerShdw>
                </a:effectLst>
                <a:cs typeface="Tahoma" charset="0"/>
              </a:rPr>
              <a:t>Strategy</a:t>
            </a:r>
            <a:endParaRPr lang="vi-VN" sz="5400" b="1" dirty="0">
              <a:solidFill>
                <a:schemeClr val="bg1"/>
              </a:solidFill>
              <a:effectLst>
                <a:outerShdw blurRad="38100" dist="38100" dir="2700000" algn="tl">
                  <a:srgbClr val="C0C0C0"/>
                </a:outerShdw>
              </a:effectLst>
              <a:cs typeface="Tahoma" charset="0"/>
            </a:endParaRPr>
          </a:p>
        </p:txBody>
      </p:sp>
      <p:sp>
        <p:nvSpPr>
          <p:cNvPr id="3" name="Rectangle 3"/>
          <p:cNvSpPr>
            <a:spLocks noGrp="1" noChangeArrowheads="1"/>
          </p:cNvSpPr>
          <p:nvPr>
            <p:ph type="subTitle" idx="4294967295"/>
          </p:nvPr>
        </p:nvSpPr>
        <p:spPr>
          <a:xfrm>
            <a:off x="3657601" y="4343400"/>
            <a:ext cx="2286000" cy="533400"/>
          </a:xfrm>
          <a:prstGeom prst="rect">
            <a:avLst/>
          </a:prstGeom>
        </p:spPr>
        <p:txBody>
          <a:bodyPr>
            <a:normAutofit/>
          </a:bodyPr>
          <a:lstStyle/>
          <a:p>
            <a:pPr marL="0" indent="0" algn="ctr">
              <a:buNone/>
            </a:pPr>
            <a:r>
              <a:rPr lang="vi-VN" sz="2800" b="1" dirty="0">
                <a:effectLst>
                  <a:outerShdw blurRad="38100" dist="38100" dir="2700000" algn="tl">
                    <a:srgbClr val="000000">
                      <a:alpha val="43137"/>
                    </a:srgbClr>
                  </a:outerShdw>
                </a:effectLst>
                <a:latin typeface="+mj-lt"/>
                <a:cs typeface="Times New Roman" pitchFamily="18" charset="0"/>
              </a:rPr>
              <a:t>Group </a:t>
            </a:r>
            <a:r>
              <a:rPr lang="en-US" sz="2800" b="1" dirty="0">
                <a:effectLst>
                  <a:outerShdw blurRad="38100" dist="38100" dir="2700000" algn="tl">
                    <a:srgbClr val="000000">
                      <a:alpha val="43137"/>
                    </a:srgbClr>
                  </a:outerShdw>
                </a:effectLst>
                <a:latin typeface="+mj-lt"/>
                <a:cs typeface="Times New Roman" pitchFamily="18" charset="0"/>
              </a:rPr>
              <a:t>1</a:t>
            </a:r>
            <a:endParaRPr lang="vi-VN" sz="2800" b="1" dirty="0">
              <a:effectLst>
                <a:outerShdw blurRad="38100" dist="38100" dir="2700000" algn="tl">
                  <a:srgbClr val="000000">
                    <a:alpha val="43137"/>
                  </a:srgbClr>
                </a:outerShdw>
              </a:effectLst>
              <a:latin typeface="+mj-lt"/>
              <a:cs typeface="Times New Roman" pitchFamily="18" charset="0"/>
            </a:endParaRPr>
          </a:p>
        </p:txBody>
      </p:sp>
      <p:pic>
        <p:nvPicPr>
          <p:cNvPr id="1026" name="Picture 2" descr="https://gpcoder.com/wp-content/uploads/2018/08/design-patter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59" y="0"/>
            <a:ext cx="4762500" cy="24889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2231676B-F00A-BA8A-83F4-7FFA8FF8A3EF}"/>
              </a:ext>
            </a:extLst>
          </p:cNvPr>
          <p:cNvGraphicFramePr>
            <a:graphicFrameLocks noGrp="1"/>
          </p:cNvGraphicFramePr>
          <p:nvPr>
            <p:extLst>
              <p:ext uri="{D42A27DB-BD31-4B8C-83A1-F6EECF244321}">
                <p14:modId xmlns:p14="http://schemas.microsoft.com/office/powerpoint/2010/main" val="2114023926"/>
              </p:ext>
            </p:extLst>
          </p:nvPr>
        </p:nvGraphicFramePr>
        <p:xfrm>
          <a:off x="3124200" y="5105400"/>
          <a:ext cx="4305301" cy="1380225"/>
        </p:xfrm>
        <a:graphic>
          <a:graphicData uri="http://schemas.openxmlformats.org/drawingml/2006/table">
            <a:tbl>
              <a:tblPr firstRow="1" bandRow="1">
                <a:tableStyleId>{2D5ABB26-0587-4C30-8999-92F81FD0307C}</a:tableStyleId>
              </a:tblPr>
              <a:tblGrid>
                <a:gridCol w="1287328">
                  <a:extLst>
                    <a:ext uri="{9D8B030D-6E8A-4147-A177-3AD203B41FA5}">
                      <a16:colId xmlns:a16="http://schemas.microsoft.com/office/drawing/2014/main" val="4223953174"/>
                    </a:ext>
                  </a:extLst>
                </a:gridCol>
                <a:gridCol w="3017973">
                  <a:extLst>
                    <a:ext uri="{9D8B030D-6E8A-4147-A177-3AD203B41FA5}">
                      <a16:colId xmlns:a16="http://schemas.microsoft.com/office/drawing/2014/main" val="1325056070"/>
                    </a:ext>
                  </a:extLst>
                </a:gridCol>
              </a:tblGrid>
              <a:tr h="460075">
                <a:tc>
                  <a:txBody>
                    <a:bodyPr/>
                    <a:lstStyle/>
                    <a:p>
                      <a:pPr algn="l"/>
                      <a:r>
                        <a:rPr lang="en-US" sz="2000" dirty="0">
                          <a:latin typeface="Barlow" panose="020F0502020204030204" pitchFamily="2" charset="0"/>
                        </a:rPr>
                        <a:t>20520713</a:t>
                      </a:r>
                      <a:endParaRPr lang="en-GB"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Barlow" panose="020F0502020204030204" pitchFamily="2" charset="0"/>
                        </a:rPr>
                        <a:t>Phan Hoàng Minh </a:t>
                      </a:r>
                      <a:r>
                        <a:rPr lang="en-US" sz="2000" dirty="0" err="1">
                          <a:latin typeface="Barlow" panose="020F0502020204030204" pitchFamily="2" charset="0"/>
                        </a:rPr>
                        <a:t>Quân</a:t>
                      </a:r>
                      <a:endParaRPr lang="en-US" sz="2000" dirty="0">
                        <a:latin typeface="Barlow" panose="020F0502020204030204" pitchFamily="2" charset="0"/>
                      </a:endParaRPr>
                    </a:p>
                  </a:txBody>
                  <a:tcPr/>
                </a:tc>
                <a:extLst>
                  <a:ext uri="{0D108BD9-81ED-4DB2-BD59-A6C34878D82A}">
                    <a16:rowId xmlns:a16="http://schemas.microsoft.com/office/drawing/2014/main" val="3813653966"/>
                  </a:ext>
                </a:extLst>
              </a:tr>
              <a:tr h="460075">
                <a:tc>
                  <a:txBody>
                    <a:bodyPr/>
                    <a:lstStyle/>
                    <a:p>
                      <a:pPr algn="l"/>
                      <a:r>
                        <a:rPr lang="en-US" sz="2000" dirty="0">
                          <a:latin typeface="Barlow" panose="020F0502020204030204" pitchFamily="2" charset="0"/>
                        </a:rPr>
                        <a:t>21521863</a:t>
                      </a:r>
                      <a:endParaRPr lang="en-GB" sz="2000" dirty="0"/>
                    </a:p>
                  </a:txBody>
                  <a:tcPr/>
                </a:tc>
                <a:tc>
                  <a:txBody>
                    <a:bodyPr/>
                    <a:lstStyle/>
                    <a:p>
                      <a:pPr algn="l"/>
                      <a:r>
                        <a:rPr lang="en-US" sz="2000" dirty="0">
                          <a:latin typeface="Barlow" panose="020F0502020204030204" pitchFamily="2" charset="0"/>
                        </a:rPr>
                        <a:t>Trần Gia Bảo</a:t>
                      </a:r>
                      <a:endParaRPr lang="en-GB" sz="2000" dirty="0"/>
                    </a:p>
                  </a:txBody>
                  <a:tcPr/>
                </a:tc>
                <a:extLst>
                  <a:ext uri="{0D108BD9-81ED-4DB2-BD59-A6C34878D82A}">
                    <a16:rowId xmlns:a16="http://schemas.microsoft.com/office/drawing/2014/main" val="1939642978"/>
                  </a:ext>
                </a:extLst>
              </a:tr>
              <a:tr h="460075">
                <a:tc>
                  <a:txBody>
                    <a:bodyPr/>
                    <a:lstStyle/>
                    <a:p>
                      <a:pPr algn="l"/>
                      <a:r>
                        <a:rPr lang="en-US" sz="2000" dirty="0">
                          <a:latin typeface="Barlow" panose="020F0502020204030204" pitchFamily="2" charset="0"/>
                        </a:rPr>
                        <a:t>21521957</a:t>
                      </a:r>
                      <a:endParaRPr lang="en-GB" sz="2000" dirty="0"/>
                    </a:p>
                  </a:txBody>
                  <a:tcPr/>
                </a:tc>
                <a:tc>
                  <a:txBody>
                    <a:bodyPr/>
                    <a:lstStyle/>
                    <a:p>
                      <a:pPr algn="l"/>
                      <a:r>
                        <a:rPr lang="en-US" sz="2000" dirty="0">
                          <a:latin typeface="Barlow" panose="020F0502020204030204" pitchFamily="2" charset="0"/>
                        </a:rPr>
                        <a:t>Trần </a:t>
                      </a:r>
                      <a:r>
                        <a:rPr lang="en-US" sz="2000" dirty="0" err="1">
                          <a:latin typeface="Barlow" panose="020F0502020204030204" pitchFamily="2" charset="0"/>
                        </a:rPr>
                        <a:t>Đông</a:t>
                      </a:r>
                      <a:r>
                        <a:rPr lang="en-US" sz="2000" dirty="0">
                          <a:latin typeface="Barlow" panose="020F0502020204030204" pitchFamily="2" charset="0"/>
                        </a:rPr>
                        <a:t> </a:t>
                      </a:r>
                      <a:r>
                        <a:rPr lang="en-US" sz="2000" dirty="0" err="1">
                          <a:latin typeface="Barlow" panose="020F0502020204030204" pitchFamily="2" charset="0"/>
                        </a:rPr>
                        <a:t>Đông</a:t>
                      </a:r>
                      <a:endParaRPr lang="en-GB" sz="2000" dirty="0"/>
                    </a:p>
                  </a:txBody>
                  <a:tcPr/>
                </a:tc>
                <a:extLst>
                  <a:ext uri="{0D108BD9-81ED-4DB2-BD59-A6C34878D82A}">
                    <a16:rowId xmlns:a16="http://schemas.microsoft.com/office/drawing/2014/main" val="33211581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A9BF-51BC-DA6B-81EB-B83565896B45}"/>
              </a:ext>
            </a:extLst>
          </p:cNvPr>
          <p:cNvSpPr>
            <a:spLocks noGrp="1"/>
          </p:cNvSpPr>
          <p:nvPr>
            <p:ph type="title"/>
          </p:nvPr>
        </p:nvSpPr>
        <p:spPr/>
        <p:txBody>
          <a:bodyPr/>
          <a:lstStyle/>
          <a:p>
            <a:r>
              <a:rPr lang="en-US" b="1" dirty="0">
                <a:solidFill>
                  <a:schemeClr val="bg1"/>
                </a:solidFill>
              </a:rPr>
              <a:t>Khi </a:t>
            </a:r>
            <a:r>
              <a:rPr lang="en-US" b="1" dirty="0" err="1">
                <a:solidFill>
                  <a:schemeClr val="bg1"/>
                </a:solidFill>
              </a:rPr>
              <a:t>nào</a:t>
            </a:r>
            <a:r>
              <a:rPr lang="en-US" b="1" dirty="0">
                <a:solidFill>
                  <a:schemeClr val="bg1"/>
                </a:solidFill>
              </a:rPr>
              <a:t> </a:t>
            </a:r>
            <a:r>
              <a:rPr lang="en-US" b="1" dirty="0" err="1">
                <a:solidFill>
                  <a:schemeClr val="bg1"/>
                </a:solidFill>
              </a:rPr>
              <a:t>thì</a:t>
            </a:r>
            <a:r>
              <a:rPr lang="en-US" b="1" dirty="0">
                <a:solidFill>
                  <a:schemeClr val="bg1"/>
                </a:solidFill>
              </a:rPr>
              <a:t> </a:t>
            </a:r>
            <a:r>
              <a:rPr lang="en-US" b="1" dirty="0" err="1">
                <a:solidFill>
                  <a:schemeClr val="bg1"/>
                </a:solidFill>
              </a:rPr>
              <a:t>sử</a:t>
            </a:r>
            <a:r>
              <a:rPr lang="en-US" b="1" dirty="0">
                <a:solidFill>
                  <a:schemeClr val="bg1"/>
                </a:solidFill>
              </a:rPr>
              <a:t> </a:t>
            </a:r>
            <a:r>
              <a:rPr lang="en-US" b="1" dirty="0" err="1">
                <a:solidFill>
                  <a:schemeClr val="bg1"/>
                </a:solidFill>
              </a:rPr>
              <a:t>dụng</a:t>
            </a:r>
            <a:endParaRPr lang="en-US" b="1" dirty="0">
              <a:solidFill>
                <a:schemeClr val="bg1"/>
              </a:solidFill>
            </a:endParaRPr>
          </a:p>
        </p:txBody>
      </p:sp>
      <p:sp>
        <p:nvSpPr>
          <p:cNvPr id="3" name="Content Placeholder 2">
            <a:extLst>
              <a:ext uri="{FF2B5EF4-FFF2-40B4-BE49-F238E27FC236}">
                <a16:creationId xmlns:a16="http://schemas.microsoft.com/office/drawing/2014/main" id="{FA152390-B5A5-4BAF-8478-D3E230AEEB59}"/>
              </a:ext>
            </a:extLst>
          </p:cNvPr>
          <p:cNvSpPr>
            <a:spLocks noGrp="1"/>
          </p:cNvSpPr>
          <p:nvPr>
            <p:ph idx="1"/>
          </p:nvPr>
        </p:nvSpPr>
        <p:spPr>
          <a:xfrm>
            <a:off x="571500" y="1524000"/>
            <a:ext cx="8458200" cy="5440363"/>
          </a:xfrm>
        </p:spPr>
        <p:txBody>
          <a:bodyPr/>
          <a:lstStyle/>
          <a:p>
            <a:pPr algn="just"/>
            <a:r>
              <a:rPr lang="vi-VN" sz="2000" dirty="0">
                <a:latin typeface="Bahnschrift Light" panose="020B0502040204020203" pitchFamily="34" charset="0"/>
              </a:rPr>
              <a:t>Sử dụng Strategy khi bạn muốn dùng các biến thể thuật toán khác nhau trong một đối tượng cho phép chuyển đổi từ thuật toán này sang thuật toán khác khi đang chạy.</a:t>
            </a:r>
            <a:endParaRPr lang="en-US" sz="2000" dirty="0">
              <a:latin typeface="Bahnschrift Light" panose="020B0502040204020203" pitchFamily="34" charset="0"/>
            </a:endParaRPr>
          </a:p>
          <a:p>
            <a:pPr algn="just"/>
            <a:endParaRPr lang="en-US" sz="2000" dirty="0">
              <a:latin typeface="Bahnschrift Light" panose="020B0502040204020203" pitchFamily="34" charset="0"/>
            </a:endParaRPr>
          </a:p>
          <a:p>
            <a:pPr algn="just"/>
            <a:r>
              <a:rPr lang="vi-VN" sz="2000" dirty="0">
                <a:latin typeface="Bahnschrift Light" panose="020B0502040204020203" pitchFamily="34" charset="0"/>
              </a:rPr>
              <a:t>Sử dụng Strategy khi bạn có nhiều lớp giống nhau chỉ khác nhau cách chúng thực hiện một vài hành vi</a:t>
            </a:r>
            <a:r>
              <a:rPr lang="en-US" sz="2000" dirty="0">
                <a:latin typeface="Bahnschrift Light" panose="020B0502040204020203" pitchFamily="34" charset="0"/>
              </a:rPr>
              <a:t>.</a:t>
            </a:r>
          </a:p>
          <a:p>
            <a:pPr algn="just"/>
            <a:endParaRPr lang="en-US" sz="2000" dirty="0">
              <a:latin typeface="Bahnschrift Light" panose="020B0502040204020203" pitchFamily="34" charset="0"/>
            </a:endParaRPr>
          </a:p>
          <a:p>
            <a:pPr algn="just"/>
            <a:r>
              <a:rPr lang="vi-VN" sz="2000" dirty="0">
                <a:latin typeface="Bahnschrift Light" panose="020B0502040204020203" pitchFamily="34" charset="0"/>
              </a:rPr>
              <a:t>Sử dụng Strategy để cô lập logic nghiệp vụ của một lớp khỏi triển khai chi tiết của thuật toán, thứ không mấy quan trọng trong ngữ cảnh của logic đó.</a:t>
            </a:r>
            <a:endParaRPr lang="en-US" sz="2000" dirty="0">
              <a:latin typeface="Bahnschrift Light" panose="020B0502040204020203" pitchFamily="34" charset="0"/>
            </a:endParaRPr>
          </a:p>
          <a:p>
            <a:pPr algn="just"/>
            <a:endParaRPr lang="en-US" sz="2000" dirty="0">
              <a:latin typeface="Bahnschrift Light" panose="020B0502040204020203" pitchFamily="34" charset="0"/>
            </a:endParaRPr>
          </a:p>
          <a:p>
            <a:pPr algn="just"/>
            <a:r>
              <a:rPr lang="vi-VN" sz="2000" dirty="0">
                <a:latin typeface="Bahnschrift Light" panose="020B0502040204020203" pitchFamily="34" charset="0"/>
              </a:rPr>
              <a:t>Sử dụng </a:t>
            </a:r>
            <a:r>
              <a:rPr lang="vi-VN" sz="2000" dirty="0" err="1">
                <a:latin typeface="Bahnschrift Light" panose="020B0502040204020203" pitchFamily="34" charset="0"/>
              </a:rPr>
              <a:t>Strategy</a:t>
            </a:r>
            <a:r>
              <a:rPr lang="vi-VN" sz="2000" dirty="0">
                <a:latin typeface="Bahnschrift Light" panose="020B0502040204020203" pitchFamily="34" charset="0"/>
              </a:rPr>
              <a:t> khi lớp của bạn có một lượng điều kiện khổng lồ để chuyển đổi các biến thể khác nhau với cùng thuật toán.</a:t>
            </a:r>
          </a:p>
        </p:txBody>
      </p:sp>
    </p:spTree>
    <p:extLst>
      <p:ext uri="{BB962C8B-B14F-4D97-AF65-F5344CB8AC3E}">
        <p14:creationId xmlns:p14="http://schemas.microsoft.com/office/powerpoint/2010/main" val="3730155486"/>
      </p:ext>
    </p:extLst>
  </p:cSld>
  <p:clrMapOvr>
    <a:masterClrMapping/>
  </p:clrMapOvr>
  <mc:AlternateContent xmlns:mc="http://schemas.openxmlformats.org/markup-compatibility/2006">
    <mc:Choice xmlns:p14="http://schemas.microsoft.com/office/powerpoint/2010/main" Requires="p14">
      <p:transition p14:dur="4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A9BF-51BC-DA6B-81EB-B83565896B45}"/>
              </a:ext>
            </a:extLst>
          </p:cNvPr>
          <p:cNvSpPr>
            <a:spLocks noGrp="1"/>
          </p:cNvSpPr>
          <p:nvPr>
            <p:ph type="title"/>
          </p:nvPr>
        </p:nvSpPr>
        <p:spPr>
          <a:xfrm>
            <a:off x="457200" y="152400"/>
            <a:ext cx="8686800" cy="685800"/>
          </a:xfrm>
        </p:spPr>
        <p:txBody>
          <a:bodyPr>
            <a:normAutofit/>
          </a:bodyPr>
          <a:lstStyle/>
          <a:p>
            <a:pPr>
              <a:lnSpc>
                <a:spcPct val="90000"/>
              </a:lnSpc>
            </a:pPr>
            <a:r>
              <a:rPr lang="en-US" sz="4100" b="1" dirty="0">
                <a:solidFill>
                  <a:schemeClr val="bg1"/>
                </a:solidFill>
              </a:rPr>
              <a:t>Demo</a:t>
            </a:r>
          </a:p>
        </p:txBody>
      </p:sp>
      <p:pic>
        <p:nvPicPr>
          <p:cNvPr id="3" name="Picture 2">
            <a:extLst>
              <a:ext uri="{FF2B5EF4-FFF2-40B4-BE49-F238E27FC236}">
                <a16:creationId xmlns:a16="http://schemas.microsoft.com/office/drawing/2014/main" id="{5C115810-3608-FCDD-25B9-452D9D52A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43000"/>
            <a:ext cx="6343134" cy="533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257667"/>
      </p:ext>
    </p:extLst>
  </p:cSld>
  <p:clrMapOvr>
    <a:masterClrMapping/>
  </p:clrMapOvr>
  <mc:AlternateContent xmlns:mc="http://schemas.openxmlformats.org/markup-compatibility/2006">
    <mc:Choice xmlns:p14="http://schemas.microsoft.com/office/powerpoint/2010/main" Requires="p14">
      <p:transition p14:dur="4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A9BF-51BC-DA6B-81EB-B83565896B45}"/>
              </a:ext>
            </a:extLst>
          </p:cNvPr>
          <p:cNvSpPr>
            <a:spLocks noGrp="1"/>
          </p:cNvSpPr>
          <p:nvPr>
            <p:ph type="title"/>
          </p:nvPr>
        </p:nvSpPr>
        <p:spPr/>
        <p:txBody>
          <a:bodyPr/>
          <a:lstStyle/>
          <a:p>
            <a:r>
              <a:rPr lang="en-US" b="1" dirty="0" err="1">
                <a:solidFill>
                  <a:schemeClr val="bg1"/>
                </a:solidFill>
              </a:rPr>
              <a:t>Các</a:t>
            </a:r>
            <a:r>
              <a:rPr lang="en-US" b="1" dirty="0">
                <a:solidFill>
                  <a:schemeClr val="bg1"/>
                </a:solidFill>
              </a:rPr>
              <a:t> </a:t>
            </a:r>
            <a:r>
              <a:rPr lang="en-US" b="1" dirty="0" err="1">
                <a:solidFill>
                  <a:schemeClr val="bg1"/>
                </a:solidFill>
              </a:rPr>
              <a:t>mẫu</a:t>
            </a:r>
            <a:r>
              <a:rPr lang="en-US" b="1" dirty="0">
                <a:solidFill>
                  <a:schemeClr val="bg1"/>
                </a:solidFill>
              </a:rPr>
              <a:t> </a:t>
            </a:r>
            <a:r>
              <a:rPr lang="en-US" b="1" dirty="0" err="1">
                <a:solidFill>
                  <a:schemeClr val="bg1"/>
                </a:solidFill>
              </a:rPr>
              <a:t>liên</a:t>
            </a:r>
            <a:r>
              <a:rPr lang="en-US" b="1" dirty="0">
                <a:solidFill>
                  <a:schemeClr val="bg1"/>
                </a:solidFill>
              </a:rPr>
              <a:t> </a:t>
            </a:r>
            <a:r>
              <a:rPr lang="en-US" b="1" dirty="0" err="1">
                <a:solidFill>
                  <a:schemeClr val="bg1"/>
                </a:solidFill>
              </a:rPr>
              <a:t>quan</a:t>
            </a:r>
            <a:r>
              <a:rPr lang="en-US" b="1" dirty="0">
                <a:solidFill>
                  <a:schemeClr val="bg1"/>
                </a:solidFill>
              </a:rPr>
              <a:t> </a:t>
            </a:r>
            <a:r>
              <a:rPr lang="en-US" b="1" dirty="0" err="1">
                <a:solidFill>
                  <a:schemeClr val="bg1"/>
                </a:solidFill>
              </a:rPr>
              <a:t>và</a:t>
            </a:r>
            <a:r>
              <a:rPr lang="en-US" b="1" dirty="0">
                <a:solidFill>
                  <a:schemeClr val="bg1"/>
                </a:solidFill>
              </a:rPr>
              <a:t> so </a:t>
            </a:r>
            <a:r>
              <a:rPr lang="en-US" b="1" dirty="0" err="1">
                <a:solidFill>
                  <a:schemeClr val="bg1"/>
                </a:solidFill>
              </a:rPr>
              <a:t>sánh</a:t>
            </a:r>
            <a:endParaRPr lang="en-US" b="1" dirty="0">
              <a:solidFill>
                <a:schemeClr val="bg1"/>
              </a:solidFill>
            </a:endParaRPr>
          </a:p>
        </p:txBody>
      </p:sp>
      <p:sp>
        <p:nvSpPr>
          <p:cNvPr id="3" name="Content Placeholder 2">
            <a:extLst>
              <a:ext uri="{FF2B5EF4-FFF2-40B4-BE49-F238E27FC236}">
                <a16:creationId xmlns:a16="http://schemas.microsoft.com/office/drawing/2014/main" id="{FA152390-B5A5-4BAF-8478-D3E230AEEB59}"/>
              </a:ext>
            </a:extLst>
          </p:cNvPr>
          <p:cNvSpPr>
            <a:spLocks noGrp="1"/>
          </p:cNvSpPr>
          <p:nvPr>
            <p:ph idx="1"/>
          </p:nvPr>
        </p:nvSpPr>
        <p:spPr>
          <a:xfrm>
            <a:off x="533400" y="1371600"/>
            <a:ext cx="8458200" cy="5059363"/>
          </a:xfrm>
        </p:spPr>
        <p:txBody>
          <a:bodyPr/>
          <a:lstStyle/>
          <a:p>
            <a:pPr algn="just">
              <a:buFont typeface="Arial" panose="020B0604020202020204" pitchFamily="34" charset="0"/>
              <a:buChar char="•"/>
            </a:pPr>
            <a:r>
              <a:rPr lang="vi-VN" sz="1900" dirty="0">
                <a:latin typeface="Bahnschrift" panose="020B0502040204020203" pitchFamily="34" charset="0"/>
              </a:rPr>
              <a:t>Các </a:t>
            </a:r>
            <a:r>
              <a:rPr lang="vi-VN" sz="1900" dirty="0" err="1">
                <a:latin typeface="Bahnschrift" panose="020B0502040204020203" pitchFamily="34" charset="0"/>
              </a:rPr>
              <a:t>pattern</a:t>
            </a:r>
            <a:r>
              <a:rPr lang="vi-VN" sz="1900" dirty="0">
                <a:latin typeface="Bahnschrift" panose="020B0502040204020203" pitchFamily="34" charset="0"/>
              </a:rPr>
              <a:t> </a:t>
            </a:r>
            <a:r>
              <a:rPr lang="vi-VN" sz="1900" dirty="0" err="1">
                <a:latin typeface="Bahnschrift" panose="020B0502040204020203" pitchFamily="34" charset="0"/>
              </a:rPr>
              <a:t>Bridge</a:t>
            </a:r>
            <a:r>
              <a:rPr lang="vi-VN" sz="1900" dirty="0">
                <a:latin typeface="Bahnschrift" panose="020B0502040204020203" pitchFamily="34" charset="0"/>
              </a:rPr>
              <a:t>, </a:t>
            </a:r>
            <a:r>
              <a:rPr lang="vi-VN" sz="1900" dirty="0" err="1">
                <a:latin typeface="Bahnschrift" panose="020B0502040204020203" pitchFamily="34" charset="0"/>
              </a:rPr>
              <a:t>State</a:t>
            </a:r>
            <a:r>
              <a:rPr lang="vi-VN" sz="1900" dirty="0">
                <a:latin typeface="Bahnschrift" panose="020B0502040204020203" pitchFamily="34" charset="0"/>
              </a:rPr>
              <a:t>, </a:t>
            </a:r>
            <a:r>
              <a:rPr lang="vi-VN" sz="1900" dirty="0" err="1">
                <a:latin typeface="Bahnschrift" panose="020B0502040204020203" pitchFamily="34" charset="0"/>
              </a:rPr>
              <a:t>Strategy</a:t>
            </a:r>
            <a:r>
              <a:rPr lang="vi-VN" sz="1900" dirty="0">
                <a:latin typeface="Bahnschrift" panose="020B0502040204020203" pitchFamily="34" charset="0"/>
              </a:rPr>
              <a:t> có cấu trúc tương tự, dựa trên nguyên tắc ủy thác công việc cho các đối tượng khác. Tuy nhiên, mỗi </a:t>
            </a:r>
            <a:r>
              <a:rPr lang="vi-VN" sz="1900" dirty="0" err="1">
                <a:latin typeface="Bahnschrift" panose="020B0502040204020203" pitchFamily="34" charset="0"/>
              </a:rPr>
              <a:t>pattern</a:t>
            </a:r>
            <a:r>
              <a:rPr lang="vi-VN" sz="1900" dirty="0">
                <a:latin typeface="Bahnschrift" panose="020B0502040204020203" pitchFamily="34" charset="0"/>
              </a:rPr>
              <a:t> giải quyết các vấn đề khác nhau:</a:t>
            </a:r>
          </a:p>
          <a:p>
            <a:pPr lvl="1" algn="just">
              <a:buFont typeface="Calibri" panose="020F0502020204030204" pitchFamily="34" charset="0"/>
              <a:buChar char="-"/>
            </a:pPr>
            <a:r>
              <a:rPr lang="vi-VN" sz="1900" dirty="0" err="1">
                <a:latin typeface="Bahnschrift Light" panose="020B0502040204020203" pitchFamily="34" charset="0"/>
              </a:rPr>
              <a:t>Bridge</a:t>
            </a:r>
            <a:r>
              <a:rPr lang="vi-VN" sz="1900" dirty="0">
                <a:latin typeface="Bahnschrift Light" panose="020B0502040204020203" pitchFamily="34" charset="0"/>
              </a:rPr>
              <a:t>: Tách biệt giao diện khỏi việc triển khai.</a:t>
            </a:r>
          </a:p>
          <a:p>
            <a:pPr lvl="1" algn="just">
              <a:buFont typeface="Calibri" panose="020F0502020204030204" pitchFamily="34" charset="0"/>
              <a:buChar char="-"/>
            </a:pPr>
            <a:r>
              <a:rPr lang="vi-VN" sz="1900" dirty="0" err="1">
                <a:latin typeface="Bahnschrift Light" panose="020B0502040204020203" pitchFamily="34" charset="0"/>
              </a:rPr>
              <a:t>State</a:t>
            </a:r>
            <a:r>
              <a:rPr lang="vi-VN" sz="1900" dirty="0">
                <a:latin typeface="Bahnschrift Light" panose="020B0502040204020203" pitchFamily="34" charset="0"/>
              </a:rPr>
              <a:t>: Thay đổi hành vi của đối tượng dựa trên trạng thái nội tại của nó.</a:t>
            </a:r>
          </a:p>
          <a:p>
            <a:pPr lvl="1" algn="just">
              <a:buFont typeface="Calibri" panose="020F0502020204030204" pitchFamily="34" charset="0"/>
              <a:buChar char="-"/>
            </a:pPr>
            <a:r>
              <a:rPr lang="vi-VN" sz="1900" dirty="0">
                <a:latin typeface="Bahnschrift Light" panose="020B0502040204020203" pitchFamily="34" charset="0"/>
              </a:rPr>
              <a:t>Strategy: Thay đổi thuật toán của một đối tượng mà không cần thay đổi cấu trúc của nó</a:t>
            </a:r>
            <a:r>
              <a:rPr lang="en-US" sz="1900" dirty="0">
                <a:latin typeface="Bahnschrift Light" panose="020B0502040204020203" pitchFamily="34" charset="0"/>
              </a:rPr>
              <a:t>.</a:t>
            </a:r>
          </a:p>
          <a:p>
            <a:pPr lvl="1" algn="just">
              <a:buFont typeface="Arial" panose="020B0604020202020204" pitchFamily="34" charset="0"/>
              <a:buChar char="•"/>
            </a:pPr>
            <a:endParaRPr lang="en-US" sz="1900" dirty="0">
              <a:latin typeface="Bahnschrift Light" panose="020B0502040204020203" pitchFamily="34" charset="0"/>
            </a:endParaRPr>
          </a:p>
          <a:p>
            <a:pPr algn="just">
              <a:buFont typeface="Arial" panose="020B0604020202020204" pitchFamily="34" charset="0"/>
              <a:buChar char="•"/>
            </a:pPr>
            <a:r>
              <a:rPr lang="vi-VN" sz="1900" dirty="0" err="1">
                <a:latin typeface="Bahnschrift" panose="020B0502040204020203" pitchFamily="34" charset="0"/>
              </a:rPr>
              <a:t>Command</a:t>
            </a:r>
            <a:r>
              <a:rPr lang="vi-VN" sz="1900" dirty="0">
                <a:latin typeface="Bahnschrift" panose="020B0502040204020203" pitchFamily="34" charset="0"/>
              </a:rPr>
              <a:t> và </a:t>
            </a:r>
            <a:r>
              <a:rPr lang="vi-VN" sz="1900" dirty="0" err="1">
                <a:latin typeface="Bahnschrift" panose="020B0502040204020203" pitchFamily="34" charset="0"/>
              </a:rPr>
              <a:t>Strategy</a:t>
            </a:r>
            <a:r>
              <a:rPr lang="vi-VN" sz="1900" dirty="0">
                <a:latin typeface="Bahnschrift" panose="020B0502040204020203" pitchFamily="34" charset="0"/>
              </a:rPr>
              <a:t> trông giống nhau nhưng có mục đích khác nhau:</a:t>
            </a:r>
            <a:endParaRPr lang="en-US" sz="1900" dirty="0">
              <a:latin typeface="Bahnschrift" panose="020B0502040204020203" pitchFamily="34" charset="0"/>
            </a:endParaRPr>
          </a:p>
          <a:p>
            <a:pPr lvl="1" algn="just">
              <a:buFont typeface="Calibri" panose="020F0502020204030204" pitchFamily="34" charset="0"/>
              <a:buChar char="-"/>
            </a:pPr>
            <a:r>
              <a:rPr lang="vi-VN" sz="1900" dirty="0" err="1">
                <a:latin typeface="Bahnschrift Light" panose="020B0502040204020203" pitchFamily="34" charset="0"/>
              </a:rPr>
              <a:t>Command</a:t>
            </a:r>
            <a:r>
              <a:rPr lang="vi-VN" sz="1900" dirty="0">
                <a:latin typeface="Bahnschrift Light" panose="020B0502040204020203" pitchFamily="34" charset="0"/>
              </a:rPr>
              <a:t>: Biến đổi thao tác thành đối tượng, cho phép trì hoãn, xếp hàng đợi, lưu trữ lịch sử, </a:t>
            </a:r>
            <a:r>
              <a:rPr lang="vi-VN" sz="1900" dirty="0" err="1">
                <a:latin typeface="Bahnschrift Light" panose="020B0502040204020203" pitchFamily="34" charset="0"/>
              </a:rPr>
              <a:t>v.v</a:t>
            </a:r>
            <a:r>
              <a:rPr lang="vi-VN" sz="1900" dirty="0">
                <a:latin typeface="Bahnschrift Light" panose="020B0502040204020203" pitchFamily="34" charset="0"/>
              </a:rPr>
              <a:t>.</a:t>
            </a:r>
            <a:endParaRPr lang="en-US" sz="1900" dirty="0">
              <a:latin typeface="Bahnschrift Light" panose="020B0502040204020203" pitchFamily="34" charset="0"/>
            </a:endParaRPr>
          </a:p>
          <a:p>
            <a:pPr lvl="1" algn="just">
              <a:buFont typeface="Calibri" panose="020F0502020204030204" pitchFamily="34" charset="0"/>
              <a:buChar char="-"/>
            </a:pPr>
            <a:r>
              <a:rPr lang="vi-VN" sz="1900" dirty="0" err="1">
                <a:latin typeface="Bahnschrift Light" panose="020B0502040204020203" pitchFamily="34" charset="0"/>
              </a:rPr>
              <a:t>Strategy</a:t>
            </a:r>
            <a:r>
              <a:rPr lang="vi-VN" sz="1900" dirty="0">
                <a:latin typeface="Bahnschrift Light" panose="020B0502040204020203" pitchFamily="34" charset="0"/>
              </a:rPr>
              <a:t>: Cung cấp các cách khác nhau để thực hiện cùng một việc, cho phép hoán đổi thuật toán trong cùng một lớp.</a:t>
            </a:r>
          </a:p>
        </p:txBody>
      </p:sp>
    </p:spTree>
    <p:extLst>
      <p:ext uri="{BB962C8B-B14F-4D97-AF65-F5344CB8AC3E}">
        <p14:creationId xmlns:p14="http://schemas.microsoft.com/office/powerpoint/2010/main" val="2171322848"/>
      </p:ext>
    </p:extLst>
  </p:cSld>
  <p:clrMapOvr>
    <a:masterClrMapping/>
  </p:clrMapOvr>
  <mc:AlternateContent xmlns:mc="http://schemas.openxmlformats.org/markup-compatibility/2006">
    <mc:Choice xmlns:p14="http://schemas.microsoft.com/office/powerpoint/2010/main" Requires="p14">
      <p:transition p14:dur="4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A9BF-51BC-DA6B-81EB-B83565896B45}"/>
              </a:ext>
            </a:extLst>
          </p:cNvPr>
          <p:cNvSpPr>
            <a:spLocks noGrp="1"/>
          </p:cNvSpPr>
          <p:nvPr>
            <p:ph type="title"/>
          </p:nvPr>
        </p:nvSpPr>
        <p:spPr/>
        <p:txBody>
          <a:bodyPr/>
          <a:lstStyle/>
          <a:p>
            <a:r>
              <a:rPr lang="en-US" b="1" dirty="0" err="1">
                <a:solidFill>
                  <a:schemeClr val="bg1"/>
                </a:solidFill>
              </a:rPr>
              <a:t>Các</a:t>
            </a:r>
            <a:r>
              <a:rPr lang="en-US" b="1" dirty="0">
                <a:solidFill>
                  <a:schemeClr val="bg1"/>
                </a:solidFill>
              </a:rPr>
              <a:t> </a:t>
            </a:r>
            <a:r>
              <a:rPr lang="en-US" b="1" dirty="0" err="1">
                <a:solidFill>
                  <a:schemeClr val="bg1"/>
                </a:solidFill>
              </a:rPr>
              <a:t>mẫu</a:t>
            </a:r>
            <a:r>
              <a:rPr lang="en-US" b="1" dirty="0">
                <a:solidFill>
                  <a:schemeClr val="bg1"/>
                </a:solidFill>
              </a:rPr>
              <a:t> </a:t>
            </a:r>
            <a:r>
              <a:rPr lang="en-US" b="1" dirty="0" err="1">
                <a:solidFill>
                  <a:schemeClr val="bg1"/>
                </a:solidFill>
              </a:rPr>
              <a:t>liên</a:t>
            </a:r>
            <a:r>
              <a:rPr lang="en-US" b="1" dirty="0">
                <a:solidFill>
                  <a:schemeClr val="bg1"/>
                </a:solidFill>
              </a:rPr>
              <a:t> </a:t>
            </a:r>
            <a:r>
              <a:rPr lang="en-US" b="1" dirty="0" err="1">
                <a:solidFill>
                  <a:schemeClr val="bg1"/>
                </a:solidFill>
              </a:rPr>
              <a:t>quan</a:t>
            </a:r>
            <a:r>
              <a:rPr lang="en-US" b="1" dirty="0">
                <a:solidFill>
                  <a:schemeClr val="bg1"/>
                </a:solidFill>
              </a:rPr>
              <a:t> </a:t>
            </a:r>
            <a:r>
              <a:rPr lang="en-US" b="1" dirty="0" err="1">
                <a:solidFill>
                  <a:schemeClr val="bg1"/>
                </a:solidFill>
              </a:rPr>
              <a:t>và</a:t>
            </a:r>
            <a:r>
              <a:rPr lang="en-US" b="1" dirty="0">
                <a:solidFill>
                  <a:schemeClr val="bg1"/>
                </a:solidFill>
              </a:rPr>
              <a:t> so </a:t>
            </a:r>
            <a:r>
              <a:rPr lang="en-US" b="1" dirty="0" err="1">
                <a:solidFill>
                  <a:schemeClr val="bg1"/>
                </a:solidFill>
              </a:rPr>
              <a:t>sánh</a:t>
            </a:r>
            <a:endParaRPr lang="en-US" b="1" dirty="0">
              <a:solidFill>
                <a:schemeClr val="bg1"/>
              </a:solidFill>
            </a:endParaRPr>
          </a:p>
        </p:txBody>
      </p:sp>
      <p:sp>
        <p:nvSpPr>
          <p:cNvPr id="3" name="Content Placeholder 2">
            <a:extLst>
              <a:ext uri="{FF2B5EF4-FFF2-40B4-BE49-F238E27FC236}">
                <a16:creationId xmlns:a16="http://schemas.microsoft.com/office/drawing/2014/main" id="{FA152390-B5A5-4BAF-8478-D3E230AEEB59}"/>
              </a:ext>
            </a:extLst>
          </p:cNvPr>
          <p:cNvSpPr>
            <a:spLocks noGrp="1"/>
          </p:cNvSpPr>
          <p:nvPr>
            <p:ph idx="1"/>
          </p:nvPr>
        </p:nvSpPr>
        <p:spPr>
          <a:xfrm>
            <a:off x="571500" y="1385399"/>
            <a:ext cx="8458200" cy="1662601"/>
          </a:xfrm>
        </p:spPr>
        <p:txBody>
          <a:bodyPr/>
          <a:lstStyle/>
          <a:p>
            <a:pPr algn="just">
              <a:buFont typeface="Arial" panose="020B0604020202020204" pitchFamily="34" charset="0"/>
              <a:buChar char="•"/>
            </a:pPr>
            <a:r>
              <a:rPr lang="vi-VN" sz="2000" dirty="0" err="1">
                <a:latin typeface="Bahnschrift" panose="020B0502040204020203" pitchFamily="34" charset="0"/>
              </a:rPr>
              <a:t>State</a:t>
            </a:r>
            <a:r>
              <a:rPr lang="vi-VN" sz="2000" dirty="0">
                <a:latin typeface="Bahnschrift Light" panose="020B0502040204020203" pitchFamily="34" charset="0"/>
              </a:rPr>
              <a:t> là phần mở rộng của </a:t>
            </a:r>
            <a:r>
              <a:rPr lang="vi-VN" sz="2000" dirty="0" err="1">
                <a:latin typeface="Bahnschrift Light" panose="020B0502040204020203" pitchFamily="34" charset="0"/>
              </a:rPr>
              <a:t>Strategy</a:t>
            </a:r>
            <a:r>
              <a:rPr lang="en-US" sz="2000" dirty="0">
                <a:latin typeface="Bahnschrift Light" panose="020B0502040204020203" pitchFamily="34" charset="0"/>
              </a:rPr>
              <a:t>. </a:t>
            </a:r>
            <a:r>
              <a:rPr lang="vi-VN" sz="2000" dirty="0">
                <a:latin typeface="Bahnschrift Light" panose="020B0502040204020203" pitchFamily="34" charset="0"/>
              </a:rPr>
              <a:t>Cả hai đều dựa trên kết hợp để thay đổi hành vi của ngữ cảnh bằng cách ủy quyền công việc cho các đối tượng trợ giúp</a:t>
            </a:r>
            <a:r>
              <a:rPr lang="en-US" sz="2000" dirty="0">
                <a:latin typeface="Bahnschrift Light" panose="020B0502040204020203" pitchFamily="34" charset="0"/>
              </a:rPr>
              <a:t>. </a:t>
            </a:r>
            <a:r>
              <a:rPr lang="vi-VN" sz="2000" dirty="0" err="1">
                <a:latin typeface="Bahnschrift Light" panose="020B0502040204020203" pitchFamily="34" charset="0"/>
              </a:rPr>
              <a:t>State</a:t>
            </a:r>
            <a:r>
              <a:rPr lang="vi-VN" sz="2000" dirty="0">
                <a:latin typeface="Bahnschrift Light" panose="020B0502040204020203" pitchFamily="34" charset="0"/>
              </a:rPr>
              <a:t> không hạn chế sự phụ thuộc giữa các trạng thái, cho phép chúng thay đổi trạng thái của ngữ cảnh theo ý muốn.</a:t>
            </a:r>
          </a:p>
        </p:txBody>
      </p:sp>
    </p:spTree>
    <p:extLst>
      <p:ext uri="{BB962C8B-B14F-4D97-AF65-F5344CB8AC3E}">
        <p14:creationId xmlns:p14="http://schemas.microsoft.com/office/powerpoint/2010/main" val="3861352589"/>
      </p:ext>
    </p:extLst>
  </p:cSld>
  <p:clrMapOvr>
    <a:masterClrMapping/>
  </p:clrMapOvr>
  <mc:AlternateContent xmlns:mc="http://schemas.openxmlformats.org/markup-compatibility/2006">
    <mc:Choice xmlns:p14="http://schemas.microsoft.com/office/powerpoint/2010/main" Requires="p14">
      <p:transition p14:dur="4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80C2-4CFD-8661-23AD-2F1D86BB74DC}"/>
              </a:ext>
            </a:extLst>
          </p:cNvPr>
          <p:cNvSpPr>
            <a:spLocks noGrp="1"/>
          </p:cNvSpPr>
          <p:nvPr>
            <p:ph type="title"/>
          </p:nvPr>
        </p:nvSpPr>
        <p:spPr/>
        <p:txBody>
          <a:bodyPr/>
          <a:lstStyle/>
          <a:p>
            <a:r>
              <a:rPr lang="en-US" b="1" dirty="0">
                <a:solidFill>
                  <a:schemeClr val="bg1"/>
                </a:solidFill>
              </a:rPr>
              <a:t>Q&amp;A</a:t>
            </a:r>
          </a:p>
        </p:txBody>
      </p:sp>
      <p:pic>
        <p:nvPicPr>
          <p:cNvPr id="5" name="Picture 4">
            <a:extLst>
              <a:ext uri="{FF2B5EF4-FFF2-40B4-BE49-F238E27FC236}">
                <a16:creationId xmlns:a16="http://schemas.microsoft.com/office/drawing/2014/main" id="{3F7F0C1C-9743-6C7B-4BD8-A5C2DC1627E9}"/>
              </a:ext>
            </a:extLst>
          </p:cNvPr>
          <p:cNvPicPr>
            <a:picLocks noChangeAspect="1"/>
          </p:cNvPicPr>
          <p:nvPr/>
        </p:nvPicPr>
        <p:blipFill>
          <a:blip r:embed="rId2"/>
          <a:stretch>
            <a:fillRect/>
          </a:stretch>
        </p:blipFill>
        <p:spPr>
          <a:xfrm>
            <a:off x="2743200" y="1653095"/>
            <a:ext cx="3762773" cy="4436045"/>
          </a:xfrm>
          <a:prstGeom prst="rect">
            <a:avLst/>
          </a:prstGeom>
        </p:spPr>
      </p:pic>
    </p:spTree>
    <p:extLst>
      <p:ext uri="{BB962C8B-B14F-4D97-AF65-F5344CB8AC3E}">
        <p14:creationId xmlns:p14="http://schemas.microsoft.com/office/powerpoint/2010/main" val="4087006776"/>
      </p:ext>
    </p:extLst>
  </p:cSld>
  <p:clrMapOvr>
    <a:masterClrMapping/>
  </p:clrMapOvr>
  <mc:AlternateContent xmlns:mc="http://schemas.openxmlformats.org/markup-compatibility/2006">
    <mc:Choice xmlns:p14="http://schemas.microsoft.com/office/powerpoint/2010/main" Requires="p14">
      <p:transition p14:dur="4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err="1">
                <a:solidFill>
                  <a:schemeClr val="bg1"/>
                </a:solidFill>
                <a:cs typeface="Tahoma" charset="0"/>
              </a:rPr>
              <a:t>Nội</a:t>
            </a:r>
            <a:r>
              <a:rPr lang="en-US" sz="4000" b="1" dirty="0">
                <a:solidFill>
                  <a:schemeClr val="bg1"/>
                </a:solidFill>
                <a:cs typeface="Tahoma" charset="0"/>
              </a:rPr>
              <a:t> dung</a:t>
            </a:r>
          </a:p>
        </p:txBody>
      </p:sp>
      <p:sp>
        <p:nvSpPr>
          <p:cNvPr id="9219" name="Rectangle 3"/>
          <p:cNvSpPr>
            <a:spLocks noGrp="1" noChangeArrowheads="1"/>
          </p:cNvSpPr>
          <p:nvPr>
            <p:ph idx="1"/>
          </p:nvPr>
        </p:nvSpPr>
        <p:spPr bwMode="auto">
          <a:xfrm>
            <a:off x="914400" y="1066800"/>
            <a:ext cx="8077200" cy="56388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endParaRPr lang="en-US" sz="2400" dirty="0">
              <a:latin typeface="Bahnschrift" panose="020B0502040204020203" pitchFamily="34" charset="0"/>
              <a:cs typeface="Tahoma" charset="0"/>
            </a:endParaRPr>
          </a:p>
          <a:p>
            <a:pPr algn="just">
              <a:lnSpc>
                <a:spcPct val="120000"/>
              </a:lnSpc>
              <a:spcBef>
                <a:spcPts val="300"/>
              </a:spcBef>
              <a:spcAft>
                <a:spcPts val="300"/>
              </a:spcAft>
            </a:pPr>
            <a:r>
              <a:rPr lang="en-US" sz="2400" dirty="0" err="1">
                <a:latin typeface="Bahnschrift" panose="020B0502040204020203" pitchFamily="34" charset="0"/>
                <a:cs typeface="Tahoma" charset="0"/>
              </a:rPr>
              <a:t>Tổng</a:t>
            </a:r>
            <a:r>
              <a:rPr lang="en-US" sz="2400" dirty="0">
                <a:latin typeface="Bahnschrift" panose="020B0502040204020203" pitchFamily="34" charset="0"/>
                <a:cs typeface="Tahoma" charset="0"/>
              </a:rPr>
              <a:t> </a:t>
            </a:r>
            <a:r>
              <a:rPr lang="en-US" sz="2400" dirty="0" err="1">
                <a:latin typeface="Bahnschrift" panose="020B0502040204020203" pitchFamily="34" charset="0"/>
                <a:cs typeface="Tahoma" charset="0"/>
              </a:rPr>
              <a:t>quan</a:t>
            </a:r>
            <a:endParaRPr lang="en-US" sz="2400" dirty="0">
              <a:latin typeface="Bahnschrift" panose="020B0502040204020203" pitchFamily="34" charset="0"/>
              <a:cs typeface="Tahoma" charset="0"/>
            </a:endParaRPr>
          </a:p>
          <a:p>
            <a:pPr algn="just">
              <a:lnSpc>
                <a:spcPct val="120000"/>
              </a:lnSpc>
              <a:spcBef>
                <a:spcPts val="300"/>
              </a:spcBef>
              <a:spcAft>
                <a:spcPts val="300"/>
              </a:spcAft>
            </a:pPr>
            <a:r>
              <a:rPr lang="en-US" sz="2400" dirty="0">
                <a:latin typeface="Bahnschrift" panose="020B0502040204020203" pitchFamily="34" charset="0"/>
                <a:cs typeface="Tahoma" charset="0"/>
              </a:rPr>
              <a:t>Motivation</a:t>
            </a:r>
          </a:p>
          <a:p>
            <a:pPr algn="just">
              <a:lnSpc>
                <a:spcPct val="120000"/>
              </a:lnSpc>
              <a:spcBef>
                <a:spcPts val="300"/>
              </a:spcBef>
              <a:spcAft>
                <a:spcPts val="300"/>
              </a:spcAft>
            </a:pPr>
            <a:r>
              <a:rPr lang="en-US" sz="2400" dirty="0" err="1">
                <a:latin typeface="Bahnschrift" panose="020B0502040204020203" pitchFamily="34" charset="0"/>
                <a:cs typeface="Tahoma" charset="0"/>
              </a:rPr>
              <a:t>Đặc</a:t>
            </a:r>
            <a:r>
              <a:rPr lang="en-US" sz="2400" dirty="0">
                <a:latin typeface="Bahnschrift" panose="020B0502040204020203" pitchFamily="34" charset="0"/>
                <a:cs typeface="Tahoma" charset="0"/>
              </a:rPr>
              <a:t> </a:t>
            </a:r>
            <a:r>
              <a:rPr lang="en-US" sz="2400" dirty="0" err="1">
                <a:latin typeface="Bahnschrift" panose="020B0502040204020203" pitchFamily="34" charset="0"/>
                <a:cs typeface="Tahoma" charset="0"/>
              </a:rPr>
              <a:t>điểm</a:t>
            </a:r>
            <a:r>
              <a:rPr lang="en-US" sz="2400" dirty="0">
                <a:latin typeface="Bahnschrift" panose="020B0502040204020203" pitchFamily="34" charset="0"/>
                <a:cs typeface="Tahoma" charset="0"/>
              </a:rPr>
              <a:t>:</a:t>
            </a:r>
          </a:p>
          <a:p>
            <a:pPr algn="just">
              <a:lnSpc>
                <a:spcPct val="120000"/>
              </a:lnSpc>
              <a:spcBef>
                <a:spcPts val="300"/>
              </a:spcBef>
              <a:spcAft>
                <a:spcPts val="300"/>
              </a:spcAft>
            </a:pPr>
            <a:r>
              <a:rPr lang="vi-VN" sz="2400" dirty="0">
                <a:latin typeface="Bahnschrift" panose="020B0502040204020203" pitchFamily="34" charset="0"/>
              </a:rPr>
              <a:t>Các hệ quả mang lại:</a:t>
            </a:r>
            <a:endParaRPr lang="en-US" sz="2400" dirty="0">
              <a:latin typeface="Bahnschrift" panose="020B0502040204020203" pitchFamily="34" charset="0"/>
            </a:endParaRPr>
          </a:p>
          <a:p>
            <a:pPr algn="just">
              <a:lnSpc>
                <a:spcPct val="120000"/>
              </a:lnSpc>
              <a:spcBef>
                <a:spcPts val="300"/>
              </a:spcBef>
              <a:spcAft>
                <a:spcPts val="300"/>
              </a:spcAft>
            </a:pPr>
            <a:r>
              <a:rPr lang="en-US" sz="2400" dirty="0" err="1">
                <a:latin typeface="Bahnschrift" panose="020B0502040204020203" pitchFamily="34" charset="0"/>
              </a:rPr>
              <a:t>Triển</a:t>
            </a:r>
            <a:r>
              <a:rPr lang="en-US" sz="2400" dirty="0">
                <a:latin typeface="Bahnschrift" panose="020B0502040204020203" pitchFamily="34" charset="0"/>
              </a:rPr>
              <a:t> </a:t>
            </a:r>
            <a:r>
              <a:rPr lang="en-US" sz="2400" dirty="0" err="1">
                <a:latin typeface="Bahnschrift" panose="020B0502040204020203" pitchFamily="34" charset="0"/>
              </a:rPr>
              <a:t>khai</a:t>
            </a:r>
            <a:r>
              <a:rPr lang="en-US" sz="2400" dirty="0">
                <a:latin typeface="Bahnschrift" panose="020B0502040204020203" pitchFamily="34" charset="0"/>
              </a:rPr>
              <a:t>/</a:t>
            </a:r>
            <a:r>
              <a:rPr lang="en-US" sz="2400" dirty="0" err="1">
                <a:latin typeface="Bahnschrift" panose="020B0502040204020203" pitchFamily="34" charset="0"/>
              </a:rPr>
              <a:t>Cài</a:t>
            </a:r>
            <a:r>
              <a:rPr lang="en-US" sz="2400" dirty="0">
                <a:latin typeface="Bahnschrift" panose="020B0502040204020203" pitchFamily="34" charset="0"/>
              </a:rPr>
              <a:t> </a:t>
            </a:r>
            <a:r>
              <a:rPr lang="en-US" sz="2400" dirty="0" err="1">
                <a:latin typeface="Bahnschrift" panose="020B0502040204020203" pitchFamily="34" charset="0"/>
              </a:rPr>
              <a:t>đặt</a:t>
            </a:r>
            <a:endParaRPr lang="en-US" sz="2400" dirty="0">
              <a:latin typeface="Bahnschrift" panose="020B0502040204020203" pitchFamily="34" charset="0"/>
            </a:endParaRPr>
          </a:p>
          <a:p>
            <a:r>
              <a:rPr lang="en-US" sz="2400" dirty="0">
                <a:latin typeface="Bahnschrift" panose="020B0502040204020203" pitchFamily="34" charset="0"/>
              </a:rPr>
              <a:t>Demo</a:t>
            </a:r>
            <a:endParaRPr lang="vi-VN" sz="2400" dirty="0">
              <a:latin typeface="Bahnschrift" panose="020B0502040204020203" pitchFamily="34" charset="0"/>
            </a:endParaRPr>
          </a:p>
          <a:p>
            <a:r>
              <a:rPr lang="vi-VN" sz="2400" dirty="0">
                <a:latin typeface="Bahnschrift" panose="020B0502040204020203" pitchFamily="34" charset="0"/>
              </a:rPr>
              <a:t>Các mẫu liên quan</a:t>
            </a:r>
            <a:r>
              <a:rPr lang="en-US" sz="2400" dirty="0">
                <a:latin typeface="Bahnschrift" panose="020B0502040204020203" pitchFamily="34" charset="0"/>
              </a:rPr>
              <a:t> </a:t>
            </a:r>
            <a:r>
              <a:rPr lang="en-US" sz="2400" dirty="0" err="1">
                <a:latin typeface="Bahnschrift" panose="020B0502040204020203" pitchFamily="34" charset="0"/>
              </a:rPr>
              <a:t>và</a:t>
            </a:r>
            <a:r>
              <a:rPr lang="en-US" sz="2400" dirty="0">
                <a:latin typeface="Bahnschrift" panose="020B0502040204020203" pitchFamily="34" charset="0"/>
              </a:rPr>
              <a:t> so </a:t>
            </a:r>
            <a:r>
              <a:rPr lang="en-US" sz="2400" dirty="0" err="1">
                <a:latin typeface="Bahnschrift" panose="020B0502040204020203" pitchFamily="34" charset="0"/>
              </a:rPr>
              <a:t>sánh</a:t>
            </a:r>
            <a:endParaRPr lang="vi-VN" sz="2400" dirty="0">
              <a:latin typeface="Bahnschrift" panose="020B0502040204020203" pitchFamily="34" charset="0"/>
            </a:endParaRPr>
          </a:p>
          <a:p>
            <a:pPr marL="0" indent="0">
              <a:buNone/>
            </a:pPr>
            <a:endParaRPr lang="en-US" sz="2000" dirty="0">
              <a:latin typeface="Bahnschrift Light" panose="020B0502040204020203" pitchFamily="34" charset="0"/>
            </a:endParaRPr>
          </a:p>
          <a:p>
            <a:pPr lvl="1" algn="just">
              <a:lnSpc>
                <a:spcPct val="120000"/>
              </a:lnSpc>
              <a:spcBef>
                <a:spcPts val="300"/>
              </a:spcBef>
              <a:spcAft>
                <a:spcPts val="300"/>
              </a:spcAft>
            </a:pPr>
            <a:endParaRPr lang="en-US" sz="2000" dirty="0">
              <a:latin typeface="Bahnschrift Light" panose="020B0502040204020203" pitchFamily="34" charset="0"/>
              <a:cs typeface="Tahoma" charset="0"/>
            </a:endParaRPr>
          </a:p>
        </p:txBody>
      </p:sp>
    </p:spTree>
  </p:cSld>
  <p:clrMapOvr>
    <a:masterClrMapping/>
  </p:clrMapOvr>
  <mc:AlternateContent xmlns:mc="http://schemas.openxmlformats.org/markup-compatibility/2006">
    <mc:Choice xmlns:p14="http://schemas.microsoft.com/office/powerpoint/2010/main" Requires="p14">
      <p:transition p14:dur="450" advClick="0">
        <p:fade/>
      </p:transition>
    </mc:Choice>
    <mc:Fallback>
      <p:transition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4241" y="152400"/>
            <a:ext cx="8229600" cy="1143000"/>
          </a:xfrm>
        </p:spPr>
        <p:txBody>
          <a:bodyPr vert="horz" lIns="91440" tIns="45720" rIns="91440" bIns="45720" numCol="1" anchorCtr="0" compatLnSpc="1">
            <a:prstTxWarp prst="textNoShape">
              <a:avLst/>
            </a:prstTxWarp>
            <a:normAutofit/>
          </a:bodyPr>
          <a:lstStyle/>
          <a:p>
            <a:pPr eaLnBrk="1" hangingPunct="1"/>
            <a:r>
              <a:rPr lang="en-US" b="1" dirty="0" err="1">
                <a:solidFill>
                  <a:schemeClr val="bg1"/>
                </a:solidFill>
              </a:rPr>
              <a:t>Tổng</a:t>
            </a:r>
            <a:r>
              <a:rPr lang="en-US" b="1" dirty="0">
                <a:solidFill>
                  <a:schemeClr val="bg1"/>
                </a:solidFill>
              </a:rPr>
              <a:t> </a:t>
            </a:r>
            <a:r>
              <a:rPr lang="en-US" b="1" dirty="0" err="1">
                <a:solidFill>
                  <a:schemeClr val="bg1"/>
                </a:solidFill>
              </a:rPr>
              <a:t>quan</a:t>
            </a:r>
            <a:endParaRPr lang="en-US" b="1" dirty="0">
              <a:solidFill>
                <a:schemeClr val="bg1"/>
              </a:solidFill>
            </a:endParaRPr>
          </a:p>
        </p:txBody>
      </p:sp>
      <p:sp>
        <p:nvSpPr>
          <p:cNvPr id="2" name="AutoShape 2">
            <a:extLst>
              <a:ext uri="{FF2B5EF4-FFF2-40B4-BE49-F238E27FC236}">
                <a16:creationId xmlns:a16="http://schemas.microsoft.com/office/drawing/2014/main" id="{4E43C70A-C986-8E9F-0B84-407ED711713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35409F02-648B-CFAA-7EA7-4BA54D6BD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853" y="850777"/>
            <a:ext cx="4125157" cy="2578223"/>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a:extLst>
              <a:ext uri="{FF2B5EF4-FFF2-40B4-BE49-F238E27FC236}">
                <a16:creationId xmlns:a16="http://schemas.microsoft.com/office/drawing/2014/main" id="{2160887C-DAD0-B76B-92D0-F4E4110618F4}"/>
              </a:ext>
            </a:extLst>
          </p:cNvPr>
          <p:cNvSpPr txBox="1">
            <a:spLocks noChangeAspect="1" noChangeArrowheads="1"/>
          </p:cNvSpPr>
          <p:nvPr/>
        </p:nvSpPr>
        <p:spPr bwMode="auto">
          <a:xfrm>
            <a:off x="752752" y="2128165"/>
            <a:ext cx="8010247" cy="5638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4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0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18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18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1800">
                <a:solidFill>
                  <a:schemeClr val="tx1"/>
                </a:solidFill>
                <a:latin typeface="+mn-lt"/>
              </a:defRPr>
            </a:lvl6pPr>
            <a:lvl7pPr marL="2971800" indent="-228600" algn="l" rtl="0" eaLnBrk="1" fontAlgn="base" hangingPunct="1">
              <a:spcBef>
                <a:spcPct val="20000"/>
              </a:spcBef>
              <a:spcAft>
                <a:spcPct val="0"/>
              </a:spcAft>
              <a:buChar char="»"/>
              <a:defRPr sz="1800">
                <a:solidFill>
                  <a:schemeClr val="tx1"/>
                </a:solidFill>
                <a:latin typeface="+mn-lt"/>
              </a:defRPr>
            </a:lvl7pPr>
            <a:lvl8pPr marL="3429000" indent="-228600" algn="l" rtl="0" eaLnBrk="1" fontAlgn="base" hangingPunct="1">
              <a:spcBef>
                <a:spcPct val="20000"/>
              </a:spcBef>
              <a:spcAft>
                <a:spcPct val="0"/>
              </a:spcAft>
              <a:buChar char="»"/>
              <a:defRPr sz="1800">
                <a:solidFill>
                  <a:schemeClr val="tx1"/>
                </a:solidFill>
                <a:latin typeface="+mn-lt"/>
              </a:defRPr>
            </a:lvl8pPr>
            <a:lvl9pPr marL="3886200" indent="-228600" algn="l" rtl="0" eaLnBrk="1" fontAlgn="base" hangingPunct="1">
              <a:spcBef>
                <a:spcPct val="20000"/>
              </a:spcBef>
              <a:spcAft>
                <a:spcPct val="0"/>
              </a:spcAft>
              <a:buChar char="»"/>
              <a:defRPr sz="1800">
                <a:solidFill>
                  <a:schemeClr val="tx1"/>
                </a:solidFill>
                <a:latin typeface="+mn-lt"/>
              </a:defRPr>
            </a:lvl9pPr>
          </a:lstStyle>
          <a:p>
            <a:pPr algn="just"/>
            <a:r>
              <a:rPr lang="vi-VN" sz="2000" b="1" kern="0" dirty="0">
                <a:solidFill>
                  <a:srgbClr val="1B1B1B"/>
                </a:solidFill>
                <a:latin typeface="Bahnschrift" panose="020B0502040204020203" pitchFamily="34" charset="0"/>
                <a:ea typeface="Batang" panose="02030600000101010101" pitchFamily="18" charset="-127"/>
              </a:rPr>
              <a:t>Tên: </a:t>
            </a:r>
            <a:r>
              <a:rPr lang="vi-VN" sz="2000" b="0" kern="0" dirty="0">
                <a:solidFill>
                  <a:srgbClr val="1B1B1B"/>
                </a:solidFill>
                <a:latin typeface="Bahnschrift Light" panose="020B0502040204020203" pitchFamily="34" charset="0"/>
                <a:ea typeface="Batang" panose="02030600000101010101" pitchFamily="18" charset="-127"/>
              </a:rPr>
              <a:t>Strategy</a:t>
            </a:r>
            <a:endParaRPr lang="en-US" sz="2000" b="0" kern="0" dirty="0">
              <a:solidFill>
                <a:srgbClr val="1B1B1B"/>
              </a:solidFill>
              <a:latin typeface="Bahnschrift Light" panose="020B0502040204020203" pitchFamily="34" charset="0"/>
              <a:ea typeface="Batang" panose="02030600000101010101" pitchFamily="18" charset="-127"/>
            </a:endParaRPr>
          </a:p>
          <a:p>
            <a:pPr algn="just"/>
            <a:endParaRPr lang="en-US" sz="2000" b="1" kern="0" dirty="0">
              <a:solidFill>
                <a:srgbClr val="1B1B1B"/>
              </a:solidFill>
              <a:latin typeface="Bahnschrift" panose="020B0502040204020203" pitchFamily="34" charset="0"/>
              <a:ea typeface="Batang" panose="02030600000101010101" pitchFamily="18" charset="-127"/>
            </a:endParaRPr>
          </a:p>
          <a:p>
            <a:pPr algn="just"/>
            <a:endParaRPr lang="en-US" sz="2000" b="1" kern="0" dirty="0">
              <a:solidFill>
                <a:srgbClr val="1B1B1B"/>
              </a:solidFill>
              <a:latin typeface="Bahnschrift" panose="020B0502040204020203" pitchFamily="34" charset="0"/>
              <a:ea typeface="Batang" panose="02030600000101010101" pitchFamily="18" charset="-127"/>
            </a:endParaRPr>
          </a:p>
          <a:p>
            <a:pPr algn="just"/>
            <a:r>
              <a:rPr lang="en-US" sz="2000" kern="0" dirty="0" err="1">
                <a:solidFill>
                  <a:srgbClr val="1B1B1B"/>
                </a:solidFill>
                <a:latin typeface="Bahnschrift" panose="020B0502040204020203" pitchFamily="34" charset="0"/>
              </a:rPr>
              <a:t>Phân</a:t>
            </a:r>
            <a:r>
              <a:rPr lang="en-US" sz="2000" kern="0" dirty="0">
                <a:solidFill>
                  <a:srgbClr val="1B1B1B"/>
                </a:solidFill>
                <a:latin typeface="Bahnschrift" panose="020B0502040204020203" pitchFamily="34" charset="0"/>
              </a:rPr>
              <a:t> </a:t>
            </a:r>
            <a:r>
              <a:rPr lang="en-US" sz="2000" kern="0" dirty="0" err="1">
                <a:solidFill>
                  <a:srgbClr val="1B1B1B"/>
                </a:solidFill>
                <a:latin typeface="Bahnschrift" panose="020B0502040204020203" pitchFamily="34" charset="0"/>
              </a:rPr>
              <a:t>loại</a:t>
            </a:r>
            <a:r>
              <a:rPr lang="en-US" sz="2000" kern="0" dirty="0">
                <a:solidFill>
                  <a:srgbClr val="1B1B1B"/>
                </a:solidFill>
                <a:latin typeface="Bahnschrift" panose="020B0502040204020203" pitchFamily="34" charset="0"/>
              </a:rPr>
              <a:t>: </a:t>
            </a:r>
          </a:p>
          <a:p>
            <a:pPr marL="0" indent="0" algn="just">
              <a:buNone/>
            </a:pPr>
            <a:r>
              <a:rPr lang="en-US" sz="2000" b="0" kern="0" dirty="0">
                <a:solidFill>
                  <a:srgbClr val="1B1B1B"/>
                </a:solidFill>
                <a:latin typeface="Bahnschrift" panose="020B0502040204020203" pitchFamily="34" charset="0"/>
              </a:rPr>
              <a:t>	</a:t>
            </a:r>
            <a:r>
              <a:rPr lang="en-US" sz="2000" b="0" kern="0" dirty="0" err="1">
                <a:solidFill>
                  <a:srgbClr val="1B1B1B"/>
                </a:solidFill>
                <a:latin typeface="Bahnschrift Light" panose="020B0502040204020203" pitchFamily="34" charset="0"/>
              </a:rPr>
              <a:t>Thuộc</a:t>
            </a:r>
            <a:r>
              <a:rPr lang="en-US" sz="2000" b="0" kern="0" dirty="0">
                <a:solidFill>
                  <a:srgbClr val="1B1B1B"/>
                </a:solidFill>
                <a:latin typeface="Bahnschrift Light" panose="020B0502040204020203" pitchFamily="34" charset="0"/>
              </a:rPr>
              <a:t> </a:t>
            </a:r>
            <a:r>
              <a:rPr lang="en-US" sz="2000" b="0" kern="0" dirty="0" err="1">
                <a:solidFill>
                  <a:srgbClr val="1B1B1B"/>
                </a:solidFill>
                <a:latin typeface="Bahnschrift Light" panose="020B0502040204020203" pitchFamily="34" charset="0"/>
              </a:rPr>
              <a:t>phân</a:t>
            </a:r>
            <a:r>
              <a:rPr lang="en-US" sz="2000" b="0" kern="0" dirty="0">
                <a:solidFill>
                  <a:srgbClr val="1B1B1B"/>
                </a:solidFill>
                <a:latin typeface="Bahnschrift Light" panose="020B0502040204020203" pitchFamily="34" charset="0"/>
              </a:rPr>
              <a:t> </a:t>
            </a:r>
            <a:r>
              <a:rPr lang="en-US" sz="2000" b="0" kern="0" dirty="0" err="1">
                <a:solidFill>
                  <a:srgbClr val="1B1B1B"/>
                </a:solidFill>
                <a:latin typeface="Bahnschrift Light" panose="020B0502040204020203" pitchFamily="34" charset="0"/>
              </a:rPr>
              <a:t>nhóm</a:t>
            </a:r>
            <a:r>
              <a:rPr lang="en-US" sz="2000" b="0" kern="0" dirty="0">
                <a:solidFill>
                  <a:srgbClr val="1B1B1B"/>
                </a:solidFill>
                <a:latin typeface="Bahnschrift Light" panose="020B0502040204020203" pitchFamily="34" charset="0"/>
              </a:rPr>
              <a:t> Behavioral Pattern</a:t>
            </a:r>
            <a:endParaRPr lang="en-US" sz="2000" b="0" kern="0" dirty="0">
              <a:solidFill>
                <a:srgbClr val="1B1B1B"/>
              </a:solidFill>
              <a:latin typeface="Bahnschrift" panose="020B0502040204020203" pitchFamily="34" charset="0"/>
            </a:endParaRPr>
          </a:p>
          <a:p>
            <a:pPr algn="just"/>
            <a:endParaRPr lang="en-US" sz="2000" b="0" kern="0" dirty="0">
              <a:solidFill>
                <a:srgbClr val="1B1B1B"/>
              </a:solidFill>
              <a:latin typeface="Bahnschrift" panose="020B0502040204020203" pitchFamily="34" charset="0"/>
            </a:endParaRPr>
          </a:p>
          <a:p>
            <a:pPr algn="just"/>
            <a:r>
              <a:rPr lang="vi-VN" sz="2000" kern="0" dirty="0">
                <a:solidFill>
                  <a:srgbClr val="1B1B1B"/>
                </a:solidFill>
                <a:latin typeface="Bahnschrift" panose="020B0502040204020203" pitchFamily="34" charset="0"/>
              </a:rPr>
              <a:t>Mục đích: </a:t>
            </a:r>
            <a:endParaRPr lang="en-US" sz="2000" kern="0" dirty="0">
              <a:solidFill>
                <a:srgbClr val="1B1B1B"/>
              </a:solidFill>
              <a:latin typeface="Bahnschrift" panose="020B0502040204020203" pitchFamily="34" charset="0"/>
            </a:endParaRPr>
          </a:p>
          <a:p>
            <a:pPr marL="0" indent="0" algn="just">
              <a:buNone/>
            </a:pPr>
            <a:r>
              <a:rPr lang="en-US" sz="2000" b="0" kern="0" dirty="0">
                <a:solidFill>
                  <a:srgbClr val="1B1B1B"/>
                </a:solidFill>
                <a:latin typeface="Bahnschrift" panose="020B0502040204020203" pitchFamily="34" charset="0"/>
              </a:rPr>
              <a:t>	</a:t>
            </a:r>
            <a:r>
              <a:rPr lang="vi-VN" sz="2000" b="0" kern="0" dirty="0">
                <a:solidFill>
                  <a:srgbClr val="1B1B1B"/>
                </a:solidFill>
                <a:latin typeface="Bahnschrift Light" panose="020B0502040204020203" pitchFamily="34" charset="0"/>
              </a:rPr>
              <a:t>Strategy giúp bạn xác định một nhóm thuật toán, đặt chúng vào một lớp riêng biệt và làm cho các đối tượng của chúng có thể hoán đổi lẫn nhau.</a:t>
            </a:r>
          </a:p>
          <a:p>
            <a:pPr algn="just"/>
            <a:endParaRPr lang="en-US" sz="2000" b="0" kern="0" dirty="0">
              <a:solidFill>
                <a:srgbClr val="1B1B1B"/>
              </a:solidFill>
            </a:endParaRPr>
          </a:p>
          <a:p>
            <a:pPr algn="just"/>
            <a:endParaRPr lang="en-US" sz="2000" b="0" kern="0" dirty="0">
              <a:solidFill>
                <a:srgbClr val="1B1B1B"/>
              </a:solidFill>
            </a:endParaRPr>
          </a:p>
        </p:txBody>
      </p:sp>
    </p:spTree>
    <p:extLst>
      <p:ext uri="{BB962C8B-B14F-4D97-AF65-F5344CB8AC3E}">
        <p14:creationId xmlns:p14="http://schemas.microsoft.com/office/powerpoint/2010/main" val="3121526359"/>
      </p:ext>
    </p:extLst>
  </p:cSld>
  <p:clrMapOvr>
    <a:masterClrMapping/>
  </p:clrMapOvr>
  <mc:AlternateContent xmlns:mc="http://schemas.openxmlformats.org/markup-compatibility/2006">
    <mc:Choice xmlns:p14="http://schemas.microsoft.com/office/powerpoint/2010/main" Requires="p14">
      <p:transition p14:dur="450" advClick="0">
        <p:fade/>
      </p:transition>
    </mc:Choice>
    <mc:Fallback>
      <p:transition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bg1"/>
                </a:solidFill>
                <a:cs typeface="Tahoma" charset="0"/>
              </a:rPr>
              <a:t>Motivation</a:t>
            </a:r>
            <a:br>
              <a:rPr lang="en-US" sz="4000" dirty="0">
                <a:solidFill>
                  <a:schemeClr val="bg1"/>
                </a:solidFill>
                <a:cs typeface="Tahoma" charset="0"/>
              </a:rPr>
            </a:br>
            <a:endParaRPr lang="en-US" sz="4000" b="1" dirty="0">
              <a:solidFill>
                <a:schemeClr val="bg1"/>
              </a:solidFill>
              <a:cs typeface="Tahoma" charset="0"/>
            </a:endParaRPr>
          </a:p>
        </p:txBody>
      </p:sp>
      <p:sp>
        <p:nvSpPr>
          <p:cNvPr id="5" name="AutoShape 8">
            <a:extLst>
              <a:ext uri="{FF2B5EF4-FFF2-40B4-BE49-F238E27FC236}">
                <a16:creationId xmlns:a16="http://schemas.microsoft.com/office/drawing/2014/main" id="{8FE47367-09BE-0825-359D-1869E90CE66E}"/>
              </a:ext>
            </a:extLst>
          </p:cNvPr>
          <p:cNvSpPr>
            <a:spLocks noGrp="1" noChangeAspect="1" noChangeArrowheads="1"/>
          </p:cNvSpPr>
          <p:nvPr>
            <p:ph idx="1"/>
          </p:nvPr>
        </p:nvSpPr>
        <p:spPr bwMode="auto">
          <a:xfrm>
            <a:off x="533400" y="1066800"/>
            <a:ext cx="8458200" cy="5638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r>
              <a:rPr lang="vi-VN" sz="2800" b="1" dirty="0">
                <a:solidFill>
                  <a:srgbClr val="1B1B1B"/>
                </a:solidFill>
                <a:latin typeface="Bahnschrift" panose="020B0502040204020203" pitchFamily="34" charset="0"/>
                <a:ea typeface="Batang" panose="02030600000101010101" pitchFamily="18" charset="-127"/>
              </a:rPr>
              <a:t>Vấn đề</a:t>
            </a:r>
            <a:r>
              <a:rPr lang="en-US" sz="2800" b="1" dirty="0">
                <a:solidFill>
                  <a:srgbClr val="1B1B1B"/>
                </a:solidFill>
                <a:latin typeface="Bahnschrift" panose="020B0502040204020203" pitchFamily="34" charset="0"/>
                <a:ea typeface="Batang" panose="02030600000101010101" pitchFamily="18" charset="-127"/>
              </a:rPr>
              <a:t>:</a:t>
            </a:r>
          </a:p>
          <a:p>
            <a:pPr algn="just"/>
            <a:endParaRPr lang="en-US" sz="2400" b="1" dirty="0">
              <a:solidFill>
                <a:srgbClr val="1B1B1B"/>
              </a:solidFill>
              <a:latin typeface="Batang" panose="02030600000101010101" pitchFamily="18" charset="-127"/>
              <a:ea typeface="Batang" panose="02030600000101010101" pitchFamily="18" charset="-127"/>
            </a:endParaRPr>
          </a:p>
          <a:p>
            <a:pPr lvl="1">
              <a:buFont typeface="Arial" panose="020B0604020202020204" pitchFamily="34" charset="0"/>
              <a:buChar char="-"/>
            </a:pPr>
            <a:r>
              <a:rPr lang="vi-VN" sz="2000" dirty="0">
                <a:latin typeface="Bahnschrift Light" panose="020B0502040204020203" pitchFamily="34" charset="0"/>
                <a:ea typeface="Batang" panose="02030600000101010101" pitchFamily="18" charset="-127"/>
              </a:rPr>
              <a:t>Giả sử bạn đang xây dựng một ứng dụng thanh toán bằng nhiều phương thức khác nhau như thẻ tín dụng, PayPal, và thậm chí là Bitcoin. Phiên bản đầu tiên của ứng dụng chỉ hỗ trợ thanh toán bằng thẻ tín dụng, điều này khá tiện lợi cho nhiều người dùng. Tuy nhiên, bạn nhận thấy rằng một số người dùng muốn sử dụng các phương thức thanh toán khác như PayPal hoặc Bitcoin.</a:t>
            </a:r>
            <a:endParaRPr lang="en-US" sz="2000" dirty="0">
              <a:latin typeface="Batang" panose="02030600000101010101" pitchFamily="18" charset="-127"/>
              <a:ea typeface="Batang" panose="02030600000101010101" pitchFamily="18" charset="-127"/>
            </a:endParaRPr>
          </a:p>
          <a:p>
            <a:pPr lvl="1">
              <a:buFont typeface="Arial" panose="020B0604020202020204" pitchFamily="34" charset="0"/>
              <a:buChar char="-"/>
            </a:pPr>
            <a:endParaRPr lang="vi-VN" sz="2000" dirty="0">
              <a:latin typeface="Bahnschrift Light" panose="020B0502040204020203" pitchFamily="34" charset="0"/>
              <a:ea typeface="Batang" panose="02030600000101010101" pitchFamily="18" charset="-127"/>
            </a:endParaRPr>
          </a:p>
          <a:p>
            <a:pPr lvl="1">
              <a:buFont typeface="Arial" panose="020B0604020202020204" pitchFamily="34" charset="0"/>
              <a:buChar char="-"/>
            </a:pPr>
            <a:r>
              <a:rPr lang="vi-VN" sz="2000" dirty="0">
                <a:latin typeface="Bahnschrift Light" panose="020B0502040204020203" pitchFamily="34" charset="0"/>
                <a:ea typeface="Batang" panose="02030600000101010101" pitchFamily="18" charset="-127"/>
              </a:rPr>
              <a:t>Khi bạn tiếp tục mở rộng ứng dụng của mình để hỗ trợ các phương thức thanh toán mới, bạn nhận ra rằng lớp chính của bộ xử lý thanh toán ngày càng lớn và phức tạp hơn. Mỗi lần bạn thêm một thuật toán thanh toán mới, kích thước của lớp chính tăng gấp đôi, và việc bảo trì trở nên rất khó khăn. Hơn nữa, mã nguồn của bạn trở nên khó đọc và dễ gây lỗi.</a:t>
            </a:r>
          </a:p>
          <a:p>
            <a:pPr lvl="2" algn="just"/>
            <a:endParaRPr lang="en-US" sz="2000" dirty="0">
              <a:solidFill>
                <a:srgbClr val="1B1B1B"/>
              </a:solidFill>
            </a:endParaRPr>
          </a:p>
        </p:txBody>
      </p:sp>
    </p:spTree>
    <p:extLst>
      <p:ext uri="{BB962C8B-B14F-4D97-AF65-F5344CB8AC3E}">
        <p14:creationId xmlns:p14="http://schemas.microsoft.com/office/powerpoint/2010/main" val="2286311535"/>
      </p:ext>
    </p:extLst>
  </p:cSld>
  <p:clrMapOvr>
    <a:masterClrMapping/>
  </p:clrMapOvr>
  <mc:AlternateContent xmlns:mc="http://schemas.openxmlformats.org/markup-compatibility/2006">
    <mc:Choice xmlns:p14="http://schemas.microsoft.com/office/powerpoint/2010/main" Requires="p14">
      <p:transition p14:dur="450" advClick="0">
        <p:fade/>
      </p:transition>
    </mc:Choice>
    <mc:Fallback>
      <p:transition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86867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a:solidFill>
                  <a:schemeClr val="bg1"/>
                </a:solidFill>
                <a:cs typeface="Tahoma" charset="0"/>
              </a:rPr>
              <a:t>Motivation</a:t>
            </a:r>
            <a:br>
              <a:rPr lang="en-US" sz="4000" dirty="0">
                <a:solidFill>
                  <a:schemeClr val="bg1"/>
                </a:solidFill>
                <a:cs typeface="Tahoma" charset="0"/>
              </a:rPr>
            </a:br>
            <a:endParaRPr lang="en-US" sz="4000" b="1" dirty="0">
              <a:solidFill>
                <a:schemeClr val="bg1"/>
              </a:solidFill>
              <a:cs typeface="Tahoma" charset="0"/>
            </a:endParaRPr>
          </a:p>
        </p:txBody>
      </p:sp>
      <p:sp>
        <p:nvSpPr>
          <p:cNvPr id="5" name="AutoShape 8">
            <a:extLst>
              <a:ext uri="{FF2B5EF4-FFF2-40B4-BE49-F238E27FC236}">
                <a16:creationId xmlns:a16="http://schemas.microsoft.com/office/drawing/2014/main" id="{8FE47367-09BE-0825-359D-1869E90CE66E}"/>
              </a:ext>
            </a:extLst>
          </p:cNvPr>
          <p:cNvSpPr>
            <a:spLocks noGrp="1" noChangeAspect="1" noChangeArrowheads="1"/>
          </p:cNvSpPr>
          <p:nvPr>
            <p:ph idx="1"/>
          </p:nvPr>
        </p:nvSpPr>
        <p:spPr bwMode="auto">
          <a:xfrm>
            <a:off x="762000" y="1066800"/>
            <a:ext cx="8229600" cy="5638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vi-VN" sz="2000" b="1" dirty="0">
                <a:latin typeface="Bahnschrift" panose="020B0502040204020203" pitchFamily="34" charset="0"/>
              </a:rPr>
              <a:t>Giải pháp:</a:t>
            </a:r>
          </a:p>
          <a:p>
            <a:pPr marL="0" indent="0">
              <a:buNone/>
            </a:pPr>
            <a:r>
              <a:rPr lang="en-US" sz="2000" dirty="0">
                <a:latin typeface="Bahnschrift Light" panose="020B0502040204020203" pitchFamily="34" charset="0"/>
              </a:rPr>
              <a:t>	</a:t>
            </a:r>
            <a:r>
              <a:rPr lang="vi-VN" sz="2000" dirty="0">
                <a:latin typeface="Bahnschrift Light" panose="020B0502040204020203" pitchFamily="34" charset="0"/>
              </a:rPr>
              <a:t>Strategy Pattern đề xuất giải pháp là bạn nên tách biệt từng thuật toán thanh toán vào các lớp riêng biệt, gọi là strategy, và để lớp chính của bạn linh hoạt sử dụng các chiến lược này một cách động.</a:t>
            </a:r>
          </a:p>
        </p:txBody>
      </p:sp>
    </p:spTree>
    <p:extLst>
      <p:ext uri="{BB962C8B-B14F-4D97-AF65-F5344CB8AC3E}">
        <p14:creationId xmlns:p14="http://schemas.microsoft.com/office/powerpoint/2010/main" val="3208460927"/>
      </p:ext>
    </p:extLst>
  </p:cSld>
  <p:clrMapOvr>
    <a:masterClrMapping/>
  </p:clrMapOvr>
  <mc:AlternateContent xmlns:mc="http://schemas.openxmlformats.org/markup-compatibility/2006">
    <mc:Choice xmlns:p14="http://schemas.microsoft.com/office/powerpoint/2010/main" Requires="p14">
      <p:transition p14:dur="450" advClick="0">
        <p:fade/>
      </p:transition>
    </mc:Choice>
    <mc:Fallback>
      <p:transition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A9BF-51BC-DA6B-81EB-B83565896B45}"/>
              </a:ext>
            </a:extLst>
          </p:cNvPr>
          <p:cNvSpPr>
            <a:spLocks noGrp="1"/>
          </p:cNvSpPr>
          <p:nvPr>
            <p:ph type="title"/>
          </p:nvPr>
        </p:nvSpPr>
        <p:spPr>
          <a:xfrm>
            <a:off x="457200" y="160337"/>
            <a:ext cx="8686800" cy="1143000"/>
          </a:xfrm>
        </p:spPr>
        <p:txBody>
          <a:bodyPr>
            <a:normAutofit/>
          </a:bodyPr>
          <a:lstStyle/>
          <a:p>
            <a:r>
              <a:rPr lang="en-US" b="1" dirty="0" err="1">
                <a:solidFill>
                  <a:schemeClr val="bg1"/>
                </a:solidFill>
              </a:rPr>
              <a:t>Đặc</a:t>
            </a:r>
            <a:r>
              <a:rPr lang="en-US" b="1" dirty="0">
                <a:solidFill>
                  <a:schemeClr val="bg1"/>
                </a:solidFill>
              </a:rPr>
              <a:t> </a:t>
            </a:r>
            <a:r>
              <a:rPr lang="en-US" b="1" dirty="0" err="1">
                <a:solidFill>
                  <a:schemeClr val="bg1"/>
                </a:solidFill>
              </a:rPr>
              <a:t>điểm</a:t>
            </a:r>
            <a:endParaRPr lang="en-US" b="1" dirty="0">
              <a:solidFill>
                <a:schemeClr val="bg1"/>
              </a:solidFill>
            </a:endParaRPr>
          </a:p>
        </p:txBody>
      </p:sp>
      <p:pic>
        <p:nvPicPr>
          <p:cNvPr id="2050" name="Picture 2">
            <a:extLst>
              <a:ext uri="{FF2B5EF4-FFF2-40B4-BE49-F238E27FC236}">
                <a16:creationId xmlns:a16="http://schemas.microsoft.com/office/drawing/2014/main" id="{7EE2893A-CC4D-6E6C-9D7E-F83FF456A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43000"/>
            <a:ext cx="6343134" cy="533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476898"/>
      </p:ext>
    </p:extLst>
  </p:cSld>
  <p:clrMapOvr>
    <a:masterClrMapping/>
  </p:clrMapOvr>
  <mc:AlternateContent xmlns:mc="http://schemas.openxmlformats.org/markup-compatibility/2006">
    <mc:Choice xmlns:p14="http://schemas.microsoft.com/office/powerpoint/2010/main" Requires="p14">
      <p:transition p14:dur="4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447BD-7642-282C-65E5-6EC6F3F8E3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893666-BB79-94D9-9C9F-737C750EA333}"/>
              </a:ext>
            </a:extLst>
          </p:cNvPr>
          <p:cNvSpPr>
            <a:spLocks noGrp="1"/>
          </p:cNvSpPr>
          <p:nvPr>
            <p:ph type="title"/>
          </p:nvPr>
        </p:nvSpPr>
        <p:spPr>
          <a:xfrm>
            <a:off x="457200" y="160337"/>
            <a:ext cx="8686800" cy="1143000"/>
          </a:xfrm>
        </p:spPr>
        <p:txBody>
          <a:bodyPr>
            <a:normAutofit/>
          </a:bodyPr>
          <a:lstStyle/>
          <a:p>
            <a:r>
              <a:rPr lang="en-US" b="1" dirty="0" err="1">
                <a:solidFill>
                  <a:schemeClr val="bg1"/>
                </a:solidFill>
              </a:rPr>
              <a:t>Đặc</a:t>
            </a:r>
            <a:r>
              <a:rPr lang="en-US" b="1" dirty="0">
                <a:solidFill>
                  <a:schemeClr val="bg1"/>
                </a:solidFill>
              </a:rPr>
              <a:t> </a:t>
            </a:r>
            <a:r>
              <a:rPr lang="en-US" b="1" dirty="0" err="1">
                <a:solidFill>
                  <a:schemeClr val="bg1"/>
                </a:solidFill>
              </a:rPr>
              <a:t>điểm</a:t>
            </a:r>
            <a:endParaRPr lang="en-US" b="1" dirty="0">
              <a:solidFill>
                <a:schemeClr val="bg1"/>
              </a:solidFill>
            </a:endParaRPr>
          </a:p>
        </p:txBody>
      </p:sp>
      <p:pic>
        <p:nvPicPr>
          <p:cNvPr id="2050" name="Picture 2">
            <a:extLst>
              <a:ext uri="{FF2B5EF4-FFF2-40B4-BE49-F238E27FC236}">
                <a16:creationId xmlns:a16="http://schemas.microsoft.com/office/drawing/2014/main" id="{A8D7EA2F-D5B0-32AC-08D0-099FCD182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905000"/>
            <a:ext cx="4621427" cy="3886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E8B8C926-CC6A-9747-78BA-2A63D4FE6CD7}"/>
              </a:ext>
            </a:extLst>
          </p:cNvPr>
          <p:cNvSpPr/>
          <p:nvPr/>
        </p:nvSpPr>
        <p:spPr>
          <a:xfrm>
            <a:off x="685800" y="1066800"/>
            <a:ext cx="2133600" cy="1600200"/>
          </a:xfrm>
          <a:prstGeom prst="roundRect">
            <a:avLst>
              <a:gd name="adj" fmla="val 6460"/>
            </a:avLst>
          </a:prstGeom>
          <a:solidFill>
            <a:srgbClr val="FF9933">
              <a:alpha val="30196"/>
            </a:srgbClr>
          </a:solidFill>
          <a:ln>
            <a:solidFill>
              <a:srgbClr val="FF9933"/>
            </a:solidFill>
          </a:ln>
        </p:spPr>
        <p:style>
          <a:lnRef idx="0">
            <a:scrgbClr r="0" g="0" b="0"/>
          </a:lnRef>
          <a:fillRef idx="0">
            <a:scrgbClr r="0" g="0" b="0"/>
          </a:fillRef>
          <a:effectRef idx="0">
            <a:scrgbClr r="0" g="0" b="0"/>
          </a:effectRef>
          <a:fontRef idx="minor">
            <a:schemeClr val="lt1"/>
          </a:fontRef>
        </p:style>
        <p:txBody>
          <a:bodyPr rtlCol="0" anchor="ctr"/>
          <a:lstStyle/>
          <a:p>
            <a:r>
              <a:rPr lang="vi-VN" sz="1400" dirty="0">
                <a:solidFill>
                  <a:srgbClr val="CC3300"/>
                </a:solidFill>
                <a:latin typeface="Bahnschrift" panose="020B0502040204020203" pitchFamily="34" charset="0"/>
              </a:rPr>
              <a:t>Context</a:t>
            </a:r>
            <a:r>
              <a:rPr lang="vi-VN" sz="1400" b="0" dirty="0">
                <a:latin typeface="Bahnschrift Light" panose="020B0502040204020203" pitchFamily="34" charset="0"/>
              </a:rPr>
              <a:t> </a:t>
            </a:r>
            <a:r>
              <a:rPr lang="vi-VN" sz="1400" b="0" dirty="0">
                <a:solidFill>
                  <a:srgbClr val="CC3300"/>
                </a:solidFill>
                <a:latin typeface="Bahnschrift Light" panose="020B0502040204020203" pitchFamily="34" charset="0"/>
              </a:rPr>
              <a:t>duy trì một tham chiếu đến một trong các strategy cụ thể và giao tiếp với các đối tượng này thông qua interface strategy</a:t>
            </a:r>
            <a:r>
              <a:rPr lang="vi-VN" sz="1400" b="0" dirty="0">
                <a:latin typeface="Bahnschrift Light" panose="020B0502040204020203" pitchFamily="34" charset="0"/>
              </a:rPr>
              <a:t>.</a:t>
            </a:r>
            <a:endParaRPr lang="en-GB" sz="1400" dirty="0"/>
          </a:p>
        </p:txBody>
      </p:sp>
      <p:sp>
        <p:nvSpPr>
          <p:cNvPr id="7" name="Rectangle: Rounded Corners 6">
            <a:extLst>
              <a:ext uri="{FF2B5EF4-FFF2-40B4-BE49-F238E27FC236}">
                <a16:creationId xmlns:a16="http://schemas.microsoft.com/office/drawing/2014/main" id="{17C00383-B48E-E0BE-3641-FAAD983545B1}"/>
              </a:ext>
            </a:extLst>
          </p:cNvPr>
          <p:cNvSpPr/>
          <p:nvPr/>
        </p:nvSpPr>
        <p:spPr>
          <a:xfrm>
            <a:off x="7059827" y="1303337"/>
            <a:ext cx="1981200" cy="1600200"/>
          </a:xfrm>
          <a:prstGeom prst="roundRect">
            <a:avLst>
              <a:gd name="adj" fmla="val 6460"/>
            </a:avLst>
          </a:prstGeom>
          <a:solidFill>
            <a:srgbClr val="FF9933">
              <a:alpha val="30196"/>
            </a:srgbClr>
          </a:solidFill>
          <a:ln>
            <a:solidFill>
              <a:srgbClr val="FF9933"/>
            </a:solidFill>
          </a:ln>
        </p:spPr>
        <p:style>
          <a:lnRef idx="0">
            <a:scrgbClr r="0" g="0" b="0"/>
          </a:lnRef>
          <a:fillRef idx="0">
            <a:scrgbClr r="0" g="0" b="0"/>
          </a:fillRef>
          <a:effectRef idx="0">
            <a:scrgbClr r="0" g="0" b="0"/>
          </a:effectRef>
          <a:fontRef idx="minor">
            <a:schemeClr val="lt1"/>
          </a:fontRef>
        </p:style>
        <p:txBody>
          <a:bodyPr rtlCol="0" anchor="ctr"/>
          <a:lstStyle/>
          <a:p>
            <a:r>
              <a:rPr lang="vi-VN" sz="1400" dirty="0">
                <a:solidFill>
                  <a:srgbClr val="CC3300"/>
                </a:solidFill>
                <a:latin typeface="Bahnschrift" panose="020B0502040204020203" pitchFamily="34" charset="0"/>
              </a:rPr>
              <a:t>Strategy </a:t>
            </a:r>
            <a:r>
              <a:rPr lang="vi-VN" sz="1400" b="0" dirty="0">
                <a:solidFill>
                  <a:srgbClr val="CC3300"/>
                </a:solidFill>
                <a:latin typeface="Bahnschrift Light" panose="020B0502040204020203" pitchFamily="34" charset="0"/>
              </a:rPr>
              <a:t>là interface chung cho tất cả strategy cụ thể. Nó khai báo một phương thức duy nhất cho context sử dụng để thực thi.</a:t>
            </a:r>
          </a:p>
        </p:txBody>
      </p:sp>
      <p:sp>
        <p:nvSpPr>
          <p:cNvPr id="8" name="Rectangle: Rounded Corners 7">
            <a:extLst>
              <a:ext uri="{FF2B5EF4-FFF2-40B4-BE49-F238E27FC236}">
                <a16:creationId xmlns:a16="http://schemas.microsoft.com/office/drawing/2014/main" id="{CEDF9AC4-922F-BE5A-0E38-38A0B05912EB}"/>
              </a:ext>
            </a:extLst>
          </p:cNvPr>
          <p:cNvSpPr/>
          <p:nvPr/>
        </p:nvSpPr>
        <p:spPr>
          <a:xfrm>
            <a:off x="6069227" y="4792663"/>
            <a:ext cx="1981200" cy="1150937"/>
          </a:xfrm>
          <a:prstGeom prst="roundRect">
            <a:avLst>
              <a:gd name="adj" fmla="val 6460"/>
            </a:avLst>
          </a:prstGeom>
          <a:solidFill>
            <a:srgbClr val="FF9933">
              <a:alpha val="30196"/>
            </a:srgbClr>
          </a:solidFill>
          <a:ln>
            <a:solidFill>
              <a:srgbClr val="FF9933"/>
            </a:solidFill>
          </a:ln>
        </p:spPr>
        <p:style>
          <a:lnRef idx="0">
            <a:scrgbClr r="0" g="0" b="0"/>
          </a:lnRef>
          <a:fillRef idx="0">
            <a:scrgbClr r="0" g="0" b="0"/>
          </a:fillRef>
          <a:effectRef idx="0">
            <a:scrgbClr r="0" g="0" b="0"/>
          </a:effectRef>
          <a:fontRef idx="minor">
            <a:schemeClr val="lt1"/>
          </a:fontRef>
        </p:style>
        <p:txBody>
          <a:bodyPr rtlCol="0" anchor="ctr"/>
          <a:lstStyle/>
          <a:p>
            <a:r>
              <a:rPr lang="vi-VN" sz="1400" dirty="0">
                <a:solidFill>
                  <a:srgbClr val="CC3300"/>
                </a:solidFill>
                <a:latin typeface="Bahnschrift" panose="020B0502040204020203" pitchFamily="34" charset="0"/>
              </a:rPr>
              <a:t>Concrete Strategies </a:t>
            </a:r>
            <a:r>
              <a:rPr lang="vi-VN" sz="1400" b="0" dirty="0">
                <a:solidFill>
                  <a:srgbClr val="CC3300"/>
                </a:solidFill>
                <a:latin typeface="Bahnschrift Light" panose="020B0502040204020203" pitchFamily="34" charset="0"/>
              </a:rPr>
              <a:t>triển khai khác nhau của thuật toán mà context sử dụng.</a:t>
            </a:r>
          </a:p>
        </p:txBody>
      </p:sp>
      <p:sp>
        <p:nvSpPr>
          <p:cNvPr id="9" name="Rectangle: Rounded Corners 8">
            <a:extLst>
              <a:ext uri="{FF2B5EF4-FFF2-40B4-BE49-F238E27FC236}">
                <a16:creationId xmlns:a16="http://schemas.microsoft.com/office/drawing/2014/main" id="{28BD34C6-C06E-A68A-0BA0-E553FC984C90}"/>
              </a:ext>
            </a:extLst>
          </p:cNvPr>
          <p:cNvSpPr/>
          <p:nvPr/>
        </p:nvSpPr>
        <p:spPr>
          <a:xfrm>
            <a:off x="762000" y="4648200"/>
            <a:ext cx="2133600" cy="1905000"/>
          </a:xfrm>
          <a:prstGeom prst="roundRect">
            <a:avLst>
              <a:gd name="adj" fmla="val 6460"/>
            </a:avLst>
          </a:prstGeom>
          <a:solidFill>
            <a:srgbClr val="FF9933">
              <a:alpha val="30196"/>
            </a:srgbClr>
          </a:solidFill>
          <a:ln>
            <a:solidFill>
              <a:srgbClr val="FF9933"/>
            </a:solidFill>
          </a:ln>
        </p:spPr>
        <p:style>
          <a:lnRef idx="0">
            <a:scrgbClr r="0" g="0" b="0"/>
          </a:lnRef>
          <a:fillRef idx="0">
            <a:scrgbClr r="0" g="0" b="0"/>
          </a:fillRef>
          <a:effectRef idx="0">
            <a:scrgbClr r="0" g="0" b="0"/>
          </a:effectRef>
          <a:fontRef idx="minor">
            <a:schemeClr val="lt1"/>
          </a:fontRef>
        </p:style>
        <p:txBody>
          <a:bodyPr rtlCol="0" anchor="ctr"/>
          <a:lstStyle/>
          <a:p>
            <a:r>
              <a:rPr lang="vi-VN" sz="1400" dirty="0">
                <a:solidFill>
                  <a:srgbClr val="CC3300"/>
                </a:solidFill>
                <a:latin typeface="Bahnschrift" panose="020B0502040204020203" pitchFamily="34" charset="0"/>
              </a:rPr>
              <a:t>Client </a:t>
            </a:r>
            <a:r>
              <a:rPr lang="vi-VN" sz="1400" b="0" dirty="0">
                <a:solidFill>
                  <a:srgbClr val="CC3300"/>
                </a:solidFill>
                <a:latin typeface="Bahnschrift Light" panose="020B0502040204020203" pitchFamily="34" charset="0"/>
              </a:rPr>
              <a:t>tạo đối tượng strategy cụ thể và truyền nó vào context. Context để lộ một setter cho client thay thế với strategy được liên kết với context khi đang chạy.</a:t>
            </a:r>
          </a:p>
        </p:txBody>
      </p:sp>
    </p:spTree>
    <p:extLst>
      <p:ext uri="{BB962C8B-B14F-4D97-AF65-F5344CB8AC3E}">
        <p14:creationId xmlns:p14="http://schemas.microsoft.com/office/powerpoint/2010/main" val="58253073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A9BF-51BC-DA6B-81EB-B83565896B45}"/>
              </a:ext>
            </a:extLst>
          </p:cNvPr>
          <p:cNvSpPr>
            <a:spLocks noGrp="1"/>
          </p:cNvSpPr>
          <p:nvPr>
            <p:ph type="title"/>
          </p:nvPr>
        </p:nvSpPr>
        <p:spPr/>
        <p:txBody>
          <a:bodyPr/>
          <a:lstStyle/>
          <a:p>
            <a:r>
              <a:rPr lang="en-US" b="1" dirty="0" err="1">
                <a:solidFill>
                  <a:schemeClr val="bg1"/>
                </a:solidFill>
              </a:rPr>
              <a:t>Hệ</a:t>
            </a:r>
            <a:r>
              <a:rPr lang="en-US" b="1" dirty="0">
                <a:solidFill>
                  <a:schemeClr val="bg1"/>
                </a:solidFill>
              </a:rPr>
              <a:t> </a:t>
            </a:r>
            <a:r>
              <a:rPr lang="en-US" b="1" dirty="0" err="1">
                <a:solidFill>
                  <a:schemeClr val="bg1"/>
                </a:solidFill>
              </a:rPr>
              <a:t>quả</a:t>
            </a:r>
            <a:r>
              <a:rPr lang="en-US" b="1" dirty="0">
                <a:solidFill>
                  <a:schemeClr val="bg1"/>
                </a:solidFill>
              </a:rPr>
              <a:t> </a:t>
            </a:r>
            <a:r>
              <a:rPr lang="en-US" b="1" dirty="0" err="1">
                <a:solidFill>
                  <a:schemeClr val="bg1"/>
                </a:solidFill>
              </a:rPr>
              <a:t>mang</a:t>
            </a:r>
            <a:r>
              <a:rPr lang="en-US" b="1" dirty="0">
                <a:solidFill>
                  <a:schemeClr val="bg1"/>
                </a:solidFill>
              </a:rPr>
              <a:t> </a:t>
            </a:r>
            <a:r>
              <a:rPr lang="en-US" b="1" dirty="0" err="1">
                <a:solidFill>
                  <a:schemeClr val="bg1"/>
                </a:solidFill>
              </a:rPr>
              <a:t>lại</a:t>
            </a:r>
            <a:endParaRPr lang="en-US" b="1" dirty="0">
              <a:solidFill>
                <a:schemeClr val="bg1"/>
              </a:solidFill>
            </a:endParaRPr>
          </a:p>
        </p:txBody>
      </p:sp>
      <p:sp>
        <p:nvSpPr>
          <p:cNvPr id="3" name="Content Placeholder 2">
            <a:extLst>
              <a:ext uri="{FF2B5EF4-FFF2-40B4-BE49-F238E27FC236}">
                <a16:creationId xmlns:a16="http://schemas.microsoft.com/office/drawing/2014/main" id="{FA152390-B5A5-4BAF-8478-D3E230AEEB59}"/>
              </a:ext>
            </a:extLst>
          </p:cNvPr>
          <p:cNvSpPr>
            <a:spLocks noGrp="1"/>
          </p:cNvSpPr>
          <p:nvPr>
            <p:ph idx="1"/>
          </p:nvPr>
        </p:nvSpPr>
        <p:spPr>
          <a:xfrm>
            <a:off x="533400" y="1295400"/>
            <a:ext cx="8458200" cy="4449763"/>
          </a:xfrm>
        </p:spPr>
        <p:txBody>
          <a:bodyPr/>
          <a:lstStyle/>
          <a:p>
            <a:r>
              <a:rPr lang="en-US" sz="2400" b="1" dirty="0" err="1">
                <a:latin typeface="Bahnschrift" panose="020B0502040204020203" pitchFamily="34" charset="0"/>
              </a:rPr>
              <a:t>Ưu</a:t>
            </a:r>
            <a:r>
              <a:rPr lang="en-US" sz="2400" b="1" dirty="0">
                <a:latin typeface="Bahnschrift" panose="020B0502040204020203" pitchFamily="34" charset="0"/>
              </a:rPr>
              <a:t> </a:t>
            </a:r>
            <a:r>
              <a:rPr lang="en-US" sz="2400" b="1" dirty="0" err="1">
                <a:latin typeface="Bahnschrift" panose="020B0502040204020203" pitchFamily="34" charset="0"/>
              </a:rPr>
              <a:t>điểm</a:t>
            </a:r>
            <a:r>
              <a:rPr lang="en-US" sz="2400" b="1" dirty="0">
                <a:latin typeface="Bahnschrift" panose="020B0502040204020203" pitchFamily="34" charset="0"/>
              </a:rPr>
              <a:t>:</a:t>
            </a:r>
          </a:p>
          <a:p>
            <a:endParaRPr lang="en-US" sz="2400" b="1" dirty="0">
              <a:latin typeface="Bahnschrift" panose="020B0502040204020203" pitchFamily="34" charset="0"/>
            </a:endParaRPr>
          </a:p>
          <a:p>
            <a:pPr lvl="1" algn="just">
              <a:lnSpc>
                <a:spcPct val="120000"/>
              </a:lnSpc>
            </a:pPr>
            <a:r>
              <a:rPr lang="en-US" sz="2000" dirty="0">
                <a:latin typeface="Bahnschrift Light" panose="020B0502040204020203" pitchFamily="34" charset="0"/>
              </a:rPr>
              <a:t>C</a:t>
            </a:r>
            <a:r>
              <a:rPr lang="vi-VN" sz="2000" dirty="0">
                <a:latin typeface="Bahnschrift Light" panose="020B0502040204020203" pitchFamily="34" charset="0"/>
              </a:rPr>
              <a:t>ó thể chuyển đổi thuật toán bên trong đối tượng khi đang chạy.</a:t>
            </a:r>
          </a:p>
          <a:p>
            <a:pPr lvl="1" algn="just">
              <a:lnSpc>
                <a:spcPct val="120000"/>
              </a:lnSpc>
            </a:pPr>
            <a:r>
              <a:rPr lang="en-US" sz="2000" dirty="0">
                <a:latin typeface="Bahnschrift Light" panose="020B0502040204020203" pitchFamily="34" charset="0"/>
              </a:rPr>
              <a:t>C</a:t>
            </a:r>
            <a:r>
              <a:rPr lang="vi-VN" sz="2000" dirty="0">
                <a:latin typeface="Bahnschrift Light" panose="020B0502040204020203" pitchFamily="34" charset="0"/>
              </a:rPr>
              <a:t>ó thể cô lập triển khai chi tiết của thuật toán khỏi </a:t>
            </a:r>
            <a:r>
              <a:rPr lang="vi-VN" sz="2000" dirty="0" err="1">
                <a:latin typeface="Bahnschrift Light" panose="020B0502040204020203" pitchFamily="34" charset="0"/>
              </a:rPr>
              <a:t>code</a:t>
            </a:r>
            <a:r>
              <a:rPr lang="vi-VN" sz="2000" dirty="0">
                <a:latin typeface="Bahnschrift Light" panose="020B0502040204020203" pitchFamily="34" charset="0"/>
              </a:rPr>
              <a:t> sử dụng nó.</a:t>
            </a:r>
          </a:p>
          <a:p>
            <a:pPr lvl="1" algn="just">
              <a:lnSpc>
                <a:spcPct val="120000"/>
              </a:lnSpc>
            </a:pPr>
            <a:r>
              <a:rPr lang="en-US" sz="2000" dirty="0">
                <a:latin typeface="Bahnschrift Light" panose="020B0502040204020203" pitchFamily="34" charset="0"/>
              </a:rPr>
              <a:t>C</a:t>
            </a:r>
            <a:r>
              <a:rPr lang="vi-VN" sz="2000" dirty="0">
                <a:latin typeface="Bahnschrift Light" panose="020B0502040204020203" pitchFamily="34" charset="0"/>
              </a:rPr>
              <a:t>ó thể thay thế kế thừa với hỗn hợp.</a:t>
            </a:r>
          </a:p>
          <a:p>
            <a:pPr lvl="1" algn="just">
              <a:lnSpc>
                <a:spcPct val="120000"/>
              </a:lnSpc>
            </a:pPr>
            <a:r>
              <a:rPr lang="vi-VN" sz="2000" dirty="0" err="1">
                <a:latin typeface="Bahnschrift Light" panose="020B0502040204020203" pitchFamily="34" charset="0"/>
              </a:rPr>
              <a:t>Open</a:t>
            </a:r>
            <a:r>
              <a:rPr lang="vi-VN" sz="2000" dirty="0">
                <a:latin typeface="Bahnschrift Light" panose="020B0502040204020203" pitchFamily="34" charset="0"/>
              </a:rPr>
              <a:t>/</a:t>
            </a:r>
            <a:r>
              <a:rPr lang="vi-VN" sz="2000" dirty="0" err="1">
                <a:latin typeface="Bahnschrift Light" panose="020B0502040204020203" pitchFamily="34" charset="0"/>
              </a:rPr>
              <a:t>Closed</a:t>
            </a:r>
            <a:r>
              <a:rPr lang="vi-VN" sz="2000" dirty="0">
                <a:latin typeface="Bahnschrift Light" panose="020B0502040204020203" pitchFamily="34" charset="0"/>
              </a:rPr>
              <a:t> </a:t>
            </a:r>
            <a:r>
              <a:rPr lang="vi-VN" sz="2000" dirty="0" err="1">
                <a:latin typeface="Bahnschrift Light" panose="020B0502040204020203" pitchFamily="34" charset="0"/>
              </a:rPr>
              <a:t>Principle</a:t>
            </a:r>
            <a:r>
              <a:rPr lang="vi-VN" sz="2000" dirty="0">
                <a:latin typeface="Bahnschrift Light" panose="020B0502040204020203" pitchFamily="34" charset="0"/>
              </a:rPr>
              <a:t>. </a:t>
            </a:r>
            <a:r>
              <a:rPr lang="en-US" sz="2000" dirty="0">
                <a:latin typeface="Bahnschrift Light" panose="020B0502040204020203" pitchFamily="34" charset="0"/>
              </a:rPr>
              <a:t>C</a:t>
            </a:r>
            <a:r>
              <a:rPr lang="vi-VN" sz="2000" dirty="0">
                <a:latin typeface="Bahnschrift Light" panose="020B0502040204020203" pitchFamily="34" charset="0"/>
              </a:rPr>
              <a:t>ó thể thêm </a:t>
            </a:r>
            <a:r>
              <a:rPr lang="vi-VN" sz="2000" dirty="0" err="1">
                <a:latin typeface="Bahnschrift Light" panose="020B0502040204020203" pitchFamily="34" charset="0"/>
              </a:rPr>
              <a:t>strategy</a:t>
            </a:r>
            <a:r>
              <a:rPr lang="vi-VN" sz="2000" dirty="0">
                <a:latin typeface="Bahnschrift Light" panose="020B0502040204020203" pitchFamily="34" charset="0"/>
              </a:rPr>
              <a:t> mới mà không ảnh hưởng đến </a:t>
            </a:r>
            <a:r>
              <a:rPr lang="vi-VN" sz="2000" dirty="0" err="1">
                <a:latin typeface="Bahnschrift Light" panose="020B0502040204020203" pitchFamily="34" charset="0"/>
              </a:rPr>
              <a:t>context</a:t>
            </a:r>
            <a:r>
              <a:rPr lang="vi-VN" sz="2000" dirty="0">
                <a:latin typeface="Bahnschrift Light" panose="020B0502040204020203" pitchFamily="34" charset="0"/>
              </a:rPr>
              <a:t>.</a:t>
            </a:r>
          </a:p>
        </p:txBody>
      </p:sp>
    </p:spTree>
    <p:extLst>
      <p:ext uri="{BB962C8B-B14F-4D97-AF65-F5344CB8AC3E}">
        <p14:creationId xmlns:p14="http://schemas.microsoft.com/office/powerpoint/2010/main" val="3904771814"/>
      </p:ext>
    </p:extLst>
  </p:cSld>
  <p:clrMapOvr>
    <a:masterClrMapping/>
  </p:clrMapOvr>
  <mc:AlternateContent xmlns:mc="http://schemas.openxmlformats.org/markup-compatibility/2006">
    <mc:Choice xmlns:p14="http://schemas.microsoft.com/office/powerpoint/2010/main" Requires="p14">
      <p:transition p14:dur="4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A9BF-51BC-DA6B-81EB-B83565896B45}"/>
              </a:ext>
            </a:extLst>
          </p:cNvPr>
          <p:cNvSpPr>
            <a:spLocks noGrp="1"/>
          </p:cNvSpPr>
          <p:nvPr>
            <p:ph type="title"/>
          </p:nvPr>
        </p:nvSpPr>
        <p:spPr/>
        <p:txBody>
          <a:bodyPr/>
          <a:lstStyle/>
          <a:p>
            <a:r>
              <a:rPr lang="en-US" b="1" dirty="0" err="1">
                <a:solidFill>
                  <a:schemeClr val="bg1"/>
                </a:solidFill>
              </a:rPr>
              <a:t>Hệ</a:t>
            </a:r>
            <a:r>
              <a:rPr lang="en-US" b="1" dirty="0">
                <a:solidFill>
                  <a:schemeClr val="bg1"/>
                </a:solidFill>
              </a:rPr>
              <a:t> </a:t>
            </a:r>
            <a:r>
              <a:rPr lang="en-US" b="1" dirty="0" err="1">
                <a:solidFill>
                  <a:schemeClr val="bg1"/>
                </a:solidFill>
              </a:rPr>
              <a:t>quả</a:t>
            </a:r>
            <a:r>
              <a:rPr lang="en-US" b="1" dirty="0">
                <a:solidFill>
                  <a:schemeClr val="bg1"/>
                </a:solidFill>
              </a:rPr>
              <a:t> </a:t>
            </a:r>
            <a:r>
              <a:rPr lang="en-US" b="1" dirty="0" err="1">
                <a:solidFill>
                  <a:schemeClr val="bg1"/>
                </a:solidFill>
              </a:rPr>
              <a:t>mang</a:t>
            </a:r>
            <a:r>
              <a:rPr lang="en-US" b="1" dirty="0">
                <a:solidFill>
                  <a:schemeClr val="bg1"/>
                </a:solidFill>
              </a:rPr>
              <a:t> </a:t>
            </a:r>
            <a:r>
              <a:rPr lang="en-US" b="1" dirty="0" err="1">
                <a:solidFill>
                  <a:schemeClr val="bg1"/>
                </a:solidFill>
              </a:rPr>
              <a:t>lại</a:t>
            </a:r>
            <a:endParaRPr lang="en-US" b="1" dirty="0">
              <a:solidFill>
                <a:schemeClr val="bg1"/>
              </a:solidFill>
            </a:endParaRPr>
          </a:p>
        </p:txBody>
      </p:sp>
      <p:sp>
        <p:nvSpPr>
          <p:cNvPr id="3" name="Content Placeholder 2">
            <a:extLst>
              <a:ext uri="{FF2B5EF4-FFF2-40B4-BE49-F238E27FC236}">
                <a16:creationId xmlns:a16="http://schemas.microsoft.com/office/drawing/2014/main" id="{FA152390-B5A5-4BAF-8478-D3E230AEEB59}"/>
              </a:ext>
            </a:extLst>
          </p:cNvPr>
          <p:cNvSpPr>
            <a:spLocks noGrp="1"/>
          </p:cNvSpPr>
          <p:nvPr>
            <p:ph idx="1"/>
          </p:nvPr>
        </p:nvSpPr>
        <p:spPr>
          <a:xfrm>
            <a:off x="533400" y="1112837"/>
            <a:ext cx="8305800" cy="5440363"/>
          </a:xfrm>
        </p:spPr>
        <p:txBody>
          <a:bodyPr/>
          <a:lstStyle/>
          <a:p>
            <a:pPr algn="just"/>
            <a:r>
              <a:rPr lang="en-US" sz="2400" dirty="0" err="1">
                <a:latin typeface="Bahnschrift" panose="020B0502040204020203" pitchFamily="34" charset="0"/>
              </a:rPr>
              <a:t>Nhược</a:t>
            </a:r>
            <a:r>
              <a:rPr lang="en-US" sz="2400" dirty="0">
                <a:latin typeface="Bahnschrift" panose="020B0502040204020203" pitchFamily="34" charset="0"/>
              </a:rPr>
              <a:t> </a:t>
            </a:r>
            <a:r>
              <a:rPr lang="en-US" sz="2400" dirty="0" err="1">
                <a:latin typeface="Bahnschrift" panose="020B0502040204020203" pitchFamily="34" charset="0"/>
              </a:rPr>
              <a:t>điểm</a:t>
            </a:r>
            <a:r>
              <a:rPr lang="en-US" sz="2400" dirty="0">
                <a:latin typeface="Bahnschrift" panose="020B0502040204020203" pitchFamily="34" charset="0"/>
              </a:rPr>
              <a:t>:</a:t>
            </a:r>
          </a:p>
          <a:p>
            <a:pPr algn="just"/>
            <a:endParaRPr lang="en-US" sz="2400" dirty="0">
              <a:latin typeface="Bahnschrift" panose="020B0502040204020203" pitchFamily="34" charset="0"/>
            </a:endParaRPr>
          </a:p>
          <a:p>
            <a:pPr lvl="1" algn="just"/>
            <a:r>
              <a:rPr lang="vi-VN" sz="2000" dirty="0">
                <a:latin typeface="Bahnschrift Light" panose="020B0502040204020203" pitchFamily="34" charset="0"/>
              </a:rPr>
              <a:t>Nếu bạn chỉ có một vài thuật toán và chúng hiếm khi thay đổi, thì không có lý do thực sự nào để làm phức tạp chương trình quá mức với các lớp và </a:t>
            </a:r>
            <a:r>
              <a:rPr lang="vi-VN" sz="2000" dirty="0" err="1">
                <a:latin typeface="Bahnschrift Light" panose="020B0502040204020203" pitchFamily="34" charset="0"/>
              </a:rPr>
              <a:t>interface</a:t>
            </a:r>
            <a:r>
              <a:rPr lang="vi-VN" sz="2000" dirty="0">
                <a:latin typeface="Bahnschrift Light" panose="020B0502040204020203" pitchFamily="34" charset="0"/>
              </a:rPr>
              <a:t> mới đi kèm với </a:t>
            </a:r>
            <a:r>
              <a:rPr lang="vi-VN" sz="2000" dirty="0" err="1">
                <a:latin typeface="Bahnschrift Light" panose="020B0502040204020203" pitchFamily="34" charset="0"/>
              </a:rPr>
              <a:t>pattern</a:t>
            </a:r>
            <a:r>
              <a:rPr lang="vi-VN" sz="2000" dirty="0">
                <a:latin typeface="Bahnschrift Light" panose="020B0502040204020203" pitchFamily="34" charset="0"/>
              </a:rPr>
              <a:t>.</a:t>
            </a:r>
          </a:p>
          <a:p>
            <a:pPr lvl="1" algn="just"/>
            <a:r>
              <a:rPr lang="vi-VN" sz="2000" dirty="0" err="1">
                <a:latin typeface="Bahnschrift Light" panose="020B0502040204020203" pitchFamily="34" charset="0"/>
              </a:rPr>
              <a:t>Client</a:t>
            </a:r>
            <a:r>
              <a:rPr lang="vi-VN" sz="2000" dirty="0">
                <a:latin typeface="Bahnschrift Light" panose="020B0502040204020203" pitchFamily="34" charset="0"/>
              </a:rPr>
              <a:t> phải nhận thức được các </a:t>
            </a:r>
            <a:r>
              <a:rPr lang="vi-VN" sz="2000" dirty="0" err="1">
                <a:latin typeface="Bahnschrift Light" panose="020B0502040204020203" pitchFamily="34" charset="0"/>
              </a:rPr>
              <a:t>strategy</a:t>
            </a:r>
            <a:r>
              <a:rPr lang="vi-VN" sz="2000" dirty="0">
                <a:latin typeface="Bahnschrift Light" panose="020B0502040204020203" pitchFamily="34" charset="0"/>
              </a:rPr>
              <a:t> khác nhau để có thể chọn cái phù hợp.</a:t>
            </a:r>
          </a:p>
          <a:p>
            <a:pPr lvl="1" algn="just"/>
            <a:r>
              <a:rPr lang="vi-VN" sz="2000" dirty="0">
                <a:latin typeface="Bahnschrift Light" panose="020B0502040204020203" pitchFamily="34" charset="0"/>
              </a:rPr>
              <a:t>Rất nhiều ngôn ngữ lập trình hiện đại có hỗ trợ kiểu hàm cho phép bạn triển khai các phiên bản khác nhau của thuật toán bên trong một tập hợp các hàm ẩn danh. Sau đó, bạn có thể sử dụng các chức năng này chính xác như khi bạn đã sử dụng các đối tượng </a:t>
            </a:r>
            <a:r>
              <a:rPr lang="vi-VN" sz="2000" dirty="0" err="1">
                <a:latin typeface="Bahnschrift Light" panose="020B0502040204020203" pitchFamily="34" charset="0"/>
              </a:rPr>
              <a:t>strategy</a:t>
            </a:r>
            <a:r>
              <a:rPr lang="vi-VN" sz="2000" dirty="0">
                <a:latin typeface="Bahnschrift Light" panose="020B0502040204020203" pitchFamily="34" charset="0"/>
              </a:rPr>
              <a:t>, nhưng không làm tăng </a:t>
            </a:r>
            <a:r>
              <a:rPr lang="vi-VN" sz="2000" dirty="0" err="1">
                <a:latin typeface="Bahnschrift Light" panose="020B0502040204020203" pitchFamily="34" charset="0"/>
              </a:rPr>
              <a:t>code</a:t>
            </a:r>
            <a:r>
              <a:rPr lang="vi-VN" sz="2000" dirty="0">
                <a:latin typeface="Bahnschrift Light" panose="020B0502040204020203" pitchFamily="34" charset="0"/>
              </a:rPr>
              <a:t> của bạn với các lớp và giao diện bổ sung.</a:t>
            </a:r>
          </a:p>
        </p:txBody>
      </p:sp>
    </p:spTree>
    <p:extLst>
      <p:ext uri="{BB962C8B-B14F-4D97-AF65-F5344CB8AC3E}">
        <p14:creationId xmlns:p14="http://schemas.microsoft.com/office/powerpoint/2010/main" val="2551842638"/>
      </p:ext>
    </p:extLst>
  </p:cSld>
  <p:clrMapOvr>
    <a:masterClrMapping/>
  </p:clrMapOvr>
  <mc:AlternateContent xmlns:mc="http://schemas.openxmlformats.org/markup-compatibility/2006">
    <mc:Choice xmlns:p14="http://schemas.microsoft.com/office/powerpoint/2010/main" Requires="p14">
      <p:transition p14:dur="450">
        <p:fade/>
      </p:transition>
    </mc:Choice>
    <mc:Fallback>
      <p:transition>
        <p:fade/>
      </p:transition>
    </mc:Fallback>
  </mc:AlternateContent>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4168</TotalTime>
  <Words>995</Words>
  <Application>Microsoft Office PowerPoint</Application>
  <PresentationFormat>On-screen Show (4:3)</PresentationFormat>
  <Paragraphs>77</Paragraphs>
  <Slides>14</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Batang</vt:lpstr>
      <vt:lpstr>Arial</vt:lpstr>
      <vt:lpstr>Bahnschrift</vt:lpstr>
      <vt:lpstr>Bahnschrift Light</vt:lpstr>
      <vt:lpstr>Barlow</vt:lpstr>
      <vt:lpstr>Calibri</vt:lpstr>
      <vt:lpstr>Tahoma</vt:lpstr>
      <vt:lpstr>Times New Roman</vt:lpstr>
      <vt:lpstr>VNPT template</vt:lpstr>
      <vt:lpstr>Custom Design</vt:lpstr>
      <vt:lpstr>Strategy</vt:lpstr>
      <vt:lpstr>Nội dung</vt:lpstr>
      <vt:lpstr>Tổng quan</vt:lpstr>
      <vt:lpstr>Motivation </vt:lpstr>
      <vt:lpstr>Motivation </vt:lpstr>
      <vt:lpstr>Đặc điểm</vt:lpstr>
      <vt:lpstr>Đặc điểm</vt:lpstr>
      <vt:lpstr>Hệ quả mang lại</vt:lpstr>
      <vt:lpstr>Hệ quả mang lại</vt:lpstr>
      <vt:lpstr>Khi nào thì sử dụng</vt:lpstr>
      <vt:lpstr>Demo</vt:lpstr>
      <vt:lpstr>Các mẫu liên quan và so sánh</vt:lpstr>
      <vt:lpstr>Các mẫu liên quan và so sánh</vt:lpstr>
      <vt:lpstr>Q&amp;A</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Gia Bao Tran</cp:lastModifiedBy>
  <cp:revision>252</cp:revision>
  <dcterms:created xsi:type="dcterms:W3CDTF">2010-09-29T06:57:02Z</dcterms:created>
  <dcterms:modified xsi:type="dcterms:W3CDTF">2024-11-19T05:53:51Z</dcterms:modified>
</cp:coreProperties>
</file>