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57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94" r:id="rId14"/>
    <p:sldId id="275" r:id="rId15"/>
    <p:sldId id="297" r:id="rId16"/>
    <p:sldId id="276" r:id="rId17"/>
    <p:sldId id="295" r:id="rId18"/>
    <p:sldId id="296" r:id="rId19"/>
    <p:sldId id="277" r:id="rId20"/>
    <p:sldId id="278" r:id="rId21"/>
    <p:sldId id="279" r:id="rId22"/>
    <p:sldId id="280" r:id="rId23"/>
    <p:sldId id="292" r:id="rId24"/>
    <p:sldId id="26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9704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INFORMED (HEURISTIC) </a:t>
            </a:r>
            <a:br>
              <a:rPr lang="en-US" sz="4000" dirty="0"/>
            </a:br>
            <a:r>
              <a:rPr lang="en-US" sz="4000" dirty="0"/>
              <a:t>SEARCH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1553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Ashraf </a:t>
                      </a:r>
                      <a:r>
                        <a:rPr lang="en-US" i="1" dirty="0" err="1"/>
                        <a:t>Uddin</a:t>
                      </a:r>
                      <a:r>
                        <a:rPr lang="en-US" i="1" dirty="0"/>
                        <a:t>				dr.ashraf@aiub.edu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67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</a:t>
            </a:r>
            <a:br>
              <a:rPr lang="en-US" dirty="0"/>
            </a:br>
            <a:r>
              <a:rPr lang="en-US" dirty="0"/>
              <a:t>TREE SEARCH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178500"/>
            <a:ext cx="87249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59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72562"/>
            <a:ext cx="8300628" cy="1088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A* SEARCH: </a:t>
            </a:r>
            <a:br>
              <a:rPr lang="en-US" b="1" dirty="0"/>
            </a:br>
            <a:r>
              <a:rPr lang="en-US" sz="2700" b="1" dirty="0"/>
              <a:t>MINIMIZING THE TOTAL ESTIMATED SOLUTION COST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D43F9B-087A-4583-8566-9287E4CA9F50}"/>
              </a:ext>
            </a:extLst>
          </p:cNvPr>
          <p:cNvSpPr/>
          <p:nvPr/>
        </p:nvSpPr>
        <p:spPr>
          <a:xfrm>
            <a:off x="189913" y="2008555"/>
            <a:ext cx="8813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most widely known form of best-first search is called </a:t>
            </a:r>
            <a:r>
              <a:rPr lang="en-US" sz="2000" b="1" dirty="0"/>
              <a:t>A</a:t>
            </a:r>
            <a:r>
              <a:rPr lang="en-US" sz="2000" b="1" baseline="30000" dirty="0"/>
              <a:t>*</a:t>
            </a:r>
            <a:r>
              <a:rPr lang="en-US" sz="2000" b="1" dirty="0"/>
              <a:t>search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634B2-C65C-4041-A403-3959BDA0DCC4}"/>
              </a:ext>
            </a:extLst>
          </p:cNvPr>
          <p:cNvSpPr/>
          <p:nvPr/>
        </p:nvSpPr>
        <p:spPr>
          <a:xfrm>
            <a:off x="189912" y="2387706"/>
            <a:ext cx="8672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It evaluates nodes by combining </a:t>
            </a:r>
          </a:p>
          <a:p>
            <a:pPr algn="just"/>
            <a:r>
              <a:rPr lang="en-US" sz="2000" b="1" dirty="0"/>
              <a:t>	g(n), the cost to reach the node</a:t>
            </a:r>
            <a:r>
              <a:rPr lang="en-US" sz="2000" dirty="0"/>
              <a:t>, and </a:t>
            </a:r>
          </a:p>
          <a:p>
            <a:pPr algn="just"/>
            <a:r>
              <a:rPr lang="en-US" sz="2000" b="1" dirty="0"/>
              <a:t>	h(n), the cost to get from the node to the goal</a:t>
            </a:r>
            <a:r>
              <a:rPr lang="en-US" sz="2000" dirty="0"/>
              <a:t>:</a:t>
            </a:r>
            <a:r>
              <a:rPr lang="en-US" sz="2000" b="1" i="1" dirty="0"/>
              <a:t> </a:t>
            </a:r>
          </a:p>
          <a:p>
            <a:pPr algn="just"/>
            <a:r>
              <a:rPr lang="en-US" sz="2000" b="1" i="1" dirty="0"/>
              <a:t>	</a:t>
            </a:r>
            <a:r>
              <a:rPr lang="pt-BR" sz="2000" b="1" i="1" dirty="0"/>
              <a:t>f(n) = g(n) + h(n) .</a:t>
            </a:r>
            <a:endParaRPr lang="en-US" sz="20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68619-E8D8-4642-84E0-F66983D613CE}"/>
              </a:ext>
            </a:extLst>
          </p:cNvPr>
          <p:cNvSpPr/>
          <p:nvPr/>
        </p:nvSpPr>
        <p:spPr>
          <a:xfrm>
            <a:off x="189912" y="3612669"/>
            <a:ext cx="8954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Since </a:t>
            </a:r>
          </a:p>
          <a:p>
            <a:pPr algn="just"/>
            <a:r>
              <a:rPr lang="en-US" sz="2000" dirty="0"/>
              <a:t>	g(n) gives the path cost from the start node to node n, and </a:t>
            </a:r>
          </a:p>
          <a:p>
            <a:pPr algn="just"/>
            <a:r>
              <a:rPr lang="en-US" sz="2000" dirty="0"/>
              <a:t>	h(n) is the estimated cost of the cheapest path from n to the goal, </a:t>
            </a:r>
          </a:p>
          <a:p>
            <a:pPr algn="just"/>
            <a:r>
              <a:rPr lang="en-US" sz="2000" dirty="0"/>
              <a:t>we have f(n) = estimated cost of the cheapest solution through n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B2000-6CE5-4DA5-975C-B180B7426674}"/>
              </a:ext>
            </a:extLst>
          </p:cNvPr>
          <p:cNvSpPr/>
          <p:nvPr/>
        </p:nvSpPr>
        <p:spPr>
          <a:xfrm>
            <a:off x="189913" y="4920324"/>
            <a:ext cx="8672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A∗ search is both </a:t>
            </a:r>
            <a:r>
              <a:rPr lang="en-US" sz="2000" dirty="0">
                <a:solidFill>
                  <a:srgbClr val="FF0000"/>
                </a:solidFill>
              </a:rPr>
              <a:t>complete and optimal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algorithm is identical to UNIFORM-COST-SEARCH except that </a:t>
            </a:r>
          </a:p>
          <a:p>
            <a:pPr algn="just"/>
            <a:r>
              <a:rPr lang="en-US" sz="2000" dirty="0"/>
              <a:t>	A∗ uses </a:t>
            </a:r>
            <a:r>
              <a:rPr lang="en-US" sz="2000" b="1" dirty="0"/>
              <a:t>g + h </a:t>
            </a:r>
            <a:r>
              <a:rPr lang="en-US" sz="2000" dirty="0"/>
              <a:t>instead of </a:t>
            </a:r>
            <a:r>
              <a:rPr lang="en-US" sz="2000" b="1" dirty="0"/>
              <a:t>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18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311D-C7DA-69BF-C67B-11E4F257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A* SEARCH: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66D10-9FA0-CBA6-E38D-EC602A4B2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63" y="1706252"/>
            <a:ext cx="8574087" cy="5005633"/>
          </a:xfrm>
        </p:spPr>
      </p:pic>
    </p:spTree>
    <p:extLst>
      <p:ext uri="{BB962C8B-B14F-4D97-AF65-F5344CB8AC3E}">
        <p14:creationId xmlns:p14="http://schemas.microsoft.com/office/powerpoint/2010/main" val="2521023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2" y="2142693"/>
            <a:ext cx="74009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5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2" y="2092038"/>
            <a:ext cx="7419975" cy="44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7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0" y="2154815"/>
            <a:ext cx="8822765" cy="389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6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37" y="79380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CONDITIONS FOR OPTIMALITY: </a:t>
            </a:r>
            <a:r>
              <a:rPr lang="en-US" sz="4000" b="1" dirty="0"/>
              <a:t>ADMISSIBILITY AND CONSISTENCY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4EC9BD-8FB1-4F10-8408-3766633FBD2D}"/>
              </a:ext>
            </a:extLst>
          </p:cNvPr>
          <p:cNvSpPr/>
          <p:nvPr/>
        </p:nvSpPr>
        <p:spPr>
          <a:xfrm>
            <a:off x="154054" y="2064826"/>
            <a:ext cx="8694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first condition we require for optimality is that h(n) be an </a:t>
            </a:r>
            <a:r>
              <a:rPr lang="en-US" sz="2400" b="1" dirty="0"/>
              <a:t>admissible heuristic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34A38-CC11-4077-B304-F076B8B994E9}"/>
              </a:ext>
            </a:extLst>
          </p:cNvPr>
          <p:cNvSpPr/>
          <p:nvPr/>
        </p:nvSpPr>
        <p:spPr>
          <a:xfrm>
            <a:off x="175501" y="2819946"/>
            <a:ext cx="8694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admissible heuristic is one that </a:t>
            </a:r>
            <a:r>
              <a:rPr lang="en-US" sz="2400" i="1" dirty="0"/>
              <a:t>never overestimates </a:t>
            </a:r>
            <a:r>
              <a:rPr lang="en-US" sz="2400" dirty="0"/>
              <a:t>the cost to reach the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34004F-D711-422D-AEA4-7C991F714EE8}"/>
              </a:ext>
            </a:extLst>
          </p:cNvPr>
          <p:cNvSpPr/>
          <p:nvPr/>
        </p:nvSpPr>
        <p:spPr>
          <a:xfrm>
            <a:off x="175501" y="3764320"/>
            <a:ext cx="87929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Because g(n) is the actual cost to reach n along the current path, and f(n)=g(n) + h(n), we have as an immediate consequence that f(n) never overestimates the true cost of a solution along the current path through 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40508E-BB66-4BAE-90E0-B7C469E36DD0}"/>
              </a:ext>
            </a:extLst>
          </p:cNvPr>
          <p:cNvSpPr/>
          <p:nvPr/>
        </p:nvSpPr>
        <p:spPr>
          <a:xfrm>
            <a:off x="175501" y="5333980"/>
            <a:ext cx="8694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Admissible heuristics are by nature optimistic because they think the cost of solving the problem is less than it actually is.</a:t>
            </a:r>
          </a:p>
        </p:txBody>
      </p:sp>
    </p:spTree>
    <p:extLst>
      <p:ext uri="{BB962C8B-B14F-4D97-AF65-F5344CB8AC3E}">
        <p14:creationId xmlns:p14="http://schemas.microsoft.com/office/powerpoint/2010/main" val="246500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ADMISSIBILITY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2BB0C-BE37-4DA7-B9CF-0805E452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2128035"/>
            <a:ext cx="8834510" cy="43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5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-Bold"/>
              </a:rPr>
              <a:t>CONSISTENCY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A547FC-1AF7-444D-8CD7-829C1294E1FB}"/>
              </a:ext>
            </a:extLst>
          </p:cNvPr>
          <p:cNvSpPr/>
          <p:nvPr/>
        </p:nvSpPr>
        <p:spPr>
          <a:xfrm>
            <a:off x="232116" y="1972880"/>
            <a:ext cx="8729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second, slightly stronger condition  called </a:t>
            </a:r>
            <a:r>
              <a:rPr lang="en-US" sz="2400" b="1" dirty="0"/>
              <a:t>consistency </a:t>
            </a:r>
            <a:r>
              <a:rPr lang="en-US" sz="2400" dirty="0"/>
              <a:t>(or sometimes </a:t>
            </a:r>
            <a:r>
              <a:rPr lang="en-US" sz="2400" b="1" dirty="0"/>
              <a:t>monotonicity</a:t>
            </a:r>
            <a:r>
              <a:rPr lang="en-US" sz="2400" dirty="0"/>
              <a:t>) is required only for applications of A</a:t>
            </a:r>
            <a:r>
              <a:rPr lang="en-US" sz="2400" baseline="30000" dirty="0"/>
              <a:t>∗</a:t>
            </a:r>
            <a:r>
              <a:rPr lang="en-US" sz="2400" dirty="0"/>
              <a:t> to graph search.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345533-F091-465C-8856-B0F1735C058D}"/>
              </a:ext>
            </a:extLst>
          </p:cNvPr>
          <p:cNvSpPr/>
          <p:nvPr/>
        </p:nvSpPr>
        <p:spPr>
          <a:xfrm>
            <a:off x="232115" y="3176058"/>
            <a:ext cx="87290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heuristic h(n) is consistent if, for every node n and every successor n’ of n generated by any action a, the estimated cost of reaching the goal from n is no greater than the step cost of getting to n’ plus the estimated cost of reaching the goal from n’ :</a:t>
            </a:r>
            <a:r>
              <a:rPr lang="en-US" sz="2400" b="1" dirty="0"/>
              <a:t>   </a:t>
            </a:r>
          </a:p>
          <a:p>
            <a:pPr algn="ctr"/>
            <a:r>
              <a:rPr lang="pt-BR" sz="2400" b="1" dirty="0"/>
              <a:t>h(n) ≤ c(n, a, n’</a:t>
            </a:r>
            <a:r>
              <a:rPr lang="en-US" sz="2400" b="1" dirty="0"/>
              <a:t>) + h(n’).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2D9CE-C3FF-4ADF-9683-E37D204CAEFD}"/>
              </a:ext>
            </a:extLst>
          </p:cNvPr>
          <p:cNvSpPr/>
          <p:nvPr/>
        </p:nvSpPr>
        <p:spPr>
          <a:xfrm>
            <a:off x="232117" y="5152773"/>
            <a:ext cx="8729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a form of the general </a:t>
            </a:r>
            <a:r>
              <a:rPr lang="en-US" sz="2400" b="1" dirty="0"/>
              <a:t>triangle inequality</a:t>
            </a:r>
            <a:r>
              <a:rPr lang="en-US" sz="2400" dirty="0"/>
              <a:t>, which stipulates that each side of a triangle cannot be longer than the sum of the other two sides</a:t>
            </a:r>
          </a:p>
        </p:txBody>
      </p:sp>
    </p:spTree>
    <p:extLst>
      <p:ext uri="{BB962C8B-B14F-4D97-AF65-F5344CB8AC3E}">
        <p14:creationId xmlns:p14="http://schemas.microsoft.com/office/powerpoint/2010/main" val="71213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OPTIMALITY OF A*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12B7AA-2078-4106-A41D-5C4861EE92CD}"/>
              </a:ext>
            </a:extLst>
          </p:cNvPr>
          <p:cNvSpPr/>
          <p:nvPr/>
        </p:nvSpPr>
        <p:spPr>
          <a:xfrm>
            <a:off x="147711" y="2043222"/>
            <a:ext cx="8855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A∗ has the following properties: </a:t>
            </a:r>
            <a:r>
              <a:rPr lang="en-US" sz="2000" i="1" dirty="0"/>
              <a:t>the tree-search version of </a:t>
            </a:r>
            <a:r>
              <a:rPr lang="en-US" sz="2000" dirty="0"/>
              <a:t>A</a:t>
            </a:r>
            <a:r>
              <a:rPr lang="en-US" sz="2000" baseline="30000" dirty="0"/>
              <a:t>∗</a:t>
            </a:r>
            <a:r>
              <a:rPr lang="en-US" sz="2000" dirty="0"/>
              <a:t> </a:t>
            </a:r>
            <a:r>
              <a:rPr lang="en-US" sz="2000" i="1" dirty="0"/>
              <a:t>is optimal if </a:t>
            </a:r>
            <a:r>
              <a:rPr lang="en-US" sz="2000" dirty="0"/>
              <a:t>h(n) </a:t>
            </a:r>
            <a:r>
              <a:rPr lang="en-US" sz="2000" i="1" dirty="0"/>
              <a:t>is admissible, while the graph-search version is optimal if </a:t>
            </a:r>
            <a:r>
              <a:rPr lang="en-US" sz="2000" dirty="0"/>
              <a:t>h(n) </a:t>
            </a:r>
            <a:r>
              <a:rPr lang="en-US" sz="2000" i="1" dirty="0"/>
              <a:t>is consistent.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ADD01-A3A0-4698-A110-5A7A027BF378}"/>
              </a:ext>
            </a:extLst>
          </p:cNvPr>
          <p:cNvSpPr/>
          <p:nvPr/>
        </p:nvSpPr>
        <p:spPr>
          <a:xfrm>
            <a:off x="147710" y="2977853"/>
            <a:ext cx="89962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if </a:t>
            </a:r>
            <a:r>
              <a:rPr lang="en-US" sz="2000" dirty="0"/>
              <a:t>h(n) </a:t>
            </a:r>
            <a:r>
              <a:rPr lang="en-US" sz="2000" i="1" dirty="0"/>
              <a:t>is consistent, then the values of </a:t>
            </a:r>
            <a:r>
              <a:rPr lang="en-US" sz="2000" dirty="0"/>
              <a:t>f(n) </a:t>
            </a:r>
            <a:r>
              <a:rPr lang="en-US" sz="2000" i="1" dirty="0"/>
              <a:t>along any path are nondecreasing. </a:t>
            </a:r>
          </a:p>
          <a:p>
            <a:pPr algn="just"/>
            <a:r>
              <a:rPr lang="en-US" sz="2000" dirty="0"/>
              <a:t>The proof follows directly from the definition of consistency. Suppose n  is a successor of n; then g(n’</a:t>
            </a:r>
            <a:r>
              <a:rPr lang="pt-BR" sz="2000" dirty="0"/>
              <a:t>)=g(n) + c(n, a, n’</a:t>
            </a:r>
            <a:r>
              <a:rPr lang="en-US" sz="2000" dirty="0"/>
              <a:t>) for some action a, and we have</a:t>
            </a:r>
          </a:p>
          <a:p>
            <a:pPr algn="just"/>
            <a:r>
              <a:rPr lang="en-US" sz="2000" b="1" dirty="0"/>
              <a:t>f(n’) = g(n’) + h(n’</a:t>
            </a:r>
            <a:r>
              <a:rPr lang="pt-BR" sz="2000" b="1" dirty="0"/>
              <a:t>) </a:t>
            </a:r>
          </a:p>
          <a:p>
            <a:pPr algn="just"/>
            <a:r>
              <a:rPr lang="pt-BR" sz="2000" b="1" dirty="0"/>
              <a:t>	= </a:t>
            </a:r>
            <a:r>
              <a:rPr lang="pt-BR" sz="2000" b="1" dirty="0">
                <a:solidFill>
                  <a:srgbClr val="00B050"/>
                </a:solidFill>
              </a:rPr>
              <a:t>g(n) + c(n, a, n’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r>
              <a:rPr lang="en-US" sz="2000" b="1" dirty="0"/>
              <a:t>+ h(n’</a:t>
            </a:r>
            <a:r>
              <a:rPr lang="pt-BR" sz="2000" b="1" dirty="0"/>
              <a:t>) because g(n’) = </a:t>
            </a:r>
            <a:r>
              <a:rPr lang="pt-BR" sz="2000" b="1" dirty="0">
                <a:solidFill>
                  <a:srgbClr val="00B050"/>
                </a:solidFill>
              </a:rPr>
              <a:t>g(n) + c(n, a, n’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endParaRPr lang="pt-BR" sz="2000" b="1" dirty="0"/>
          </a:p>
          <a:p>
            <a:pPr algn="just"/>
            <a:r>
              <a:rPr lang="pt-BR" sz="2000" b="1" dirty="0"/>
              <a:t>	≥ g(n) + h(n)   because </a:t>
            </a:r>
            <a:r>
              <a:rPr lang="pt-BR" sz="2000" b="1" dirty="0">
                <a:solidFill>
                  <a:srgbClr val="00B050"/>
                </a:solidFill>
              </a:rPr>
              <a:t>c(n, a, n’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r>
              <a:rPr lang="en-US" sz="2000" b="1" dirty="0"/>
              <a:t>+ h(n’</a:t>
            </a:r>
            <a:r>
              <a:rPr lang="pt-BR" sz="2000" b="1" dirty="0"/>
              <a:t>) &gt;= h(n)</a:t>
            </a:r>
          </a:p>
          <a:p>
            <a:pPr algn="just"/>
            <a:r>
              <a:rPr lang="pt-BR" sz="2000" b="1" dirty="0"/>
              <a:t>	= f(n) </a:t>
            </a:r>
          </a:p>
          <a:p>
            <a:pPr algn="just"/>
            <a:r>
              <a:rPr lang="pt-BR" sz="2000" b="1" dirty="0"/>
              <a:t>So, f(n’) &gt;= f(n)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38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BEST-FIRST SEARCH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GREEDY BEST-FIRST SEARCH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A* SEARCH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CONDITIONS FOR OPTIMALITY</a:t>
            </a: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OPTIMALITY OF A*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OPTIMALITY OF A*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D39EB-58C7-4A2B-8BA6-4EBC2456F32E}"/>
              </a:ext>
            </a:extLst>
          </p:cNvPr>
          <p:cNvSpPr/>
          <p:nvPr/>
        </p:nvSpPr>
        <p:spPr>
          <a:xfrm>
            <a:off x="688039" y="2854296"/>
            <a:ext cx="70982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next step is to prove that </a:t>
            </a:r>
            <a:r>
              <a:rPr lang="en-US" sz="2000" i="1" dirty="0"/>
              <a:t>whenever </a:t>
            </a:r>
            <a:r>
              <a:rPr lang="en-US" sz="2000" dirty="0"/>
              <a:t>A</a:t>
            </a:r>
            <a:r>
              <a:rPr lang="en-US" sz="2000" baseline="30000" dirty="0"/>
              <a:t>∗</a:t>
            </a:r>
            <a:r>
              <a:rPr lang="en-US" sz="2000" dirty="0"/>
              <a:t> </a:t>
            </a:r>
            <a:r>
              <a:rPr lang="en-US" sz="2000" i="1" dirty="0"/>
              <a:t>selects a node </a:t>
            </a:r>
            <a:r>
              <a:rPr lang="en-US" sz="2000" dirty="0"/>
              <a:t>n </a:t>
            </a:r>
            <a:r>
              <a:rPr lang="en-US" sz="2000" i="1" dirty="0"/>
              <a:t>for expansion, the optimal path to that node has been found. </a:t>
            </a:r>
            <a:r>
              <a:rPr lang="en-US" sz="2000" dirty="0"/>
              <a:t>Were this not the case, there would have to be another frontier node n’ on the optimal path from the start node to n; because f is nondecreasing along any path, n’  would have lower f-cost than n and would have been selected first.</a:t>
            </a:r>
          </a:p>
        </p:txBody>
      </p:sp>
    </p:spTree>
    <p:extLst>
      <p:ext uri="{BB962C8B-B14F-4D97-AF65-F5344CB8AC3E}">
        <p14:creationId xmlns:p14="http://schemas.microsoft.com/office/powerpoint/2010/main" val="115966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3: Solving Problem by Searching ,  Pages 92-97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25" y="518182"/>
            <a:ext cx="7808976" cy="10881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-Bold"/>
              </a:rPr>
              <a:t>INFORMED </a:t>
            </a:r>
            <a:r>
              <a:rPr lang="en-US" sz="1200" dirty="0">
                <a:latin typeface="Helvetica-Narrow"/>
              </a:rPr>
              <a:t> </a:t>
            </a:r>
            <a:r>
              <a:rPr lang="en-US" sz="3600" dirty="0">
                <a:latin typeface="Times-Bold"/>
              </a:rPr>
              <a:t>SEARCH </a:t>
            </a:r>
            <a:r>
              <a:rPr lang="en-US" sz="3600" dirty="0">
                <a:latin typeface="Times-Roman"/>
              </a:rPr>
              <a:t>STRATEGY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9D52A-3155-45EA-801B-423D6A71BC0D}"/>
              </a:ext>
            </a:extLst>
          </p:cNvPr>
          <p:cNvSpPr/>
          <p:nvPr/>
        </p:nvSpPr>
        <p:spPr>
          <a:xfrm>
            <a:off x="210324" y="2151017"/>
            <a:ext cx="78089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Informed </a:t>
            </a:r>
            <a:r>
              <a:rPr lang="en-US" sz="2000" dirty="0"/>
              <a:t> </a:t>
            </a:r>
            <a:r>
              <a:rPr lang="en-US" sz="2000" b="1" dirty="0"/>
              <a:t>search </a:t>
            </a:r>
            <a:r>
              <a:rPr lang="en-US" sz="2000" dirty="0"/>
              <a:t>strategy—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one that uses </a:t>
            </a:r>
            <a:r>
              <a:rPr lang="en-US" sz="2000" b="1" dirty="0"/>
              <a:t>problem-specific knowledge </a:t>
            </a:r>
            <a:r>
              <a:rPr lang="en-US" sz="2000" dirty="0"/>
              <a:t>beyond the </a:t>
            </a:r>
            <a:r>
              <a:rPr lang="en-US" sz="2000" b="1" dirty="0"/>
              <a:t>definition of the problem itself</a:t>
            </a:r>
            <a:endParaRPr lang="en-US" sz="2000" dirty="0"/>
          </a:p>
          <a:p>
            <a:pPr algn="just"/>
            <a:r>
              <a:rPr lang="en-US" sz="2000" dirty="0"/>
              <a:t>	</a:t>
            </a:r>
          </a:p>
          <a:p>
            <a:pPr algn="just"/>
            <a:r>
              <a:rPr lang="en-US" sz="2000" dirty="0"/>
              <a:t>can find solutions more efficiently than can an uninformed strategy.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4DD16-F0A0-4837-A716-680CCB488525}"/>
              </a:ext>
            </a:extLst>
          </p:cNvPr>
          <p:cNvSpPr/>
          <p:nvPr/>
        </p:nvSpPr>
        <p:spPr>
          <a:xfrm>
            <a:off x="210324" y="4436373"/>
            <a:ext cx="8213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problem-specific knowledge  is the extra bit of information the program uses rather than the problem formulation, thus known as </a:t>
            </a:r>
            <a:r>
              <a:rPr lang="en-US" sz="2000" b="1" dirty="0"/>
              <a:t>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BEST-FIRST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DC475-FF4B-488D-8F3A-E37AD77A5073}"/>
              </a:ext>
            </a:extLst>
          </p:cNvPr>
          <p:cNvSpPr/>
          <p:nvPr/>
        </p:nvSpPr>
        <p:spPr>
          <a:xfrm>
            <a:off x="232115" y="2205503"/>
            <a:ext cx="8138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general approach to informed search is called </a:t>
            </a:r>
            <a:r>
              <a:rPr lang="en-US" sz="2000" b="1" dirty="0"/>
              <a:t>best-first search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F7EE5-5954-490E-96A3-40D34AE1EEF5}"/>
              </a:ext>
            </a:extLst>
          </p:cNvPr>
          <p:cNvSpPr/>
          <p:nvPr/>
        </p:nvSpPr>
        <p:spPr>
          <a:xfrm>
            <a:off x="232115" y="2690336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Best-first search is an instance of the general </a:t>
            </a:r>
            <a:r>
              <a:rPr lang="en-US" sz="2000" b="1" dirty="0"/>
              <a:t>T</a:t>
            </a:r>
            <a:r>
              <a:rPr lang="en-US" sz="1200" b="1" dirty="0"/>
              <a:t>REE</a:t>
            </a:r>
            <a:r>
              <a:rPr lang="en-US" sz="2000" b="1" dirty="0"/>
              <a:t>-S</a:t>
            </a:r>
            <a:r>
              <a:rPr lang="en-US" sz="1200" b="1" dirty="0"/>
              <a:t>EARCH</a:t>
            </a:r>
            <a:r>
              <a:rPr lang="en-US" sz="1200" dirty="0"/>
              <a:t> </a:t>
            </a:r>
            <a:r>
              <a:rPr lang="en-US" sz="2000" dirty="0"/>
              <a:t>or </a:t>
            </a:r>
            <a:r>
              <a:rPr lang="en-US" sz="2000" b="1" dirty="0"/>
              <a:t>G</a:t>
            </a:r>
            <a:r>
              <a:rPr lang="en-US" sz="1200" b="1" dirty="0"/>
              <a:t>RAPH</a:t>
            </a:r>
            <a:r>
              <a:rPr lang="en-US" sz="2000" b="1" dirty="0"/>
              <a:t>-S</a:t>
            </a:r>
            <a:r>
              <a:rPr lang="en-US" sz="1200" b="1" dirty="0"/>
              <a:t>EARCH</a:t>
            </a:r>
            <a:r>
              <a:rPr lang="en-US" sz="1200" dirty="0"/>
              <a:t> </a:t>
            </a:r>
            <a:r>
              <a:rPr lang="en-US" sz="2000" dirty="0"/>
              <a:t>algorithm in which a node is selected for expansion based on an </a:t>
            </a:r>
            <a:r>
              <a:rPr lang="en-US" sz="2000" b="1" dirty="0"/>
              <a:t>evaluation function</a:t>
            </a:r>
            <a:r>
              <a:rPr lang="en-US" sz="2000" dirty="0"/>
              <a:t>, </a:t>
            </a:r>
            <a:r>
              <a:rPr lang="en-US" sz="2000" b="1" i="1" dirty="0"/>
              <a:t>f(n).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30828C-8108-4227-B1AA-4C3B818E3A08}"/>
              </a:ext>
            </a:extLst>
          </p:cNvPr>
          <p:cNvSpPr/>
          <p:nvPr/>
        </p:nvSpPr>
        <p:spPr>
          <a:xfrm>
            <a:off x="232115" y="3474071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evaluation function is construed as a cost estimate, so the node with the </a:t>
            </a:r>
            <a:r>
              <a:rPr lang="en-US" sz="2000" i="1" dirty="0"/>
              <a:t>lowest </a:t>
            </a:r>
            <a:r>
              <a:rPr lang="en-US" sz="2000" dirty="0"/>
              <a:t>evaluation is expanded first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C09532-84DB-4E26-8CA8-093826D84A5B}"/>
              </a:ext>
            </a:extLst>
          </p:cNvPr>
          <p:cNvSpPr/>
          <p:nvPr/>
        </p:nvSpPr>
        <p:spPr>
          <a:xfrm>
            <a:off x="232115" y="4475093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implementation of best-first graph search is identical to that for</a:t>
            </a:r>
            <a:r>
              <a:rPr lang="en-US" sz="2000" b="1" dirty="0"/>
              <a:t> uniform-cost search</a:t>
            </a:r>
            <a:r>
              <a:rPr lang="en-US" sz="2000" dirty="0"/>
              <a:t>, except for the </a:t>
            </a:r>
            <a:r>
              <a:rPr lang="en-US" sz="2000" b="1" dirty="0"/>
              <a:t>use of f instead of g </a:t>
            </a:r>
            <a:r>
              <a:rPr lang="en-US" sz="2000" dirty="0"/>
              <a:t>to order the priority queue.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E08F31-B577-4506-A434-B7A50C700D02}"/>
              </a:ext>
            </a:extLst>
          </p:cNvPr>
          <p:cNvSpPr/>
          <p:nvPr/>
        </p:nvSpPr>
        <p:spPr>
          <a:xfrm>
            <a:off x="246183" y="5526854"/>
            <a:ext cx="5455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choice of f determines the search strategy. </a:t>
            </a:r>
          </a:p>
        </p:txBody>
      </p:sp>
    </p:spTree>
    <p:extLst>
      <p:ext uri="{BB962C8B-B14F-4D97-AF65-F5344CB8AC3E}">
        <p14:creationId xmlns:p14="http://schemas.microsoft.com/office/powerpoint/2010/main" val="11198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022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SEARCH COMPARED</a:t>
            </a:r>
            <a:br>
              <a:rPr lang="en-US" dirty="0"/>
            </a:br>
            <a:r>
              <a:rPr lang="en-US" dirty="0"/>
              <a:t>WITH BLIND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30C66-0F00-42E3-A921-FF4B0AE9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3" y="2115843"/>
            <a:ext cx="7675418" cy="3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HEURISTIC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C16DE-9D09-4466-99A5-36EB6B86BB2B}"/>
              </a:ext>
            </a:extLst>
          </p:cNvPr>
          <p:cNvSpPr/>
          <p:nvPr/>
        </p:nvSpPr>
        <p:spPr>
          <a:xfrm>
            <a:off x="98477" y="2090616"/>
            <a:ext cx="8890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choice of </a:t>
            </a:r>
            <a:r>
              <a:rPr lang="en-US" sz="2000" b="1" dirty="0"/>
              <a:t>f(evaluation function)</a:t>
            </a:r>
            <a:r>
              <a:rPr lang="en-US" sz="2000" dirty="0"/>
              <a:t> determines the search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A5358F-8532-48C9-985C-F013650F0A51}"/>
              </a:ext>
            </a:extLst>
          </p:cNvPr>
          <p:cNvSpPr/>
          <p:nvPr/>
        </p:nvSpPr>
        <p:spPr>
          <a:xfrm>
            <a:off x="98477" y="2592434"/>
            <a:ext cx="9045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Best-first algorithms include as a component of </a:t>
            </a:r>
            <a:r>
              <a:rPr lang="en-US" sz="2000" b="1" dirty="0"/>
              <a:t>f</a:t>
            </a:r>
            <a:r>
              <a:rPr lang="en-US" sz="2000" dirty="0"/>
              <a:t> a </a:t>
            </a:r>
            <a:r>
              <a:rPr lang="en-US" sz="2000" b="1" dirty="0"/>
              <a:t>heuristic function</a:t>
            </a:r>
            <a:r>
              <a:rPr lang="en-US" sz="2000" dirty="0"/>
              <a:t>, denoted </a:t>
            </a:r>
            <a:r>
              <a:rPr lang="en-US" sz="2000" b="1" dirty="0"/>
              <a:t>h(n)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DA1DE3-4F0E-4C76-97D5-5150BEC64486}"/>
              </a:ext>
            </a:extLst>
          </p:cNvPr>
          <p:cNvSpPr/>
          <p:nvPr/>
        </p:nvSpPr>
        <p:spPr>
          <a:xfrm>
            <a:off x="98476" y="3354496"/>
            <a:ext cx="8890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h(n) = estimated cost of the cheapest path from the state at node </a:t>
            </a:r>
            <a:r>
              <a:rPr lang="en-US" sz="2000" i="1" dirty="0"/>
              <a:t>n </a:t>
            </a:r>
            <a:r>
              <a:rPr lang="en-US" sz="2000" dirty="0"/>
              <a:t>to a goal state.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655E9E-DA0F-4171-8E64-35A8C07158C5}"/>
              </a:ext>
            </a:extLst>
          </p:cNvPr>
          <p:cNvSpPr/>
          <p:nvPr/>
        </p:nvSpPr>
        <p:spPr>
          <a:xfrm>
            <a:off x="98476" y="4026573"/>
            <a:ext cx="9062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h(n) takes a </a:t>
            </a:r>
            <a:r>
              <a:rPr lang="en-US" sz="2000" i="1" dirty="0"/>
              <a:t>node </a:t>
            </a:r>
            <a:r>
              <a:rPr lang="en-US" sz="2000" dirty="0"/>
              <a:t>as input, but, unlike g(n), it depends only on the </a:t>
            </a:r>
            <a:r>
              <a:rPr lang="en-US" sz="2000" i="1" dirty="0"/>
              <a:t>state </a:t>
            </a:r>
            <a:r>
              <a:rPr lang="en-US" sz="2000" dirty="0"/>
              <a:t>at that node.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0E9C76-5558-48BE-8BF4-DB3FC4EC484C}"/>
              </a:ext>
            </a:extLst>
          </p:cNvPr>
          <p:cNvSpPr/>
          <p:nvPr/>
        </p:nvSpPr>
        <p:spPr>
          <a:xfrm>
            <a:off x="98476" y="4758726"/>
            <a:ext cx="8890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Heuristic functions are the most common form in which additional knowledge of the problem is imparted to the search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1AD072-A09D-4F71-8EBB-12CE36412704}"/>
              </a:ext>
            </a:extLst>
          </p:cNvPr>
          <p:cNvSpPr/>
          <p:nvPr/>
        </p:nvSpPr>
        <p:spPr>
          <a:xfrm>
            <a:off x="98477" y="5497270"/>
            <a:ext cx="8890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Consider them to be arbitrary, nonnegative, problem-specific functions, with one constraint: </a:t>
            </a:r>
            <a:r>
              <a:rPr lang="en-US" sz="2000" b="1" dirty="0"/>
              <a:t>if n is a goal node, then h(n)=0.</a:t>
            </a:r>
          </a:p>
        </p:txBody>
      </p:sp>
    </p:spTree>
    <p:extLst>
      <p:ext uri="{BB962C8B-B14F-4D97-AF65-F5344CB8AC3E}">
        <p14:creationId xmlns:p14="http://schemas.microsoft.com/office/powerpoint/2010/main" val="351639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060114" cy="108813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/>
              <a:t>GREEDY BEST-FIRST SEARCH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20E4E3-1DB6-4308-B3CD-85C7B45B05CE}"/>
              </a:ext>
            </a:extLst>
          </p:cNvPr>
          <p:cNvSpPr/>
          <p:nvPr/>
        </p:nvSpPr>
        <p:spPr>
          <a:xfrm>
            <a:off x="203981" y="2089854"/>
            <a:ext cx="8785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-Bold"/>
              </a:rPr>
              <a:t>Greedy best-first search</a:t>
            </a:r>
            <a:r>
              <a:rPr lang="en-US" sz="1200" dirty="0">
                <a:latin typeface="Times-Roman"/>
              </a:rPr>
              <a:t> </a:t>
            </a:r>
            <a:r>
              <a:rPr lang="en-US" sz="2000" dirty="0">
                <a:latin typeface="Times-Roman"/>
              </a:rPr>
              <a:t>tries to expand the node that is closest to the goal, on the grounds that this is likely to lead to a solution quickly.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5E2C9-64ED-4237-A132-3A3F5C889E71}"/>
              </a:ext>
            </a:extLst>
          </p:cNvPr>
          <p:cNvSpPr/>
          <p:nvPr/>
        </p:nvSpPr>
        <p:spPr>
          <a:xfrm>
            <a:off x="203980" y="3334942"/>
            <a:ext cx="8785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Thus, it evaluates nodes by using just the heuristic function; that is, </a:t>
            </a:r>
            <a:r>
              <a:rPr lang="en-US" sz="2000" b="1" i="1" dirty="0">
                <a:latin typeface="CMMI10"/>
              </a:rPr>
              <a:t>f</a:t>
            </a:r>
            <a:r>
              <a:rPr lang="en-US" sz="2000" b="1" i="1" dirty="0">
                <a:latin typeface="CMR10"/>
              </a:rPr>
              <a:t>(</a:t>
            </a:r>
            <a:r>
              <a:rPr lang="en-US" sz="2000" b="1" i="1" dirty="0">
                <a:latin typeface="CMMI10"/>
              </a:rPr>
              <a:t>n</a:t>
            </a:r>
            <a:r>
              <a:rPr lang="en-US" sz="2000" b="1" i="1" dirty="0">
                <a:latin typeface="CMR10"/>
              </a:rPr>
              <a:t>) = </a:t>
            </a:r>
            <a:r>
              <a:rPr lang="en-US" sz="2000" b="1" i="1" dirty="0">
                <a:latin typeface="CMMI10"/>
              </a:rPr>
              <a:t>h</a:t>
            </a:r>
            <a:r>
              <a:rPr lang="en-US" sz="2000" b="1" i="1" dirty="0">
                <a:latin typeface="CMR10"/>
              </a:rPr>
              <a:t>(</a:t>
            </a:r>
            <a:r>
              <a:rPr lang="en-US" sz="2000" b="1" i="1" dirty="0">
                <a:latin typeface="CMMI10"/>
              </a:rPr>
              <a:t>n</a:t>
            </a:r>
            <a:r>
              <a:rPr lang="en-US" sz="2000" b="1" i="1" dirty="0">
                <a:latin typeface="CMR10"/>
              </a:rPr>
              <a:t>)</a:t>
            </a:r>
            <a:r>
              <a:rPr lang="en-US" sz="2000" b="1" i="1" dirty="0">
                <a:latin typeface="Times-Roman"/>
              </a:rPr>
              <a:t>.</a:t>
            </a:r>
            <a:endParaRPr lang="en-US" sz="20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49944-8551-4418-9558-225F3363E65A}"/>
              </a:ext>
            </a:extLst>
          </p:cNvPr>
          <p:cNvSpPr/>
          <p:nvPr/>
        </p:nvSpPr>
        <p:spPr>
          <a:xfrm>
            <a:off x="200478" y="4167413"/>
            <a:ext cx="8648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“greedy”—at each step it tries to get as close to the goal as it can.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7F9E3E-FF8C-408B-A428-BBB3CD1E0DD2}"/>
              </a:ext>
            </a:extLst>
          </p:cNvPr>
          <p:cNvSpPr/>
          <p:nvPr/>
        </p:nvSpPr>
        <p:spPr>
          <a:xfrm>
            <a:off x="203982" y="4828962"/>
            <a:ext cx="8461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Its search cost is minimal. It is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not optimal</a:t>
            </a:r>
            <a:r>
              <a:rPr lang="en-US" sz="2000" dirty="0">
                <a:latin typeface="Times-Roman"/>
              </a:rPr>
              <a:t>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3CDBBF-E4C9-4A8E-A581-12EDC3514266}"/>
              </a:ext>
            </a:extLst>
          </p:cNvPr>
          <p:cNvSpPr/>
          <p:nvPr/>
        </p:nvSpPr>
        <p:spPr>
          <a:xfrm>
            <a:off x="203982" y="5372968"/>
            <a:ext cx="8785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Greedy best-first tree search is also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incomplete</a:t>
            </a:r>
            <a:r>
              <a:rPr lang="en-US" sz="2000" dirty="0">
                <a:latin typeface="Times-Roman"/>
              </a:rPr>
              <a:t> even in a finite state space, much like depth-first search.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4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86630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STRAIGHT-LINE DISTANCE HEURISTIC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5" y="2369993"/>
            <a:ext cx="8241928" cy="347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45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67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</a:t>
            </a:r>
            <a:br>
              <a:rPr lang="en-US" dirty="0"/>
            </a:br>
            <a:r>
              <a:rPr lang="en-US" dirty="0"/>
              <a:t>TREE SEARCH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2133598"/>
            <a:ext cx="8444779" cy="419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07646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1430F-21C4-417E-8348-72B23CB0E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0BE134-6860-4378-B54D-9AA0773E2A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B3F95-F0F8-4273-B9A5-E90A876AD57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580</TotalTime>
  <Words>1410</Words>
  <Application>Microsoft Office PowerPoint</Application>
  <PresentationFormat>On-screen Show (4:3)</PresentationFormat>
  <Paragraphs>107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CMMI10</vt:lpstr>
      <vt:lpstr>CMR10</vt:lpstr>
      <vt:lpstr>Corbel</vt:lpstr>
      <vt:lpstr>Helvetica-Narrow</vt:lpstr>
      <vt:lpstr>Times-Bold</vt:lpstr>
      <vt:lpstr>Times-Roman</vt:lpstr>
      <vt:lpstr>Wingdings</vt:lpstr>
      <vt:lpstr>Spectrum</vt:lpstr>
      <vt:lpstr>INFORMED (HEURISTIC)  SEARCH STRATEGIES</vt:lpstr>
      <vt:lpstr>LECTURE OUTLINE</vt:lpstr>
      <vt:lpstr>INFORMED  SEARCH STRATEGY</vt:lpstr>
      <vt:lpstr>BEST-FIRST SEARCH</vt:lpstr>
      <vt:lpstr>HEURISTIC SEARCH COMPARED WITH BLIND SEARCH</vt:lpstr>
      <vt:lpstr>HEURISTIC FUNCTION</vt:lpstr>
      <vt:lpstr>GREEDY BEST-FIRST SEARCH</vt:lpstr>
      <vt:lpstr>STRAIGHT-LINE DISTANCE HEURISTIC</vt:lpstr>
      <vt:lpstr>GREEDY BEST-FIRST  TREE SEARCH</vt:lpstr>
      <vt:lpstr>GREEDY BEST-FIRST  TREE SEARCH</vt:lpstr>
      <vt:lpstr>A* SEARCH:  MINIMIZING THE TOTAL ESTIMATED SOLUTION COST</vt:lpstr>
      <vt:lpstr>A* SEARCH:</vt:lpstr>
      <vt:lpstr>A∗ SEARCH FOR BUCHAREST</vt:lpstr>
      <vt:lpstr>A∗ SEARCH FOR BUCHAREST</vt:lpstr>
      <vt:lpstr>A∗ SEARCH FOR BUCHAREST</vt:lpstr>
      <vt:lpstr>CONDITIONS FOR OPTIMALITY: ADMISSIBILITY AND CONSISTENCY</vt:lpstr>
      <vt:lpstr>ADMISSIBILITY</vt:lpstr>
      <vt:lpstr>CONSISTENCY</vt:lpstr>
      <vt:lpstr>OPTIMALITY OF A*</vt:lpstr>
      <vt:lpstr>OPTIMALITY OF A*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Israt Jahan Mouri</cp:lastModifiedBy>
  <cp:revision>90</cp:revision>
  <dcterms:created xsi:type="dcterms:W3CDTF">2018-12-10T17:20:29Z</dcterms:created>
  <dcterms:modified xsi:type="dcterms:W3CDTF">2023-06-26T09:19:14Z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