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7"/>
  </p:notesMasterIdLst>
  <p:sldIdLst>
    <p:sldId id="256" r:id="rId5"/>
    <p:sldId id="257" r:id="rId6"/>
    <p:sldId id="258" r:id="rId7"/>
    <p:sldId id="259" r:id="rId8"/>
    <p:sldId id="278" r:id="rId9"/>
    <p:sldId id="279" r:id="rId10"/>
    <p:sldId id="280" r:id="rId11"/>
    <p:sldId id="281" r:id="rId12"/>
    <p:sldId id="294" r:id="rId13"/>
    <p:sldId id="295" r:id="rId14"/>
    <p:sldId id="296" r:id="rId15"/>
    <p:sldId id="27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58" d="100"/>
          <a:sy n="58" d="100"/>
        </p:scale>
        <p:origin x="81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11/26/2023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Computability Theory</a:t>
            </a:r>
            <a:br>
              <a:rPr lang="en-US" dirty="0"/>
            </a:br>
            <a:r>
              <a:rPr lang="en-US" dirty="0"/>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a:t>10</a:t>
            </a:r>
            <a:endParaRPr lang="en-US" dirty="0"/>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Fall 2023-2024</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Sharfuddin Mahmood, Assistant Professor, </a:t>
            </a:r>
          </a:p>
          <a:p>
            <a:r>
              <a:rPr lang="en-US" dirty="0"/>
              <a:t>Department of Computer Science, Faculty of Science &amp; Technology.</a:t>
            </a:r>
          </a:p>
          <a:p>
            <a:r>
              <a:rPr lang="en-US"/>
              <a:t>smahmood@</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Exercises</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sz="2800" dirty="0"/>
              <a:t>Configuration of TM</a:t>
            </a:r>
          </a:p>
          <a:p>
            <a:pPr>
              <a:lnSpc>
                <a:spcPct val="80000"/>
              </a:lnSpc>
              <a:defRPr/>
            </a:pPr>
            <a:r>
              <a:rPr lang="en-US" sz="2800" dirty="0"/>
              <a:t>Example with High, Implementation, and Low level description.</a:t>
            </a: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defRPr/>
            </a:pPr>
            <a:r>
              <a:rPr lang="en-US" dirty="0"/>
              <a:t>Understand </a:t>
            </a:r>
          </a:p>
          <a:p>
            <a:pPr lvl="1">
              <a:defRPr/>
            </a:pPr>
            <a:r>
              <a:rPr lang="en-US" dirty="0"/>
              <a:t>The construction of Turing Machine for a given language with different level of machine descriptions.</a:t>
            </a:r>
          </a:p>
          <a:p>
            <a:pPr lvl="1">
              <a:defRPr/>
            </a:pPr>
            <a:r>
              <a:rPr lang="en-US" dirty="0"/>
              <a:t>The configuration of TM to test the TM with input and output.</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Students will be able to design Turing machine with description.</a:t>
            </a:r>
          </a:p>
          <a:p>
            <a:pPr algn="just">
              <a:lnSpc>
                <a:spcPct val="80000"/>
              </a:lnSpc>
              <a:defRPr/>
            </a:pPr>
            <a:r>
              <a:rPr lang="en-US" dirty="0"/>
              <a:t>Use configuration to test any given </a:t>
            </a:r>
            <a:r>
              <a:rPr lang="en-US"/>
              <a:t>input string.</a:t>
            </a:r>
            <a:endParaRPr lang="en-US" dirty="0"/>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p:txBody>
          <a:bodyPr>
            <a:normAutofit lnSpcReduction="10000"/>
          </a:bodyPr>
          <a:lstStyle/>
          <a:p>
            <a:r>
              <a:rPr lang="en-US" altLang="en-US" sz="2800" dirty="0"/>
              <a:t>The configuration of a Turing Machine is a way to represent the current processing status of a TM as a string.</a:t>
            </a:r>
          </a:p>
          <a:p>
            <a:r>
              <a:rPr lang="en-US" altLang="en-US" sz="2800" dirty="0"/>
              <a:t>The configuration of a Turing machine consists of</a:t>
            </a:r>
          </a:p>
          <a:p>
            <a:pPr lvl="1"/>
            <a:r>
              <a:rPr lang="en-US" altLang="en-US" sz="2600" dirty="0"/>
              <a:t>the current state q</a:t>
            </a:r>
            <a:r>
              <a:rPr lang="en-US" altLang="en-US" sz="2600" dirty="0">
                <a:sym typeface="Symbol" panose="05050102010706020507" pitchFamily="18" charset="2"/>
              </a:rPr>
              <a:t> Q</a:t>
            </a:r>
          </a:p>
          <a:p>
            <a:pPr lvl="1"/>
            <a:r>
              <a:rPr lang="en-US" altLang="en-US" sz="2600" dirty="0">
                <a:sym typeface="Symbol" panose="05050102010706020507" pitchFamily="18" charset="2"/>
              </a:rPr>
              <a:t>the current tape contents  *</a:t>
            </a:r>
          </a:p>
          <a:p>
            <a:pPr lvl="1"/>
            <a:r>
              <a:rPr lang="en-US" altLang="en-US" sz="2600" dirty="0">
                <a:sym typeface="Symbol" panose="05050102010706020507" pitchFamily="18" charset="2"/>
              </a:rPr>
              <a:t>the current head location  {0,1,2,…}</a:t>
            </a:r>
          </a:p>
          <a:p>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t>Configuration: An Elementary TM Step</a:t>
            </a:r>
            <a:endParaRPr lang="en-US" dirty="0"/>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p:txBody>
          <a:bodyPr>
            <a:normAutofit fontScale="92500" lnSpcReduction="10000"/>
          </a:bodyPr>
          <a:lstStyle/>
          <a:p>
            <a:r>
              <a:rPr lang="en-US" altLang="en-US" sz="2800" dirty="0"/>
              <a:t>Let,</a:t>
            </a:r>
          </a:p>
          <a:p>
            <a:pPr lvl="1"/>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r>
              <a:rPr lang="en-US" altLang="en-US" sz="2600" dirty="0">
                <a:sym typeface="Symbol" panose="05050102010706020507" pitchFamily="18" charset="2"/>
              </a:rPr>
              <a:t>M be a TM with transition function .</a:t>
            </a:r>
          </a:p>
          <a:p>
            <a:r>
              <a:rPr lang="en-US" altLang="en-US" sz="2800" dirty="0">
                <a:sym typeface="Symbol" panose="05050102010706020507" pitchFamily="18" charset="2"/>
              </a:rPr>
              <a:t>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r>
              <a:rPr lang="en-US" altLang="en-US" sz="2800" dirty="0">
                <a:sym typeface="Symbol" panose="05050102010706020507" pitchFamily="18" charset="2"/>
              </a:rPr>
              <a:t>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t>Configuration: Terminology</a:t>
            </a:r>
            <a:endParaRPr lang="en-US" dirty="0"/>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p:txBody>
          <a:bodyPr>
            <a:normAutofit/>
          </a:bodyPr>
          <a:lstStyle/>
          <a:p>
            <a:r>
              <a:rPr lang="en-US" altLang="en-US" sz="3200" i="1" dirty="0"/>
              <a:t>starting configuration</a:t>
            </a:r>
            <a:r>
              <a:rPr lang="en-US" altLang="en-US" sz="3200" dirty="0"/>
              <a:t> on input w: “</a:t>
            </a:r>
            <a:r>
              <a:rPr lang="en-US" altLang="en-US" sz="3200" b="1" spc="50" dirty="0"/>
              <a:t>q</a:t>
            </a:r>
            <a:r>
              <a:rPr lang="en-US" altLang="en-US" sz="3200" b="1" spc="50" baseline="-25000" dirty="0"/>
              <a:t>0</a:t>
            </a:r>
            <a:r>
              <a:rPr lang="en-US" altLang="en-US" sz="3200" i="1" spc="50" dirty="0"/>
              <a:t>w</a:t>
            </a:r>
            <a:r>
              <a:rPr lang="en-US" altLang="en-US" sz="3200" dirty="0"/>
              <a:t>”</a:t>
            </a:r>
            <a:endParaRPr lang="en-US" altLang="en-US" sz="3200" i="1" dirty="0"/>
          </a:p>
          <a:p>
            <a:r>
              <a:rPr lang="en-US" altLang="en-US" sz="3200" i="1" dirty="0"/>
              <a:t>accepting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A</a:t>
            </a:r>
            <a:r>
              <a:rPr lang="en-US" altLang="en-US" sz="3200" i="1" spc="50" dirty="0" err="1"/>
              <a:t>v</a:t>
            </a:r>
            <a:r>
              <a:rPr lang="en-US" altLang="en-US" sz="3200" dirty="0"/>
              <a:t>”</a:t>
            </a:r>
          </a:p>
          <a:p>
            <a:r>
              <a:rPr lang="en-US" altLang="en-US" sz="3200" i="1" dirty="0"/>
              <a:t>rejecting configuration</a:t>
            </a:r>
            <a:r>
              <a:rPr lang="en-US" altLang="en-US" sz="3200" dirty="0"/>
              <a:t>: “</a:t>
            </a:r>
            <a:r>
              <a:rPr lang="en-US" altLang="en-US" sz="3200" i="1" spc="50" dirty="0" err="1"/>
              <a:t>u</a:t>
            </a:r>
            <a:r>
              <a:rPr lang="en-US" altLang="en-US" sz="3200" b="1" spc="50" dirty="0" err="1"/>
              <a:t>q</a:t>
            </a:r>
            <a:r>
              <a:rPr lang="en-US" altLang="en-US" sz="3200" b="1" spc="50" baseline="-25000" dirty="0" err="1"/>
              <a:t>R</a:t>
            </a:r>
            <a:r>
              <a:rPr lang="en-US" altLang="en-US" sz="3200" i="1" spc="50" dirty="0" err="1"/>
              <a:t>v</a:t>
            </a:r>
            <a:r>
              <a:rPr lang="en-US" altLang="en-US" sz="3200" dirty="0"/>
              <a:t>”</a:t>
            </a:r>
          </a:p>
          <a:p>
            <a:r>
              <a:rPr lang="en-US" altLang="en-US" sz="3200" dirty="0"/>
              <a:t>The accepting and rejecting configurations are the </a:t>
            </a:r>
            <a:r>
              <a:rPr lang="en-US" altLang="en-US" sz="3200" i="1" dirty="0"/>
              <a:t>halting configurations</a:t>
            </a:r>
            <a:r>
              <a:rPr lang="en-US" altLang="en-US" sz="3200" dirty="0"/>
              <a:t>.</a:t>
            </a:r>
          </a:p>
        </p:txBody>
      </p:sp>
    </p:spTree>
    <p:extLst>
      <p:ext uri="{BB962C8B-B14F-4D97-AF65-F5344CB8AC3E}">
        <p14:creationId xmlns:p14="http://schemas.microsoft.com/office/powerpoint/2010/main" val="278393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t>Configuration: Accepting TMs</a:t>
            </a:r>
            <a:endParaRPr lang="en-US" dirty="0"/>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p:txBody>
          <a:bodyPr/>
          <a:lstStyle/>
          <a:p>
            <a:r>
              <a:rPr lang="en-US" altLang="en-US" sz="2800" dirty="0"/>
              <a:t>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ym typeface="Symbol" panose="05050102010706020507" pitchFamily="18" charset="2"/>
              </a:rPr>
              <a:t> the starting configuration “</a:t>
            </a:r>
            <a:r>
              <a:rPr lang="en-US" altLang="en-US" sz="2600" b="1" spc="50" dirty="0">
                <a:sym typeface="Symbol" panose="05050102010706020507" pitchFamily="18" charset="2"/>
              </a:rPr>
              <a:t>q</a:t>
            </a:r>
            <a:r>
              <a:rPr lang="en-US" altLang="en-US" sz="2600" b="1" spc="50" baseline="-25000" dirty="0">
                <a:sym typeface="Symbol" panose="05050102010706020507" pitchFamily="18" charset="2"/>
              </a:rPr>
              <a:t>0</a:t>
            </a:r>
            <a:r>
              <a:rPr lang="en-US" altLang="en-US" sz="2600" i="1" spc="50" dirty="0">
                <a:sym typeface="Symbol" panose="05050102010706020507" pitchFamily="18" charset="2"/>
              </a:rPr>
              <a:t>w</a:t>
            </a:r>
            <a:r>
              <a:rPr lang="en-US" altLang="en-US" sz="2600" dirty="0">
                <a:sym typeface="Symbol" panose="05050102010706020507" pitchFamily="18" charset="2"/>
              </a:rPr>
              <a:t>”</a:t>
            </a:r>
          </a:p>
          <a:p>
            <a:pPr lvl="1"/>
            <a:r>
              <a:rPr lang="en-US" altLang="en-US" sz="2600" dirty="0">
                <a:sym typeface="Symbol" panose="05050102010706020507" pitchFamily="18" charset="2"/>
              </a:rPr>
              <a:t> for all </a:t>
            </a:r>
            <a:r>
              <a:rPr lang="en-US" altLang="en-US" sz="2600" dirty="0" err="1">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ym typeface="Symbol" panose="05050102010706020507" pitchFamily="18" charset="2"/>
              </a:rPr>
              <a:t>yields </a:t>
            </a:r>
            <a:r>
              <a:rPr lang="en-US" altLang="en-US" sz="2600" dirty="0">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t> (following M’s </a:t>
            </a:r>
            <a:r>
              <a:rPr lang="en-US" altLang="en-US" sz="2600" dirty="0">
                <a:sym typeface="Symbol" panose="05050102010706020507" pitchFamily="18" charset="2"/>
              </a:rPr>
              <a:t></a:t>
            </a:r>
            <a:r>
              <a:rPr lang="en-US" altLang="en-US" sz="2600" dirty="0"/>
              <a:t>)</a:t>
            </a:r>
          </a:p>
          <a:p>
            <a:pPr lvl="1"/>
            <a:r>
              <a:rPr lang="en-US" altLang="en-US" sz="2600" dirty="0"/>
              <a:t> </a:t>
            </a:r>
            <a:r>
              <a:rPr lang="en-US" altLang="en-US" sz="2600" dirty="0">
                <a:latin typeface="Cambria Math" panose="02040503050406030204" pitchFamily="18" charset="0"/>
                <a:ea typeface="Cambria Math" panose="02040503050406030204" pitchFamily="18" charset="0"/>
              </a:rPr>
              <a:t>C</a:t>
            </a:r>
            <a:r>
              <a:rPr lang="en-US" altLang="en-US" sz="2600" baseline="-25000" dirty="0">
                <a:latin typeface="Cambria Math" panose="02040503050406030204" pitchFamily="18" charset="0"/>
                <a:ea typeface="Cambria Math" panose="02040503050406030204" pitchFamily="18" charset="0"/>
              </a:rPr>
              <a:t>k</a:t>
            </a:r>
            <a:r>
              <a:rPr lang="en-US" altLang="en-US" sz="2600" dirty="0"/>
              <a:t> is an accepting configuration “</a:t>
            </a:r>
            <a:r>
              <a:rPr lang="en-US" altLang="en-US" sz="2600" i="1" spc="50" dirty="0" err="1"/>
              <a:t>u</a:t>
            </a:r>
            <a:r>
              <a:rPr lang="en-US" altLang="en-US" sz="2600" b="1" spc="50" dirty="0" err="1"/>
              <a:t>q</a:t>
            </a:r>
            <a:r>
              <a:rPr lang="en-US" altLang="en-US" sz="2600" b="1" spc="50" baseline="-25000" dirty="0" err="1"/>
              <a:t>A</a:t>
            </a:r>
            <a:r>
              <a:rPr lang="en-US" altLang="en-US" sz="2600" i="1" spc="50" dirty="0" err="1"/>
              <a:t>v</a:t>
            </a:r>
            <a:r>
              <a:rPr lang="en-US" altLang="en-US" sz="2600" dirty="0"/>
              <a:t>”</a:t>
            </a:r>
          </a:p>
          <a:p>
            <a:r>
              <a:rPr lang="en-US" altLang="en-US" sz="2800" dirty="0"/>
              <a:t>The language that consists of all inputs </a:t>
            </a:r>
            <a:r>
              <a:rPr lang="en-US" altLang="en-US" sz="2800"/>
              <a:t>that are accepted </a:t>
            </a:r>
            <a:r>
              <a:rPr lang="en-US" altLang="en-US" sz="2800" dirty="0"/>
              <a:t>by M is denoted by L(M).</a:t>
            </a:r>
          </a:p>
          <a:p>
            <a:endParaRPr lang="en-US" dirty="0"/>
          </a:p>
        </p:txBody>
      </p:sp>
    </p:spTree>
    <p:extLst>
      <p:ext uri="{BB962C8B-B14F-4D97-AF65-F5344CB8AC3E}">
        <p14:creationId xmlns:p14="http://schemas.microsoft.com/office/powerpoint/2010/main" val="202757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t>Configuration for </a:t>
            </a:r>
            <a:r>
              <a:rPr lang="en-US" altLang="en-US" dirty="0">
                <a:latin typeface="Cambria Math" panose="02040503050406030204" pitchFamily="18" charset="0"/>
                <a:ea typeface="Cambria Math" panose="02040503050406030204" pitchFamily="18" charset="0"/>
              </a:rPr>
              <a:t>A = { 0</a:t>
            </a:r>
            <a:r>
              <a:rPr lang="en-US" altLang="en-US" baseline="30000" dirty="0">
                <a:latin typeface="Cambria Math" panose="02040503050406030204" pitchFamily="18" charset="0"/>
                <a:ea typeface="Cambria Math" panose="02040503050406030204" pitchFamily="18" charset="0"/>
              </a:rPr>
              <a:t>j</a:t>
            </a:r>
            <a:r>
              <a:rPr lang="en-US" altLang="en-US" dirty="0">
                <a:latin typeface="Cambria Math" panose="02040503050406030204" pitchFamily="18" charset="0"/>
                <a:ea typeface="Cambria Math" panose="02040503050406030204" pitchFamily="18" charset="0"/>
              </a:rPr>
              <a:t> | j=2</a:t>
            </a:r>
            <a:r>
              <a:rPr lang="en-US" altLang="en-US" baseline="30000" dirty="0">
                <a:latin typeface="Cambria Math" panose="02040503050406030204" pitchFamily="18" charset="0"/>
                <a:ea typeface="Cambria Math" panose="02040503050406030204" pitchFamily="18" charset="0"/>
              </a:rPr>
              <a:t>n</a:t>
            </a:r>
            <a:r>
              <a:rPr lang="en-US" altLang="en-US" dirty="0">
                <a:latin typeface="Cambria Math" panose="02040503050406030204" pitchFamily="18" charset="0"/>
                <a:ea typeface="Cambria Math" panose="02040503050406030204" pitchFamily="18" charset="0"/>
              </a:rPr>
              <a:t> }</a:t>
            </a:r>
            <a:r>
              <a:rPr lang="en-US" dirty="0"/>
              <a:t> </a:t>
            </a:r>
            <a:endParaRPr lang="en-US" baseline="50000" dirty="0">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2.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2508</TotalTime>
  <Words>1312</Words>
  <Application>Microsoft Office PowerPoint</Application>
  <PresentationFormat>On-screen Show (4:3)</PresentationFormat>
  <Paragraphs>739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 Black</vt:lpstr>
      <vt:lpstr>Arial Narrow</vt:lpstr>
      <vt:lpstr>Calibri</vt:lpstr>
      <vt:lpstr>Cambria Math</vt:lpstr>
      <vt:lpstr>Corbel</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Sharfuddin Mahmood</cp:lastModifiedBy>
  <cp:revision>502</cp:revision>
  <dcterms:created xsi:type="dcterms:W3CDTF">2020-07-03T15:11:23Z</dcterms:created>
  <dcterms:modified xsi:type="dcterms:W3CDTF">2023-11-26T05:26:31Z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