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5"/>
  </p:notesMasterIdLst>
  <p:sldIdLst>
    <p:sldId id="256" r:id="rId5"/>
    <p:sldId id="257" r:id="rId6"/>
    <p:sldId id="258" r:id="rId7"/>
    <p:sldId id="259" r:id="rId8"/>
    <p:sldId id="281" r:id="rId9"/>
    <p:sldId id="282" r:id="rId10"/>
    <p:sldId id="278" r:id="rId11"/>
    <p:sldId id="283" r:id="rId12"/>
    <p:sldId id="284" r:id="rId13"/>
    <p:sldId id="300" r:id="rId14"/>
    <p:sldId id="301" r:id="rId15"/>
    <p:sldId id="302" r:id="rId16"/>
    <p:sldId id="298" r:id="rId17"/>
    <p:sldId id="303" r:id="rId18"/>
    <p:sldId id="280" r:id="rId19"/>
    <p:sldId id="285" r:id="rId20"/>
    <p:sldId id="286" r:id="rId21"/>
    <p:sldId id="287" r:id="rId22"/>
    <p:sldId id="288"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8</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555439-D1F4-456B-A0E4-46E4D700362F}"/>
              </a:ext>
            </a:extLst>
          </p:cNvPr>
          <p:cNvSpPr>
            <a:spLocks noGrp="1"/>
          </p:cNvSpPr>
          <p:nvPr>
            <p:ph type="title"/>
          </p:nvPr>
        </p:nvSpPr>
        <p:spPr/>
        <p:txBody>
          <a:bodyPr/>
          <a:lstStyle/>
          <a:p>
            <a:r>
              <a:rPr lang="en-US" sz="2800" dirty="0"/>
              <a:t>Hilbert’s 10</a:t>
            </a:r>
            <a:r>
              <a:rPr lang="en-US" sz="2800" baseline="30000" dirty="0"/>
              <a:t>th</a:t>
            </a:r>
            <a:r>
              <a:rPr lang="en-US" sz="2800" dirty="0"/>
              <a:t> Problem</a:t>
            </a:r>
          </a:p>
        </p:txBody>
      </p:sp>
      <p:sp>
        <p:nvSpPr>
          <p:cNvPr id="6" name="Content Placeholder 5">
            <a:extLst>
              <a:ext uri="{FF2B5EF4-FFF2-40B4-BE49-F238E27FC236}">
                <a16:creationId xmlns:a16="http://schemas.microsoft.com/office/drawing/2014/main" id="{7E7E951B-E6E6-4CA0-AD9A-D881CCEA165E}"/>
              </a:ext>
            </a:extLst>
          </p:cNvPr>
          <p:cNvSpPr>
            <a:spLocks noGrp="1"/>
          </p:cNvSpPr>
          <p:nvPr>
            <p:ph idx="1"/>
          </p:nvPr>
        </p:nvSpPr>
        <p:spPr/>
        <p:txBody>
          <a:bodyPr>
            <a:normAutofit fontScale="92500" lnSpcReduction="20000"/>
          </a:bodyPr>
          <a:lstStyle/>
          <a:p>
            <a:pPr algn="just"/>
            <a:r>
              <a:rPr lang="en-US" dirty="0"/>
              <a:t>In 1900, mathematician David Hilbert identified 23 mathematical problems and posed them as a challenge for the coming century. </a:t>
            </a:r>
          </a:p>
          <a:p>
            <a:pPr algn="just"/>
            <a:r>
              <a:rPr lang="en-US" dirty="0"/>
              <a:t>The tenth problem on his list concerned algorithms. The problem statement:</a:t>
            </a:r>
          </a:p>
          <a:p>
            <a:pPr lvl="1" algn="just"/>
            <a:r>
              <a:rPr lang="en-US" altLang="en-US" b="1" dirty="0"/>
              <a:t>Determination of the solvability of a Diophantine equation. </a:t>
            </a:r>
          </a:p>
          <a:p>
            <a:pPr lvl="1" algn="just"/>
            <a:r>
              <a:rPr lang="en-US" altLang="en-US" sz="2000" dirty="0"/>
              <a:t>Given a Diophantine equation with any number of unknown quantities and with rational integral numerical coefficients: </a:t>
            </a:r>
            <a:r>
              <a:rPr lang="en-US" altLang="en-US" sz="2000" i="1" dirty="0"/>
              <a:t>To devise a process according to which it can be determined by a finite number of operations whether the equation is solvable in rational integers.</a:t>
            </a:r>
          </a:p>
          <a:p>
            <a:pPr algn="just"/>
            <a:r>
              <a:rPr lang="en-US" altLang="en-US" dirty="0"/>
              <a:t>Let </a:t>
            </a:r>
            <a:r>
              <a:rPr lang="en-US" altLang="en-US" dirty="0">
                <a:latin typeface="Cambria Math" panose="02040503050406030204" pitchFamily="18" charset="0"/>
                <a:ea typeface="Cambria Math" panose="02040503050406030204" pitchFamily="18" charset="0"/>
              </a:rPr>
              <a:t>P(x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t> be a polynomial in </a:t>
            </a:r>
            <a:r>
              <a:rPr lang="en-US" altLang="en-US" dirty="0">
                <a:latin typeface="Cambria Math" panose="02040503050406030204" pitchFamily="18" charset="0"/>
                <a:ea typeface="Cambria Math" panose="02040503050406030204" pitchFamily="18" charset="0"/>
              </a:rPr>
              <a:t>k</a:t>
            </a:r>
            <a:r>
              <a:rPr lang="en-US" altLang="en-US" dirty="0"/>
              <a:t> variables</a:t>
            </a:r>
            <a:br>
              <a:rPr lang="en-US" altLang="en-US" dirty="0"/>
            </a:br>
            <a:r>
              <a:rPr lang="en-US" altLang="en-US" dirty="0"/>
              <a:t>with integral coefficients.  Does </a:t>
            </a:r>
            <a:r>
              <a:rPr lang="en-US" altLang="en-US" dirty="0">
                <a:latin typeface="Cambria Math" panose="02040503050406030204" pitchFamily="18" charset="0"/>
                <a:ea typeface="Cambria Math" panose="02040503050406030204" pitchFamily="18" charset="0"/>
              </a:rPr>
              <a:t>P</a:t>
            </a:r>
            <a:r>
              <a:rPr lang="en-US" altLang="en-US" dirty="0"/>
              <a:t> have an </a:t>
            </a:r>
            <a:br>
              <a:rPr lang="en-US" altLang="en-US" dirty="0"/>
            </a:br>
            <a:r>
              <a:rPr lang="en-US" altLang="en-US" dirty="0"/>
              <a:t>integral root </a:t>
            </a:r>
            <a:r>
              <a:rPr lang="en-US" altLang="en-US" dirty="0">
                <a:latin typeface="Cambria Math" panose="02040503050406030204" pitchFamily="18" charset="0"/>
                <a:ea typeface="Cambria Math" panose="02040503050406030204" pitchFamily="18" charset="0"/>
              </a:rPr>
              <a:t>(x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err="1">
                <a:latin typeface="Cambria Math" panose="02040503050406030204" pitchFamily="18" charset="0"/>
                <a:ea typeface="Cambria Math" panose="02040503050406030204" pitchFamily="18" charset="0"/>
                <a:sym typeface="Symbol" panose="05050102010706020507" pitchFamily="18" charset="2"/>
              </a:rPr>
              <a:t>Z</a:t>
            </a:r>
            <a:r>
              <a:rPr lang="en-US" altLang="en-US" baseline="30000" dirty="0" err="1">
                <a:latin typeface="Cambria Math" panose="02040503050406030204" pitchFamily="18" charset="0"/>
                <a:ea typeface="Cambria Math" panose="02040503050406030204" pitchFamily="18" charset="0"/>
                <a:sym typeface="Symbol" panose="05050102010706020507" pitchFamily="18" charset="2"/>
              </a:rPr>
              <a:t>k</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a:t>
            </a:r>
          </a:p>
          <a:p>
            <a:pPr lvl="1"/>
            <a:r>
              <a:rPr lang="en-US" altLang="en-US" dirty="0"/>
              <a:t>Example: </a:t>
            </a:r>
            <a:r>
              <a:rPr lang="en-US" altLang="en-US" dirty="0">
                <a:latin typeface="Cambria Math" panose="02040503050406030204" pitchFamily="18" charset="0"/>
                <a:ea typeface="Cambria Math" panose="02040503050406030204" pitchFamily="18" charset="0"/>
              </a:rPr>
              <a:t>P(x, y, z) = 6x</a:t>
            </a:r>
            <a:r>
              <a:rPr lang="en-US" altLang="en-US" baseline="30000" dirty="0">
                <a:latin typeface="Cambria Math" panose="02040503050406030204" pitchFamily="18" charset="0"/>
                <a:ea typeface="Cambria Math" panose="02040503050406030204" pitchFamily="18" charset="0"/>
              </a:rPr>
              <a:t>3</a:t>
            </a:r>
            <a:r>
              <a:rPr lang="en-US" altLang="en-US" dirty="0">
                <a:latin typeface="Cambria Math" panose="02040503050406030204" pitchFamily="18" charset="0"/>
                <a:ea typeface="Cambria Math" panose="02040503050406030204" pitchFamily="18" charset="0"/>
              </a:rPr>
              <a:t>yz + 3xy</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x</a:t>
            </a:r>
            <a:r>
              <a:rPr lang="en-US" altLang="en-US" baseline="30000" dirty="0">
                <a:latin typeface="Cambria Math" panose="02040503050406030204" pitchFamily="18" charset="0"/>
                <a:ea typeface="Cambria Math" panose="02040503050406030204" pitchFamily="18" charset="0"/>
              </a:rPr>
              <a:t>3 </a:t>
            </a:r>
            <a:r>
              <a:rPr lang="en-US" altLang="en-US" dirty="0">
                <a:latin typeface="Cambria Math" panose="02040503050406030204" pitchFamily="18" charset="0"/>
                <a:ea typeface="Cambria Math" panose="02040503050406030204" pitchFamily="18" charset="0"/>
              </a:rPr>
              <a:t>– 10</a:t>
            </a:r>
            <a:r>
              <a:rPr lang="en-US" altLang="en-US" dirty="0"/>
              <a:t> </a:t>
            </a:r>
            <a:br>
              <a:rPr lang="en-US" altLang="en-US" dirty="0"/>
            </a:br>
            <a:r>
              <a:rPr lang="en-US" altLang="en-US" dirty="0"/>
              <a:t>has integral root </a:t>
            </a:r>
            <a:r>
              <a:rPr lang="en-US" altLang="en-US" dirty="0">
                <a:latin typeface="Cambria Math" panose="02040503050406030204" pitchFamily="18" charset="0"/>
                <a:ea typeface="Cambria Math" panose="02040503050406030204" pitchFamily="18" charset="0"/>
              </a:rPr>
              <a:t>(</a:t>
            </a:r>
            <a:r>
              <a:rPr lang="en-US" altLang="en-US" dirty="0" err="1">
                <a:latin typeface="Cambria Math" panose="02040503050406030204" pitchFamily="18" charset="0"/>
                <a:ea typeface="Cambria Math" panose="02040503050406030204" pitchFamily="18" charset="0"/>
              </a:rPr>
              <a:t>x,y,z</a:t>
            </a:r>
            <a:r>
              <a:rPr lang="en-US" altLang="en-US" dirty="0">
                <a:latin typeface="Cambria Math" panose="02040503050406030204" pitchFamily="18" charset="0"/>
                <a:ea typeface="Cambria Math" panose="02040503050406030204" pitchFamily="18" charset="0"/>
              </a:rPr>
              <a:t>) = (5,3,0)</a:t>
            </a:r>
            <a:endParaRPr lang="en-US" altLang="en-US" dirty="0"/>
          </a:p>
          <a:p>
            <a:pPr lvl="1"/>
            <a:r>
              <a:rPr lang="en-US" altLang="en-US" dirty="0"/>
              <a:t>Example: </a:t>
            </a:r>
            <a:r>
              <a:rPr lang="en-US" altLang="en-US" dirty="0">
                <a:latin typeface="Cambria Math" panose="02040503050406030204" pitchFamily="18" charset="0"/>
                <a:ea typeface="Cambria Math" panose="02040503050406030204" pitchFamily="18" charset="0"/>
              </a:rPr>
              <a:t>P(x, y) = 21x</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81xy + 1</a:t>
            </a:r>
            <a:br>
              <a:rPr lang="en-US" altLang="en-US" dirty="0">
                <a:latin typeface="Cambria Math" panose="02040503050406030204" pitchFamily="18" charset="0"/>
                <a:ea typeface="Cambria Math" panose="02040503050406030204" pitchFamily="18" charset="0"/>
              </a:rPr>
            </a:br>
            <a:r>
              <a:rPr lang="en-US" altLang="en-US" dirty="0"/>
              <a:t>does not have an integral root.</a:t>
            </a:r>
          </a:p>
          <a:p>
            <a:pPr algn="just"/>
            <a:endParaRPr lang="en-US" dirty="0"/>
          </a:p>
        </p:txBody>
      </p:sp>
      <p:sp>
        <p:nvSpPr>
          <p:cNvPr id="3" name="Text Placeholder 2">
            <a:extLst>
              <a:ext uri="{FF2B5EF4-FFF2-40B4-BE49-F238E27FC236}">
                <a16:creationId xmlns:a16="http://schemas.microsoft.com/office/drawing/2014/main" id="{F39028B3-AC10-4A36-A534-9B9A8FAEE182}"/>
              </a:ext>
            </a:extLst>
          </p:cNvPr>
          <p:cNvSpPr>
            <a:spLocks noGrp="1"/>
          </p:cNvSpPr>
          <p:nvPr>
            <p:ph type="body" sz="half" idx="2"/>
          </p:nvPr>
        </p:nvSpPr>
        <p:spPr/>
        <p:txBody>
          <a:bodyPr/>
          <a:lstStyle/>
          <a:p>
            <a:r>
              <a:rPr lang="en-US" altLang="en-US" b="1" dirty="0"/>
              <a:t>Diophantine Equation</a:t>
            </a:r>
            <a:endParaRPr lang="en-US" dirty="0"/>
          </a:p>
        </p:txBody>
      </p:sp>
      <p:sp>
        <p:nvSpPr>
          <p:cNvPr id="2" name="Footer Placeholder 1">
            <a:extLst>
              <a:ext uri="{FF2B5EF4-FFF2-40B4-BE49-F238E27FC236}">
                <a16:creationId xmlns:a16="http://schemas.microsoft.com/office/drawing/2014/main" id="{CAD66F07-864F-48AF-9BB5-06123972FAA0}"/>
              </a:ext>
            </a:extLst>
          </p:cNvPr>
          <p:cNvSpPr>
            <a:spLocks noGrp="1"/>
          </p:cNvSpPr>
          <p:nvPr>
            <p:ph type="ftr" sz="quarter" idx="11"/>
          </p:nvPr>
        </p:nvSpPr>
        <p:spPr/>
        <p:txBody>
          <a:bodyPr/>
          <a:lstStyle/>
          <a:p>
            <a:r>
              <a:rPr lang="en-US"/>
              <a:t>CSC3113: Theory of Computation</a:t>
            </a:r>
          </a:p>
        </p:txBody>
      </p:sp>
      <p:pic>
        <p:nvPicPr>
          <p:cNvPr id="9" name="Picture Placeholder 8" descr="A person wearing a hat&#10;&#10;Description automatically generated">
            <a:extLst>
              <a:ext uri="{FF2B5EF4-FFF2-40B4-BE49-F238E27FC236}">
                <a16:creationId xmlns:a16="http://schemas.microsoft.com/office/drawing/2014/main" id="{0A72A534-31FE-4164-9DA7-A02AF52FB1FE}"/>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544162" y="1371600"/>
            <a:ext cx="2243049" cy="3909314"/>
          </a:xfrm>
        </p:spPr>
      </p:pic>
    </p:spTree>
    <p:extLst>
      <p:ext uri="{BB962C8B-B14F-4D97-AF65-F5344CB8AC3E}">
        <p14:creationId xmlns:p14="http://schemas.microsoft.com/office/powerpoint/2010/main" val="30012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18B25F7-DE3C-427A-AB9E-1F1B939D8838}"/>
              </a:ext>
            </a:extLst>
          </p:cNvPr>
          <p:cNvSpPr>
            <a:spLocks noGrp="1"/>
          </p:cNvSpPr>
          <p:nvPr>
            <p:ph type="ftr" sz="quarter" idx="11"/>
          </p:nvPr>
        </p:nvSpPr>
        <p:spPr/>
        <p:txBody>
          <a:bodyPr/>
          <a:lstStyle/>
          <a:p>
            <a:r>
              <a:rPr lang="en-US"/>
              <a:t>CSC3113: Theory of Computation</a:t>
            </a:r>
          </a:p>
        </p:txBody>
      </p:sp>
      <p:sp>
        <p:nvSpPr>
          <p:cNvPr id="7" name="Text Placeholder 6">
            <a:extLst>
              <a:ext uri="{FF2B5EF4-FFF2-40B4-BE49-F238E27FC236}">
                <a16:creationId xmlns:a16="http://schemas.microsoft.com/office/drawing/2014/main" id="{0F2DC36E-D1BB-4696-BBAE-95833F3AA3BD}"/>
              </a:ext>
            </a:extLst>
          </p:cNvPr>
          <p:cNvSpPr>
            <a:spLocks noGrp="1"/>
          </p:cNvSpPr>
          <p:nvPr>
            <p:ph type="body" sz="quarter" idx="12"/>
          </p:nvPr>
        </p:nvSpPr>
        <p:spPr/>
        <p:txBody>
          <a:bodyPr/>
          <a:lstStyle/>
          <a:p>
            <a:r>
              <a:rPr lang="en-US" altLang="en-US" b="1" dirty="0"/>
              <a:t>Diophantine Equation</a:t>
            </a:r>
            <a:endParaRPr lang="en-US" dirty="0"/>
          </a:p>
        </p:txBody>
      </p:sp>
      <p:sp>
        <p:nvSpPr>
          <p:cNvPr id="8" name="Text Placeholder 7">
            <a:extLst>
              <a:ext uri="{FF2B5EF4-FFF2-40B4-BE49-F238E27FC236}">
                <a16:creationId xmlns:a16="http://schemas.microsoft.com/office/drawing/2014/main" id="{08A862D5-5399-4F01-9D20-2966D27C6E52}"/>
              </a:ext>
            </a:extLst>
          </p:cNvPr>
          <p:cNvSpPr>
            <a:spLocks noGrp="1"/>
          </p:cNvSpPr>
          <p:nvPr>
            <p:ph type="body" sz="quarter" idx="13"/>
          </p:nvPr>
        </p:nvSpPr>
        <p:spPr/>
        <p:txBody>
          <a:bodyPr>
            <a:normAutofit lnSpcReduction="10000"/>
          </a:bodyPr>
          <a:lstStyle/>
          <a:p>
            <a:pPr algn="just"/>
            <a:r>
              <a:rPr lang="en-US" dirty="0"/>
              <a:t>Let’s briefly discuss polynomials to understand the problem. </a:t>
            </a:r>
          </a:p>
          <a:p>
            <a:pPr lvl="1" algn="just"/>
            <a:r>
              <a:rPr lang="en-US" dirty="0"/>
              <a:t>A polynomial is a sum of terms, where each term is a product of certain variables and a constant, called a coefficient (here, we consider only integer coefficient). For example, </a:t>
            </a:r>
          </a:p>
          <a:p>
            <a:pPr lvl="2"/>
            <a:r>
              <a:rPr lang="en-US" dirty="0">
                <a:latin typeface="Cambria Math" panose="02040503050406030204" pitchFamily="18" charset="0"/>
                <a:ea typeface="Cambria Math" panose="02040503050406030204" pitchFamily="18" charset="0"/>
              </a:rPr>
              <a:t>6 · x · x · x · y · z · z = 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t> is a term with coefficient </a:t>
            </a:r>
            <a:r>
              <a:rPr lang="en-US" dirty="0">
                <a:latin typeface="Cambria Math" panose="02040503050406030204" pitchFamily="18" charset="0"/>
                <a:ea typeface="Cambria Math" panose="02040503050406030204" pitchFamily="18" charset="0"/>
              </a:rPr>
              <a:t>6</a:t>
            </a:r>
            <a:r>
              <a:rPr lang="en-US" dirty="0"/>
              <a:t>, and </a:t>
            </a:r>
          </a:p>
          <a:p>
            <a:pPr lvl="2"/>
            <a:r>
              <a:rPr lang="en-US" dirty="0">
                <a:latin typeface="Cambria Math" panose="02040503050406030204" pitchFamily="18" charset="0"/>
                <a:ea typeface="Cambria Math" panose="02040503050406030204" pitchFamily="18" charset="0"/>
              </a:rPr>
              <a:t>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+ 3xy</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− 10 </a:t>
            </a:r>
            <a:r>
              <a:rPr lang="en-US" dirty="0"/>
              <a:t>is a polynomial with four terms, over the variables </a:t>
            </a:r>
            <a:r>
              <a:rPr lang="en-US" dirty="0">
                <a:latin typeface="Cambria Math" panose="02040503050406030204" pitchFamily="18" charset="0"/>
                <a:ea typeface="Cambria Math" panose="02040503050406030204" pitchFamily="18" charset="0"/>
              </a:rPr>
              <a:t>x, y, </a:t>
            </a:r>
            <a:r>
              <a:rPr lang="en-US" dirty="0"/>
              <a:t>and </a:t>
            </a:r>
            <a:r>
              <a:rPr lang="en-US" dirty="0">
                <a:latin typeface="Cambria Math" panose="02040503050406030204" pitchFamily="18" charset="0"/>
                <a:ea typeface="Cambria Math" panose="02040503050406030204" pitchFamily="18" charset="0"/>
              </a:rPr>
              <a:t>z</a:t>
            </a:r>
            <a:r>
              <a:rPr lang="en-US" dirty="0"/>
              <a:t>. </a:t>
            </a:r>
          </a:p>
          <a:p>
            <a:pPr lvl="1" algn="just"/>
            <a:r>
              <a:rPr lang="en-US" dirty="0"/>
              <a:t>A root of a polynomial is an assignment of values to its variables so that the value of the polynomial is </a:t>
            </a:r>
            <a:r>
              <a:rPr lang="en-US" dirty="0">
                <a:latin typeface="Cambria Math" panose="02040503050406030204" pitchFamily="18" charset="0"/>
                <a:ea typeface="Cambria Math" panose="02040503050406030204" pitchFamily="18" charset="0"/>
              </a:rPr>
              <a:t>0</a:t>
            </a:r>
            <a:r>
              <a:rPr lang="en-US" dirty="0"/>
              <a:t>. </a:t>
            </a:r>
          </a:p>
          <a:p>
            <a:pPr lvl="2"/>
            <a:r>
              <a:rPr lang="en-US" dirty="0"/>
              <a:t>The above polynomial has a root at </a:t>
            </a:r>
            <a:r>
              <a:rPr lang="en-US" dirty="0">
                <a:latin typeface="Cambria Math" panose="02040503050406030204" pitchFamily="18" charset="0"/>
                <a:ea typeface="Cambria Math" panose="02040503050406030204" pitchFamily="18" charset="0"/>
              </a:rPr>
              <a:t>x = 5, y = 3, </a:t>
            </a:r>
            <a:r>
              <a:rPr lang="en-US" dirty="0"/>
              <a:t>and </a:t>
            </a:r>
            <a:r>
              <a:rPr lang="en-US" dirty="0">
                <a:latin typeface="Cambria Math" panose="02040503050406030204" pitchFamily="18" charset="0"/>
                <a:ea typeface="Cambria Math" panose="02040503050406030204" pitchFamily="18" charset="0"/>
              </a:rPr>
              <a:t>z = 0</a:t>
            </a:r>
            <a:r>
              <a:rPr lang="en-US" dirty="0"/>
              <a:t>. </a:t>
            </a:r>
          </a:p>
          <a:p>
            <a:pPr algn="just"/>
            <a:r>
              <a:rPr lang="en-US" dirty="0"/>
              <a:t>Hilbert’s tenth problem was to devise an algorithm that tests whether a polynomial has an integral root. He did not use the term algorithm but rather “a process according to which it can be determined by a finite number of operations.”</a:t>
            </a:r>
          </a:p>
        </p:txBody>
      </p:sp>
      <p:sp>
        <p:nvSpPr>
          <p:cNvPr id="9" name="Text Placeholder 8">
            <a:extLst>
              <a:ext uri="{FF2B5EF4-FFF2-40B4-BE49-F238E27FC236}">
                <a16:creationId xmlns:a16="http://schemas.microsoft.com/office/drawing/2014/main" id="{EA8AAAAA-0993-4754-9E4A-C31948949FEF}"/>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304350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6D863-C94B-4B5C-B3AA-5512802FEBA1}"/>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B6B45E53-EEFC-42CA-82A7-E92C9B397F11}"/>
              </a:ext>
            </a:extLst>
          </p:cNvPr>
          <p:cNvSpPr>
            <a:spLocks noGrp="1"/>
          </p:cNvSpPr>
          <p:nvPr>
            <p:ph type="body" sz="quarter" idx="12"/>
          </p:nvPr>
        </p:nvSpPr>
        <p:spPr/>
        <p:txBody>
          <a:bodyPr/>
          <a:lstStyle/>
          <a:p>
            <a:r>
              <a:rPr lang="en-US" dirty="0"/>
              <a:t>Church-Turing Thesis</a:t>
            </a:r>
          </a:p>
        </p:txBody>
      </p:sp>
      <p:sp>
        <p:nvSpPr>
          <p:cNvPr id="6" name="Text Placeholder 5">
            <a:extLst>
              <a:ext uri="{FF2B5EF4-FFF2-40B4-BE49-F238E27FC236}">
                <a16:creationId xmlns:a16="http://schemas.microsoft.com/office/drawing/2014/main" id="{43BD4270-E55D-49E7-8895-D5CB93592C40}"/>
              </a:ext>
            </a:extLst>
          </p:cNvPr>
          <p:cNvSpPr>
            <a:spLocks noGrp="1"/>
          </p:cNvSpPr>
          <p:nvPr>
            <p:ph type="body" sz="quarter" idx="13"/>
          </p:nvPr>
        </p:nvSpPr>
        <p:spPr/>
        <p:txBody>
          <a:bodyPr>
            <a:normAutofit fontScale="92500" lnSpcReduction="10000"/>
          </a:bodyPr>
          <a:lstStyle/>
          <a:p>
            <a:pPr algn="just"/>
            <a:r>
              <a:rPr lang="en-US" dirty="0"/>
              <a:t>Proving that an algorithm exists or does not exist requires having a clear definition of algorithm.</a:t>
            </a:r>
          </a:p>
          <a:p>
            <a:pPr algn="just"/>
            <a:r>
              <a:rPr lang="en-US" dirty="0"/>
              <a:t>The definition came in the 1936 papers of Alonzo Church and Alan Turing. </a:t>
            </a:r>
          </a:p>
          <a:p>
            <a:pPr lvl="1" algn="just"/>
            <a:r>
              <a:rPr lang="en-US" dirty="0"/>
              <a:t>Church used notational system called the λ-calculus to define algorithms. </a:t>
            </a:r>
          </a:p>
          <a:p>
            <a:pPr lvl="1"/>
            <a:r>
              <a:rPr lang="en-US" dirty="0"/>
              <a:t>Turing did the same with his “machines.” </a:t>
            </a:r>
          </a:p>
          <a:p>
            <a:pPr algn="just"/>
            <a:r>
              <a:rPr lang="en-US" dirty="0"/>
              <a:t>These two definitions were shown to be equivalent. This connection between the informal notion of algorithm and the precise definition has come to be called the Church–Turing thesis.</a:t>
            </a:r>
          </a:p>
          <a:p>
            <a:pPr algn="just"/>
            <a:r>
              <a:rPr lang="en-US" dirty="0"/>
              <a:t>The Church–Turing thesis provides the definition of algorithm necessary to resolve Hilbert’s tenth problem. </a:t>
            </a:r>
          </a:p>
          <a:p>
            <a:pPr lvl="1"/>
            <a:r>
              <a:rPr lang="en-US" i="1" dirty="0"/>
              <a:t>Intuitive notion of algorithms equals to </a:t>
            </a:r>
            <a:r>
              <a:rPr lang="en-US" i="1"/>
              <a:t>the Turing Decidable machine</a:t>
            </a:r>
            <a:r>
              <a:rPr lang="en-US" dirty="0"/>
              <a:t>.</a:t>
            </a:r>
          </a:p>
          <a:p>
            <a:pPr algn="just"/>
            <a:r>
              <a:rPr lang="en-US" dirty="0"/>
              <a:t>In 1970, Yuri </a:t>
            </a:r>
            <a:r>
              <a:rPr lang="en-US" dirty="0" err="1"/>
              <a:t>Matijasevic</a:t>
            </a:r>
            <a:r>
              <a:rPr lang="en-US" dirty="0"/>
              <a:t>, building on the work of Martin Davis, Hilary Putnam, and Julia Robinson, showed that no algorithm exists for testing whether a polynomial has integral roots.</a:t>
            </a:r>
          </a:p>
        </p:txBody>
      </p:sp>
      <p:sp>
        <p:nvSpPr>
          <p:cNvPr id="7" name="Text Placeholder 6">
            <a:extLst>
              <a:ext uri="{FF2B5EF4-FFF2-40B4-BE49-F238E27FC236}">
                <a16:creationId xmlns:a16="http://schemas.microsoft.com/office/drawing/2014/main" id="{A0785406-76F3-4544-B8AD-2EC7B1DDD201}"/>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241774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t>Turing Recognizable vs Decidable</a:t>
            </a:r>
            <a:endParaRPr lang="en-US" dirty="0"/>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r>
              <a:rPr lang="en-US" altLang="en-US" sz="2800" b="1" i="1" dirty="0"/>
              <a:t>Turing Recognizable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a:t>
            </a:r>
            <a:r>
              <a:rPr lang="en-US" altLang="en-US" sz="2800" dirty="0"/>
              <a:t> is </a:t>
            </a:r>
            <a:r>
              <a:rPr lang="en-US" altLang="en-US" sz="2800" u="sng" dirty="0"/>
              <a:t>Turing-recognizable</a:t>
            </a:r>
            <a:r>
              <a:rPr lang="en-US" altLang="en-US" sz="2800" dirty="0"/>
              <a:t> if and only if there is a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such that </a:t>
            </a:r>
            <a:r>
              <a:rPr lang="en-US" altLang="en-US" sz="2800" b="1" dirty="0">
                <a:latin typeface="Cambria Math" panose="02040503050406030204" pitchFamily="18" charset="0"/>
                <a:ea typeface="Cambria Math" panose="02040503050406030204" pitchFamily="18" charset="0"/>
              </a:rPr>
              <a:t>A = L(M)</a:t>
            </a:r>
            <a:r>
              <a:rPr lang="en-US" altLang="en-US" sz="2800" dirty="0"/>
              <a:t>.</a:t>
            </a:r>
          </a:p>
          <a:p>
            <a:pPr lvl="1" algn="just"/>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dirty="0">
                <a:solidFill>
                  <a:schemeClr val="bg1"/>
                </a:solidFill>
              </a:rPr>
              <a:t>,</a:t>
            </a:r>
          </a:p>
          <a:p>
            <a:pPr lvl="1"/>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dirty="0">
                <a:solidFill>
                  <a:schemeClr val="bg1"/>
                </a:solidFill>
              </a:rPr>
              <a:t>,</a:t>
            </a:r>
            <a:br>
              <a:rPr lang="en-US" altLang="en-US" dirty="0">
                <a:solidFill>
                  <a:schemeClr val="bg1"/>
                </a:solidFill>
              </a:rPr>
            </a:br>
            <a:r>
              <a:rPr lang="en-US" altLang="en-US" dirty="0">
                <a:solidFill>
                  <a:schemeClr val="bg1"/>
                </a:solidFill>
              </a:rPr>
              <a:t>                 </a:t>
            </a:r>
            <a:r>
              <a:rPr lang="en-US" altLang="en-US" dirty="0">
                <a:solidFill>
                  <a:schemeClr val="tx1"/>
                </a:solidFill>
              </a:rPr>
              <a:t>or </a:t>
            </a:r>
            <a:r>
              <a:rPr lang="en-US" altLang="en-US" b="1" dirty="0">
                <a:latin typeface="Cambria Math" panose="02040503050406030204" pitchFamily="18" charset="0"/>
                <a:ea typeface="Cambria Math" panose="02040503050406030204" pitchFamily="18" charset="0"/>
                <a:sym typeface="Symbol" panose="05050102010706020507" pitchFamily="18" charset="2"/>
              </a:rPr>
              <a:t>M</a:t>
            </a:r>
            <a:r>
              <a:rPr lang="en-US" altLang="en-US" dirty="0">
                <a:solidFill>
                  <a:schemeClr val="tx1"/>
                </a:solidFill>
              </a:rPr>
              <a:t> runs forever (</a:t>
            </a:r>
            <a:r>
              <a:rPr lang="en-US" altLang="en-US" sz="2000" i="1" dirty="0">
                <a:sym typeface="Symbol" panose="05050102010706020507" pitchFamily="18" charset="2"/>
              </a:rPr>
              <a:t>loop indefinitely</a:t>
            </a:r>
            <a:r>
              <a:rPr lang="en-US" altLang="en-US" dirty="0">
                <a:solidFill>
                  <a:schemeClr val="tx1"/>
                </a:solidFill>
              </a:rPr>
              <a:t>)</a:t>
            </a:r>
          </a:p>
          <a:p>
            <a:pPr algn="just"/>
            <a:endParaRPr lang="en-US" altLang="en-US" sz="2800" b="1" i="1" dirty="0"/>
          </a:p>
          <a:p>
            <a:pPr algn="just"/>
            <a:r>
              <a:rPr lang="en-US" altLang="en-US" sz="2800" b="1" i="1" dirty="0"/>
              <a:t>Turing Decidable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 </a:t>
            </a: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lvl="1"/>
            <a:endParaRPr lang="en-US" altLang="en-US" sz="2800" dirty="0">
              <a:solidFill>
                <a:schemeClr val="tx1"/>
              </a:solidFill>
            </a:endParaRPr>
          </a:p>
        </p:txBody>
      </p:sp>
      <p:sp>
        <p:nvSpPr>
          <p:cNvPr id="5" name="Text Placeholder 4">
            <a:extLst>
              <a:ext uri="{FF2B5EF4-FFF2-40B4-BE49-F238E27FC236}">
                <a16:creationId xmlns:a16="http://schemas.microsoft.com/office/drawing/2014/main" id="{EA293721-9948-4964-9848-54C8BA837B5D}"/>
              </a:ext>
            </a:extLst>
          </p:cNvPr>
          <p:cNvSpPr>
            <a:spLocks noGrp="1"/>
          </p:cNvSpPr>
          <p:nvPr>
            <p:ph type="body" sz="quarter" idx="14"/>
          </p:nvPr>
        </p:nvSpPr>
        <p:spPr/>
        <p:txBody>
          <a:bodyPr/>
          <a:lstStyle/>
          <a:p>
            <a:r>
              <a:rPr lang="en-US" dirty="0"/>
              <a:t>Review</a:t>
            </a:r>
          </a:p>
        </p:txBody>
      </p:sp>
    </p:spTree>
    <p:extLst>
      <p:ext uri="{BB962C8B-B14F-4D97-AF65-F5344CB8AC3E}">
        <p14:creationId xmlns:p14="http://schemas.microsoft.com/office/powerpoint/2010/main" val="293776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ABC2A8-AC35-47A3-AC23-5089CC5C8B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A8170EC-D2FB-416E-BDAF-D628B1B0D980}"/>
              </a:ext>
            </a:extLst>
          </p:cNvPr>
          <p:cNvSpPr>
            <a:spLocks noGrp="1"/>
          </p:cNvSpPr>
          <p:nvPr>
            <p:ph type="body" sz="quarter" idx="12"/>
          </p:nvPr>
        </p:nvSpPr>
        <p:spPr/>
        <p:txBody>
          <a:bodyPr/>
          <a:lstStyle/>
          <a:p>
            <a:r>
              <a:rPr lang="en-US" dirty="0"/>
              <a:t>Hilbert’s tenth problem in TM</a:t>
            </a:r>
          </a:p>
        </p:txBody>
      </p:sp>
      <p:sp>
        <p:nvSpPr>
          <p:cNvPr id="4" name="Text Placeholder 3">
            <a:extLst>
              <a:ext uri="{FF2B5EF4-FFF2-40B4-BE49-F238E27FC236}">
                <a16:creationId xmlns:a16="http://schemas.microsoft.com/office/drawing/2014/main" id="{84DF942A-16A2-4B1E-B1BF-F48BB16A2E49}"/>
              </a:ext>
            </a:extLst>
          </p:cNvPr>
          <p:cNvSpPr>
            <a:spLocks noGrp="1"/>
          </p:cNvSpPr>
          <p:nvPr>
            <p:ph type="body" sz="quarter" idx="13"/>
          </p:nvPr>
        </p:nvSpPr>
        <p:spPr/>
        <p:txBody>
          <a:bodyPr>
            <a:normAutofit fontScale="92500" lnSpcReduction="10000"/>
          </a:bodyPr>
          <a:lstStyle/>
          <a:p>
            <a:r>
              <a:rPr lang="en-US" dirty="0"/>
              <a:t>A simpler and analogous version to Hilbert’s tenth problem for polynomials with single variable, such as </a:t>
            </a:r>
            <a:r>
              <a:rPr lang="en-US" dirty="0">
                <a:latin typeface="Cambria Math" panose="02040503050406030204" pitchFamily="18" charset="0"/>
                <a:ea typeface="Cambria Math" panose="02040503050406030204" pitchFamily="18" charset="0"/>
              </a:rPr>
              <a:t>2x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+x−7</a:t>
            </a:r>
            <a:r>
              <a:rPr lang="en-US" dirty="0"/>
              <a:t>. Described in our terminology – </a:t>
            </a:r>
          </a:p>
          <a:p>
            <a:pPr lvl="1"/>
            <a:r>
              <a:rPr lang="en-US" dirty="0">
                <a:latin typeface="Cambria Math" panose="02040503050406030204" pitchFamily="18" charset="0"/>
                <a:ea typeface="Cambria Math" panose="02040503050406030204" pitchFamily="18" charset="0"/>
              </a:rPr>
              <a:t>D1 = {p| p is a polynomial over x with an integral root}</a:t>
            </a:r>
            <a:r>
              <a:rPr lang="en-US" dirty="0"/>
              <a:t>. </a:t>
            </a:r>
          </a:p>
          <a:p>
            <a:r>
              <a:rPr lang="en-US" dirty="0"/>
              <a:t>Here is a TM </a:t>
            </a:r>
            <a:r>
              <a:rPr lang="en-US" dirty="0">
                <a:latin typeface="Cambria Math" panose="02040503050406030204" pitchFamily="18" charset="0"/>
                <a:ea typeface="Cambria Math" panose="02040503050406030204" pitchFamily="18" charset="0"/>
              </a:rPr>
              <a:t>M1</a:t>
            </a:r>
            <a:r>
              <a:rPr lang="en-US" dirty="0"/>
              <a:t> that recognizes </a:t>
            </a:r>
            <a:r>
              <a:rPr lang="en-US" dirty="0">
                <a:latin typeface="Cambria Math" panose="02040503050406030204" pitchFamily="18" charset="0"/>
                <a:ea typeface="Cambria Math" panose="02040503050406030204" pitchFamily="18" charset="0"/>
              </a:rPr>
              <a:t>D1</a:t>
            </a:r>
            <a:r>
              <a:rPr lang="en-US" dirty="0"/>
              <a:t>: </a:t>
            </a:r>
          </a:p>
          <a:p>
            <a:pPr lvl="1"/>
            <a:r>
              <a:rPr lang="en-US" dirty="0">
                <a:latin typeface="Cambria Math" panose="02040503050406030204" pitchFamily="18" charset="0"/>
                <a:ea typeface="Cambria Math" panose="02040503050406030204" pitchFamily="18" charset="0"/>
              </a:rPr>
              <a:t>M1</a:t>
            </a:r>
            <a:r>
              <a:rPr lang="en-US" dirty="0"/>
              <a:t> = “On input </a:t>
            </a:r>
            <a:r>
              <a:rPr lang="en-US" dirty="0">
                <a:latin typeface="Cambria Math" panose="02040503050406030204" pitchFamily="18" charset="0"/>
                <a:ea typeface="Cambria Math" panose="02040503050406030204" pitchFamily="18" charset="0"/>
              </a:rPr>
              <a:t>〈p〉</a:t>
            </a:r>
            <a:r>
              <a:rPr lang="en-US" dirty="0"/>
              <a:t>: where </a:t>
            </a:r>
            <a:r>
              <a:rPr lang="en-US" dirty="0">
                <a:latin typeface="Cambria Math" panose="02040503050406030204" pitchFamily="18" charset="0"/>
                <a:ea typeface="Cambria Math" panose="02040503050406030204" pitchFamily="18" charset="0"/>
              </a:rPr>
              <a:t>p</a:t>
            </a:r>
            <a:r>
              <a:rPr lang="en-US" dirty="0"/>
              <a:t> is a polynomial over the variable </a:t>
            </a:r>
            <a:r>
              <a:rPr lang="en-US" dirty="0">
                <a:latin typeface="Cambria Math" panose="02040503050406030204" pitchFamily="18" charset="0"/>
                <a:ea typeface="Cambria Math" panose="02040503050406030204" pitchFamily="18" charset="0"/>
              </a:rPr>
              <a:t>x</a:t>
            </a:r>
            <a:r>
              <a:rPr lang="en-US" dirty="0"/>
              <a:t>. </a:t>
            </a:r>
          </a:p>
          <a:p>
            <a:pPr marL="1311275" indent="-228600">
              <a:buAutoNum type="arabicPeriod"/>
            </a:pPr>
            <a:r>
              <a:rPr lang="en-US" dirty="0"/>
              <a:t>Evaluate p with x set successively to the </a:t>
            </a:r>
            <a:r>
              <a:rPr lang="en-US" dirty="0">
                <a:latin typeface="Cambria Math" panose="02040503050406030204" pitchFamily="18" charset="0"/>
                <a:ea typeface="Cambria Math" panose="02040503050406030204" pitchFamily="18" charset="0"/>
              </a:rPr>
              <a:t>values 0, 1, −1, 2, −2, 3, −3, . . . . </a:t>
            </a:r>
            <a:r>
              <a:rPr lang="en-US" dirty="0"/>
              <a:t>If at any point the polynomial evaluates to </a:t>
            </a:r>
            <a:r>
              <a:rPr lang="en-US" dirty="0">
                <a:latin typeface="Cambria Math" panose="02040503050406030204" pitchFamily="18" charset="0"/>
                <a:ea typeface="Cambria Math" panose="02040503050406030204" pitchFamily="18" charset="0"/>
              </a:rPr>
              <a:t>0</a:t>
            </a:r>
            <a:r>
              <a:rPr lang="en-US" dirty="0"/>
              <a:t>, accept.”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has an integral root, </a:t>
            </a:r>
            <a:r>
              <a:rPr lang="en-US" dirty="0">
                <a:latin typeface="Cambria Math" panose="02040503050406030204" pitchFamily="18" charset="0"/>
                <a:ea typeface="Cambria Math" panose="02040503050406030204" pitchFamily="18" charset="0"/>
              </a:rPr>
              <a:t>M1</a:t>
            </a:r>
            <a:r>
              <a:rPr lang="en-US" dirty="0"/>
              <a:t> eventually will find it and </a:t>
            </a:r>
            <a:r>
              <a:rPr lang="en-US" b="1" i="1" dirty="0"/>
              <a:t>accept</a:t>
            </a:r>
            <a:r>
              <a:rPr lang="en-US" dirty="0"/>
              <a: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does not have an integral root, </a:t>
            </a:r>
            <a:r>
              <a:rPr lang="en-US" dirty="0">
                <a:latin typeface="Cambria Math" panose="02040503050406030204" pitchFamily="18" charset="0"/>
                <a:ea typeface="Cambria Math" panose="02040503050406030204" pitchFamily="18" charset="0"/>
              </a:rPr>
              <a:t>M1</a:t>
            </a:r>
            <a:r>
              <a:rPr lang="en-US" dirty="0"/>
              <a:t> will </a:t>
            </a:r>
            <a:r>
              <a:rPr lang="en-US" b="1" i="1" dirty="0"/>
              <a:t>run forever</a:t>
            </a:r>
            <a:r>
              <a:rPr lang="en-US" dirty="0"/>
              <a:t>. </a:t>
            </a:r>
          </a:p>
          <a:p>
            <a:pPr marL="288925" indent="-288925" algn="just"/>
            <a:r>
              <a:rPr lang="en-US" dirty="0"/>
              <a:t>For the multivariable case, we can present a similar TM </a:t>
            </a:r>
            <a:r>
              <a:rPr lang="en-US" dirty="0">
                <a:latin typeface="Cambria Math" panose="02040503050406030204" pitchFamily="18" charset="0"/>
                <a:ea typeface="Cambria Math" panose="02040503050406030204" pitchFamily="18" charset="0"/>
              </a:rPr>
              <a:t>M2</a:t>
            </a:r>
            <a:r>
              <a:rPr lang="en-US" dirty="0"/>
              <a:t> that recognizes </a:t>
            </a:r>
            <a:r>
              <a:rPr lang="en-US" dirty="0">
                <a:latin typeface="Cambria Math" panose="02040503050406030204" pitchFamily="18" charset="0"/>
                <a:ea typeface="Cambria Math" panose="02040503050406030204" pitchFamily="18" charset="0"/>
              </a:rPr>
              <a:t>D2 = {p| p is a polynomial with an integral root}</a:t>
            </a:r>
            <a:r>
              <a:rPr lang="en-US" dirty="0"/>
              <a:t>. </a:t>
            </a:r>
          </a:p>
          <a:p>
            <a:pPr marL="520700" lvl="1" indent="-288925" algn="just"/>
            <a:r>
              <a:rPr lang="en-US" dirty="0"/>
              <a:t>Here, </a:t>
            </a:r>
            <a:r>
              <a:rPr lang="en-US" dirty="0">
                <a:latin typeface="Cambria Math" panose="02040503050406030204" pitchFamily="18" charset="0"/>
                <a:ea typeface="Cambria Math" panose="02040503050406030204" pitchFamily="18" charset="0"/>
              </a:rPr>
              <a:t>M2</a:t>
            </a:r>
            <a:r>
              <a:rPr lang="en-US" dirty="0"/>
              <a:t> goes through all possible settings of its variables to integral values.</a:t>
            </a:r>
          </a:p>
          <a:p>
            <a:pPr marL="288925" indent="-288925" algn="just"/>
            <a:r>
              <a:rPr lang="en-US" dirty="0"/>
              <a:t>Both </a:t>
            </a:r>
            <a:r>
              <a:rPr lang="en-US" dirty="0">
                <a:latin typeface="Cambria Math" panose="02040503050406030204" pitchFamily="18" charset="0"/>
                <a:ea typeface="Cambria Math" panose="02040503050406030204" pitchFamily="18" charset="0"/>
              </a:rPr>
              <a:t>M1</a:t>
            </a:r>
            <a:r>
              <a:rPr lang="en-US" dirty="0"/>
              <a:t> and </a:t>
            </a:r>
            <a:r>
              <a:rPr lang="en-US" dirty="0">
                <a:latin typeface="Cambria Math" panose="02040503050406030204" pitchFamily="18" charset="0"/>
                <a:ea typeface="Cambria Math" panose="02040503050406030204" pitchFamily="18" charset="0"/>
              </a:rPr>
              <a:t>M2</a:t>
            </a:r>
            <a:r>
              <a:rPr lang="en-US" dirty="0"/>
              <a:t> are recognizers but not deciders. So, no algorithm exists for Hilbert’s 10</a:t>
            </a:r>
            <a:r>
              <a:rPr lang="en-US" baseline="30000" dirty="0"/>
              <a:t>th</a:t>
            </a:r>
            <a:r>
              <a:rPr lang="en-US" dirty="0"/>
              <a:t> problem; it is algorithmically unsolvable.</a:t>
            </a:r>
          </a:p>
        </p:txBody>
      </p:sp>
    </p:spTree>
    <p:extLst>
      <p:ext uri="{BB962C8B-B14F-4D97-AF65-F5344CB8AC3E}">
        <p14:creationId xmlns:p14="http://schemas.microsoft.com/office/powerpoint/2010/main" val="243217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E9CA43-FABF-4BBD-A43F-24229F6E7E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D0D99C3-8F5E-40E7-8740-387F5FEFECC3}"/>
              </a:ext>
            </a:extLst>
          </p:cNvPr>
          <p:cNvSpPr>
            <a:spLocks noGrp="1"/>
          </p:cNvSpPr>
          <p:nvPr>
            <p:ph type="body" sz="quarter" idx="12"/>
          </p:nvPr>
        </p:nvSpPr>
        <p:spPr/>
        <p:txBody>
          <a:bodyPr/>
          <a:lstStyle/>
          <a:p>
            <a:r>
              <a:rPr lang="en-US" dirty="0"/>
              <a:t>Algorithm</a:t>
            </a:r>
          </a:p>
        </p:txBody>
      </p:sp>
      <p:sp>
        <p:nvSpPr>
          <p:cNvPr id="4" name="Text Placeholder 3">
            <a:extLst>
              <a:ext uri="{FF2B5EF4-FFF2-40B4-BE49-F238E27FC236}">
                <a16:creationId xmlns:a16="http://schemas.microsoft.com/office/drawing/2014/main" id="{4AC78489-50E9-4548-BB4F-BD75E270B598}"/>
              </a:ext>
            </a:extLst>
          </p:cNvPr>
          <p:cNvSpPr>
            <a:spLocks noGrp="1"/>
          </p:cNvSpPr>
          <p:nvPr>
            <p:ph type="body" sz="quarter" idx="13"/>
          </p:nvPr>
        </p:nvSpPr>
        <p:spPr/>
        <p:txBody>
          <a:bodyPr/>
          <a:lstStyle/>
          <a:p>
            <a:pPr algn="just"/>
            <a:r>
              <a:rPr lang="en-US" dirty="0"/>
              <a:t>Informally, an algorithm (procedures or recipes) is a collection of simple instructions for carrying out some task. </a:t>
            </a:r>
          </a:p>
          <a:p>
            <a:pPr algn="just"/>
            <a:r>
              <a:rPr lang="en-US" dirty="0"/>
              <a:t>Ancient mathematical literature contains descriptions of algorithms for a variety of tasks, such as finding prime numbers and greatest common divisors. In contemporary mathematics, algorithms abound.</a:t>
            </a:r>
          </a:p>
          <a:p>
            <a:pPr algn="just"/>
            <a:r>
              <a:rPr lang="en-US" b="1" dirty="0"/>
              <a:t>Church-Turing Thesis Principle</a:t>
            </a:r>
            <a:r>
              <a:rPr lang="en-US" dirty="0"/>
              <a:t>: Nothing will be considered an </a:t>
            </a:r>
            <a:r>
              <a:rPr lang="en-US" i="1" dirty="0"/>
              <a:t>algorithm</a:t>
            </a:r>
            <a:r>
              <a:rPr lang="en-US" dirty="0"/>
              <a:t> if it cannot be rendered as a </a:t>
            </a:r>
            <a:r>
              <a:rPr lang="en-US" i="1" dirty="0"/>
              <a:t>Turing machine</a:t>
            </a:r>
            <a:r>
              <a:rPr lang="en-US" dirty="0"/>
              <a:t> that is guaranteed to </a:t>
            </a:r>
            <a:r>
              <a:rPr lang="en-US" i="1" dirty="0"/>
              <a:t>halt</a:t>
            </a:r>
            <a:r>
              <a:rPr lang="en-US" dirty="0"/>
              <a:t> on all inputs, and all such machines will be rightfully called </a:t>
            </a:r>
            <a:r>
              <a:rPr lang="en-US" i="1" dirty="0"/>
              <a:t>algorithm</a:t>
            </a:r>
            <a:r>
              <a:rPr lang="en-US" dirty="0"/>
              <a:t>s.</a:t>
            </a:r>
          </a:p>
          <a:p>
            <a:pPr lvl="1" algn="just"/>
            <a:r>
              <a:rPr lang="en-US" sz="2200" dirty="0"/>
              <a:t>This is a principle </a:t>
            </a:r>
            <a:r>
              <a:rPr lang="en-US" sz="2200" i="1" dirty="0"/>
              <a:t>not theorem</a:t>
            </a:r>
            <a:r>
              <a:rPr lang="en-US" sz="2200" dirty="0"/>
              <a:t> which may/may not be proven till today/future (complexity theory).</a:t>
            </a:r>
          </a:p>
          <a:p>
            <a:pPr algn="just"/>
            <a:endParaRPr lang="en-US" dirty="0"/>
          </a:p>
        </p:txBody>
      </p:sp>
    </p:spTree>
    <p:extLst>
      <p:ext uri="{BB962C8B-B14F-4D97-AF65-F5344CB8AC3E}">
        <p14:creationId xmlns:p14="http://schemas.microsoft.com/office/powerpoint/2010/main" val="254605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3.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765</TotalTime>
  <Words>2149</Words>
  <Application>Microsoft Office PowerPoint</Application>
  <PresentationFormat>On-screen Show (4:3)</PresentationFormat>
  <Paragraphs>211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Hilbert’s 10th Problem</vt:lpstr>
      <vt:lpstr>PowerPoint Presentation</vt:lpstr>
      <vt:lpstr>PowerPoint Presentation</vt:lpstr>
      <vt:lpstr>PowerPoint Presentation</vt:lpstr>
      <vt:lpstr>PowerPoint Presentation</vt:lpstr>
      <vt:lpstr>PowerPoint Presentation</vt:lpstr>
      <vt:lpstr>Informal Description</vt:lpstr>
      <vt:lpstr>Input Convention</vt:lpstr>
      <vt:lpstr>PowerPoint Presentation</vt:lpstr>
      <vt:lpstr>Output convention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222</cp:revision>
  <dcterms:created xsi:type="dcterms:W3CDTF">2020-08-16T13:40:51Z</dcterms:created>
  <dcterms:modified xsi:type="dcterms:W3CDTF">2023-11-12T05:12:19Z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