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30"/>
  </p:notesMasterIdLst>
  <p:sldIdLst>
    <p:sldId id="256" r:id="rId5"/>
    <p:sldId id="257" r:id="rId6"/>
    <p:sldId id="258" r:id="rId7"/>
    <p:sldId id="259" r:id="rId8"/>
    <p:sldId id="279" r:id="rId9"/>
    <p:sldId id="278" r:id="rId10"/>
    <p:sldId id="281" r:id="rId11"/>
    <p:sldId id="282" r:id="rId12"/>
    <p:sldId id="280" r:id="rId13"/>
    <p:sldId id="283" r:id="rId14"/>
    <p:sldId id="293" r:id="rId15"/>
    <p:sldId id="294" r:id="rId16"/>
    <p:sldId id="295" r:id="rId17"/>
    <p:sldId id="296" r:id="rId18"/>
    <p:sldId id="301" r:id="rId19"/>
    <p:sldId id="302" r:id="rId20"/>
    <p:sldId id="303" r:id="rId21"/>
    <p:sldId id="286" r:id="rId22"/>
    <p:sldId id="290" r:id="rId23"/>
    <p:sldId id="291" r:id="rId24"/>
    <p:sldId id="292" r:id="rId25"/>
    <p:sldId id="284" r:id="rId26"/>
    <p:sldId id="299" r:id="rId27"/>
    <p:sldId id="300"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p>
          <a:p>
            <a:endParaRPr lang="en-US" dirty="0"/>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t>B4 ={w| w begins with a 1}.</a:t>
            </a:r>
          </a:p>
          <a:p>
            <a:pPr>
              <a:spcBef>
                <a:spcPts val="0"/>
              </a:spcBef>
            </a:pPr>
            <a:r>
              <a:rPr lang="en-US" sz="2400" cap="none" dirty="0"/>
              <a:t>B5 ={w| w begins with a 1 and ends with a 0}.</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t>Closure</a:t>
            </a:r>
            <a:endParaRPr lang="en-US" dirty="0"/>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r>
              <a:rPr lang="en-US" altLang="en-US" dirty="0"/>
              <a:t>A collection of objects is closed under some operation, if applying that operation to the members of the collection returns an object still in the collection.</a:t>
            </a:r>
          </a:p>
          <a:p>
            <a:pPr algn="just" eaLnBrk="1" hangingPunct="1"/>
            <a:r>
              <a:rPr lang="en-US" altLang="en-US" dirty="0"/>
              <a:t>Theorem: </a:t>
            </a:r>
            <a:r>
              <a:rPr lang="en-US" dirty="0"/>
              <a:t>The class of regular languages is closed under all three regular operations (union, concatenation, star), as well as under complement, intersection, and reverse</a:t>
            </a:r>
            <a:r>
              <a:rPr lang="en-US" altLang="en-US" dirty="0"/>
              <a:t>.</a:t>
            </a:r>
          </a:p>
          <a:p>
            <a:pPr lvl="1" algn="just"/>
            <a:r>
              <a:rPr lang="en-US" sz="2200" dirty="0"/>
              <a:t>i.e., if set </a:t>
            </a:r>
            <a:r>
              <a:rPr lang="en-US" sz="2200" i="1" dirty="0"/>
              <a:t>A</a:t>
            </a:r>
            <a:r>
              <a:rPr lang="en-US" sz="2200" dirty="0"/>
              <a:t> and </a:t>
            </a:r>
            <a:r>
              <a:rPr lang="en-US" sz="2200" i="1" dirty="0"/>
              <a:t>B</a:t>
            </a:r>
            <a:r>
              <a:rPr lang="en-US" sz="2200" dirty="0"/>
              <a:t> are regular, applying any of these operations on these sets yields a regular language.</a:t>
            </a:r>
            <a:endParaRPr lang="en-US" altLang="en-US" sz="2200" dirty="0"/>
          </a:p>
          <a:p>
            <a:pPr eaLnBrk="1" hangingPunct="1"/>
            <a:r>
              <a:rPr lang="en-US" altLang="en-US" dirty="0"/>
              <a:t>Next, we will prove it for </a:t>
            </a:r>
            <a:r>
              <a:rPr lang="en-US" altLang="en-US" i="1" dirty="0"/>
              <a:t>Union</a:t>
            </a:r>
            <a:r>
              <a:rPr lang="en-US" altLang="en-US" dirty="0"/>
              <a:t> operation.</a:t>
            </a:r>
          </a:p>
          <a:p>
            <a:endParaRPr lang="en-US" dirty="0"/>
          </a:p>
        </p:txBody>
      </p:sp>
    </p:spTree>
    <p:extLst>
      <p:ext uri="{BB962C8B-B14F-4D97-AF65-F5344CB8AC3E}">
        <p14:creationId xmlns:p14="http://schemas.microsoft.com/office/powerpoint/2010/main" val="131808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t>Regular Language</a:t>
            </a:r>
            <a:endParaRPr lang="en-US" dirty="0"/>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a:xfrm>
            <a:off x="2" y="857159"/>
            <a:ext cx="9136063" cy="5591175"/>
          </a:xfrm>
        </p:spPr>
        <p:txBody>
          <a:bodyPr>
            <a:normAutofit lnSpcReduction="10000"/>
          </a:bodyPr>
          <a:lstStyle/>
          <a:p>
            <a:pPr algn="just" eaLnBrk="1" hangingPunct="1"/>
            <a:r>
              <a:rPr lang="en-US" altLang="en-US" sz="2400" dirty="0"/>
              <a:t>A language is called a </a:t>
            </a:r>
            <a:r>
              <a:rPr lang="en-US" altLang="en-US" sz="2400" b="1" i="1" dirty="0"/>
              <a:t>regular language</a:t>
            </a:r>
            <a:r>
              <a:rPr lang="en-US" altLang="en-US" sz="2400" dirty="0"/>
              <a:t> if some finite automaton recognizes it.</a:t>
            </a:r>
          </a:p>
          <a:p>
            <a:pPr eaLnBrk="1" hangingPunct="1"/>
            <a:r>
              <a:rPr lang="en-US" altLang="en-US" sz="2400" dirty="0"/>
              <a:t>Regular Operations: Let </a:t>
            </a:r>
            <a:r>
              <a:rPr lang="en-US" altLang="en-US" sz="2400" i="1" dirty="0"/>
              <a:t>A</a:t>
            </a:r>
            <a:r>
              <a:rPr lang="en-US" altLang="en-US" sz="2400" dirty="0"/>
              <a:t>={good, bad}, </a:t>
            </a:r>
            <a:r>
              <a:rPr lang="en-US" altLang="en-US" sz="2400" i="1" dirty="0"/>
              <a:t>B</a:t>
            </a:r>
            <a:r>
              <a:rPr lang="en-US" altLang="en-US" sz="2400" dirty="0"/>
              <a:t> = {boy, girl}. </a:t>
            </a:r>
          </a:p>
          <a:p>
            <a:r>
              <a:rPr lang="en-US" altLang="en-US" dirty="0"/>
              <a:t>Basic 3 operations used to study the properties of the regular languages – </a:t>
            </a:r>
          </a:p>
          <a:p>
            <a:pPr lvl="1"/>
            <a:r>
              <a:rPr lang="en-US" altLang="en-US" sz="2200" b="1" i="1" dirty="0"/>
              <a:t>Union</a:t>
            </a:r>
            <a:r>
              <a:rPr lang="en-US" altLang="en-US" sz="2200" dirty="0"/>
              <a:t>: </a:t>
            </a:r>
            <a:r>
              <a:rPr lang="en-US" altLang="en-US" sz="2200" i="1" dirty="0"/>
              <a:t>A</a:t>
            </a:r>
            <a:r>
              <a:rPr lang="en-US" altLang="en-US" sz="2200" dirty="0">
                <a:sym typeface="Symbol" panose="05050102010706020507" pitchFamily="18" charset="2"/>
              </a:rPr>
              <a:t></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or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{good, bad, boy, girl}.</a:t>
            </a:r>
          </a:p>
          <a:p>
            <a:pPr lvl="2"/>
            <a:r>
              <a:rPr lang="en-US" altLang="en-US" sz="1900" dirty="0">
                <a:sym typeface="Symbol" panose="05050102010706020507" pitchFamily="18" charset="2"/>
              </a:rPr>
              <a:t>Takes all the strings in both </a:t>
            </a:r>
            <a:r>
              <a:rPr lang="en-US" altLang="en-US" sz="1900" i="1" dirty="0">
                <a:sym typeface="Symbol" panose="05050102010706020507" pitchFamily="18" charset="2"/>
              </a:rPr>
              <a:t>A</a:t>
            </a:r>
            <a:r>
              <a:rPr lang="en-US" altLang="en-US" sz="1900" dirty="0">
                <a:sym typeface="Symbol" panose="05050102010706020507" pitchFamily="18" charset="2"/>
              </a:rPr>
              <a:t> and </a:t>
            </a:r>
            <a:r>
              <a:rPr lang="en-US" altLang="en-US" sz="1900" i="1" dirty="0">
                <a:sym typeface="Symbol" panose="05050102010706020507" pitchFamily="18" charset="2"/>
              </a:rPr>
              <a:t>B</a:t>
            </a:r>
            <a:r>
              <a:rPr lang="en-US" altLang="en-US" sz="1900" dirty="0">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r>
              <a:rPr lang="en-US" altLang="en-US" sz="1900" dirty="0">
                <a:sym typeface="Symbol" panose="05050102010706020507" pitchFamily="18" charset="2"/>
              </a:rPr>
              <a:t>Attaches a string from </a:t>
            </a:r>
            <a:r>
              <a:rPr lang="en-US" altLang="en-US" sz="1900" i="1" dirty="0">
                <a:sym typeface="Symbol" panose="05050102010706020507" pitchFamily="18" charset="2"/>
              </a:rPr>
              <a:t>A</a:t>
            </a:r>
            <a:r>
              <a:rPr lang="en-US" altLang="en-US" sz="1900" dirty="0">
                <a:sym typeface="Symbol" panose="05050102010706020507" pitchFamily="18" charset="2"/>
              </a:rPr>
              <a:t> in front of a string </a:t>
            </a:r>
            <a:r>
              <a:rPr lang="en-US" altLang="en-US" sz="1900" i="1" dirty="0">
                <a:sym typeface="Symbol" panose="05050102010706020507" pitchFamily="18" charset="2"/>
              </a:rPr>
              <a:t>B</a:t>
            </a:r>
            <a:r>
              <a:rPr lang="en-US" altLang="en-US" sz="1900" dirty="0">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r>
              <a:rPr lang="en-US" altLang="en-US" sz="1900" dirty="0"/>
              <a:t>Attaching any number of strings in </a:t>
            </a:r>
            <a:r>
              <a:rPr lang="en-US" altLang="en-US" sz="1900" i="1" dirty="0"/>
              <a:t>A</a:t>
            </a:r>
            <a:r>
              <a:rPr lang="en-US" altLang="en-US" sz="1900" dirty="0"/>
              <a:t> together to get a string in the new language. It is a unary operation, where </a:t>
            </a:r>
            <a:r>
              <a:rPr lang="el-GR" altLang="en-US" sz="1900" i="1" dirty="0">
                <a:cs typeface="Arial" panose="020B0604020202020204" pitchFamily="34" charset="0"/>
              </a:rPr>
              <a:t>ε</a:t>
            </a:r>
            <a:r>
              <a:rPr lang="en-US" altLang="en-US" sz="1900" dirty="0">
                <a:cs typeface="Arial" panose="020B0604020202020204" pitchFamily="34" charset="0"/>
              </a:rPr>
              <a:t> </a:t>
            </a:r>
            <a:r>
              <a:rPr lang="en-US" altLang="en-US" sz="1900" dirty="0"/>
              <a:t>is always a member of </a:t>
            </a:r>
            <a:r>
              <a:rPr lang="en-US" altLang="en-US" sz="1900" i="1" dirty="0"/>
              <a:t>A</a:t>
            </a:r>
            <a:r>
              <a:rPr lang="en-US" altLang="en-US" sz="1900" dirty="0"/>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 in </a:t>
            </a:r>
            <a:r>
              <a:rPr lang="en-US" altLang="en-US" sz="2800" dirty="0" err="1"/>
              <a:t>dfa</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t>Closure under Concatenation</a:t>
            </a:r>
            <a:endParaRPr lang="en-US" dirty="0"/>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endParaRPr lang="en-US" altLang="en-US" sz="2400" b="1" i="1" dirty="0"/>
          </a:p>
          <a:p>
            <a:pPr algn="just" eaLnBrk="1" hangingPunct="1"/>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r>
              <a:rPr lang="en-US" altLang="en-US" sz="2400" dirty="0"/>
              <a:t>To solve the problem we will learn a new technique called </a:t>
            </a:r>
            <a:r>
              <a:rPr lang="en-US" altLang="en-US" sz="2400" i="1" dirty="0"/>
              <a:t>nondeterministic automaton</a:t>
            </a:r>
            <a:r>
              <a:rPr lang="en-US" altLang="en-US" sz="2400" dirty="0"/>
              <a:t>. </a:t>
            </a:r>
          </a:p>
          <a:p>
            <a:pPr algn="just"/>
            <a:endParaRPr lang="en-US" dirty="0"/>
          </a:p>
        </p:txBody>
      </p:sp>
    </p:spTree>
    <p:extLst>
      <p:ext uri="{BB962C8B-B14F-4D97-AF65-F5344CB8AC3E}">
        <p14:creationId xmlns:p14="http://schemas.microsoft.com/office/powerpoint/2010/main" val="134176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sz="3200" dirty="0"/>
              <a:t>Closure Under Regular Operations for </a:t>
            </a:r>
            <a:r>
              <a:rPr lang="en-US" sz="3200" dirty="0" err="1"/>
              <a:t>nfa</a:t>
            </a:r>
            <a:endParaRPr lang="en-US" sz="3200" dirty="0"/>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5" name="Object 5">
                        <a:extLst>
                          <a:ext uri="{FF2B5EF4-FFF2-40B4-BE49-F238E27FC236}">
                            <a16:creationId xmlns:a16="http://schemas.microsoft.com/office/drawing/2014/main" id="{39675454-9C8B-447A-91C5-3F90ADE7D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Nondeterministic Finite Automata (NFA).</a:t>
            </a:r>
          </a:p>
          <a:p>
            <a:pPr lvl="1"/>
            <a:r>
              <a:rPr lang="en-US" sz="2200" dirty="0"/>
              <a:t>Running NFA, NFA Tree.</a:t>
            </a:r>
          </a:p>
          <a:p>
            <a:pPr lvl="1"/>
            <a:r>
              <a:rPr lang="en-US" sz="2200" dirty="0"/>
              <a:t>Formal Definition of NFA.</a:t>
            </a:r>
          </a:p>
          <a:p>
            <a:pPr lvl="1"/>
            <a:r>
              <a:rPr lang="en-US" sz="2200" dirty="0"/>
              <a:t>Practice, solve exercise of NFA.</a:t>
            </a: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5" name="Object 4">
                        <a:extLst>
                          <a:ext uri="{FF2B5EF4-FFF2-40B4-BE49-F238E27FC236}">
                            <a16:creationId xmlns:a16="http://schemas.microsoft.com/office/drawing/2014/main" id="{506EEED1-A487-4870-936B-984937C15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5" name="Object 4">
                        <a:extLst>
                          <a:ext uri="{FF2B5EF4-FFF2-40B4-BE49-F238E27FC236}">
                            <a16:creationId xmlns:a16="http://schemas.microsoft.com/office/drawing/2014/main" id="{323B4D01-A7E8-47F5-8381-CE392FCCD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sz="2200" dirty="0"/>
              <a:t>Formal Definition of Nondeterministic Finite Automata (NFA)</a:t>
            </a:r>
          </a:p>
          <a:p>
            <a:pPr lvl="1"/>
            <a:r>
              <a:rPr lang="en-US" sz="2200" dirty="0"/>
              <a:t>Practice designing NFA.</a:t>
            </a:r>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formal definition of NFA.</a:t>
            </a:r>
          </a:p>
          <a:p>
            <a:r>
              <a:rPr lang="en-US" dirty="0"/>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pPr>
            <a:r>
              <a:rPr lang="en-US" altLang="en-US" sz="2400" dirty="0"/>
              <a:t>We already know DFA, so it would be sufficient to look into the differences of properties between the two.</a:t>
            </a:r>
          </a:p>
          <a:p>
            <a:pPr eaLnBrk="1" hangingPunct="1">
              <a:lnSpc>
                <a:spcPct val="90000"/>
              </a:lnSpc>
            </a:pPr>
            <a:r>
              <a:rPr lang="en-US" altLang="en-US" sz="2400" dirty="0"/>
              <a:t>In NFA a state may have – </a:t>
            </a:r>
          </a:p>
          <a:p>
            <a:pPr lvl="1" eaLnBrk="1" hangingPunct="1">
              <a:lnSpc>
                <a:spcPct val="90000"/>
              </a:lnSpc>
            </a:pPr>
            <a:r>
              <a:rPr lang="en-US" altLang="en-US" sz="2100" dirty="0"/>
              <a:t>Zero or more exiting arrows for each alphabet symbol.</a:t>
            </a:r>
          </a:p>
          <a:p>
            <a:pPr lvl="1" eaLnBrk="1" hangingPunct="1">
              <a:lnSpc>
                <a:spcPct val="90000"/>
              </a:lnSpc>
            </a:pPr>
            <a:r>
              <a:rPr lang="en-US" altLang="en-US" sz="2100" dirty="0"/>
              <a:t>Zero or more exiting arrows with the label </a:t>
            </a:r>
            <a:r>
              <a:rPr lang="el-GR" altLang="en-US" sz="2100" i="1" dirty="0">
                <a:cs typeface="Arial" panose="020B0604020202020204" pitchFamily="34" charset="0"/>
              </a:rPr>
              <a:t>ε</a:t>
            </a:r>
            <a:r>
              <a:rPr lang="en-US" altLang="en-US" sz="2100" dirty="0"/>
              <a:t>.</a:t>
            </a:r>
          </a:p>
          <a:p>
            <a:pPr algn="just" eaLnBrk="1" hangingPunct="1">
              <a:lnSpc>
                <a:spcPct val="90000"/>
              </a:lnSpc>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pPr>
            <a:r>
              <a:rPr lang="en-US" altLang="en-US" dirty="0"/>
              <a:t>If we encounter a state with multiple ways to proceed – </a:t>
            </a:r>
          </a:p>
          <a:p>
            <a:pPr lvl="1" algn="just" eaLnBrk="1" hangingPunct="1">
              <a:lnSpc>
                <a:spcPct val="110000"/>
              </a:lnSpc>
            </a:pPr>
            <a:r>
              <a:rPr lang="en-US" altLang="en-US" sz="2100" dirty="0"/>
              <a:t>The machine splits into multiple copies of itself and follows all the possibilities in parallel.</a:t>
            </a:r>
          </a:p>
          <a:p>
            <a:pPr lvl="1" algn="just" eaLnBrk="1" hangingPunct="1">
              <a:lnSpc>
                <a:spcPct val="110000"/>
              </a:lnSpc>
            </a:pPr>
            <a:r>
              <a:rPr lang="en-US" altLang="en-US" sz="2100" dirty="0"/>
              <a:t>Each copy of the machine takes one of the possible ways to proceed and continues as before.</a:t>
            </a:r>
          </a:p>
          <a:p>
            <a:pPr lvl="1" algn="just" eaLnBrk="1" hangingPunct="1">
              <a:lnSpc>
                <a:spcPct val="110000"/>
              </a:lnSpc>
            </a:pPr>
            <a:r>
              <a:rPr lang="en-US" altLang="en-US" sz="2100" dirty="0"/>
              <a:t>If there are subsequent choices, the machine splits again.</a:t>
            </a:r>
          </a:p>
          <a:p>
            <a:pPr algn="just" eaLnBrk="1" hangingPunct="1">
              <a:lnSpc>
                <a:spcPct val="110000"/>
              </a:lnSpc>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pPr>
            <a:r>
              <a:rPr lang="en-US" altLang="en-US" sz="2100" dirty="0"/>
              <a:t>one following each of the exiting </a:t>
            </a:r>
            <a:r>
              <a:rPr lang="el-GR" altLang="en-US" sz="2100" i="1" dirty="0">
                <a:cs typeface="Arial" panose="020B0604020202020204" pitchFamily="34" charset="0"/>
              </a:rPr>
              <a:t>ε</a:t>
            </a:r>
            <a:r>
              <a:rPr lang="en-US" altLang="en-US" sz="2100" dirty="0"/>
              <a:t>-labeled arrows and </a:t>
            </a:r>
          </a:p>
          <a:p>
            <a:pPr lvl="1" algn="just" eaLnBrk="1" hangingPunct="1">
              <a:lnSpc>
                <a:spcPct val="110000"/>
              </a:lnSpc>
            </a:pPr>
            <a:r>
              <a:rPr lang="en-US" altLang="en-US" sz="2100" dirty="0"/>
              <a:t>one staying in the current state.</a:t>
            </a:r>
          </a:p>
          <a:p>
            <a:pPr algn="just" eaLnBrk="1" hangingPunct="1">
              <a:lnSpc>
                <a:spcPct val="110000"/>
              </a:lnSpc>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pPr>
            <a:r>
              <a:rPr lang="en-US" altLang="en-US" dirty="0"/>
              <a:t>If any one of these copies of the machine is in an accept state at the end of the input, the NFA accepts the input strings.</a:t>
            </a:r>
          </a:p>
          <a:p>
            <a:pPr algn="just" eaLnBrk="1" hangingPunct="1">
              <a:lnSpc>
                <a:spcPct val="110000"/>
              </a:lnSpc>
            </a:pPr>
            <a:r>
              <a:rPr lang="en-US" altLang="en-US" dirty="0"/>
              <a:t>So, nondeterminism may be viewed as a kind of parallel computation wherein several processes can be running concurrently.</a:t>
            </a:r>
          </a:p>
          <a:p>
            <a:pPr algn="just" eaLnBrk="1" hangingPunct="1">
              <a:lnSpc>
                <a:spcPct val="110000"/>
              </a:lnSpc>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r>
              <a:rPr lang="en-US" altLang="en-US" sz="3600" dirty="0"/>
              <a:t>NFA is a 5-tuple (</a:t>
            </a:r>
            <a:r>
              <a:rPr lang="en-US" altLang="en-US" sz="3600" i="1" dirty="0"/>
              <a:t>Q</a:t>
            </a:r>
            <a:r>
              <a:rPr lang="en-US" altLang="en-US" sz="3600" dirty="0"/>
              <a:t>, </a:t>
            </a:r>
            <a:r>
              <a:rPr lang="el-GR" altLang="en-US" sz="3600" dirty="0">
                <a:cs typeface="Arial" panose="020B0604020202020204" pitchFamily="34" charset="0"/>
              </a:rPr>
              <a:t>Σ</a:t>
            </a:r>
            <a:r>
              <a:rPr lang="en-US" altLang="en-US" sz="3600" dirty="0">
                <a:cs typeface="Arial" panose="020B0604020202020204" pitchFamily="34" charset="0"/>
              </a:rPr>
              <a:t>, </a:t>
            </a:r>
            <a:r>
              <a:rPr lang="el-GR" altLang="en-US" sz="3600" i="1" dirty="0">
                <a:cs typeface="Arial" panose="020B0604020202020204" pitchFamily="34" charset="0"/>
                <a:sym typeface="Symbol" panose="05050102010706020507" pitchFamily="18" charset="2"/>
              </a:rPr>
              <a:t></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q</a:t>
            </a:r>
            <a:r>
              <a:rPr lang="en-US" altLang="en-US" sz="3600" baseline="-25000" dirty="0">
                <a:cs typeface="Arial" panose="020B0604020202020204" pitchFamily="34" charset="0"/>
                <a:sym typeface="Symbol" panose="05050102010706020507" pitchFamily="18" charset="2"/>
              </a:rPr>
              <a:t>0</a:t>
            </a:r>
            <a:r>
              <a:rPr lang="en-US" altLang="en-US" sz="3600" dirty="0">
                <a:cs typeface="Arial" panose="020B0604020202020204" pitchFamily="34" charset="0"/>
                <a:sym typeface="Symbol" panose="05050102010706020507" pitchFamily="18" charset="2"/>
              </a:rPr>
              <a:t>, </a:t>
            </a:r>
            <a:r>
              <a:rPr lang="en-US" altLang="en-US" sz="3600" i="1" dirty="0">
                <a:cs typeface="Arial" panose="020B0604020202020204" pitchFamily="34" charset="0"/>
                <a:sym typeface="Symbol" panose="05050102010706020507" pitchFamily="18" charset="2"/>
              </a:rPr>
              <a:t>F</a:t>
            </a:r>
            <a:r>
              <a:rPr lang="en-US" altLang="en-US" sz="3600" dirty="0"/>
              <a:t>) </a:t>
            </a:r>
          </a:p>
          <a:p>
            <a:pPr lvl="1" eaLnBrk="1" hangingPunct="1"/>
            <a:r>
              <a:rPr lang="en-US" altLang="en-US" sz="3200" i="1" dirty="0"/>
              <a:t>Q</a:t>
            </a:r>
            <a:r>
              <a:rPr lang="en-US" altLang="en-US" sz="3200" dirty="0"/>
              <a:t> is a finite set of states.</a:t>
            </a:r>
          </a:p>
          <a:p>
            <a:pPr lvl="1" eaLnBrk="1" hangingPunct="1"/>
            <a:r>
              <a:rPr lang="el-GR" altLang="en-US" sz="3200" dirty="0">
                <a:cs typeface="Arial" panose="020B0604020202020204" pitchFamily="34" charset="0"/>
              </a:rPr>
              <a:t>Σ</a:t>
            </a:r>
            <a:r>
              <a:rPr lang="en-US" altLang="en-US" sz="3200" dirty="0">
                <a:cs typeface="Arial" panose="020B0604020202020204" pitchFamily="34" charset="0"/>
              </a:rPr>
              <a:t> is a finite alphabet.</a:t>
            </a:r>
          </a:p>
          <a:p>
            <a:pPr lvl="1" eaLnBrk="1" hangingPunct="1"/>
            <a:r>
              <a:rPr lang="el-GR" altLang="en-US" sz="3200" i="1"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rPr>
              <a:t>Σ</a:t>
            </a:r>
            <a:r>
              <a:rPr lang="el-GR" altLang="en-US" sz="3200" i="1" baseline="-250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dirty="0">
                <a:latin typeface="Rage Italic" panose="03070502040507070304" pitchFamily="66" charset="0"/>
                <a:cs typeface="Arial" panose="020B0604020202020204" pitchFamily="34" charset="0"/>
                <a:sym typeface="Symbol" panose="05050102010706020507" pitchFamily="18" charset="2"/>
              </a:rPr>
              <a:t>P</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a:t>
            </a:r>
            <a:endParaRPr lang="en-US" altLang="en-US" sz="3200" dirty="0"/>
          </a:p>
          <a:p>
            <a:pPr lvl="2" algn="just" eaLnBrk="1" hangingPunct="1"/>
            <a:r>
              <a:rPr lang="en-US" altLang="en-US" sz="2800" dirty="0"/>
              <a:t>The transition function takes a state and an input symbol or the empty string (</a:t>
            </a:r>
            <a:r>
              <a:rPr lang="el-GR" altLang="en-US" sz="2800" dirty="0">
                <a:cs typeface="Arial" panose="020B0604020202020204" pitchFamily="34" charset="0"/>
              </a:rPr>
              <a:t>Σ</a:t>
            </a:r>
            <a:r>
              <a:rPr lang="el-GR" altLang="en-US" sz="2800" i="1" baseline="-25000" dirty="0">
                <a:cs typeface="Arial" panose="020B0604020202020204" pitchFamily="34" charset="0"/>
                <a:sym typeface="Symbol" panose="05050102010706020507" pitchFamily="18" charset="2"/>
              </a:rPr>
              <a:t></a:t>
            </a:r>
            <a:r>
              <a:rPr lang="en-US" altLang="en-US" sz="2800" dirty="0"/>
              <a:t>=</a:t>
            </a:r>
            <a:r>
              <a:rPr lang="el-GR" altLang="en-US" sz="2800" dirty="0">
                <a:cs typeface="Arial" panose="020B0604020202020204" pitchFamily="34" charset="0"/>
              </a:rPr>
              <a:t>Σ</a:t>
            </a:r>
            <a:r>
              <a:rPr lang="en-US" altLang="en-US" sz="2800" dirty="0"/>
              <a:t> </a:t>
            </a:r>
            <a:r>
              <a:rPr lang="en-US" altLang="en-US" sz="2800" dirty="0">
                <a:sym typeface="Symbol" panose="05050102010706020507" pitchFamily="18" charset="2"/>
              </a:rPr>
              <a:t> </a:t>
            </a:r>
            <a:r>
              <a:rPr lang="el-GR" altLang="en-US" sz="2800" i="1" dirty="0">
                <a:cs typeface="Arial" panose="020B0604020202020204" pitchFamily="34" charset="0"/>
                <a:sym typeface="Symbol" panose="05050102010706020507" pitchFamily="18" charset="2"/>
              </a:rPr>
              <a:t></a:t>
            </a:r>
            <a:r>
              <a:rPr lang="en-US" altLang="en-US" sz="2800" dirty="0"/>
              <a:t>) and produces the set of possible next states (</a:t>
            </a:r>
            <a:r>
              <a:rPr lang="en-US" altLang="en-US" sz="2800" dirty="0">
                <a:latin typeface="Rage Italic" panose="03070502040507070304" pitchFamily="66" charset="0"/>
                <a:cs typeface="Arial" panose="020B0604020202020204" pitchFamily="34" charset="0"/>
                <a:sym typeface="Symbol" panose="05050102010706020507" pitchFamily="18" charset="2"/>
              </a:rPr>
              <a:t>P</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 is the power set of </a:t>
            </a:r>
            <a:r>
              <a:rPr lang="en-US" altLang="en-US" sz="2800" i="1" dirty="0">
                <a:cs typeface="Arial" panose="020B0604020202020204" pitchFamily="34" charset="0"/>
                <a:sym typeface="Symbol" panose="05050102010706020507" pitchFamily="18" charset="2"/>
              </a:rPr>
              <a:t>Q</a:t>
            </a:r>
            <a:r>
              <a:rPr lang="en-US" altLang="en-US" sz="2800" dirty="0">
                <a:cs typeface="Arial" panose="020B0604020202020204" pitchFamily="34" charset="0"/>
                <a:sym typeface="Symbol" panose="05050102010706020507" pitchFamily="18" charset="2"/>
              </a:rPr>
              <a:t>)</a:t>
            </a:r>
            <a:r>
              <a:rPr lang="en-US" altLang="en-US" sz="2800" dirty="0"/>
              <a:t>.</a:t>
            </a:r>
          </a:p>
          <a:p>
            <a:pPr lvl="1" eaLnBrk="1" hangingPunct="1"/>
            <a:r>
              <a:rPr lang="en-US" altLang="en-US" sz="3200" i="1" dirty="0">
                <a:cs typeface="Arial" panose="020B0604020202020204" pitchFamily="34" charset="0"/>
                <a:sym typeface="Symbol" panose="05050102010706020507" pitchFamily="18" charset="2"/>
              </a:rPr>
              <a:t>q</a:t>
            </a:r>
            <a:r>
              <a:rPr lang="en-US" altLang="en-US" sz="3200" baseline="-25000" dirty="0">
                <a:cs typeface="Arial" panose="020B0604020202020204" pitchFamily="34" charset="0"/>
                <a:sym typeface="Symbol" panose="05050102010706020507" pitchFamily="18" charset="2"/>
              </a:rPr>
              <a:t>0</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start state.</a:t>
            </a:r>
          </a:p>
          <a:p>
            <a:pPr lvl="1" eaLnBrk="1" hangingPunct="1"/>
            <a:r>
              <a:rPr lang="en-US" altLang="en-US" sz="3200" i="1" dirty="0">
                <a:cs typeface="Arial" panose="020B0604020202020204" pitchFamily="34" charset="0"/>
                <a:sym typeface="Symbol" panose="05050102010706020507" pitchFamily="18" charset="2"/>
              </a:rPr>
              <a:t>F</a:t>
            </a:r>
            <a:r>
              <a:rPr lang="en-US" altLang="en-US" sz="3200" dirty="0">
                <a:cs typeface="Arial" panose="020B0604020202020204" pitchFamily="34" charset="0"/>
                <a:sym typeface="Symbol" panose="05050102010706020507" pitchFamily="18" charset="2"/>
              </a:rPr>
              <a:t> </a:t>
            </a:r>
            <a:r>
              <a:rPr lang="el-GR" altLang="en-US" sz="3200" dirty="0">
                <a:cs typeface="Arial" panose="020B0604020202020204" pitchFamily="34" charset="0"/>
                <a:sym typeface="Symbol" panose="05050102010706020507" pitchFamily="18" charset="2"/>
              </a:rPr>
              <a:t></a:t>
            </a:r>
            <a:r>
              <a:rPr lang="en-US" altLang="en-US" sz="3200" dirty="0">
                <a:cs typeface="Arial" panose="020B0604020202020204" pitchFamily="34" charset="0"/>
                <a:sym typeface="Symbol" panose="05050102010706020507" pitchFamily="18" charset="2"/>
              </a:rPr>
              <a:t> </a:t>
            </a:r>
            <a:r>
              <a:rPr lang="en-US" altLang="en-US" sz="3200" i="1" dirty="0">
                <a:cs typeface="Arial" panose="020B0604020202020204" pitchFamily="34" charset="0"/>
                <a:sym typeface="Symbol" panose="05050102010706020507" pitchFamily="18" charset="2"/>
              </a:rPr>
              <a:t>Q</a:t>
            </a:r>
            <a:r>
              <a:rPr lang="en-US" altLang="en-US" sz="32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324</TotalTime>
  <Words>2542</Words>
  <Application>Microsoft Office PowerPoint</Application>
  <PresentationFormat>On-screen Show (4:3)</PresentationFormat>
  <Paragraphs>359</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Sharfuddin Mahmood</cp:lastModifiedBy>
  <cp:revision>54</cp:revision>
  <dcterms:created xsi:type="dcterms:W3CDTF">2020-10-07T12:09:42Z</dcterms:created>
  <dcterms:modified xsi:type="dcterms:W3CDTF">2023-09-24T10:16:20Z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