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3"/>
  </p:notesMasterIdLst>
  <p:sldIdLst>
    <p:sldId id="256" r:id="rId5"/>
    <p:sldId id="257" r:id="rId6"/>
    <p:sldId id="258" r:id="rId7"/>
    <p:sldId id="259" r:id="rId8"/>
    <p:sldId id="286" r:id="rId9"/>
    <p:sldId id="287" r:id="rId10"/>
    <p:sldId id="289" r:id="rId11"/>
    <p:sldId id="27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10/1/2023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15567459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68768035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2801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396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477205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823899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6093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74207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7451328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748709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9085383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72420714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5998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183195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10679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7487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058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348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69584665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1267163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94985000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70105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83206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23425583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9925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8628433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32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907108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703EB59F-48EB-431F-90B4-9029BD96E288}"/>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11D1820-352F-43C3-BC91-5A4DD83487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A6043263-5204-4846-8AD1-D7F2A4159B11}"/>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03D1CA3C-F889-4DF8-9E32-457B7E4A4B8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09864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32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08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65957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666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40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7295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8918643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83974000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40761607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5363972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sz="2400" dirty="0"/>
              <a:t>DFA-NFA Equivalence.</a:t>
            </a:r>
            <a:endParaRPr lang="en-US" dirty="0"/>
          </a:p>
          <a:p>
            <a:r>
              <a:rPr lang="en-US" dirty="0"/>
              <a:t>Nondeterministic Finite Automata (NFA).</a:t>
            </a:r>
          </a:p>
          <a:p>
            <a:pPr lvl="1"/>
            <a:r>
              <a:rPr lang="en-US" sz="2200" dirty="0">
                <a:solidFill>
                  <a:schemeClr val="tx1">
                    <a:lumMod val="95000"/>
                    <a:lumOff val="5000"/>
                  </a:schemeClr>
                </a:solidFill>
              </a:rPr>
              <a:t>Practice, solve exercise of NFA.</a:t>
            </a:r>
          </a:p>
          <a:p>
            <a:pPr lvl="1"/>
            <a:r>
              <a:rPr lang="en-US" sz="2200" dirty="0">
                <a:solidFill>
                  <a:schemeClr val="tx1">
                    <a:lumMod val="95000"/>
                    <a:lumOff val="5000"/>
                  </a:schemeClr>
                </a:solidFill>
              </a:rPr>
              <a:t>Closure under regular operations.</a:t>
            </a:r>
          </a:p>
          <a:p>
            <a:pPr marL="257175" lvl="1" indent="0">
              <a:buNone/>
            </a:pPr>
            <a:endParaRPr lang="en-US" sz="2200" dirty="0">
              <a:solidFill>
                <a:schemeClr val="tx1">
                  <a:lumMod val="95000"/>
                  <a:lumOff val="5000"/>
                </a:schemeClr>
              </a:solidFill>
            </a:endParaRP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sz="2400" dirty="0"/>
              <a:t>Equivalence of DFA &amp; NFA.</a:t>
            </a:r>
          </a:p>
          <a:p>
            <a:r>
              <a:rPr lang="en-US" dirty="0"/>
              <a:t>Understand, learn &amp; practice with example</a:t>
            </a:r>
          </a:p>
          <a:p>
            <a:pPr lvl="1"/>
            <a:r>
              <a:rPr lang="en-US" sz="2200" dirty="0"/>
              <a:t>Practice designing NFA.</a:t>
            </a:r>
          </a:p>
          <a:p>
            <a:pPr lvl="1"/>
            <a:r>
              <a:rPr lang="en-US" sz="2200" dirty="0"/>
              <a:t>Understanding closure under regular operation for NFA.</a:t>
            </a:r>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Equivalence of DFA &amp; NFA.</a:t>
            </a:r>
          </a:p>
          <a:p>
            <a:r>
              <a:rPr lang="en-US" dirty="0"/>
              <a:t>Conversion from NFA to DFA.</a:t>
            </a:r>
          </a:p>
          <a:p>
            <a:r>
              <a:rPr lang="en-US" dirty="0"/>
              <a:t>Practice &amp; Design of NFA</a:t>
            </a:r>
          </a:p>
          <a:p>
            <a:r>
              <a:rPr lang="en-US" dirty="0"/>
              <a:t>Closure under regular operations for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p:txBody>
          <a:bodyPr/>
          <a:lstStyle/>
          <a:p>
            <a:r>
              <a:rPr lang="en-US" dirty="0"/>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r>
              <a:rPr lang="en-US" altLang="en-US" sz="2800" dirty="0"/>
              <a:t>Every NFA has an equivalent DFA.</a:t>
            </a:r>
          </a:p>
          <a:p>
            <a:pPr eaLnBrk="1" hangingPunct="1"/>
            <a:r>
              <a:rPr lang="en-US" altLang="en-US" sz="2800" dirty="0"/>
              <a:t>Let </a:t>
            </a:r>
            <a:r>
              <a:rPr lang="en-US" altLang="en-US" sz="2800" i="1" dirty="0"/>
              <a:t>N</a:t>
            </a:r>
            <a:r>
              <a:rPr lang="en-US" altLang="en-US" sz="2800" dirty="0"/>
              <a:t> =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be the NFA recognizing some language </a:t>
            </a:r>
            <a:r>
              <a:rPr lang="en-US" altLang="en-US" sz="2800" i="1" dirty="0"/>
              <a:t>A</a:t>
            </a:r>
            <a:r>
              <a:rPr lang="en-US" altLang="en-US" sz="2800" dirty="0"/>
              <a:t>.</a:t>
            </a:r>
          </a:p>
          <a:p>
            <a:pPr eaLnBrk="1" hangingPunct="1"/>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r>
              <a:rPr lang="en-US" altLang="en-US" i="1" dirty="0"/>
              <a:t>Q</a:t>
            </a:r>
            <a:r>
              <a:rPr lang="en-US" altLang="en-US" dirty="0">
                <a:sym typeface="Symbol" panose="05050102010706020507" pitchFamily="18" charset="2"/>
              </a:rPr>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dirty="0">
                <a:cs typeface="Arial" panose="020B0604020202020204" pitchFamily="34" charset="0"/>
                <a:sym typeface="Symbol" panose="05050102010706020507" pitchFamily="18" charset="2"/>
              </a:rPr>
              <a:t>), power set of Q. </a:t>
            </a:r>
          </a:p>
          <a:p>
            <a:pPr lvl="2" eaLnBrk="1" hangingPunct="1"/>
            <a:r>
              <a:rPr lang="en-US" altLang="en-US" sz="2400" dirty="0">
                <a:cs typeface="Arial" panose="020B0604020202020204" pitchFamily="34" charset="0"/>
                <a:sym typeface="Symbol" panose="05050102010706020507" pitchFamily="18" charset="2"/>
              </a:rPr>
              <a:t>Every state of </a:t>
            </a:r>
            <a:r>
              <a:rPr lang="en-US" altLang="en-US" sz="2400" i="1" dirty="0">
                <a:cs typeface="Arial" panose="020B0604020202020204" pitchFamily="34" charset="0"/>
                <a:sym typeface="Symbol" panose="05050102010706020507" pitchFamily="18" charset="2"/>
              </a:rPr>
              <a:t>M</a:t>
            </a:r>
            <a:r>
              <a:rPr lang="en-US" altLang="en-US" sz="2400" dirty="0">
                <a:cs typeface="Arial" panose="020B0604020202020204" pitchFamily="34" charset="0"/>
                <a:sym typeface="Symbol" panose="05050102010706020507" pitchFamily="18" charset="2"/>
              </a:rPr>
              <a:t> is a set of states of </a:t>
            </a:r>
            <a:r>
              <a:rPr lang="en-US" altLang="en-US" sz="2400" i="1" dirty="0">
                <a:cs typeface="Arial" panose="020B0604020202020204" pitchFamily="34" charset="0"/>
                <a:sym typeface="Symbol" panose="05050102010706020507" pitchFamily="18" charset="2"/>
              </a:rPr>
              <a:t>N</a:t>
            </a:r>
            <a:r>
              <a:rPr lang="en-US" altLang="en-US" sz="2400" dirty="0">
                <a:cs typeface="Arial" panose="020B0604020202020204" pitchFamily="34" charset="0"/>
                <a:sym typeface="Symbol" panose="05050102010706020507" pitchFamily="18" charset="2"/>
              </a:rPr>
              <a:t>.</a:t>
            </a:r>
          </a:p>
          <a:p>
            <a:pPr lvl="1" eaLnBrk="1" hangingPunct="1"/>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t>q</a:t>
            </a:r>
            <a:r>
              <a:rPr lang="en-US" altLang="en-US" dirty="0"/>
              <a:t> can be reached from </a:t>
            </a:r>
            <a:r>
              <a:rPr lang="en-US" altLang="en-US" i="1" dirty="0"/>
              <a:t>R</a:t>
            </a:r>
            <a:r>
              <a:rPr lang="en-US" altLang="en-US" dirty="0">
                <a:sym typeface="Symbol" panose="05050102010706020507" pitchFamily="18" charset="2"/>
              </a:rPr>
              <a:t></a:t>
            </a:r>
            <a:r>
              <a:rPr lang="en-US" altLang="en-US" i="1" dirty="0">
                <a:sym typeface="Symbol" panose="05050102010706020507" pitchFamily="18" charset="2"/>
              </a:rPr>
              <a:t>Q</a:t>
            </a:r>
            <a:r>
              <a:rPr lang="en-US" altLang="en-US" dirty="0"/>
              <a:t> by traveling along 0 or more </a:t>
            </a:r>
            <a:r>
              <a:rPr lang="el-GR" altLang="en-US" i="1" dirty="0">
                <a:cs typeface="Arial" panose="020B0604020202020204" pitchFamily="34" charset="0"/>
                <a:sym typeface="Symbol" panose="05050102010706020507" pitchFamily="18" charset="2"/>
              </a:rPr>
              <a:t></a:t>
            </a:r>
            <a:r>
              <a:rPr lang="en-US" altLang="en-US" dirty="0"/>
              <a:t> arrows, including the members of </a:t>
            </a:r>
            <a:r>
              <a:rPr lang="en-US" altLang="en-US" i="1" dirty="0"/>
              <a:t>R</a:t>
            </a:r>
            <a:r>
              <a:rPr lang="en-US" altLang="en-US" dirty="0"/>
              <a:t> themselves}.</a:t>
            </a:r>
            <a:endParaRPr lang="en-US" altLang="en-US" dirty="0">
              <a:cs typeface="Arial" panose="020B0604020202020204" pitchFamily="34" charset="0"/>
              <a:sym typeface="Symbol" panose="05050102010706020507" pitchFamily="18" charset="2"/>
            </a:endParaRPr>
          </a:p>
          <a:p>
            <a:pPr lvl="1" eaLnBrk="1" hangingPunct="1"/>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r>
              <a:rPr lang="en-US" altLang="en-US" sz="2400" dirty="0">
                <a:sym typeface="Symbol" panose="05050102010706020507" pitchFamily="18" charset="2"/>
              </a:rPr>
              <a:t>Each state </a:t>
            </a:r>
            <a:r>
              <a:rPr lang="en-US" altLang="en-US" sz="2400" i="1" dirty="0">
                <a:sym typeface="Symbol" panose="05050102010706020507" pitchFamily="18" charset="2"/>
              </a:rPr>
              <a:t>B</a:t>
            </a:r>
            <a:r>
              <a:rPr lang="en-US" altLang="en-US" sz="2400" dirty="0">
                <a:sym typeface="Symbol" panose="05050102010706020507" pitchFamily="18" charset="2"/>
              </a:rPr>
              <a:t> may go to a set of states after reading any symbol </a:t>
            </a:r>
            <a:r>
              <a:rPr lang="en-US" altLang="en-US" sz="2400" i="1" dirty="0">
                <a:sym typeface="Symbol" panose="05050102010706020507" pitchFamily="18" charset="2"/>
              </a:rPr>
              <a:t>a</a:t>
            </a:r>
            <a:r>
              <a:rPr lang="en-US" altLang="en-US" sz="2400" dirty="0">
                <a:sym typeface="Symbol" panose="05050102010706020507" pitchFamily="18" charset="2"/>
              </a:rPr>
              <a:t>. So, we take the union of all these sets. </a:t>
            </a:r>
          </a:p>
          <a:p>
            <a:pPr lvl="1" eaLnBrk="1" hangingPunct="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r>
              <a:rPr lang="en-US" altLang="en-US" sz="2400" i="1" dirty="0">
                <a:sym typeface="Symbol" panose="05050102010706020507" pitchFamily="18" charset="2"/>
              </a:rPr>
              <a:t>M</a:t>
            </a:r>
            <a:r>
              <a:rPr lang="en-US" altLang="en-US" sz="2400" dirty="0">
                <a:sym typeface="Symbol" panose="05050102010706020507" pitchFamily="18" charset="2"/>
              </a:rPr>
              <a:t> starts at the state corresponding to the collection containing all the possible states that can be reached from the start state of </a:t>
            </a:r>
            <a:r>
              <a:rPr lang="en-US" altLang="en-US" sz="2400" i="1" dirty="0">
                <a:sym typeface="Symbol" panose="05050102010706020507" pitchFamily="18" charset="2"/>
              </a:rPr>
              <a:t>N</a:t>
            </a:r>
            <a:r>
              <a:rPr lang="en-US" altLang="en-US" sz="2400" dirty="0">
                <a:sym typeface="Symbol" panose="05050102010706020507" pitchFamily="18" charset="2"/>
              </a:rPr>
              <a:t> along with the </a:t>
            </a:r>
            <a:r>
              <a:rPr lang="el-GR" altLang="en-US" sz="2400" i="1" dirty="0">
                <a:cs typeface="Arial" panose="020B0604020202020204" pitchFamily="34" charset="0"/>
                <a:sym typeface="Symbol" panose="05050102010706020507" pitchFamily="18" charset="2"/>
              </a:rPr>
              <a:t></a:t>
            </a:r>
            <a:r>
              <a:rPr lang="en-US" altLang="en-US" sz="2400" dirty="0"/>
              <a:t> </a:t>
            </a:r>
            <a:r>
              <a:rPr lang="en-US" altLang="en-US" sz="2400" dirty="0">
                <a:sym typeface="Symbol" panose="05050102010706020507" pitchFamily="18" charset="2"/>
              </a:rPr>
              <a:t>arrows.</a:t>
            </a:r>
          </a:p>
          <a:p>
            <a:pPr lvl="1" eaLnBrk="1" hangingPunct="1"/>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i="1" dirty="0">
                <a:cs typeface="Arial" panose="020B0604020202020204" pitchFamily="34" charset="0"/>
                <a:sym typeface="Symbol" panose="05050102010706020507" pitchFamily="18" charset="2"/>
              </a:rPr>
              <a:t>D</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t>
            </a:r>
            <a:r>
              <a:rPr lang="en-US" altLang="en-US" i="1" dirty="0">
                <a:sym typeface="Symbol" panose="05050102010706020507" pitchFamily="18" charset="2"/>
              </a:rPr>
              <a:t>D</a:t>
            </a:r>
            <a:r>
              <a:rPr lang="en-US" altLang="en-US" dirty="0">
                <a:sym typeface="Symbol" panose="05050102010706020507" pitchFamily="18" charset="2"/>
              </a:rPr>
              <a:t> contains an accept state of </a:t>
            </a:r>
            <a:r>
              <a:rPr lang="en-US" altLang="en-US" i="1" dirty="0">
                <a:sym typeface="Symbol" panose="05050102010706020507" pitchFamily="18" charset="2"/>
              </a:rPr>
              <a:t>N</a:t>
            </a:r>
            <a:r>
              <a:rPr lang="en-US" altLang="en-US" dirty="0">
                <a:sym typeface="Symbol" panose="05050102010706020507" pitchFamily="18" charset="2"/>
              </a:rPr>
              <a:t>}.</a:t>
            </a:r>
          </a:p>
        </p:txBody>
      </p:sp>
    </p:spTree>
    <p:extLst>
      <p:ext uri="{BB962C8B-B14F-4D97-AF65-F5344CB8AC3E}">
        <p14:creationId xmlns:p14="http://schemas.microsoft.com/office/powerpoint/2010/main" val="12645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35001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8166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2F8E6B-2A95-47A9-8ABE-BAABBF38B0C5}">
  <ds:schemaRefs>
    <ds:schemaRef ds:uri="http://schemas.microsoft.com/sharepoint/v3/contenttype/forms"/>
  </ds:schemaRefs>
</ds:datastoreItem>
</file>

<file path=customXml/itemProps2.xml><?xml version="1.0" encoding="utf-8"?>
<ds:datastoreItem xmlns:ds="http://schemas.openxmlformats.org/officeDocument/2006/customXml" ds:itemID="{F74A4D08-509B-4398-AAFC-0B7DB7351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6F4F1E-33AA-44F2-AC89-314714DA227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1056</TotalTime>
  <Words>1149</Words>
  <Application>Microsoft Office PowerPoint</Application>
  <PresentationFormat>On-screen Show (4:3)</PresentationFormat>
  <Paragraphs>137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Corbel</vt:lpstr>
      <vt:lpstr>Rage Italic</vt:lpstr>
      <vt:lpstr>Wingdings</vt:lpstr>
      <vt:lpstr>AIUB 2020</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214</cp:revision>
  <dcterms:created xsi:type="dcterms:W3CDTF">2020-07-03T15:11:23Z</dcterms:created>
  <dcterms:modified xsi:type="dcterms:W3CDTF">2023-10-01T05:52:42Z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