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92" r:id="rId10"/>
    <p:sldId id="279" r:id="rId11"/>
    <p:sldId id="280" r:id="rId12"/>
    <p:sldId id="281" r:id="rId13"/>
    <p:sldId id="282" r:id="rId14"/>
    <p:sldId id="283" r:id="rId15"/>
    <p:sldId id="284" r:id="rId16"/>
    <p:sldId id="285" r:id="rId17"/>
    <p:sldId id="286" r:id="rId18"/>
    <p:sldId id="287" r:id="rId19"/>
    <p:sldId id="288" r:id="rId20"/>
    <p:sldId id="289"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a:xfrm>
            <a:off x="3" y="846143"/>
            <a:ext cx="8918530" cy="988014"/>
          </a:xfrm>
        </p:spPr>
        <p:txBody>
          <a:bodyPr>
            <a:normAutofit/>
          </a:bodyPr>
          <a:lstStyle/>
          <a:p>
            <a:r>
              <a:rPr lang="en-US" altLang="en-US" dirty="0">
                <a:sym typeface="Symbol" panose="05050102010706020507" pitchFamily="18" charset="2"/>
              </a:rPr>
              <a:t>Example:</a:t>
            </a:r>
          </a:p>
          <a:p>
            <a:r>
              <a:rPr lang="en-US" altLang="en-US" dirty="0">
                <a:sym typeface="Symbol" panose="05050102010706020507" pitchFamily="18" charset="2"/>
              </a:rPr>
              <a:t>L={w| each a in w is followed by at least two b}</a:t>
            </a:r>
          </a:p>
          <a:p>
            <a:endParaRPr lang="en-US" altLang="en-US" dirty="0">
              <a:sym typeface="Symbol" panose="05050102010706020507" pitchFamily="18" charset="2"/>
            </a:endParaRPr>
          </a:p>
        </p:txBody>
      </p:sp>
      <p:sp>
        <p:nvSpPr>
          <p:cNvPr id="5" name="TextBox 4">
            <a:extLst>
              <a:ext uri="{FF2B5EF4-FFF2-40B4-BE49-F238E27FC236}">
                <a16:creationId xmlns:a16="http://schemas.microsoft.com/office/drawing/2014/main" id="{EFA5AC2A-9FE8-67D9-CCC5-794C5E642542}"/>
              </a:ext>
            </a:extLst>
          </p:cNvPr>
          <p:cNvSpPr txBox="1"/>
          <p:nvPr/>
        </p:nvSpPr>
        <p:spPr>
          <a:xfrm>
            <a:off x="2116899" y="1750962"/>
            <a:ext cx="313151" cy="461665"/>
          </a:xfrm>
          <a:prstGeom prst="rect">
            <a:avLst/>
          </a:prstGeom>
          <a:noFill/>
          <a:ln>
            <a:noFill/>
          </a:ln>
        </p:spPr>
        <p:txBody>
          <a:bodyPr wrap="square" rtlCol="0">
            <a:spAutoFit/>
          </a:bodyPr>
          <a:lstStyle/>
          <a:p>
            <a:r>
              <a:rPr lang="en-US" sz="2400" b="1" dirty="0">
                <a:solidFill>
                  <a:srgbClr val="FF0000"/>
                </a:solidFill>
              </a:rPr>
              <a:t>a</a:t>
            </a:r>
          </a:p>
        </p:txBody>
      </p:sp>
      <p:sp>
        <p:nvSpPr>
          <p:cNvPr id="6" name="TextBox 5">
            <a:extLst>
              <a:ext uri="{FF2B5EF4-FFF2-40B4-BE49-F238E27FC236}">
                <a16:creationId xmlns:a16="http://schemas.microsoft.com/office/drawing/2014/main" id="{7049E9A6-3153-74CF-6054-6D5D1C45E290}"/>
              </a:ext>
            </a:extLst>
          </p:cNvPr>
          <p:cNvSpPr txBox="1"/>
          <p:nvPr/>
        </p:nvSpPr>
        <p:spPr>
          <a:xfrm>
            <a:off x="4241367" y="1754753"/>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7" name="TextBox 6">
            <a:extLst>
              <a:ext uri="{FF2B5EF4-FFF2-40B4-BE49-F238E27FC236}">
                <a16:creationId xmlns:a16="http://schemas.microsoft.com/office/drawing/2014/main" id="{A8457475-DD97-FA44-B52B-EF2E364B5633}"/>
              </a:ext>
            </a:extLst>
          </p:cNvPr>
          <p:cNvSpPr txBox="1"/>
          <p:nvPr/>
        </p:nvSpPr>
        <p:spPr>
          <a:xfrm>
            <a:off x="3132811" y="1727904"/>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10" name="TextBox 9">
            <a:extLst>
              <a:ext uri="{FF2B5EF4-FFF2-40B4-BE49-F238E27FC236}">
                <a16:creationId xmlns:a16="http://schemas.microsoft.com/office/drawing/2014/main" id="{7DBCED83-3539-96FF-B011-93D7A517446A}"/>
              </a:ext>
            </a:extLst>
          </p:cNvPr>
          <p:cNvSpPr txBox="1"/>
          <p:nvPr/>
        </p:nvSpPr>
        <p:spPr>
          <a:xfrm>
            <a:off x="2317316" y="1750962"/>
            <a:ext cx="538619" cy="461665"/>
          </a:xfrm>
          <a:prstGeom prst="rect">
            <a:avLst/>
          </a:prstGeom>
          <a:noFill/>
          <a:ln>
            <a:noFill/>
          </a:ln>
        </p:spPr>
        <p:txBody>
          <a:bodyPr wrap="square" rtlCol="0">
            <a:spAutoFit/>
          </a:bodyPr>
          <a:lstStyle/>
          <a:p>
            <a:r>
              <a:rPr lang="en-US" sz="2400" b="1" dirty="0">
                <a:solidFill>
                  <a:srgbClr val="FF0000"/>
                </a:solidFill>
              </a:rPr>
              <a:t>bb</a:t>
            </a:r>
          </a:p>
        </p:txBody>
      </p:sp>
      <p:sp>
        <p:nvSpPr>
          <p:cNvPr id="11" name="TextBox 10">
            <a:extLst>
              <a:ext uri="{FF2B5EF4-FFF2-40B4-BE49-F238E27FC236}">
                <a16:creationId xmlns:a16="http://schemas.microsoft.com/office/drawing/2014/main" id="{D85770C7-A239-09A0-D10A-52302CA281B7}"/>
              </a:ext>
            </a:extLst>
          </p:cNvPr>
          <p:cNvSpPr txBox="1"/>
          <p:nvPr/>
        </p:nvSpPr>
        <p:spPr>
          <a:xfrm>
            <a:off x="2718150" y="1740141"/>
            <a:ext cx="513566" cy="461665"/>
          </a:xfrm>
          <a:prstGeom prst="rect">
            <a:avLst/>
          </a:prstGeom>
          <a:noFill/>
          <a:ln>
            <a:noFill/>
          </a:ln>
        </p:spPr>
        <p:txBody>
          <a:bodyPr wrap="square" rtlCol="0">
            <a:spAutoFit/>
          </a:bodyPr>
          <a:lstStyle/>
          <a:p>
            <a:r>
              <a:rPr lang="en-US" sz="2400" b="1" dirty="0">
                <a:solidFill>
                  <a:srgbClr val="FF0000"/>
                </a:solidFill>
              </a:rPr>
              <a:t>b*</a:t>
            </a:r>
          </a:p>
        </p:txBody>
      </p:sp>
      <p:sp>
        <p:nvSpPr>
          <p:cNvPr id="12" name="TextBox 11">
            <a:extLst>
              <a:ext uri="{FF2B5EF4-FFF2-40B4-BE49-F238E27FC236}">
                <a16:creationId xmlns:a16="http://schemas.microsoft.com/office/drawing/2014/main" id="{1CA3B655-FE88-D639-A6EB-E5BEE027A65F}"/>
              </a:ext>
            </a:extLst>
          </p:cNvPr>
          <p:cNvSpPr txBox="1"/>
          <p:nvPr/>
        </p:nvSpPr>
        <p:spPr>
          <a:xfrm>
            <a:off x="343165" y="2076641"/>
            <a:ext cx="871864" cy="461665"/>
          </a:xfrm>
          <a:prstGeom prst="rect">
            <a:avLst/>
          </a:prstGeom>
          <a:noFill/>
        </p:spPr>
        <p:txBody>
          <a:bodyPr wrap="square" rtlCol="0">
            <a:spAutoFit/>
          </a:bodyPr>
          <a:lstStyle/>
          <a:p>
            <a:r>
              <a:rPr lang="en-US" dirty="0"/>
              <a:t>Each </a:t>
            </a:r>
            <a:r>
              <a:rPr lang="en-US" sz="2400" b="1" dirty="0"/>
              <a:t>a</a:t>
            </a:r>
            <a:endParaRPr lang="en-US" b="1" dirty="0"/>
          </a:p>
        </p:txBody>
      </p:sp>
      <p:sp>
        <p:nvSpPr>
          <p:cNvPr id="13" name="TextBox 12">
            <a:extLst>
              <a:ext uri="{FF2B5EF4-FFF2-40B4-BE49-F238E27FC236}">
                <a16:creationId xmlns:a16="http://schemas.microsoft.com/office/drawing/2014/main" id="{F3E6DDC2-A377-2FB9-4971-18C062065E69}"/>
              </a:ext>
            </a:extLst>
          </p:cNvPr>
          <p:cNvSpPr txBox="1"/>
          <p:nvPr/>
        </p:nvSpPr>
        <p:spPr>
          <a:xfrm>
            <a:off x="1156520" y="2062699"/>
            <a:ext cx="2901917" cy="461665"/>
          </a:xfrm>
          <a:prstGeom prst="rect">
            <a:avLst/>
          </a:prstGeom>
          <a:noFill/>
        </p:spPr>
        <p:txBody>
          <a:bodyPr wrap="square" rtlCol="0">
            <a:spAutoFit/>
          </a:bodyPr>
          <a:lstStyle/>
          <a:p>
            <a:r>
              <a:rPr lang="en-US" dirty="0"/>
              <a:t>Followed by at least two </a:t>
            </a:r>
            <a:r>
              <a:rPr lang="en-US" sz="2400" b="1" dirty="0"/>
              <a:t>b</a:t>
            </a:r>
            <a:r>
              <a:rPr lang="en-US" dirty="0"/>
              <a:t>’s</a:t>
            </a:r>
            <a:endParaRPr lang="en-US" b="1" dirty="0"/>
          </a:p>
        </p:txBody>
      </p:sp>
      <p:sp>
        <p:nvSpPr>
          <p:cNvPr id="14" name="TextBox 13">
            <a:extLst>
              <a:ext uri="{FF2B5EF4-FFF2-40B4-BE49-F238E27FC236}">
                <a16:creationId xmlns:a16="http://schemas.microsoft.com/office/drawing/2014/main" id="{0AABDF7D-8DDB-F8AC-16D2-FA9F5D3E9B74}"/>
              </a:ext>
            </a:extLst>
          </p:cNvPr>
          <p:cNvSpPr txBox="1"/>
          <p:nvPr/>
        </p:nvSpPr>
        <p:spPr>
          <a:xfrm>
            <a:off x="354877" y="2079836"/>
            <a:ext cx="2890668" cy="461665"/>
          </a:xfrm>
          <a:prstGeom prst="rect">
            <a:avLst/>
          </a:prstGeom>
          <a:noFill/>
        </p:spPr>
        <p:txBody>
          <a:bodyPr wrap="square" rtlCol="0">
            <a:spAutoFit/>
          </a:bodyPr>
          <a:lstStyle/>
          <a:p>
            <a:r>
              <a:rPr lang="en-US" dirty="0"/>
              <a:t>For more than two </a:t>
            </a:r>
            <a:r>
              <a:rPr lang="en-US" sz="2400" b="1" dirty="0"/>
              <a:t>b</a:t>
            </a:r>
            <a:r>
              <a:rPr lang="en-US" dirty="0"/>
              <a:t>’s</a:t>
            </a:r>
            <a:endParaRPr lang="en-US" b="1" dirty="0"/>
          </a:p>
        </p:txBody>
      </p:sp>
      <p:sp>
        <p:nvSpPr>
          <p:cNvPr id="15" name="TextBox 14">
            <a:extLst>
              <a:ext uri="{FF2B5EF4-FFF2-40B4-BE49-F238E27FC236}">
                <a16:creationId xmlns:a16="http://schemas.microsoft.com/office/drawing/2014/main" id="{1FAAE21B-816A-0562-A90B-DABBA48108C6}"/>
              </a:ext>
            </a:extLst>
          </p:cNvPr>
          <p:cNvSpPr txBox="1"/>
          <p:nvPr/>
        </p:nvSpPr>
        <p:spPr>
          <a:xfrm>
            <a:off x="343165" y="2053265"/>
            <a:ext cx="5202088" cy="461665"/>
          </a:xfrm>
          <a:prstGeom prst="rect">
            <a:avLst/>
          </a:prstGeom>
          <a:noFill/>
        </p:spPr>
        <p:txBody>
          <a:bodyPr wrap="square" rtlCol="0">
            <a:spAutoFit/>
          </a:bodyPr>
          <a:lstStyle/>
          <a:p>
            <a:r>
              <a:rPr lang="en-US" dirty="0"/>
              <a:t>If there is zero or more </a:t>
            </a:r>
            <a:r>
              <a:rPr lang="en-US" sz="2400" b="1" dirty="0"/>
              <a:t>b</a:t>
            </a:r>
            <a:r>
              <a:rPr lang="en-US" dirty="0"/>
              <a:t> before first occurrence of </a:t>
            </a:r>
            <a:r>
              <a:rPr lang="en-US" sz="2400" b="1" dirty="0"/>
              <a:t>a</a:t>
            </a:r>
            <a:endParaRPr lang="en-US" b="1" dirty="0"/>
          </a:p>
        </p:txBody>
      </p:sp>
      <p:sp>
        <p:nvSpPr>
          <p:cNvPr id="16" name="TextBox 15">
            <a:extLst>
              <a:ext uri="{FF2B5EF4-FFF2-40B4-BE49-F238E27FC236}">
                <a16:creationId xmlns:a16="http://schemas.microsoft.com/office/drawing/2014/main" id="{1763599F-A844-47CF-1313-2CBE5F1D9BE0}"/>
              </a:ext>
            </a:extLst>
          </p:cNvPr>
          <p:cNvSpPr txBox="1"/>
          <p:nvPr/>
        </p:nvSpPr>
        <p:spPr>
          <a:xfrm>
            <a:off x="1768650" y="1752956"/>
            <a:ext cx="538619" cy="461665"/>
          </a:xfrm>
          <a:prstGeom prst="rect">
            <a:avLst/>
          </a:prstGeom>
          <a:noFill/>
          <a:ln>
            <a:noFill/>
          </a:ln>
        </p:spPr>
        <p:txBody>
          <a:bodyPr wrap="square" rtlCol="0">
            <a:spAutoFit/>
          </a:bodyPr>
          <a:lstStyle/>
          <a:p>
            <a:r>
              <a:rPr lang="en-US" sz="2400" b="1" dirty="0">
                <a:solidFill>
                  <a:srgbClr val="FF0000"/>
                </a:solidFill>
              </a:rPr>
              <a:t>b*</a:t>
            </a:r>
          </a:p>
        </p:txBody>
      </p:sp>
      <p:sp>
        <p:nvSpPr>
          <p:cNvPr id="17" name="TextBox 16">
            <a:extLst>
              <a:ext uri="{FF2B5EF4-FFF2-40B4-BE49-F238E27FC236}">
                <a16:creationId xmlns:a16="http://schemas.microsoft.com/office/drawing/2014/main" id="{2465755A-10C4-DA97-CC45-914F6F01A0FC}"/>
              </a:ext>
            </a:extLst>
          </p:cNvPr>
          <p:cNvSpPr txBox="1"/>
          <p:nvPr/>
        </p:nvSpPr>
        <p:spPr>
          <a:xfrm>
            <a:off x="335963" y="2057265"/>
            <a:ext cx="8040042" cy="461665"/>
          </a:xfrm>
          <a:prstGeom prst="rect">
            <a:avLst/>
          </a:prstGeom>
          <a:noFill/>
        </p:spPr>
        <p:txBody>
          <a:bodyPr wrap="square" rtlCol="0">
            <a:spAutoFit/>
          </a:bodyPr>
          <a:lstStyle/>
          <a:p>
            <a:r>
              <a:rPr lang="en-US" dirty="0"/>
              <a:t>If there is zero or more (repeating pattern of) </a:t>
            </a:r>
            <a:r>
              <a:rPr lang="en-US" sz="2400" b="1" dirty="0"/>
              <a:t>a</a:t>
            </a:r>
            <a:r>
              <a:rPr lang="en-US" dirty="0"/>
              <a:t> after first occurrence of </a:t>
            </a:r>
            <a:r>
              <a:rPr lang="en-US" sz="2400" b="1" dirty="0"/>
              <a:t>a</a:t>
            </a:r>
            <a:endParaRPr lang="en-US" b="1" dirty="0"/>
          </a:p>
        </p:txBody>
      </p:sp>
      <p:sp>
        <p:nvSpPr>
          <p:cNvPr id="18" name="TextBox 17">
            <a:extLst>
              <a:ext uri="{FF2B5EF4-FFF2-40B4-BE49-F238E27FC236}">
                <a16:creationId xmlns:a16="http://schemas.microsoft.com/office/drawing/2014/main" id="{35C82280-7DF5-8B46-924E-E8EA40267940}"/>
              </a:ext>
            </a:extLst>
          </p:cNvPr>
          <p:cNvSpPr txBox="1"/>
          <p:nvPr/>
        </p:nvSpPr>
        <p:spPr>
          <a:xfrm>
            <a:off x="3289388" y="1754754"/>
            <a:ext cx="313151" cy="461665"/>
          </a:xfrm>
          <a:prstGeom prst="rect">
            <a:avLst/>
          </a:prstGeom>
          <a:noFill/>
          <a:ln>
            <a:noFill/>
          </a:ln>
        </p:spPr>
        <p:txBody>
          <a:bodyPr wrap="square" rtlCol="0">
            <a:spAutoFit/>
          </a:bodyPr>
          <a:lstStyle/>
          <a:p>
            <a:r>
              <a:rPr lang="en-US" sz="2400" b="1" dirty="0">
                <a:solidFill>
                  <a:srgbClr val="FF0000"/>
                </a:solidFill>
              </a:rPr>
              <a:t>a</a:t>
            </a:r>
          </a:p>
        </p:txBody>
      </p:sp>
      <p:sp>
        <p:nvSpPr>
          <p:cNvPr id="19" name="TextBox 18">
            <a:extLst>
              <a:ext uri="{FF2B5EF4-FFF2-40B4-BE49-F238E27FC236}">
                <a16:creationId xmlns:a16="http://schemas.microsoft.com/office/drawing/2014/main" id="{404267F1-D610-26EA-ADB4-C209DC7E38C5}"/>
              </a:ext>
            </a:extLst>
          </p:cNvPr>
          <p:cNvSpPr txBox="1"/>
          <p:nvPr/>
        </p:nvSpPr>
        <p:spPr>
          <a:xfrm>
            <a:off x="3489805" y="1754754"/>
            <a:ext cx="538619" cy="461665"/>
          </a:xfrm>
          <a:prstGeom prst="rect">
            <a:avLst/>
          </a:prstGeom>
          <a:noFill/>
          <a:ln>
            <a:noFill/>
          </a:ln>
        </p:spPr>
        <p:txBody>
          <a:bodyPr wrap="square" rtlCol="0">
            <a:spAutoFit/>
          </a:bodyPr>
          <a:lstStyle/>
          <a:p>
            <a:r>
              <a:rPr lang="en-US" sz="2400" b="1" dirty="0">
                <a:solidFill>
                  <a:srgbClr val="FF0000"/>
                </a:solidFill>
              </a:rPr>
              <a:t>bb</a:t>
            </a:r>
          </a:p>
        </p:txBody>
      </p:sp>
      <p:sp>
        <p:nvSpPr>
          <p:cNvPr id="20" name="TextBox 19">
            <a:extLst>
              <a:ext uri="{FF2B5EF4-FFF2-40B4-BE49-F238E27FC236}">
                <a16:creationId xmlns:a16="http://schemas.microsoft.com/office/drawing/2014/main" id="{5B541D10-084B-E294-47B3-B7E96DC51766}"/>
              </a:ext>
            </a:extLst>
          </p:cNvPr>
          <p:cNvSpPr txBox="1"/>
          <p:nvPr/>
        </p:nvSpPr>
        <p:spPr>
          <a:xfrm>
            <a:off x="3890638" y="1768985"/>
            <a:ext cx="538619" cy="461665"/>
          </a:xfrm>
          <a:prstGeom prst="rect">
            <a:avLst/>
          </a:prstGeom>
          <a:noFill/>
          <a:ln>
            <a:noFill/>
          </a:ln>
        </p:spPr>
        <p:txBody>
          <a:bodyPr wrap="square" rtlCol="0">
            <a:spAutoFit/>
          </a:bodyPr>
          <a:lstStyle/>
          <a:p>
            <a:r>
              <a:rPr lang="en-US" sz="2400" b="1" dirty="0">
                <a:solidFill>
                  <a:srgbClr val="FF0000"/>
                </a:solidFill>
              </a:rPr>
              <a:t>b*</a:t>
            </a:r>
          </a:p>
        </p:txBody>
      </p:sp>
      <p:sp>
        <p:nvSpPr>
          <p:cNvPr id="22" name="TextBox 21">
            <a:extLst>
              <a:ext uri="{FF2B5EF4-FFF2-40B4-BE49-F238E27FC236}">
                <a16:creationId xmlns:a16="http://schemas.microsoft.com/office/drawing/2014/main" id="{C918CEE7-F9ED-2586-0CC1-5577F2EB1474}"/>
              </a:ext>
            </a:extLst>
          </p:cNvPr>
          <p:cNvSpPr txBox="1"/>
          <p:nvPr/>
        </p:nvSpPr>
        <p:spPr>
          <a:xfrm>
            <a:off x="4382939" y="1768984"/>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23" name="TextBox 22">
            <a:extLst>
              <a:ext uri="{FF2B5EF4-FFF2-40B4-BE49-F238E27FC236}">
                <a16:creationId xmlns:a16="http://schemas.microsoft.com/office/drawing/2014/main" id="{CCB67D2E-281E-0F71-EA63-947FD3F32220}"/>
              </a:ext>
            </a:extLst>
          </p:cNvPr>
          <p:cNvSpPr txBox="1"/>
          <p:nvPr/>
        </p:nvSpPr>
        <p:spPr>
          <a:xfrm>
            <a:off x="2123750" y="1726335"/>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4" name="TextBox 23">
            <a:extLst>
              <a:ext uri="{FF2B5EF4-FFF2-40B4-BE49-F238E27FC236}">
                <a16:creationId xmlns:a16="http://schemas.microsoft.com/office/drawing/2014/main" id="{EF177ABD-143E-1506-CE99-843777DF8B13}"/>
              </a:ext>
            </a:extLst>
          </p:cNvPr>
          <p:cNvSpPr txBox="1"/>
          <p:nvPr/>
        </p:nvSpPr>
        <p:spPr>
          <a:xfrm>
            <a:off x="2394948" y="170902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5" name="TextBox 24">
            <a:extLst>
              <a:ext uri="{FF2B5EF4-FFF2-40B4-BE49-F238E27FC236}">
                <a16:creationId xmlns:a16="http://schemas.microsoft.com/office/drawing/2014/main" id="{25391FDA-E32B-F8F1-706B-3D44813E87FF}"/>
              </a:ext>
            </a:extLst>
          </p:cNvPr>
          <p:cNvSpPr txBox="1"/>
          <p:nvPr/>
        </p:nvSpPr>
        <p:spPr>
          <a:xfrm>
            <a:off x="2722576" y="1712879"/>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6" name="TextBox 25">
            <a:extLst>
              <a:ext uri="{FF2B5EF4-FFF2-40B4-BE49-F238E27FC236}">
                <a16:creationId xmlns:a16="http://schemas.microsoft.com/office/drawing/2014/main" id="{E3EB3A1B-D731-4989-F9D0-E0589551AAFF}"/>
              </a:ext>
            </a:extLst>
          </p:cNvPr>
          <p:cNvSpPr txBox="1"/>
          <p:nvPr/>
        </p:nvSpPr>
        <p:spPr>
          <a:xfrm>
            <a:off x="1770193" y="1701708"/>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7" name="TextBox 26">
            <a:extLst>
              <a:ext uri="{FF2B5EF4-FFF2-40B4-BE49-F238E27FC236}">
                <a16:creationId xmlns:a16="http://schemas.microsoft.com/office/drawing/2014/main" id="{D3806817-CBBD-C536-DA78-9293B2251C48}"/>
              </a:ext>
            </a:extLst>
          </p:cNvPr>
          <p:cNvSpPr txBox="1"/>
          <p:nvPr/>
        </p:nvSpPr>
        <p:spPr>
          <a:xfrm>
            <a:off x="3177104" y="1742929"/>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9" name="Text Placeholder 3">
            <a:extLst>
              <a:ext uri="{FF2B5EF4-FFF2-40B4-BE49-F238E27FC236}">
                <a16:creationId xmlns:a16="http://schemas.microsoft.com/office/drawing/2014/main" id="{997FFE61-5B9A-84A0-C3F3-6EC7132C4AAB}"/>
              </a:ext>
            </a:extLst>
          </p:cNvPr>
          <p:cNvSpPr txBox="1">
            <a:spLocks/>
          </p:cNvSpPr>
          <p:nvPr/>
        </p:nvSpPr>
        <p:spPr>
          <a:xfrm>
            <a:off x="0" y="2671403"/>
            <a:ext cx="8918530" cy="461665"/>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a:sym typeface="Symbol" panose="05050102010706020507" pitchFamily="18" charset="2"/>
              </a:rPr>
              <a:t>L={w| w contains odd number of b}</a:t>
            </a:r>
            <a:endParaRPr lang="en-US" altLang="en-US" dirty="0">
              <a:sym typeface="Symbol" panose="05050102010706020507" pitchFamily="18" charset="2"/>
            </a:endParaRPr>
          </a:p>
        </p:txBody>
      </p:sp>
      <p:sp>
        <p:nvSpPr>
          <p:cNvPr id="30" name="TextBox 29">
            <a:extLst>
              <a:ext uri="{FF2B5EF4-FFF2-40B4-BE49-F238E27FC236}">
                <a16:creationId xmlns:a16="http://schemas.microsoft.com/office/drawing/2014/main" id="{D6B36535-194A-5C77-3F6A-F6231981304D}"/>
              </a:ext>
            </a:extLst>
          </p:cNvPr>
          <p:cNvSpPr txBox="1"/>
          <p:nvPr/>
        </p:nvSpPr>
        <p:spPr>
          <a:xfrm>
            <a:off x="1963511" y="3025077"/>
            <a:ext cx="313151" cy="461665"/>
          </a:xfrm>
          <a:prstGeom prst="rect">
            <a:avLst/>
          </a:prstGeom>
          <a:noFill/>
          <a:ln>
            <a:noFill/>
          </a:ln>
        </p:spPr>
        <p:txBody>
          <a:bodyPr wrap="square" rtlCol="0">
            <a:spAutoFit/>
          </a:bodyPr>
          <a:lstStyle/>
          <a:p>
            <a:r>
              <a:rPr lang="en-US" sz="2400" b="1" dirty="0">
                <a:solidFill>
                  <a:srgbClr val="FF0000"/>
                </a:solidFill>
              </a:rPr>
              <a:t>b</a:t>
            </a:r>
          </a:p>
        </p:txBody>
      </p:sp>
      <p:sp>
        <p:nvSpPr>
          <p:cNvPr id="31" name="TextBox 30">
            <a:extLst>
              <a:ext uri="{FF2B5EF4-FFF2-40B4-BE49-F238E27FC236}">
                <a16:creationId xmlns:a16="http://schemas.microsoft.com/office/drawing/2014/main" id="{742B63AE-9CC6-E40D-48BE-53A2B8D482C1}"/>
              </a:ext>
            </a:extLst>
          </p:cNvPr>
          <p:cNvSpPr txBox="1"/>
          <p:nvPr/>
        </p:nvSpPr>
        <p:spPr>
          <a:xfrm>
            <a:off x="3778478" y="3021331"/>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32" name="TextBox 31">
            <a:extLst>
              <a:ext uri="{FF2B5EF4-FFF2-40B4-BE49-F238E27FC236}">
                <a16:creationId xmlns:a16="http://schemas.microsoft.com/office/drawing/2014/main" id="{D8C79443-DEA0-5C24-BE30-5691E7640B5E}"/>
              </a:ext>
            </a:extLst>
          </p:cNvPr>
          <p:cNvSpPr txBox="1"/>
          <p:nvPr/>
        </p:nvSpPr>
        <p:spPr>
          <a:xfrm>
            <a:off x="2187987" y="3017058"/>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33" name="TextBox 32">
            <a:extLst>
              <a:ext uri="{FF2B5EF4-FFF2-40B4-BE49-F238E27FC236}">
                <a16:creationId xmlns:a16="http://schemas.microsoft.com/office/drawing/2014/main" id="{1B7FC71A-8874-8933-C327-9EAFC05BE35F}"/>
              </a:ext>
            </a:extLst>
          </p:cNvPr>
          <p:cNvSpPr txBox="1"/>
          <p:nvPr/>
        </p:nvSpPr>
        <p:spPr>
          <a:xfrm>
            <a:off x="1613962" y="3027538"/>
            <a:ext cx="502343" cy="461665"/>
          </a:xfrm>
          <a:prstGeom prst="rect">
            <a:avLst/>
          </a:prstGeom>
          <a:noFill/>
          <a:ln>
            <a:noFill/>
          </a:ln>
        </p:spPr>
        <p:txBody>
          <a:bodyPr wrap="square" rtlCol="0">
            <a:spAutoFit/>
          </a:bodyPr>
          <a:lstStyle/>
          <a:p>
            <a:r>
              <a:rPr lang="en-US" sz="2400" b="1" dirty="0">
                <a:solidFill>
                  <a:srgbClr val="FF0000"/>
                </a:solidFill>
              </a:rPr>
              <a:t>a*</a:t>
            </a:r>
          </a:p>
        </p:txBody>
      </p:sp>
      <p:sp>
        <p:nvSpPr>
          <p:cNvPr id="34" name="TextBox 33">
            <a:extLst>
              <a:ext uri="{FF2B5EF4-FFF2-40B4-BE49-F238E27FC236}">
                <a16:creationId xmlns:a16="http://schemas.microsoft.com/office/drawing/2014/main" id="{55DF4C3E-1E1A-76CB-979B-985AFB11D6DE}"/>
              </a:ext>
            </a:extLst>
          </p:cNvPr>
          <p:cNvSpPr txBox="1"/>
          <p:nvPr/>
        </p:nvSpPr>
        <p:spPr>
          <a:xfrm>
            <a:off x="2329247" y="3004374"/>
            <a:ext cx="1642213" cy="461665"/>
          </a:xfrm>
          <a:prstGeom prst="rect">
            <a:avLst/>
          </a:prstGeom>
          <a:noFill/>
          <a:ln>
            <a:noFill/>
          </a:ln>
        </p:spPr>
        <p:txBody>
          <a:bodyPr wrap="square" rtlCol="0">
            <a:spAutoFit/>
          </a:bodyPr>
          <a:lstStyle/>
          <a:p>
            <a:r>
              <a:rPr lang="en-US" sz="2400" b="1" dirty="0">
                <a:solidFill>
                  <a:srgbClr val="FF0000"/>
                </a:solidFill>
              </a:rPr>
              <a:t>     b      </a:t>
            </a:r>
            <a:r>
              <a:rPr lang="en-US" sz="2400" b="1" dirty="0" err="1">
                <a:solidFill>
                  <a:srgbClr val="FF0000"/>
                </a:solidFill>
              </a:rPr>
              <a:t>b</a:t>
            </a:r>
            <a:endParaRPr lang="en-US" sz="2400" b="1" dirty="0">
              <a:solidFill>
                <a:srgbClr val="FF0000"/>
              </a:solidFill>
            </a:endParaRPr>
          </a:p>
        </p:txBody>
      </p:sp>
      <p:sp>
        <p:nvSpPr>
          <p:cNvPr id="35" name="TextBox 34">
            <a:extLst>
              <a:ext uri="{FF2B5EF4-FFF2-40B4-BE49-F238E27FC236}">
                <a16:creationId xmlns:a16="http://schemas.microsoft.com/office/drawing/2014/main" id="{6515BE67-EC12-D40B-675F-2DC8549CEA4B}"/>
              </a:ext>
            </a:extLst>
          </p:cNvPr>
          <p:cNvSpPr txBox="1"/>
          <p:nvPr/>
        </p:nvSpPr>
        <p:spPr>
          <a:xfrm>
            <a:off x="250515" y="3527994"/>
            <a:ext cx="3101373" cy="461665"/>
          </a:xfrm>
          <a:prstGeom prst="rect">
            <a:avLst/>
          </a:prstGeom>
          <a:noFill/>
        </p:spPr>
        <p:txBody>
          <a:bodyPr wrap="square" rtlCol="0">
            <a:spAutoFit/>
          </a:bodyPr>
          <a:lstStyle/>
          <a:p>
            <a:r>
              <a:rPr lang="en-US" dirty="0"/>
              <a:t>At least one </a:t>
            </a:r>
            <a:r>
              <a:rPr lang="en-US" sz="2400" b="1" dirty="0"/>
              <a:t>b</a:t>
            </a:r>
            <a:r>
              <a:rPr lang="en-US" dirty="0"/>
              <a:t>  to make it odd</a:t>
            </a:r>
            <a:endParaRPr lang="en-US" b="1" dirty="0"/>
          </a:p>
        </p:txBody>
      </p:sp>
      <p:sp>
        <p:nvSpPr>
          <p:cNvPr id="36" name="TextBox 35">
            <a:extLst>
              <a:ext uri="{FF2B5EF4-FFF2-40B4-BE49-F238E27FC236}">
                <a16:creationId xmlns:a16="http://schemas.microsoft.com/office/drawing/2014/main" id="{C5B2AA28-CE3A-4B5A-DA6B-114BE6E00A19}"/>
              </a:ext>
            </a:extLst>
          </p:cNvPr>
          <p:cNvSpPr txBox="1"/>
          <p:nvPr/>
        </p:nvSpPr>
        <p:spPr>
          <a:xfrm>
            <a:off x="237990" y="3545633"/>
            <a:ext cx="5333017" cy="461665"/>
          </a:xfrm>
          <a:prstGeom prst="rect">
            <a:avLst/>
          </a:prstGeom>
          <a:noFill/>
        </p:spPr>
        <p:txBody>
          <a:bodyPr wrap="square" rtlCol="0">
            <a:spAutoFit/>
          </a:bodyPr>
          <a:lstStyle/>
          <a:p>
            <a:r>
              <a:rPr lang="en-US" dirty="0"/>
              <a:t>If there is zero or more </a:t>
            </a:r>
            <a:r>
              <a:rPr lang="en-US" sz="2400" b="1" dirty="0"/>
              <a:t>a</a:t>
            </a:r>
            <a:r>
              <a:rPr lang="en-US" dirty="0"/>
              <a:t> before first occurrence of </a:t>
            </a:r>
            <a:r>
              <a:rPr lang="en-US" sz="2400" b="1" dirty="0"/>
              <a:t>b</a:t>
            </a:r>
            <a:endParaRPr lang="en-US" b="1" dirty="0"/>
          </a:p>
        </p:txBody>
      </p:sp>
      <p:sp>
        <p:nvSpPr>
          <p:cNvPr id="37" name="TextBox 36">
            <a:extLst>
              <a:ext uri="{FF2B5EF4-FFF2-40B4-BE49-F238E27FC236}">
                <a16:creationId xmlns:a16="http://schemas.microsoft.com/office/drawing/2014/main" id="{6E44A20B-7D77-7A80-D318-8E4E5495BAD3}"/>
              </a:ext>
            </a:extLst>
          </p:cNvPr>
          <p:cNvSpPr txBox="1"/>
          <p:nvPr/>
        </p:nvSpPr>
        <p:spPr>
          <a:xfrm>
            <a:off x="225464" y="3523121"/>
            <a:ext cx="7927436" cy="461665"/>
          </a:xfrm>
          <a:prstGeom prst="rect">
            <a:avLst/>
          </a:prstGeom>
          <a:noFill/>
        </p:spPr>
        <p:txBody>
          <a:bodyPr wrap="square" rtlCol="0">
            <a:spAutoFit/>
          </a:bodyPr>
          <a:lstStyle/>
          <a:p>
            <a:r>
              <a:rPr lang="en-US" dirty="0"/>
              <a:t>For more than one </a:t>
            </a:r>
            <a:r>
              <a:rPr lang="en-US" sz="2400" b="1" dirty="0"/>
              <a:t>b</a:t>
            </a:r>
            <a:r>
              <a:rPr lang="en-US" dirty="0"/>
              <a:t>, There will be at least two more </a:t>
            </a:r>
            <a:r>
              <a:rPr lang="en-US" sz="2400" b="1" dirty="0"/>
              <a:t>b</a:t>
            </a:r>
            <a:r>
              <a:rPr lang="en-US" dirty="0"/>
              <a:t>’s to make it (three) odd</a:t>
            </a:r>
            <a:endParaRPr lang="en-US" b="1" dirty="0"/>
          </a:p>
        </p:txBody>
      </p:sp>
      <p:sp>
        <p:nvSpPr>
          <p:cNvPr id="38" name="TextBox 37">
            <a:extLst>
              <a:ext uri="{FF2B5EF4-FFF2-40B4-BE49-F238E27FC236}">
                <a16:creationId xmlns:a16="http://schemas.microsoft.com/office/drawing/2014/main" id="{C33CE4E4-7E93-EBEA-904F-9C84EB1BE8F9}"/>
              </a:ext>
            </a:extLst>
          </p:cNvPr>
          <p:cNvSpPr txBox="1"/>
          <p:nvPr/>
        </p:nvSpPr>
        <p:spPr>
          <a:xfrm>
            <a:off x="225464" y="3551321"/>
            <a:ext cx="7272069" cy="461665"/>
          </a:xfrm>
          <a:prstGeom prst="rect">
            <a:avLst/>
          </a:prstGeom>
          <a:noFill/>
        </p:spPr>
        <p:txBody>
          <a:bodyPr wrap="square" rtlCol="0">
            <a:spAutoFit/>
          </a:bodyPr>
          <a:lstStyle/>
          <a:p>
            <a:r>
              <a:rPr lang="en-US" dirty="0"/>
              <a:t>Before, In-between, and after these two </a:t>
            </a:r>
            <a:r>
              <a:rPr lang="en-US" sz="2400" b="1" dirty="0"/>
              <a:t>b</a:t>
            </a:r>
            <a:r>
              <a:rPr lang="en-US" dirty="0"/>
              <a:t>’s there can be zero or more </a:t>
            </a:r>
            <a:r>
              <a:rPr lang="en-US" sz="2400" b="1" dirty="0"/>
              <a:t>a</a:t>
            </a:r>
            <a:r>
              <a:rPr lang="en-US" dirty="0"/>
              <a:t>’s</a:t>
            </a:r>
            <a:endParaRPr lang="en-US" b="1" dirty="0"/>
          </a:p>
        </p:txBody>
      </p:sp>
      <p:sp>
        <p:nvSpPr>
          <p:cNvPr id="39" name="TextBox 38">
            <a:extLst>
              <a:ext uri="{FF2B5EF4-FFF2-40B4-BE49-F238E27FC236}">
                <a16:creationId xmlns:a16="http://schemas.microsoft.com/office/drawing/2014/main" id="{0F4F5B4F-611F-A24D-8A3A-B068336DB62C}"/>
              </a:ext>
            </a:extLst>
          </p:cNvPr>
          <p:cNvSpPr txBox="1"/>
          <p:nvPr/>
        </p:nvSpPr>
        <p:spPr>
          <a:xfrm>
            <a:off x="2329246" y="3014974"/>
            <a:ext cx="1642213" cy="461665"/>
          </a:xfrm>
          <a:prstGeom prst="rect">
            <a:avLst/>
          </a:prstGeom>
          <a:noFill/>
          <a:ln>
            <a:noFill/>
          </a:ln>
        </p:spPr>
        <p:txBody>
          <a:bodyPr wrap="square" rtlCol="0">
            <a:spAutoFit/>
          </a:bodyPr>
          <a:lstStyle/>
          <a:p>
            <a:r>
              <a:rPr lang="en-US" sz="2400" b="1" dirty="0">
                <a:solidFill>
                  <a:srgbClr val="FF0000"/>
                </a:solidFill>
              </a:rPr>
              <a:t>a*    a*    a*</a:t>
            </a:r>
          </a:p>
        </p:txBody>
      </p:sp>
      <p:sp>
        <p:nvSpPr>
          <p:cNvPr id="40" name="TextBox 39">
            <a:extLst>
              <a:ext uri="{FF2B5EF4-FFF2-40B4-BE49-F238E27FC236}">
                <a16:creationId xmlns:a16="http://schemas.microsoft.com/office/drawing/2014/main" id="{4CFD4BBD-0C77-5025-357A-3A7CA094504E}"/>
              </a:ext>
            </a:extLst>
          </p:cNvPr>
          <p:cNvSpPr txBox="1"/>
          <p:nvPr/>
        </p:nvSpPr>
        <p:spPr>
          <a:xfrm>
            <a:off x="225464" y="3513672"/>
            <a:ext cx="6385203" cy="461665"/>
          </a:xfrm>
          <a:prstGeom prst="rect">
            <a:avLst/>
          </a:prstGeom>
          <a:noFill/>
        </p:spPr>
        <p:txBody>
          <a:bodyPr wrap="square" rtlCol="0">
            <a:spAutoFit/>
          </a:bodyPr>
          <a:lstStyle/>
          <a:p>
            <a:r>
              <a:rPr lang="en-US" dirty="0"/>
              <a:t>For more than three </a:t>
            </a:r>
            <a:r>
              <a:rPr lang="en-US" sz="2400" b="1" dirty="0"/>
              <a:t>b</a:t>
            </a:r>
            <a:r>
              <a:rPr lang="en-US" dirty="0"/>
              <a:t>’s, The sequence of two </a:t>
            </a:r>
            <a:r>
              <a:rPr lang="en-US" sz="2400" b="1" dirty="0"/>
              <a:t>b</a:t>
            </a:r>
            <a:r>
              <a:rPr lang="en-US" dirty="0"/>
              <a:t>’s will be repeated </a:t>
            </a:r>
            <a:endParaRPr lang="en-US" b="1" dirty="0"/>
          </a:p>
        </p:txBody>
      </p:sp>
      <p:sp>
        <p:nvSpPr>
          <p:cNvPr id="41" name="TextBox 40">
            <a:extLst>
              <a:ext uri="{FF2B5EF4-FFF2-40B4-BE49-F238E27FC236}">
                <a16:creationId xmlns:a16="http://schemas.microsoft.com/office/drawing/2014/main" id="{DB80676A-0374-08A0-644C-CD233342B9CB}"/>
              </a:ext>
            </a:extLst>
          </p:cNvPr>
          <p:cNvSpPr txBox="1"/>
          <p:nvPr/>
        </p:nvSpPr>
        <p:spPr>
          <a:xfrm>
            <a:off x="3920050" y="3035562"/>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42" name="TextBox 41">
            <a:extLst>
              <a:ext uri="{FF2B5EF4-FFF2-40B4-BE49-F238E27FC236}">
                <a16:creationId xmlns:a16="http://schemas.microsoft.com/office/drawing/2014/main" id="{62B01E45-8B6E-78D5-D2D2-77DBC67A89E2}"/>
              </a:ext>
            </a:extLst>
          </p:cNvPr>
          <p:cNvSpPr txBox="1"/>
          <p:nvPr/>
        </p:nvSpPr>
        <p:spPr>
          <a:xfrm>
            <a:off x="1972498" y="3075923"/>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3" name="TextBox 42">
            <a:extLst>
              <a:ext uri="{FF2B5EF4-FFF2-40B4-BE49-F238E27FC236}">
                <a16:creationId xmlns:a16="http://schemas.microsoft.com/office/drawing/2014/main" id="{491763A2-F63A-DF41-4688-D03DAE58F896}"/>
              </a:ext>
            </a:extLst>
          </p:cNvPr>
          <p:cNvSpPr txBox="1"/>
          <p:nvPr/>
        </p:nvSpPr>
        <p:spPr>
          <a:xfrm>
            <a:off x="1619729" y="3071206"/>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4" name="TextBox 43">
            <a:extLst>
              <a:ext uri="{FF2B5EF4-FFF2-40B4-BE49-F238E27FC236}">
                <a16:creationId xmlns:a16="http://schemas.microsoft.com/office/drawing/2014/main" id="{0BE3BBB4-228A-F434-4406-FABA56E85A91}"/>
              </a:ext>
            </a:extLst>
          </p:cNvPr>
          <p:cNvSpPr txBox="1"/>
          <p:nvPr/>
        </p:nvSpPr>
        <p:spPr>
          <a:xfrm>
            <a:off x="2688598" y="3061122"/>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5" name="TextBox 44">
            <a:extLst>
              <a:ext uri="{FF2B5EF4-FFF2-40B4-BE49-F238E27FC236}">
                <a16:creationId xmlns:a16="http://schemas.microsoft.com/office/drawing/2014/main" id="{5767AAB3-2C16-9BBB-E2BE-14C792CBA9A2}"/>
              </a:ext>
            </a:extLst>
          </p:cNvPr>
          <p:cNvSpPr txBox="1"/>
          <p:nvPr/>
        </p:nvSpPr>
        <p:spPr>
          <a:xfrm>
            <a:off x="2325267" y="3075923"/>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6" name="TextBox 45">
            <a:extLst>
              <a:ext uri="{FF2B5EF4-FFF2-40B4-BE49-F238E27FC236}">
                <a16:creationId xmlns:a16="http://schemas.microsoft.com/office/drawing/2014/main" id="{09D1B7F9-CF37-E65E-2BEB-87AC0090F6D8}"/>
              </a:ext>
            </a:extLst>
          </p:cNvPr>
          <p:cNvSpPr txBox="1"/>
          <p:nvPr/>
        </p:nvSpPr>
        <p:spPr>
          <a:xfrm>
            <a:off x="2956645" y="333789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7" name="TextBox 46">
            <a:extLst>
              <a:ext uri="{FF2B5EF4-FFF2-40B4-BE49-F238E27FC236}">
                <a16:creationId xmlns:a16="http://schemas.microsoft.com/office/drawing/2014/main" id="{E09CD9D2-E292-B494-95F7-0481C336F8AE}"/>
              </a:ext>
            </a:extLst>
          </p:cNvPr>
          <p:cNvSpPr txBox="1"/>
          <p:nvPr/>
        </p:nvSpPr>
        <p:spPr>
          <a:xfrm>
            <a:off x="3271054" y="3063396"/>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8" name="TextBox 47">
            <a:extLst>
              <a:ext uri="{FF2B5EF4-FFF2-40B4-BE49-F238E27FC236}">
                <a16:creationId xmlns:a16="http://schemas.microsoft.com/office/drawing/2014/main" id="{0E1845D8-7B87-F8CB-0CD0-AAB545489F66}"/>
              </a:ext>
            </a:extLst>
          </p:cNvPr>
          <p:cNvSpPr txBox="1"/>
          <p:nvPr/>
        </p:nvSpPr>
        <p:spPr>
          <a:xfrm>
            <a:off x="2942310" y="305221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9" name="TextBox 48">
            <a:extLst>
              <a:ext uri="{FF2B5EF4-FFF2-40B4-BE49-F238E27FC236}">
                <a16:creationId xmlns:a16="http://schemas.microsoft.com/office/drawing/2014/main" id="{B6BFB566-320D-55F5-6E1E-FFD3D2EE1498}"/>
              </a:ext>
            </a:extLst>
          </p:cNvPr>
          <p:cNvSpPr txBox="1"/>
          <p:nvPr/>
        </p:nvSpPr>
        <p:spPr>
          <a:xfrm>
            <a:off x="3515577" y="3054138"/>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0" name="Text Placeholder 3">
            <a:extLst>
              <a:ext uri="{FF2B5EF4-FFF2-40B4-BE49-F238E27FC236}">
                <a16:creationId xmlns:a16="http://schemas.microsoft.com/office/drawing/2014/main" id="{CD69F886-7EA9-2A0B-F3E2-B269EE190E6C}"/>
              </a:ext>
            </a:extLst>
          </p:cNvPr>
          <p:cNvSpPr txBox="1">
            <a:spLocks/>
          </p:cNvSpPr>
          <p:nvPr/>
        </p:nvSpPr>
        <p:spPr>
          <a:xfrm>
            <a:off x="-5465" y="4285521"/>
            <a:ext cx="9136063" cy="461665"/>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a:sym typeface="Symbol" panose="05050102010706020507" pitchFamily="18" charset="2"/>
              </a:rPr>
              <a:t>L={w| w contains </a:t>
            </a:r>
            <a:r>
              <a:rPr lang="en-US" altLang="en-US" b="1" i="1">
                <a:sym typeface="Symbol" panose="05050102010706020507" pitchFamily="18" charset="2"/>
              </a:rPr>
              <a:t>abbab</a:t>
            </a:r>
            <a:r>
              <a:rPr lang="en-US" altLang="en-US">
                <a:sym typeface="Symbol" panose="05050102010706020507" pitchFamily="18" charset="2"/>
              </a:rPr>
              <a:t> substring}</a:t>
            </a:r>
            <a:endParaRPr lang="en-US" altLang="en-US" dirty="0">
              <a:sym typeface="Symbol" panose="05050102010706020507" pitchFamily="18" charset="2"/>
            </a:endParaRPr>
          </a:p>
        </p:txBody>
      </p:sp>
      <p:sp>
        <p:nvSpPr>
          <p:cNvPr id="51" name="TextBox 50">
            <a:extLst>
              <a:ext uri="{FF2B5EF4-FFF2-40B4-BE49-F238E27FC236}">
                <a16:creationId xmlns:a16="http://schemas.microsoft.com/office/drawing/2014/main" id="{DD4E221C-25CC-026C-0824-D9EAE1928888}"/>
              </a:ext>
            </a:extLst>
          </p:cNvPr>
          <p:cNvSpPr txBox="1"/>
          <p:nvPr/>
        </p:nvSpPr>
        <p:spPr>
          <a:xfrm>
            <a:off x="2687628" y="4802034"/>
            <a:ext cx="1161018" cy="461665"/>
          </a:xfrm>
          <a:prstGeom prst="rect">
            <a:avLst/>
          </a:prstGeom>
          <a:noFill/>
          <a:ln>
            <a:noFill/>
          </a:ln>
        </p:spPr>
        <p:txBody>
          <a:bodyPr wrap="square" rtlCol="0">
            <a:spAutoFit/>
          </a:bodyPr>
          <a:lstStyle/>
          <a:p>
            <a:r>
              <a:rPr lang="en-US" sz="2400" b="1" dirty="0" err="1">
                <a:solidFill>
                  <a:srgbClr val="FF0000"/>
                </a:solidFill>
              </a:rPr>
              <a:t>abbab</a:t>
            </a:r>
            <a:endParaRPr lang="en-US" sz="2400" b="1" dirty="0">
              <a:solidFill>
                <a:srgbClr val="FF0000"/>
              </a:solidFill>
            </a:endParaRPr>
          </a:p>
        </p:txBody>
      </p:sp>
      <p:sp>
        <p:nvSpPr>
          <p:cNvPr id="52" name="TextBox 51">
            <a:extLst>
              <a:ext uri="{FF2B5EF4-FFF2-40B4-BE49-F238E27FC236}">
                <a16:creationId xmlns:a16="http://schemas.microsoft.com/office/drawing/2014/main" id="{6A33A27F-22ED-2F37-64F3-B8D95DB6B51E}"/>
              </a:ext>
            </a:extLst>
          </p:cNvPr>
          <p:cNvSpPr txBox="1"/>
          <p:nvPr/>
        </p:nvSpPr>
        <p:spPr>
          <a:xfrm>
            <a:off x="1837538" y="4778920"/>
            <a:ext cx="1123440" cy="461665"/>
          </a:xfrm>
          <a:prstGeom prst="rect">
            <a:avLst/>
          </a:prstGeom>
          <a:noFill/>
          <a:ln>
            <a:noFill/>
          </a:ln>
        </p:spPr>
        <p:txBody>
          <a:bodyPr wrap="square" rtlCol="0">
            <a:spAutoFit/>
          </a:bodyPr>
          <a:lstStyle/>
          <a:p>
            <a:r>
              <a:rPr lang="en-US" altLang="en-US" sz="2400" b="1" dirty="0">
                <a:solidFill>
                  <a:srgbClr val="FF0000"/>
                </a:solidFill>
                <a:sym typeface="Symbol" panose="05050102010706020507" pitchFamily="18" charset="2"/>
              </a:rPr>
              <a:t>(</a:t>
            </a:r>
            <a:r>
              <a:rPr lang="en-US" altLang="en-US" sz="2400" b="1" dirty="0" err="1">
                <a:solidFill>
                  <a:srgbClr val="FF0000"/>
                </a:solidFill>
                <a:sym typeface="Symbol" panose="05050102010706020507" pitchFamily="18" charset="2"/>
              </a:rPr>
              <a:t>aUb</a:t>
            </a:r>
            <a:r>
              <a:rPr lang="en-US" altLang="en-US" sz="2400" b="1" dirty="0">
                <a:solidFill>
                  <a:srgbClr val="FF0000"/>
                </a:solidFill>
                <a:sym typeface="Symbol" panose="05050102010706020507" pitchFamily="18" charset="2"/>
              </a:rPr>
              <a:t>)*</a:t>
            </a:r>
            <a:endParaRPr lang="en-US" sz="2400" b="1" dirty="0">
              <a:solidFill>
                <a:srgbClr val="FF0000"/>
              </a:solidFill>
            </a:endParaRPr>
          </a:p>
        </p:txBody>
      </p:sp>
      <p:sp>
        <p:nvSpPr>
          <p:cNvPr id="53" name="TextBox 52">
            <a:extLst>
              <a:ext uri="{FF2B5EF4-FFF2-40B4-BE49-F238E27FC236}">
                <a16:creationId xmlns:a16="http://schemas.microsoft.com/office/drawing/2014/main" id="{EE94BC84-038D-0D8D-F3A0-A8FE75287D1E}"/>
              </a:ext>
            </a:extLst>
          </p:cNvPr>
          <p:cNvSpPr txBox="1"/>
          <p:nvPr/>
        </p:nvSpPr>
        <p:spPr>
          <a:xfrm>
            <a:off x="49006" y="5292830"/>
            <a:ext cx="5252192" cy="461665"/>
          </a:xfrm>
          <a:prstGeom prst="rect">
            <a:avLst/>
          </a:prstGeom>
          <a:noFill/>
        </p:spPr>
        <p:txBody>
          <a:bodyPr wrap="square" rtlCol="0">
            <a:spAutoFit/>
          </a:bodyPr>
          <a:lstStyle/>
          <a:p>
            <a:r>
              <a:rPr lang="en-US" dirty="0"/>
              <a:t>String </a:t>
            </a:r>
            <a:r>
              <a:rPr lang="en-US" sz="2400" b="1" dirty="0" err="1"/>
              <a:t>abbab</a:t>
            </a:r>
            <a:r>
              <a:rPr lang="en-US" dirty="0"/>
              <a:t> must occur at least once</a:t>
            </a:r>
            <a:endParaRPr lang="en-US" b="1" dirty="0"/>
          </a:p>
        </p:txBody>
      </p:sp>
      <p:sp>
        <p:nvSpPr>
          <p:cNvPr id="54" name="TextBox 53">
            <a:extLst>
              <a:ext uri="{FF2B5EF4-FFF2-40B4-BE49-F238E27FC236}">
                <a16:creationId xmlns:a16="http://schemas.microsoft.com/office/drawing/2014/main" id="{882DCA2C-8D30-7571-D795-26AAD3F5DB3D}"/>
              </a:ext>
            </a:extLst>
          </p:cNvPr>
          <p:cNvSpPr txBox="1"/>
          <p:nvPr/>
        </p:nvSpPr>
        <p:spPr>
          <a:xfrm>
            <a:off x="49006" y="5269716"/>
            <a:ext cx="7422977" cy="461665"/>
          </a:xfrm>
          <a:prstGeom prst="rect">
            <a:avLst/>
          </a:prstGeom>
          <a:noFill/>
        </p:spPr>
        <p:txBody>
          <a:bodyPr wrap="square" rtlCol="0">
            <a:spAutoFit/>
          </a:bodyPr>
          <a:lstStyle/>
          <a:p>
            <a:r>
              <a:rPr lang="en-US" dirty="0"/>
              <a:t>Before string </a:t>
            </a:r>
            <a:r>
              <a:rPr lang="en-US" sz="2400" b="1" dirty="0" err="1"/>
              <a:t>abbab</a:t>
            </a:r>
            <a:r>
              <a:rPr lang="en-US" dirty="0"/>
              <a:t> there can be zero or more number of </a:t>
            </a:r>
            <a:r>
              <a:rPr lang="en-US" sz="2400" b="1" dirty="0"/>
              <a:t>a</a:t>
            </a:r>
            <a:r>
              <a:rPr lang="en-US" dirty="0"/>
              <a:t>’s and/or </a:t>
            </a:r>
            <a:r>
              <a:rPr lang="en-US" sz="2400" b="1" dirty="0"/>
              <a:t>b</a:t>
            </a:r>
            <a:r>
              <a:rPr lang="en-US" dirty="0"/>
              <a:t>’s</a:t>
            </a:r>
            <a:endParaRPr lang="en-US" b="1" dirty="0"/>
          </a:p>
        </p:txBody>
      </p:sp>
      <p:sp>
        <p:nvSpPr>
          <p:cNvPr id="55" name="TextBox 54">
            <a:extLst>
              <a:ext uri="{FF2B5EF4-FFF2-40B4-BE49-F238E27FC236}">
                <a16:creationId xmlns:a16="http://schemas.microsoft.com/office/drawing/2014/main" id="{150F25B0-9832-0615-CB45-396501B7E607}"/>
              </a:ext>
            </a:extLst>
          </p:cNvPr>
          <p:cNvSpPr txBox="1"/>
          <p:nvPr/>
        </p:nvSpPr>
        <p:spPr>
          <a:xfrm>
            <a:off x="50527" y="5257682"/>
            <a:ext cx="7596238" cy="461665"/>
          </a:xfrm>
          <a:prstGeom prst="rect">
            <a:avLst/>
          </a:prstGeom>
          <a:noFill/>
        </p:spPr>
        <p:txBody>
          <a:bodyPr wrap="square" rtlCol="0">
            <a:spAutoFit/>
          </a:bodyPr>
          <a:lstStyle/>
          <a:p>
            <a:r>
              <a:rPr lang="en-US" dirty="0"/>
              <a:t>After string </a:t>
            </a:r>
            <a:r>
              <a:rPr lang="en-US" sz="2400" b="1" dirty="0" err="1"/>
              <a:t>abbab</a:t>
            </a:r>
            <a:r>
              <a:rPr lang="en-US" dirty="0"/>
              <a:t> there can be zero or more number of </a:t>
            </a:r>
            <a:r>
              <a:rPr lang="en-US" sz="2400" b="1" dirty="0"/>
              <a:t>a</a:t>
            </a:r>
            <a:r>
              <a:rPr lang="en-US" dirty="0"/>
              <a:t>’s and/or </a:t>
            </a:r>
            <a:r>
              <a:rPr lang="en-US" sz="2400" b="1" dirty="0"/>
              <a:t>b</a:t>
            </a:r>
            <a:r>
              <a:rPr lang="en-US" dirty="0"/>
              <a:t>’s</a:t>
            </a:r>
            <a:endParaRPr lang="en-US" b="1" dirty="0"/>
          </a:p>
        </p:txBody>
      </p:sp>
      <p:sp>
        <p:nvSpPr>
          <p:cNvPr id="56" name="TextBox 55">
            <a:extLst>
              <a:ext uri="{FF2B5EF4-FFF2-40B4-BE49-F238E27FC236}">
                <a16:creationId xmlns:a16="http://schemas.microsoft.com/office/drawing/2014/main" id="{EBDB49A6-92EB-6581-C281-277DD4D81023}"/>
              </a:ext>
            </a:extLst>
          </p:cNvPr>
          <p:cNvSpPr txBox="1"/>
          <p:nvPr/>
        </p:nvSpPr>
        <p:spPr>
          <a:xfrm>
            <a:off x="3537718" y="4781497"/>
            <a:ext cx="1161018" cy="461665"/>
          </a:xfrm>
          <a:prstGeom prst="rect">
            <a:avLst/>
          </a:prstGeom>
          <a:noFill/>
          <a:ln>
            <a:noFill/>
          </a:ln>
        </p:spPr>
        <p:txBody>
          <a:bodyPr wrap="square" rtlCol="0">
            <a:spAutoFit/>
          </a:bodyPr>
          <a:lstStyle/>
          <a:p>
            <a:r>
              <a:rPr lang="en-US" altLang="en-US" sz="2400" b="1" dirty="0">
                <a:solidFill>
                  <a:srgbClr val="FF0000"/>
                </a:solidFill>
                <a:sym typeface="Symbol" panose="05050102010706020507" pitchFamily="18" charset="2"/>
              </a:rPr>
              <a:t>(</a:t>
            </a:r>
            <a:r>
              <a:rPr lang="en-US" altLang="en-US" sz="2400" b="1" dirty="0" err="1">
                <a:solidFill>
                  <a:srgbClr val="FF0000"/>
                </a:solidFill>
                <a:sym typeface="Symbol" panose="05050102010706020507" pitchFamily="18" charset="2"/>
              </a:rPr>
              <a:t>aUb</a:t>
            </a:r>
            <a:r>
              <a:rPr lang="en-US" altLang="en-US" sz="2400" b="1" dirty="0">
                <a:solidFill>
                  <a:srgbClr val="FF0000"/>
                </a:solidFill>
                <a:sym typeface="Symbol" panose="05050102010706020507" pitchFamily="18" charset="2"/>
              </a:rPr>
              <a:t>)*</a:t>
            </a:r>
            <a:endParaRPr lang="en-US" sz="2400" b="1" dirty="0">
              <a:solidFill>
                <a:srgbClr val="FF0000"/>
              </a:solidFill>
            </a:endParaRPr>
          </a:p>
        </p:txBody>
      </p:sp>
      <p:sp>
        <p:nvSpPr>
          <p:cNvPr id="57" name="TextBox 56">
            <a:extLst>
              <a:ext uri="{FF2B5EF4-FFF2-40B4-BE49-F238E27FC236}">
                <a16:creationId xmlns:a16="http://schemas.microsoft.com/office/drawing/2014/main" id="{7F0CD5A1-9F9D-80CC-4F6A-ADCF7E9E282E}"/>
              </a:ext>
            </a:extLst>
          </p:cNvPr>
          <p:cNvSpPr txBox="1"/>
          <p:nvPr/>
        </p:nvSpPr>
        <p:spPr>
          <a:xfrm>
            <a:off x="2986992" y="4802034"/>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8" name="TextBox 57">
            <a:extLst>
              <a:ext uri="{FF2B5EF4-FFF2-40B4-BE49-F238E27FC236}">
                <a16:creationId xmlns:a16="http://schemas.microsoft.com/office/drawing/2014/main" id="{CEF8E22A-2790-6222-B182-8698F66014C0}"/>
              </a:ext>
            </a:extLst>
          </p:cNvPr>
          <p:cNvSpPr txBox="1"/>
          <p:nvPr/>
        </p:nvSpPr>
        <p:spPr>
          <a:xfrm>
            <a:off x="2110888" y="4773251"/>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9" name="TextBox 58">
            <a:extLst>
              <a:ext uri="{FF2B5EF4-FFF2-40B4-BE49-F238E27FC236}">
                <a16:creationId xmlns:a16="http://schemas.microsoft.com/office/drawing/2014/main" id="{4FD433D6-55FE-895F-F8D9-875A9C04E724}"/>
              </a:ext>
            </a:extLst>
          </p:cNvPr>
          <p:cNvSpPr txBox="1"/>
          <p:nvPr/>
        </p:nvSpPr>
        <p:spPr>
          <a:xfrm>
            <a:off x="3811068" y="4772903"/>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60" name="TextBox 59">
            <a:extLst>
              <a:ext uri="{FF2B5EF4-FFF2-40B4-BE49-F238E27FC236}">
                <a16:creationId xmlns:a16="http://schemas.microsoft.com/office/drawing/2014/main" id="{3427A686-B267-0F15-499F-F21F8E279026}"/>
              </a:ext>
            </a:extLst>
          </p:cNvPr>
          <p:cNvSpPr txBox="1"/>
          <p:nvPr/>
        </p:nvSpPr>
        <p:spPr>
          <a:xfrm>
            <a:off x="4709200" y="1715717"/>
            <a:ext cx="3118981" cy="461665"/>
          </a:xfrm>
          <a:prstGeom prst="rect">
            <a:avLst/>
          </a:prstGeom>
          <a:noFill/>
        </p:spPr>
        <p:txBody>
          <a:bodyPr wrap="square" rtlCol="0">
            <a:spAutoFit/>
          </a:bodyPr>
          <a:lstStyle/>
          <a:p>
            <a:r>
              <a:rPr lang="en-US" altLang="en-US" sz="2400" b="1" dirty="0">
                <a:sym typeface="Symbol" panose="05050102010706020507" pitchFamily="18" charset="2"/>
              </a:rPr>
              <a:t>b* a bb b* (a bb b*)*</a:t>
            </a:r>
          </a:p>
        </p:txBody>
      </p:sp>
      <p:sp>
        <p:nvSpPr>
          <p:cNvPr id="61" name="TextBox 60">
            <a:extLst>
              <a:ext uri="{FF2B5EF4-FFF2-40B4-BE49-F238E27FC236}">
                <a16:creationId xmlns:a16="http://schemas.microsoft.com/office/drawing/2014/main" id="{6F4915AD-7D43-0AAF-CC21-E02CA28F6DB2}"/>
              </a:ext>
            </a:extLst>
          </p:cNvPr>
          <p:cNvSpPr txBox="1"/>
          <p:nvPr/>
        </p:nvSpPr>
        <p:spPr>
          <a:xfrm>
            <a:off x="4696090" y="3013568"/>
            <a:ext cx="3118981" cy="461665"/>
          </a:xfrm>
          <a:prstGeom prst="rect">
            <a:avLst/>
          </a:prstGeom>
          <a:noFill/>
        </p:spPr>
        <p:txBody>
          <a:bodyPr wrap="square" rtlCol="0">
            <a:spAutoFit/>
          </a:bodyPr>
          <a:lstStyle/>
          <a:p>
            <a:r>
              <a:rPr lang="en-US" altLang="en-US" sz="2400" b="1" dirty="0">
                <a:sym typeface="Symbol" panose="05050102010706020507" pitchFamily="18" charset="2"/>
              </a:rPr>
              <a:t>a* b (a* b a* b a*)*</a:t>
            </a:r>
          </a:p>
        </p:txBody>
      </p:sp>
      <p:sp>
        <p:nvSpPr>
          <p:cNvPr id="62" name="TextBox 61">
            <a:extLst>
              <a:ext uri="{FF2B5EF4-FFF2-40B4-BE49-F238E27FC236}">
                <a16:creationId xmlns:a16="http://schemas.microsoft.com/office/drawing/2014/main" id="{1566471F-E1D6-3512-7CE9-F826620489E9}"/>
              </a:ext>
            </a:extLst>
          </p:cNvPr>
          <p:cNvSpPr txBox="1"/>
          <p:nvPr/>
        </p:nvSpPr>
        <p:spPr>
          <a:xfrm>
            <a:off x="4709199" y="4773637"/>
            <a:ext cx="3118981" cy="461665"/>
          </a:xfrm>
          <a:prstGeom prst="rect">
            <a:avLst/>
          </a:prstGeom>
          <a:noFill/>
        </p:spPr>
        <p:txBody>
          <a:bodyPr wrap="square" rtlCol="0">
            <a:spAutoFit/>
          </a:bodyPr>
          <a:lstStyle/>
          <a:p>
            <a:r>
              <a:rPr lang="en-US" altLang="en-US" sz="2400" b="1" dirty="0">
                <a:sym typeface="Symbol" panose="05050102010706020507" pitchFamily="18" charset="2"/>
              </a:rPr>
              <a:t>(</a:t>
            </a:r>
            <a:r>
              <a:rPr lang="en-US" altLang="en-US" sz="2400" b="1" dirty="0" err="1">
                <a:sym typeface="Symbol" panose="05050102010706020507" pitchFamily="18" charset="2"/>
              </a:rPr>
              <a:t>aUb</a:t>
            </a:r>
            <a:r>
              <a:rPr lang="en-US" altLang="en-US" sz="2400" b="1" dirty="0">
                <a:sym typeface="Symbol" panose="05050102010706020507" pitchFamily="18" charset="2"/>
              </a:rPr>
              <a:t>)* </a:t>
            </a:r>
            <a:r>
              <a:rPr lang="en-US" altLang="en-US" sz="2400" b="1" dirty="0" err="1">
                <a:sym typeface="Symbol" panose="05050102010706020507" pitchFamily="18" charset="2"/>
              </a:rPr>
              <a:t>abbab</a:t>
            </a:r>
            <a:r>
              <a:rPr lang="en-US" altLang="en-US" sz="2400" b="1" dirty="0">
                <a:sym typeface="Symbol" panose="05050102010706020507" pitchFamily="18" charset="2"/>
              </a:rPr>
              <a:t> (</a:t>
            </a:r>
            <a:r>
              <a:rPr lang="en-US" altLang="en-US" sz="2400" b="1" dirty="0" err="1">
                <a:sym typeface="Symbol" panose="05050102010706020507" pitchFamily="18" charset="2"/>
              </a:rPr>
              <a:t>aUb</a:t>
            </a:r>
            <a:r>
              <a:rPr lang="en-US" altLang="en-US" sz="2400" b="1" dirty="0">
                <a:sym typeface="Symbol" panose="05050102010706020507" pitchFamily="18" charset="2"/>
              </a:rPr>
              <a:t>)*</a:t>
            </a:r>
            <a:endParaRPr lang="en-US" altLang="en-US" b="1" dirty="0">
              <a:sym typeface="Symbol" panose="05050102010706020507" pitchFamily="18" charset="2"/>
            </a:endParaRPr>
          </a:p>
        </p:txBody>
      </p:sp>
      <p:cxnSp>
        <p:nvCxnSpPr>
          <p:cNvPr id="64" name="Straight Connector 63">
            <a:extLst>
              <a:ext uri="{FF2B5EF4-FFF2-40B4-BE49-F238E27FC236}">
                <a16:creationId xmlns:a16="http://schemas.microsoft.com/office/drawing/2014/main" id="{A917E7F4-9614-4F83-218B-401A2A4D2A0B}"/>
              </a:ext>
            </a:extLst>
          </p:cNvPr>
          <p:cNvCxnSpPr/>
          <p:nvPr/>
        </p:nvCxnSpPr>
        <p:spPr>
          <a:xfrm flipV="1">
            <a:off x="2275163" y="3445701"/>
            <a:ext cx="1698325" cy="12994"/>
          </a:xfrm>
          <a:prstGeom prst="line">
            <a:avLst/>
          </a:prstGeom>
          <a:ln>
            <a:solidFill>
              <a:srgbClr val="FF0000"/>
            </a:solidFill>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4896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35"/>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3"/>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4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4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4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3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grpId="1" nodeType="withEffect">
                                  <p:stCondLst>
                                    <p:cond delay="0"/>
                                  </p:stCondLst>
                                  <p:childTnLst>
                                    <p:set>
                                      <p:cBhvr>
                                        <p:cTn id="180" dur="1" fill="hold">
                                          <p:stCondLst>
                                            <p:cond delay="0"/>
                                          </p:stCondLst>
                                        </p:cTn>
                                        <p:tgtEl>
                                          <p:spTgt spid="45"/>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8"/>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4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6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1"/>
                                        </p:tgtEl>
                                        <p:attrNameLst>
                                          <p:attrName>style.visibility</p:attrName>
                                        </p:attrNameLst>
                                      </p:cBhvr>
                                      <p:to>
                                        <p:strVal val="visible"/>
                                      </p:to>
                                    </p:set>
                                  </p:childTnLst>
                                </p:cTn>
                              </p:par>
                              <p:par>
                                <p:cTn id="205" presetID="1" presetClass="exit" presetSubtype="0" fill="hold" grpId="1" nodeType="withEffect">
                                  <p:stCondLst>
                                    <p:cond delay="0"/>
                                  </p:stCondLst>
                                  <p:childTnLst>
                                    <p:set>
                                      <p:cBhvr>
                                        <p:cTn id="206" dur="1" fill="hold">
                                          <p:stCondLst>
                                            <p:cond delay="0"/>
                                          </p:stCondLst>
                                        </p:cTn>
                                        <p:tgtEl>
                                          <p:spTgt spid="4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64"/>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par>
                                <p:cTn id="215" presetID="1" presetClass="exit" presetSubtype="0" fill="hold" grpId="1" nodeType="withEffect">
                                  <p:stCondLst>
                                    <p:cond delay="0"/>
                                  </p:stCondLst>
                                  <p:childTnLst>
                                    <p:set>
                                      <p:cBhvr>
                                        <p:cTn id="216" dur="1" fill="hold">
                                          <p:stCondLst>
                                            <p:cond delay="0"/>
                                          </p:stCondLst>
                                        </p:cTn>
                                        <p:tgtEl>
                                          <p:spTgt spid="30"/>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34"/>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39"/>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32"/>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31"/>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41"/>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5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57"/>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51"/>
                                        </p:tgtEl>
                                        <p:attrNameLst>
                                          <p:attrName>style.visibility</p:attrName>
                                        </p:attrNameLst>
                                      </p:cBhvr>
                                      <p:to>
                                        <p:strVal val="visible"/>
                                      </p:to>
                                    </p:set>
                                  </p:childTnLst>
                                </p:cTn>
                              </p:par>
                              <p:par>
                                <p:cTn id="245" presetID="1" presetClass="exit" presetSubtype="0" fill="hold" grpId="1" nodeType="withEffect">
                                  <p:stCondLst>
                                    <p:cond delay="0"/>
                                  </p:stCondLst>
                                  <p:childTnLst>
                                    <p:set>
                                      <p:cBhvr>
                                        <p:cTn id="246" dur="1" fill="hold">
                                          <p:stCondLst>
                                            <p:cond delay="0"/>
                                          </p:stCondLst>
                                        </p:cTn>
                                        <p:tgtEl>
                                          <p:spTgt spid="57"/>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5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58"/>
                                        </p:tgtEl>
                                        <p:attrNameLst>
                                          <p:attrName>style.visibility</p:attrName>
                                        </p:attrNameLst>
                                      </p:cBhvr>
                                      <p:to>
                                        <p:strVal val="visible"/>
                                      </p:to>
                                    </p:set>
                                  </p:childTnLst>
                                </p:cTn>
                              </p:par>
                              <p:par>
                                <p:cTn id="253" presetID="1" presetClass="exit" presetSubtype="0" fill="hold" grpId="1" nodeType="withEffect">
                                  <p:stCondLst>
                                    <p:cond delay="0"/>
                                  </p:stCondLst>
                                  <p:childTnLst>
                                    <p:set>
                                      <p:cBhvr>
                                        <p:cTn id="254" dur="1" fill="hold">
                                          <p:stCondLst>
                                            <p:cond delay="0"/>
                                          </p:stCondLst>
                                        </p:cTn>
                                        <p:tgtEl>
                                          <p:spTgt spid="53"/>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52"/>
                                        </p:tgtEl>
                                        <p:attrNameLst>
                                          <p:attrName>style.visibility</p:attrName>
                                        </p:attrNameLst>
                                      </p:cBhvr>
                                      <p:to>
                                        <p:strVal val="visible"/>
                                      </p:to>
                                    </p:set>
                                  </p:childTnLst>
                                </p:cTn>
                              </p:par>
                              <p:par>
                                <p:cTn id="259" presetID="1" presetClass="exit" presetSubtype="0" fill="hold" grpId="1" nodeType="withEffect">
                                  <p:stCondLst>
                                    <p:cond delay="0"/>
                                  </p:stCondLst>
                                  <p:childTnLst>
                                    <p:set>
                                      <p:cBhvr>
                                        <p:cTn id="260" dur="1" fill="hold">
                                          <p:stCondLst>
                                            <p:cond delay="0"/>
                                          </p:stCondLst>
                                        </p:cTn>
                                        <p:tgtEl>
                                          <p:spTgt spid="58"/>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55"/>
                                        </p:tgtEl>
                                        <p:attrNameLst>
                                          <p:attrName>style.visibility</p:attrName>
                                        </p:attrNameLst>
                                      </p:cBhvr>
                                      <p:to>
                                        <p:strVal val="visible"/>
                                      </p:to>
                                    </p:set>
                                  </p:childTnLst>
                                </p:cTn>
                              </p:par>
                              <p:par>
                                <p:cTn id="265" presetID="1" presetClass="exit" presetSubtype="0" fill="hold" grpId="1" nodeType="withEffect">
                                  <p:stCondLst>
                                    <p:cond delay="0"/>
                                  </p:stCondLst>
                                  <p:childTnLst>
                                    <p:set>
                                      <p:cBhvr>
                                        <p:cTn id="266" dur="1" fill="hold">
                                          <p:stCondLst>
                                            <p:cond delay="0"/>
                                          </p:stCondLst>
                                        </p:cTn>
                                        <p:tgtEl>
                                          <p:spTgt spid="54"/>
                                        </p:tgtEl>
                                        <p:attrNameLst>
                                          <p:attrName>style.visibility</p:attrName>
                                        </p:attrNameLst>
                                      </p:cBhvr>
                                      <p:to>
                                        <p:strVal val="hidden"/>
                                      </p:to>
                                    </p:set>
                                  </p:childTnLst>
                                </p:cTn>
                              </p:par>
                              <p:par>
                                <p:cTn id="267" presetID="1" presetClass="entr" presetSubtype="0" fill="hold" grpId="0" nodeType="withEffect">
                                  <p:stCondLst>
                                    <p:cond delay="0"/>
                                  </p:stCondLst>
                                  <p:childTnLst>
                                    <p:set>
                                      <p:cBhvr>
                                        <p:cTn id="268" dur="1" fill="hold">
                                          <p:stCondLst>
                                            <p:cond delay="0"/>
                                          </p:stCondLst>
                                        </p:cTn>
                                        <p:tgtEl>
                                          <p:spTgt spid="59"/>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56"/>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59"/>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55"/>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62"/>
                                        </p:tgtEl>
                                        <p:attrNameLst>
                                          <p:attrName>style.visibility</p:attrName>
                                        </p:attrNameLst>
                                      </p:cBhvr>
                                      <p:to>
                                        <p:strVal val="visible"/>
                                      </p:to>
                                    </p:set>
                                  </p:childTnLst>
                                </p:cTn>
                              </p:par>
                              <p:par>
                                <p:cTn id="283" presetID="1" presetClass="exit" presetSubtype="0" fill="hold" grpId="1" nodeType="withEffect">
                                  <p:stCondLst>
                                    <p:cond delay="0"/>
                                  </p:stCondLst>
                                  <p:childTnLst>
                                    <p:set>
                                      <p:cBhvr>
                                        <p:cTn id="284" dur="1" fill="hold">
                                          <p:stCondLst>
                                            <p:cond delay="0"/>
                                          </p:stCondLst>
                                        </p:cTn>
                                        <p:tgtEl>
                                          <p:spTgt spid="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52"/>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2" grpId="0"/>
      <p:bldP spid="22" grpId="1"/>
      <p:bldP spid="23" grpId="0"/>
      <p:bldP spid="23" grpId="1"/>
      <p:bldP spid="24" grpId="0"/>
      <p:bldP spid="24" grpId="1"/>
      <p:bldP spid="25" grpId="0"/>
      <p:bldP spid="25" grpId="1"/>
      <p:bldP spid="26" grpId="0"/>
      <p:bldP spid="26" grpId="1"/>
      <p:bldP spid="27" grpId="0"/>
      <p:bldP spid="27"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800C424-35D0-413D-BE99-FE256E23D1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1079</TotalTime>
  <Words>1868</Words>
  <Application>Microsoft Office PowerPoint</Application>
  <PresentationFormat>On-screen Show (4:3)</PresentationFormat>
  <Paragraphs>294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Corbel</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246</cp:revision>
  <dcterms:created xsi:type="dcterms:W3CDTF">2020-07-03T15:11:23Z</dcterms:created>
  <dcterms:modified xsi:type="dcterms:W3CDTF">2023-10-04T10:45:51Z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