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1"/>
  </p:notesMasterIdLst>
  <p:sldIdLst>
    <p:sldId id="256" r:id="rId5"/>
    <p:sldId id="257" r:id="rId6"/>
    <p:sldId id="258" r:id="rId7"/>
    <p:sldId id="259" r:id="rId8"/>
    <p:sldId id="286" r:id="rId9"/>
    <p:sldId id="287" r:id="rId10"/>
    <p:sldId id="301" r:id="rId11"/>
    <p:sldId id="302" r:id="rId12"/>
    <p:sldId id="305" r:id="rId13"/>
    <p:sldId id="303" r:id="rId14"/>
    <p:sldId id="304" r:id="rId15"/>
    <p:sldId id="297" r:id="rId16"/>
    <p:sldId id="298" r:id="rId17"/>
    <p:sldId id="299" r:id="rId18"/>
    <p:sldId id="300"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9/24/2023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PDA+Exercise-TOC_Papadimitriou.pdf" TargetMode="External"/><Relationship Id="rId2" Type="http://schemas.openxmlformats.org/officeDocument/2006/relationships/hyperlink" Target="PDA-TOC_Sipser.pdf" TargetMode="External"/><Relationship Id="rId1" Type="http://schemas.openxmlformats.org/officeDocument/2006/relationships/slideLayout" Target="../slideLayouts/slideLayout6.xml"/><Relationship Id="rId4" Type="http://schemas.openxmlformats.org/officeDocument/2006/relationships/hyperlink" Target="PDA+Exercise-TOC_Hopcrof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7</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a:t>Sharfuddin Mahmood, Assistant </a:t>
            </a:r>
            <a:r>
              <a:rPr lang="en-US" dirty="0"/>
              <a:t>Professor, </a:t>
            </a:r>
          </a:p>
          <a:p>
            <a:r>
              <a:rPr lang="en-US" dirty="0"/>
              <a:t>Department of Computer Science, Faculty of Science &amp; Technology.</a:t>
            </a:r>
          </a:p>
          <a:p>
            <a:r>
              <a:rPr lang="en-US" dirty="0"/>
              <a:t>smahmood@aiub.edu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0342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3"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3"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7102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2"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3"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5"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5"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2"/>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3"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5"/>
      <p:bldP spid="58" grpId="0"/>
      <p:bldP spid="58" grpId="1"/>
      <p:bldP spid="58" grpId="2"/>
      <p:bldP spid="58" grpId="3"/>
      <p:bldP spid="59" grpId="0"/>
      <p:bldP spid="59" grpId="1"/>
      <p:bldP spid="60" grpId="0"/>
      <p:bldP spid="60" grpId="1"/>
      <p:bldP spid="60" grpId="2"/>
      <p:bldP spid="60" grpId="5"/>
      <p:bldP spid="61" grpId="0"/>
      <p:bldP spid="61" grpId="1"/>
      <p:bldP spid="62" grpId="0"/>
      <p:bldP spid="6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r>
              <a:rPr lang="en-US" altLang="en-US" sz="2400" dirty="0"/>
              <a:t>A context-free grammar generates a language, a push down automaton recognizes a language.</a:t>
            </a:r>
          </a:p>
          <a:p>
            <a:r>
              <a:rPr lang="en-US" altLang="en-US" b="1" dirty="0"/>
              <a:t>A Language is generated by a CFG  </a:t>
            </a:r>
            <a:r>
              <a:rPr lang="en-US" altLang="en-US" b="1" dirty="0">
                <a:sym typeface="Symbol" panose="05050102010706020507" pitchFamily="18" charset="2"/>
              </a:rPr>
              <a:t> </a:t>
            </a:r>
            <a:r>
              <a:rPr lang="en-US" altLang="en-US" b="1" dirty="0"/>
              <a:t>It is recognized by a PDA</a:t>
            </a:r>
          </a:p>
          <a:p>
            <a:r>
              <a:rPr lang="en-US" altLang="en-US" dirty="0"/>
              <a:t>A language L is context-free if and only if there is a pushdown automata M that recognizes L.</a:t>
            </a:r>
          </a:p>
          <a:p>
            <a:pPr lvl="1"/>
            <a:r>
              <a:rPr lang="en-US" altLang="en-US" u="sng" dirty="0"/>
              <a:t>Two step proof</a:t>
            </a:r>
            <a:r>
              <a:rPr lang="en-US" altLang="en-US" dirty="0"/>
              <a:t>: </a:t>
            </a:r>
          </a:p>
          <a:p>
            <a:pPr marL="909042" lvl="2" indent="-457200">
              <a:buFont typeface="+mj-lt"/>
              <a:buAutoNum type="arabicPeriod"/>
            </a:pPr>
            <a:r>
              <a:rPr lang="en-US" altLang="en-US" dirty="0"/>
              <a:t>Given a CFG G, construct a PDA M</a:t>
            </a:r>
            <a:r>
              <a:rPr lang="en-US" altLang="en-US" baseline="-25000" dirty="0"/>
              <a:t>G</a:t>
            </a:r>
            <a:endParaRPr lang="en-US" altLang="en-US" dirty="0"/>
          </a:p>
          <a:p>
            <a:pPr marL="909042" lvl="2" indent="-457200">
              <a:buFont typeface="+mj-lt"/>
              <a:buAutoNum type="arabicPeriod"/>
            </a:pPr>
            <a:r>
              <a:rPr lang="en-US" altLang="en-US" dirty="0"/>
              <a:t>Given a PDA M, make a CFG G</a:t>
            </a:r>
            <a:r>
              <a:rPr lang="en-US" altLang="en-US" baseline="-25000" dirty="0"/>
              <a:t>M</a:t>
            </a:r>
          </a:p>
          <a:p>
            <a:endParaRPr lang="en-US" altLang="en-US" dirty="0"/>
          </a:p>
          <a:p>
            <a:endParaRPr lang="en-US" altLang="en-US" dirty="0"/>
          </a:p>
          <a:p>
            <a:endParaRPr lang="en-US" dirty="0"/>
          </a:p>
        </p:txBody>
      </p:sp>
    </p:spTree>
    <p:extLst>
      <p:ext uri="{BB962C8B-B14F-4D97-AF65-F5344CB8AC3E}">
        <p14:creationId xmlns:p14="http://schemas.microsoft.com/office/powerpoint/2010/main" val="256111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p:txBody>
          <a:bodyPr/>
          <a:lstStyle/>
          <a:p>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r>
              <a:rPr lang="en-US" dirty="0"/>
              <a:t>CFG: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p>
          <a:p>
            <a:r>
              <a:rPr lang="en-US" dirty="0"/>
              <a:t>Generating by deriving the string 000111</a:t>
            </a:r>
          </a:p>
          <a:p>
            <a:pPr lvl="1"/>
            <a:r>
              <a:rPr lang="en-US" dirty="0"/>
              <a:t>S </a:t>
            </a:r>
            <a:r>
              <a:rPr lang="en-US" dirty="0">
                <a:sym typeface="Wingdings" panose="05000000000000000000" pitchFamily="2" charset="2"/>
              </a:rPr>
              <a:t> 0S1  00S11  000S111  000111</a:t>
            </a:r>
          </a:p>
          <a:p>
            <a:r>
              <a:rPr lang="en-US" dirty="0">
                <a:sym typeface="Wingdings" panose="05000000000000000000" pitchFamily="2" charset="2"/>
              </a:rPr>
              <a:t>PDA stack:                                                                      Input String:</a:t>
            </a:r>
            <a:endParaRPr lang="en-US" dirty="0"/>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r>
              <a:rPr lang="en-US" dirty="0"/>
              <a:t>Unambiguous CFG have Deterministic PDA. There is only one way to generate (by CFG) and recognize (by PDA) each string of the language.</a:t>
            </a:r>
          </a:p>
          <a:p>
            <a:pPr lvl="1"/>
            <a:r>
              <a:rPr lang="en-US" dirty="0"/>
              <a:t>Example: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endParaRPr lang="en-US" dirty="0"/>
          </a:p>
          <a:p>
            <a:r>
              <a:rPr lang="en-US" dirty="0"/>
              <a:t>Ambiguous CFG have Non-Deterministic PDA. There is more than one way to generate (by CFG) and recognize (by PDA) each string of the language.</a:t>
            </a:r>
          </a:p>
          <a:p>
            <a:pPr lvl="1"/>
            <a:r>
              <a:rPr lang="en-US" dirty="0"/>
              <a:t>Example: T </a:t>
            </a:r>
            <a:r>
              <a:rPr lang="en-US" dirty="0">
                <a:sym typeface="Wingdings" panose="05000000000000000000" pitchFamily="2" charset="2"/>
              </a:rPr>
              <a:t> T + T | T x T | (T) | a</a:t>
            </a:r>
          </a:p>
          <a:p>
            <a:pPr marL="257175" lvl="1" indent="0">
              <a:buNone/>
            </a:pPr>
            <a:endParaRPr lang="en-US" dirty="0"/>
          </a:p>
          <a:p>
            <a:pPr lvl="1"/>
            <a:endParaRPr lang="en-US" dirty="0"/>
          </a:p>
        </p:txBody>
      </p:sp>
    </p:spTree>
    <p:extLst>
      <p:ext uri="{BB962C8B-B14F-4D97-AF65-F5344CB8AC3E}">
        <p14:creationId xmlns:p14="http://schemas.microsoft.com/office/powerpoint/2010/main" val="346664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lstStyle/>
          <a:p>
            <a:r>
              <a:rPr lang="en-US" dirty="0"/>
              <a:t>Consider the language, L =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 n </a:t>
            </a:r>
            <a:r>
              <a:rPr lang="en-US" dirty="0">
                <a:latin typeface="Cambria Math" panose="02040503050406030204" pitchFamily="18" charset="0"/>
                <a:ea typeface="Cambria Math" panose="02040503050406030204" pitchFamily="18" charset="0"/>
              </a:rPr>
              <a:t>≥</a:t>
            </a:r>
            <a:r>
              <a:rPr lang="en-US" dirty="0"/>
              <a:t> 0} for </a:t>
            </a:r>
            <a:r>
              <a:rPr lang="en-US" dirty="0">
                <a:latin typeface="Cambria Math" panose="02040503050406030204" pitchFamily="18" charset="0"/>
                <a:ea typeface="Cambria Math" panose="02040503050406030204" pitchFamily="18" charset="0"/>
              </a:rPr>
              <a:t>∑</a:t>
            </a:r>
            <a:r>
              <a:rPr lang="en-US" dirty="0"/>
              <a:t>={a, b, c}.</a:t>
            </a:r>
          </a:p>
          <a:p>
            <a:r>
              <a:rPr lang="en-US" dirty="0"/>
              <a:t>Neither a CFG nor a PDA can be constructed for this language L.</a:t>
            </a:r>
          </a:p>
          <a:p>
            <a:r>
              <a:rPr lang="en-US" dirty="0"/>
              <a:t>Such language cannot be represented using CFL.</a:t>
            </a:r>
          </a:p>
          <a:p>
            <a:r>
              <a:rPr lang="en-US" dirty="0"/>
              <a:t>A pumping lemma (</a:t>
            </a:r>
            <a:r>
              <a:rPr lang="en-US" dirty="0">
                <a:hlinkClick r:id="rId2" action="ppaction://hlinkfile"/>
              </a:rPr>
              <a:t>Theorem 2.34</a:t>
            </a:r>
            <a:r>
              <a:rPr lang="en-US" dirty="0"/>
              <a:t>) for CFL can be used to prove if a given language is context free. </a:t>
            </a:r>
          </a:p>
        </p:txBody>
      </p:sp>
    </p:spTree>
    <p:extLst>
      <p:ext uri="{BB962C8B-B14F-4D97-AF65-F5344CB8AC3E}">
        <p14:creationId xmlns:p14="http://schemas.microsoft.com/office/powerpoint/2010/main" val="67820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3" action="ppaction://hlinkfile"/>
              </a:rPr>
              <a:t>CFL-2</a:t>
            </a:r>
            <a:r>
              <a:rPr lang="en-US" dirty="0"/>
              <a:t>. </a:t>
            </a:r>
          </a:p>
          <a:p>
            <a:r>
              <a:rPr lang="en-US" dirty="0">
                <a:hlinkClick r:id="rId4" action="ppaction://hlinkfile"/>
              </a:rPr>
              <a:t>More Reading Materials</a:t>
            </a:r>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lstStyle/>
          <a:p>
            <a:pPr marL="0" marR="0">
              <a:spcBef>
                <a:spcPts val="0"/>
              </a:spcBef>
            </a:pPr>
            <a:r>
              <a:rPr lang="en-US" b="1" dirty="0">
                <a:effectLst/>
                <a:ea typeface="Calibri" panose="020F0502020204030204" pitchFamily="34" charset="0"/>
                <a:cs typeface="Times New Roman" panose="02020603050405020304" pitchFamily="18" charset="0"/>
              </a:rPr>
              <a:t>Label</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rPr>
              <a:t>description</a:t>
            </a:r>
            <a:r>
              <a:rPr lang="en-US" dirty="0">
                <a:effectLst/>
                <a:ea typeface="Calibri" panose="020F0502020204030204" pitchFamily="34" charset="0"/>
                <a:cs typeface="Times New Roman" panose="02020603050405020304" pitchFamily="18" charset="0"/>
              </a:rPr>
              <a:t>:</a:t>
            </a:r>
          </a:p>
          <a:p>
            <a:pPr marL="0" marR="0">
              <a:spcBef>
                <a:spcPts val="0"/>
              </a:spcBef>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input alphabet from </a:t>
            </a:r>
            <a:r>
              <a:rPr lang="en-US" sz="2200" b="1" dirty="0">
                <a:effectLst/>
                <a:ea typeface="Calibri" panose="020F0502020204030204" pitchFamily="34" charset="0"/>
                <a:cs typeface="Times New Roman" panose="02020603050405020304" pitchFamily="18" charset="0"/>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input is read;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end of input.</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stack top symbol from </a:t>
            </a:r>
            <a:r>
              <a:rPr lang="en-US" sz="2200"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to be popped;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pop; </a:t>
            </a:r>
          </a:p>
          <a:p>
            <a:pPr marL="579438" lvl="1" indent="-322263">
              <a:lnSpc>
                <a:spcPct val="150000"/>
              </a:lnSpc>
              <a:spcBef>
                <a:spcPts val="0"/>
              </a:spcBef>
            </a:pPr>
            <a:r>
              <a:rPr lang="en-US" sz="2200" b="1" i="1" dirty="0">
                <a:effectLst/>
                <a:ea typeface="Calibri" panose="020F0502020204030204" pitchFamily="34" charset="0"/>
              </a:rPr>
              <a:t>z</a:t>
            </a:r>
            <a:r>
              <a:rPr lang="en-US" sz="2200" dirty="0">
                <a:effectLst/>
                <a:ea typeface="Calibri" panose="020F0502020204030204" pitchFamily="34" charset="0"/>
              </a:rPr>
              <a:t>: symbol from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to be pushed;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if no push;</a:t>
            </a:r>
          </a:p>
          <a:p>
            <a:pPr marL="0" marR="0">
              <a:lnSpc>
                <a:spcPct val="107000"/>
              </a:lnSpc>
              <a:spcBef>
                <a:spcPts val="0"/>
              </a:spcBef>
              <a:spcAft>
                <a:spcPts val="600"/>
              </a:spcAft>
            </a:pPr>
            <a:endParaRPr lang="en-US" sz="1800" b="1" dirty="0">
              <a:effectLst/>
              <a:ea typeface="Calibri" panose="020F0502020204030204" pitchFamily="34" charset="0"/>
              <a:cs typeface="Times New Roman" panose="02020603050405020304" pitchFamily="18" charset="0"/>
            </a:endParaRPr>
          </a:p>
          <a:p>
            <a:pPr marL="0" marR="0">
              <a:spcBef>
                <a:spcPts val="0"/>
              </a:spcBef>
            </a:pPr>
            <a:r>
              <a:rPr lang="en-US" b="1" dirty="0">
                <a:effectLst/>
                <a:ea typeface="Calibri" panose="020F0502020204030204" pitchFamily="34" charset="0"/>
                <a:cs typeface="Times New Roman" panose="02020603050405020304" pitchFamily="18" charset="0"/>
              </a:rPr>
              <a:t>Operations</a:t>
            </a:r>
            <a:r>
              <a:rPr lang="en-US" dirty="0">
                <a:effectLst/>
                <a:ea typeface="Calibri" panose="020F0502020204030204" pitchFamily="34" charset="0"/>
                <a:cs typeface="Times New Roman" panose="02020603050405020304" pitchFamily="18" charset="0"/>
              </a:rPr>
              <a:t>:</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No pop/push :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Wingdings" panose="05000000000000000000" pitchFamily="2"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endParaRPr lang="en-US" sz="2200" dirty="0">
              <a:effectLst/>
              <a:ea typeface="Calibri" panose="020F0502020204030204" pitchFamily="34" charset="0"/>
              <a:cs typeface="Times New Roman" panose="02020603050405020304" pitchFamily="18" charset="0"/>
            </a:endParaRP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Pop 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nothing):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rPr>
              <a:t>Push </a:t>
            </a:r>
            <a:r>
              <a:rPr lang="en-US" sz="2200" b="1" i="1" dirty="0">
                <a:effectLst/>
                <a:ea typeface="Calibri" panose="020F0502020204030204" pitchFamily="34" charset="0"/>
              </a:rPr>
              <a:t>z</a:t>
            </a:r>
            <a:r>
              <a:rPr lang="en-US" sz="2200" dirty="0">
                <a:effectLst/>
                <a:ea typeface="Calibri" panose="020F0502020204030204" pitchFamily="34" charset="0"/>
              </a:rPr>
              <a:t> (pop nothing): </a:t>
            </a:r>
            <a:r>
              <a:rPr lang="en-US" sz="2200" b="1" i="1" dirty="0">
                <a:effectLst/>
                <a:ea typeface="Calibri" panose="020F0502020204030204" pitchFamily="34" charset="0"/>
              </a:rPr>
              <a:t>x</a:t>
            </a:r>
            <a:r>
              <a:rPr lang="en-US" sz="2200" dirty="0">
                <a:effectLst/>
                <a:ea typeface="Calibri" panose="020F0502020204030204" pitchFamily="34"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rPr>
              <a:t> </a:t>
            </a:r>
            <a:r>
              <a:rPr lang="en-US" sz="2200" b="1" i="1" dirty="0">
                <a:effectLst/>
                <a:ea typeface="Calibri" panose="020F0502020204030204" pitchFamily="34" charset="0"/>
              </a:rPr>
              <a:t>z</a:t>
            </a:r>
            <a:endParaRPr lang="en-US" sz="2200" dirty="0"/>
          </a:p>
        </p:txBody>
      </p:sp>
    </p:spTree>
    <p:extLst>
      <p:ext uri="{BB962C8B-B14F-4D97-AF65-F5344CB8AC3E}">
        <p14:creationId xmlns:p14="http://schemas.microsoft.com/office/powerpoint/2010/main" val="124188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2</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5/6</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3</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pPr>
            <a:r>
              <a:rPr lang="en-US" b="1" dirty="0"/>
              <a:t>Solution: </a:t>
            </a:r>
          </a:p>
          <a:p>
            <a:pPr>
              <a:lnSpc>
                <a:spcPct val="120000"/>
              </a:lnSpc>
              <a:spcBef>
                <a:spcPts val="0"/>
              </a:spcBef>
            </a:pPr>
            <a:r>
              <a:rPr lang="en-US" sz="2000" dirty="0"/>
              <a:t>Push all </a:t>
            </a:r>
            <a:r>
              <a:rPr lang="en-US" sz="2000" b="1" i="1" dirty="0">
                <a:latin typeface="+mj-lt"/>
              </a:rPr>
              <a:t>a</a:t>
            </a:r>
            <a:r>
              <a:rPr lang="en-US" sz="2000" dirty="0"/>
              <a:t>’s of the input into the stack. </a:t>
            </a:r>
          </a:p>
          <a:p>
            <a:pPr>
              <a:lnSpc>
                <a:spcPct val="120000"/>
              </a:lnSpc>
              <a:spcBef>
                <a:spcPts val="0"/>
              </a:spcBef>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pPr>
            <a:r>
              <a:rPr lang="en-US" sz="2000" dirty="0"/>
              <a:t>If the number of </a:t>
            </a:r>
            <a:r>
              <a:rPr lang="en-US" sz="2000" b="1" i="1" dirty="0">
                <a:latin typeface="+mj-lt"/>
              </a:rPr>
              <a:t>a</a:t>
            </a:r>
            <a:r>
              <a:rPr lang="en-US" sz="2000" dirty="0"/>
              <a:t>’s are odd, only one </a:t>
            </a:r>
            <a:r>
              <a:rPr lang="en-US" sz="2000" b="1" i="1" dirty="0">
                <a:latin typeface="+mj-lt"/>
              </a:rPr>
              <a:t>a</a:t>
            </a:r>
            <a:r>
              <a:rPr lang="en-US" sz="2000" dirty="0"/>
              <a:t> will be popped for the last </a:t>
            </a:r>
            <a:r>
              <a:rPr lang="en-US" sz="2000" b="1" i="1" dirty="0">
                <a:latin typeface="+mj-lt"/>
              </a:rPr>
              <a:t>b</a:t>
            </a:r>
            <a:r>
              <a:rPr lang="en-US" sz="2000" dirty="0"/>
              <a:t>. </a:t>
            </a:r>
          </a:p>
          <a:p>
            <a:pPr>
              <a:lnSpc>
                <a:spcPct val="120000"/>
              </a:lnSpc>
              <a:spcBef>
                <a:spcPts val="0"/>
              </a:spcBef>
            </a:pPr>
            <a:r>
              <a:rPr lang="en-US" sz="2000" dirty="0"/>
              <a:t>Empty the stack. </a:t>
            </a:r>
          </a:p>
          <a:p>
            <a:pPr>
              <a:lnSpc>
                <a:spcPct val="120000"/>
              </a:lnSpc>
              <a:spcBef>
                <a:spcPts val="0"/>
              </a:spcBef>
            </a:pPr>
            <a:r>
              <a:rPr lang="en-US" sz="2000" dirty="0"/>
              <a:t>Read/scan rest of the </a:t>
            </a:r>
            <a:r>
              <a:rPr lang="en-US" sz="2000" b="1" i="1" dirty="0">
                <a:latin typeface="+mj-lt"/>
              </a:rPr>
              <a:t>b</a:t>
            </a:r>
            <a:r>
              <a:rPr lang="en-US" sz="2000" dirty="0"/>
              <a:t>’s, if remains.</a:t>
            </a:r>
          </a:p>
          <a:p>
            <a:pPr>
              <a:lnSpc>
                <a:spcPct val="120000"/>
              </a:lnSpc>
              <a:spcBef>
                <a:spcPts val="0"/>
              </a:spcBef>
            </a:pPr>
            <a:endParaRPr lang="en-US" sz="2000" dirty="0"/>
          </a:p>
          <a:p>
            <a:pPr>
              <a:lnSpc>
                <a:spcPct val="120000"/>
              </a:lnSpc>
              <a:spcBef>
                <a:spcPts val="0"/>
              </a:spcBef>
            </a:pPr>
            <a:endParaRPr lang="en-US" sz="2000" dirty="0"/>
          </a:p>
        </p:txBody>
      </p:sp>
    </p:spTree>
    <p:extLst>
      <p:ext uri="{BB962C8B-B14F-4D97-AF65-F5344CB8AC3E}">
        <p14:creationId xmlns:p14="http://schemas.microsoft.com/office/powerpoint/2010/main" val="82797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1255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822B7F-A58F-4F61-A5FB-714AF77C3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5315D3-49BD-429A-A2F8-45D181756AEF}">
  <ds:schemaRefs>
    <ds:schemaRef ds:uri="http://schemas.microsoft.com/sharepoint/v3/contenttype/forms"/>
  </ds:schemaRefs>
</ds:datastoreItem>
</file>

<file path=customXml/itemProps3.xml><?xml version="1.0" encoding="utf-8"?>
<ds:datastoreItem xmlns:ds="http://schemas.openxmlformats.org/officeDocument/2006/customXml" ds:itemID="{FBCA82C4-B4E9-47F5-964D-B0036EE9F18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2085</TotalTime>
  <Words>1700</Words>
  <Application>Microsoft Office PowerPoint</Application>
  <PresentationFormat>On-screen Show (4:3)</PresentationFormat>
  <Paragraphs>403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Black</vt:lpstr>
      <vt:lpstr>Calibri</vt:lpstr>
      <vt:lpstr>Cambria Math</vt:lpstr>
      <vt:lpstr>Corbel</vt:lpstr>
      <vt:lpstr>Monotype Corsiva</vt:lpstr>
      <vt:lpstr>Wingdings</vt:lpstr>
      <vt:lpstr>AIUB 2020</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394</cp:revision>
  <dcterms:created xsi:type="dcterms:W3CDTF">2020-07-03T15:11:23Z</dcterms:created>
  <dcterms:modified xsi:type="dcterms:W3CDTF">2023-09-24T10:17:49Z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