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330" r:id="rId4"/>
    <p:sldId id="331" r:id="rId5"/>
    <p:sldId id="334" r:id="rId6"/>
    <p:sldId id="332" r:id="rId7"/>
    <p:sldId id="353" r:id="rId8"/>
    <p:sldId id="354" r:id="rId9"/>
    <p:sldId id="333" r:id="rId10"/>
    <p:sldId id="355" r:id="rId11"/>
    <p:sldId id="356" r:id="rId12"/>
    <p:sldId id="361" r:id="rId13"/>
    <p:sldId id="360" r:id="rId14"/>
    <p:sldId id="357" r:id="rId15"/>
    <p:sldId id="358" r:id="rId16"/>
    <p:sldId id="266" r:id="rId17"/>
    <p:sldId id="319" r:id="rId18"/>
    <p:sldId id="320" r:id="rId19"/>
    <p:sldId id="322" r:id="rId20"/>
    <p:sldId id="323" r:id="rId21"/>
    <p:sldId id="348" r:id="rId22"/>
    <p:sldId id="350" r:id="rId23"/>
    <p:sldId id="351" r:id="rId24"/>
    <p:sldId id="324" r:id="rId25"/>
    <p:sldId id="325" r:id="rId26"/>
    <p:sldId id="326" r:id="rId27"/>
    <p:sldId id="352" r:id="rId28"/>
    <p:sldId id="359" r:id="rId29"/>
    <p:sldId id="265" r:id="rId30"/>
    <p:sldId id="26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5A15E-1A99-40A5-A89D-4D03C7726ECB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B4E94-A4BF-4054-BFBC-37471E04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1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zzad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www.javatpoint.com/" TargetMode="External"/><Relationship Id="rId4" Type="http://schemas.openxmlformats.org/officeDocument/2006/relationships/hyperlink" Target="http://www.php.ne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httpmessages.asp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 and JQUERY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/>
              <a:t>CSC 3215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54241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Sazzad</a:t>
                      </a:r>
                      <a:r>
                        <a:rPr lang="en-US" i="1" dirty="0"/>
                        <a:t> Hossain </a:t>
                      </a:r>
                      <a:r>
                        <a:rPr lang="en-US" i="1" dirty="0">
                          <a:hlinkClick r:id="rId2"/>
                        </a:rPr>
                        <a:t>sazzad@aiub.edu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GET Requests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121951"/>
            <a:ext cx="787928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simple GET request:</a:t>
            </a:r>
          </a:p>
          <a:p>
            <a:pPr lvl="1"/>
            <a:r>
              <a:rPr lang="it-IT" sz="2000" dirty="0"/>
              <a:t>xhttp.open("</a:t>
            </a:r>
            <a:r>
              <a:rPr lang="it-IT" sz="2000" dirty="0">
                <a:solidFill>
                  <a:schemeClr val="bg2">
                    <a:lumMod val="50000"/>
                  </a:schemeClr>
                </a:solidFill>
              </a:rPr>
              <a:t>GET</a:t>
            </a:r>
            <a:r>
              <a:rPr lang="it-IT" sz="2000" dirty="0"/>
              <a:t>", "demo_get.php", true);</a:t>
            </a:r>
          </a:p>
          <a:p>
            <a:pPr lvl="1"/>
            <a:r>
              <a:rPr lang="it-IT" sz="2000" dirty="0"/>
              <a:t>xhttp.send();</a:t>
            </a:r>
          </a:p>
          <a:p>
            <a:endParaRPr lang="en-US" sz="2000" dirty="0"/>
          </a:p>
          <a:p>
            <a:r>
              <a:rPr lang="en-US" sz="2000" dirty="0"/>
              <a:t>To get some specific data using GET method, need to use below example</a:t>
            </a:r>
          </a:p>
          <a:p>
            <a:r>
              <a:rPr lang="en-US" sz="2000" dirty="0"/>
              <a:t>Example 1:</a:t>
            </a:r>
          </a:p>
          <a:p>
            <a:pPr lvl="1"/>
            <a:r>
              <a:rPr lang="de-DE" sz="2000" dirty="0"/>
              <a:t>xhttp.open("GET", "</a:t>
            </a:r>
            <a:r>
              <a:rPr lang="de-DE" sz="2000" dirty="0">
                <a:solidFill>
                  <a:schemeClr val="bg2">
                    <a:lumMod val="50000"/>
                  </a:schemeClr>
                </a:solidFill>
              </a:rPr>
              <a:t>demo_get.php?t=</a:t>
            </a:r>
            <a:r>
              <a:rPr lang="de-DE" sz="2000" dirty="0"/>
              <a:t>" + Math.random(), true);</a:t>
            </a:r>
          </a:p>
          <a:p>
            <a:pPr lvl="1"/>
            <a:r>
              <a:rPr lang="de-DE" sz="2000" dirty="0"/>
              <a:t>xhttp.send();</a:t>
            </a:r>
          </a:p>
          <a:p>
            <a:endParaRPr lang="de-DE" sz="2000" dirty="0"/>
          </a:p>
          <a:p>
            <a:r>
              <a:rPr lang="de-DE" sz="2000" dirty="0"/>
              <a:t>Example 2:</a:t>
            </a:r>
          </a:p>
          <a:p>
            <a:r>
              <a:rPr lang="en-US" dirty="0"/>
              <a:t>xhttp.open("GET", "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demo_get2.php?fname=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Henry&amp;lname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=Ford</a:t>
            </a:r>
            <a:r>
              <a:rPr lang="en-US" dirty="0"/>
              <a:t>", true);</a:t>
            </a:r>
            <a:br>
              <a:rPr lang="en-US" sz="2000" dirty="0"/>
            </a:br>
            <a:r>
              <a:rPr lang="en-US" dirty="0" err="1"/>
              <a:t>xhttp.send</a:t>
            </a:r>
            <a:r>
              <a:rPr lang="en-US" dirty="0"/>
              <a:t>();</a:t>
            </a:r>
            <a:endParaRPr lang="en-US" sz="2000" dirty="0"/>
          </a:p>
          <a:p>
            <a:endParaRPr lang="it-IT" sz="2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38E4E5-1F7B-4A28-A175-1AEBA6CD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1" y="2586842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3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POST Requests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121951"/>
            <a:ext cx="78792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simple </a:t>
            </a:r>
            <a:r>
              <a:rPr lang="en-US" sz="2000" b="1" dirty="0"/>
              <a:t>POST</a:t>
            </a:r>
            <a:r>
              <a:rPr lang="en-US" sz="2000" dirty="0"/>
              <a:t> request</a:t>
            </a:r>
          </a:p>
          <a:p>
            <a:pPr lvl="1"/>
            <a:r>
              <a:rPr lang="it-IT" sz="2000" dirty="0"/>
              <a:t>xhttp.open("</a:t>
            </a:r>
            <a:r>
              <a:rPr lang="it-IT" sz="2000" dirty="0">
                <a:solidFill>
                  <a:schemeClr val="bg2">
                    <a:lumMod val="50000"/>
                  </a:schemeClr>
                </a:solidFill>
              </a:rPr>
              <a:t>POST</a:t>
            </a:r>
            <a:r>
              <a:rPr lang="it-IT" sz="2000" dirty="0"/>
              <a:t>", "demo_post</a:t>
            </a:r>
            <a:r>
              <a:rPr lang="en-US" sz="2000" dirty="0"/>
              <a:t>.php </a:t>
            </a:r>
            <a:r>
              <a:rPr lang="it-IT" sz="2000" dirty="0"/>
              <a:t>", true);</a:t>
            </a:r>
          </a:p>
          <a:p>
            <a:pPr lvl="1"/>
            <a:r>
              <a:rPr lang="it-IT" sz="2000" dirty="0"/>
              <a:t>xhttp.send();</a:t>
            </a:r>
          </a:p>
          <a:p>
            <a:pPr lvl="1"/>
            <a:endParaRPr lang="en-US" sz="2000" dirty="0"/>
          </a:p>
          <a:p>
            <a:r>
              <a:rPr lang="en-US" sz="2000" dirty="0"/>
              <a:t>To POST data like an HTML form, add an HTTP header with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setRequestHeader</a:t>
            </a:r>
            <a:r>
              <a:rPr lang="en-US" sz="2000" dirty="0"/>
              <a:t>(). </a:t>
            </a:r>
          </a:p>
          <a:p>
            <a:endParaRPr lang="en-US" sz="2000" dirty="0"/>
          </a:p>
          <a:p>
            <a:r>
              <a:rPr lang="en-US" sz="2000" dirty="0"/>
              <a:t>To get specific data using POST method need to use</a:t>
            </a:r>
          </a:p>
          <a:p>
            <a:endParaRPr lang="en-US" sz="2000" dirty="0"/>
          </a:p>
          <a:p>
            <a:r>
              <a:rPr lang="en-US" dirty="0"/>
              <a:t>xhttp.open("POST", "</a:t>
            </a:r>
            <a:r>
              <a:rPr lang="it-IT" dirty="0"/>
              <a:t> demo_post</a:t>
            </a:r>
            <a:r>
              <a:rPr lang="en-US" dirty="0"/>
              <a:t>.php", true);</a:t>
            </a:r>
            <a:br>
              <a:rPr lang="en-US" sz="2000" dirty="0"/>
            </a:br>
            <a:r>
              <a:rPr lang="en-US" dirty="0" err="1"/>
              <a:t>xhttp.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setRequestHeader</a:t>
            </a:r>
            <a:r>
              <a:rPr lang="en-US" dirty="0"/>
              <a:t>("Content-type", "application/x-www-form-</a:t>
            </a:r>
            <a:r>
              <a:rPr lang="en-US" dirty="0" err="1"/>
              <a:t>urlencoded</a:t>
            </a:r>
            <a:r>
              <a:rPr lang="en-US" dirty="0"/>
              <a:t>");</a:t>
            </a:r>
            <a:br>
              <a:rPr lang="en-US" sz="2000" dirty="0"/>
            </a:br>
            <a:r>
              <a:rPr lang="en-US" dirty="0" err="1"/>
              <a:t>xhttp.send</a:t>
            </a:r>
            <a:r>
              <a:rPr lang="en-US" dirty="0"/>
              <a:t>("</a:t>
            </a:r>
            <a:r>
              <a:rPr lang="en-US" dirty="0" err="1"/>
              <a:t>fname</a:t>
            </a:r>
            <a:r>
              <a:rPr lang="en-US" dirty="0"/>
              <a:t>=</a:t>
            </a:r>
            <a:r>
              <a:rPr lang="en-US" dirty="0" err="1"/>
              <a:t>Henry&amp;lname</a:t>
            </a:r>
            <a:r>
              <a:rPr lang="en-US" dirty="0"/>
              <a:t>=Ford");</a:t>
            </a:r>
            <a:endParaRPr lang="it-IT" sz="2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38E4E5-1F7B-4A28-A175-1AEBA6CD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1" y="2586842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AC091F-8216-462C-85C4-53DCC7878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713769"/>
              </p:ext>
            </p:extLst>
          </p:nvPr>
        </p:nvGraphicFramePr>
        <p:xfrm>
          <a:off x="573822" y="4878973"/>
          <a:ext cx="7077075" cy="1630420"/>
        </p:xfrm>
        <a:graphic>
          <a:graphicData uri="http://schemas.openxmlformats.org/drawingml/2006/table">
            <a:tbl>
              <a:tblPr/>
              <a:tblGrid>
                <a:gridCol w="2822742">
                  <a:extLst>
                    <a:ext uri="{9D8B030D-6E8A-4147-A177-3AD203B41FA5}">
                      <a16:colId xmlns:a16="http://schemas.microsoft.com/office/drawing/2014/main" val="4246806682"/>
                    </a:ext>
                  </a:extLst>
                </a:gridCol>
                <a:gridCol w="4254333">
                  <a:extLst>
                    <a:ext uri="{9D8B030D-6E8A-4147-A177-3AD203B41FA5}">
                      <a16:colId xmlns:a16="http://schemas.microsoft.com/office/drawing/2014/main" val="4179749522"/>
                    </a:ext>
                  </a:extLst>
                </a:gridCol>
              </a:tblGrid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Method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018815"/>
                  </a:ext>
                </a:extLst>
              </a:tr>
              <a:tr h="106115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setRequestHeader(</a:t>
                      </a:r>
                      <a:r>
                        <a:rPr lang="en-US" sz="1800" i="1">
                          <a:effectLst/>
                        </a:rPr>
                        <a:t>header, value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Adds HTTP headers to the request</a:t>
                      </a:r>
                      <a:br>
                        <a:rPr lang="en-US" sz="1800" dirty="0">
                          <a:effectLst/>
                        </a:rPr>
                      </a:b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i="1" dirty="0">
                          <a:effectLst/>
                        </a:rPr>
                        <a:t>header</a:t>
                      </a:r>
                      <a:r>
                        <a:rPr lang="en-US" sz="1800" dirty="0">
                          <a:effectLst/>
                        </a:rPr>
                        <a:t>: specifies the header name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i="1" dirty="0">
                          <a:effectLst/>
                        </a:rPr>
                        <a:t>value</a:t>
                      </a:r>
                      <a:r>
                        <a:rPr lang="en-US" sz="1800" dirty="0">
                          <a:effectLst/>
                        </a:rPr>
                        <a:t>: specifies the header value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81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501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Asynchronous Requests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121951"/>
            <a:ext cx="78792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Server requests should be sent </a:t>
            </a:r>
            <a:r>
              <a:rPr lang="en-US" sz="2000" dirty="0" err="1"/>
              <a:t>asynchronously.The</a:t>
            </a:r>
            <a:r>
              <a:rPr lang="en-US" sz="2000" dirty="0"/>
              <a:t> async parameter of the open() method should be set to true:</a:t>
            </a:r>
          </a:p>
          <a:p>
            <a:r>
              <a:rPr lang="en-US" sz="2000" dirty="0" err="1"/>
              <a:t>xhttp.open</a:t>
            </a:r>
            <a:r>
              <a:rPr lang="en-US" sz="2000" dirty="0"/>
              <a:t>("GET", "</a:t>
            </a:r>
            <a:r>
              <a:rPr lang="it-IT" sz="2000" dirty="0"/>
              <a:t> demo_post</a:t>
            </a:r>
            <a:r>
              <a:rPr lang="en-US" sz="2000" dirty="0"/>
              <a:t>.php",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true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/>
              <a:t>By sending asynchronously, the JavaScript does not have to wait for the server response.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execute other scripts while waiting for server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deal with the response after the response is ready</a:t>
            </a:r>
            <a:endParaRPr lang="it-IT" sz="2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38E4E5-1F7B-4A28-A175-1AEBA6CD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1" y="2586842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C864CA-E1E3-4B8F-AEAA-AD020BFAC3AE}"/>
              </a:ext>
            </a:extLst>
          </p:cNvPr>
          <p:cNvGrpSpPr/>
          <p:nvPr/>
        </p:nvGrpSpPr>
        <p:grpSpPr>
          <a:xfrm>
            <a:off x="1627646" y="3676496"/>
            <a:ext cx="5586904" cy="3061929"/>
            <a:chOff x="1627646" y="3676496"/>
            <a:chExt cx="5586904" cy="3061929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9BBB443C-7B9C-48C1-B3A6-8187AA7BBB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7646" y="3676496"/>
              <a:ext cx="5586904" cy="30619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CB97FF2-290D-4381-B99E-4E8AC55BECEF}"/>
                </a:ext>
              </a:extLst>
            </p:cNvPr>
            <p:cNvSpPr/>
            <p:nvPr/>
          </p:nvSpPr>
          <p:spPr>
            <a:xfrm>
              <a:off x="5190978" y="6262900"/>
              <a:ext cx="1899139" cy="320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0075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0" y="595100"/>
            <a:ext cx="5233183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Synchronous Requests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121951"/>
            <a:ext cx="78792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synchronous request blocks the client until operation completes i.e. browser is unresponsive.</a:t>
            </a:r>
          </a:p>
          <a:p>
            <a:r>
              <a:rPr lang="en-US" sz="2000" dirty="0"/>
              <a:t>To execute a synchronous request, change the third parameter in the open() method to false:</a:t>
            </a:r>
          </a:p>
          <a:p>
            <a:r>
              <a:rPr lang="en-US" sz="2000" dirty="0" err="1"/>
              <a:t>xhttp.open</a:t>
            </a:r>
            <a:r>
              <a:rPr lang="en-US" sz="2000" dirty="0"/>
              <a:t>("GET", "ajax_info.txt",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false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/>
              <a:t>Sometimes async = false are used for quick testing.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38E4E5-1F7B-4A28-A175-1AEBA6CD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1" y="2586842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57EB852-9D26-45DA-AAEE-83EDF35CA4F9}"/>
              </a:ext>
            </a:extLst>
          </p:cNvPr>
          <p:cNvGrpSpPr/>
          <p:nvPr/>
        </p:nvGrpSpPr>
        <p:grpSpPr>
          <a:xfrm>
            <a:off x="1787182" y="3833833"/>
            <a:ext cx="5246663" cy="2921437"/>
            <a:chOff x="1787182" y="3833833"/>
            <a:chExt cx="5246663" cy="292143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65BAA3B-0527-4B95-9273-752C8D2774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7182" y="3833833"/>
              <a:ext cx="5246663" cy="29214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F5A231-46B5-4576-9A7E-0E318F7322E7}"/>
                </a:ext>
              </a:extLst>
            </p:cNvPr>
            <p:cNvSpPr/>
            <p:nvPr/>
          </p:nvSpPr>
          <p:spPr>
            <a:xfrm>
              <a:off x="5219114" y="6262900"/>
              <a:ext cx="1547446" cy="2785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7750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AJAX Response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121951"/>
            <a:ext cx="78792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readyState</a:t>
            </a:r>
            <a:r>
              <a:rPr lang="en-US" sz="2000" dirty="0"/>
              <a:t> property holds the status of the XMLHttpRequest.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onreadystatechange</a:t>
            </a:r>
            <a:r>
              <a:rPr lang="en-US" sz="2000" dirty="0"/>
              <a:t> property defines a function to be executed when the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readyState</a:t>
            </a:r>
            <a:r>
              <a:rPr lang="en-US" sz="2000" dirty="0"/>
              <a:t> changes.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status</a:t>
            </a:r>
            <a:r>
              <a:rPr lang="en-US" sz="2000" dirty="0"/>
              <a:t> property and the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statusText</a:t>
            </a:r>
            <a:r>
              <a:rPr lang="en-US" sz="2000" dirty="0"/>
              <a:t> property holds the status of the XMLHttpRequest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onreadystatechange</a:t>
            </a:r>
            <a:r>
              <a:rPr lang="en-US" sz="2000" dirty="0"/>
              <a:t> function is called every time the readyState changes.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When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readyState</a:t>
            </a:r>
            <a:r>
              <a:rPr lang="en-US" sz="2000" dirty="0"/>
              <a:t> is 4 and status is 200, the response is ready:</a:t>
            </a:r>
            <a:endParaRPr lang="it-IT" sz="2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38E4E5-1F7B-4A28-A175-1AEBA6CD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1" y="2586842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86A84F-2CE7-420C-9889-CD7087D87A9B}"/>
              </a:ext>
            </a:extLst>
          </p:cNvPr>
          <p:cNvSpPr/>
          <p:nvPr/>
        </p:nvSpPr>
        <p:spPr>
          <a:xfrm>
            <a:off x="682283" y="3718679"/>
            <a:ext cx="70408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 loadDoc() {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var xhttp = new XMLHttpRequest();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xhttp.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onreadystatechange</a:t>
            </a:r>
            <a:r>
              <a:rPr lang="en-US" dirty="0">
                <a:latin typeface="Consolas" panose="020B0609020204030204" pitchFamily="49" charset="0"/>
              </a:rPr>
              <a:t> = function() {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  if (this.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readyState</a:t>
            </a:r>
            <a:r>
              <a:rPr lang="en-US" dirty="0">
                <a:latin typeface="Consolas" panose="020B0609020204030204" pitchFamily="49" charset="0"/>
              </a:rPr>
              <a:t> == 4 &amp;&amp; this.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status</a:t>
            </a:r>
            <a:r>
              <a:rPr lang="en-US" dirty="0">
                <a:latin typeface="Consolas" panose="020B0609020204030204" pitchFamily="49" charset="0"/>
              </a:rPr>
              <a:t> == 200) {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    document.getElementById("demo").innerHTML =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    this.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responseText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  }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};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xhttp.open("GET", "ajax_info.txt", true);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xhttp.send();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31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AJAX Response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38E4E5-1F7B-4A28-A175-1AEBA6CD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1" y="2586842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458D678-8B22-42CA-84D2-7A5FFCBDF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570432"/>
              </p:ext>
            </p:extLst>
          </p:nvPr>
        </p:nvGraphicFramePr>
        <p:xfrm>
          <a:off x="389091" y="4936860"/>
          <a:ext cx="7077075" cy="1087038"/>
        </p:xfrm>
        <a:graphic>
          <a:graphicData uri="http://schemas.openxmlformats.org/drawingml/2006/table">
            <a:tbl>
              <a:tblPr/>
              <a:tblGrid>
                <a:gridCol w="1860260">
                  <a:extLst>
                    <a:ext uri="{9D8B030D-6E8A-4147-A177-3AD203B41FA5}">
                      <a16:colId xmlns:a16="http://schemas.microsoft.com/office/drawing/2014/main" val="2937790102"/>
                    </a:ext>
                  </a:extLst>
                </a:gridCol>
                <a:gridCol w="5216815">
                  <a:extLst>
                    <a:ext uri="{9D8B030D-6E8A-4147-A177-3AD203B41FA5}">
                      <a16:colId xmlns:a16="http://schemas.microsoft.com/office/drawing/2014/main" val="1900485207"/>
                    </a:ext>
                  </a:extLst>
                </a:gridCol>
              </a:tblGrid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effectLst/>
                        </a:rPr>
                        <a:t>Property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107493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responseText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get the response data as a JS string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720947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responseXML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get the response data as XML Object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42970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CDD7CCD-BB1A-4FFB-87F1-CCFEFED26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059659"/>
              </p:ext>
            </p:extLst>
          </p:nvPr>
        </p:nvGraphicFramePr>
        <p:xfrm>
          <a:off x="351691" y="1971948"/>
          <a:ext cx="7793503" cy="1552912"/>
        </p:xfrm>
        <a:graphic>
          <a:graphicData uri="http://schemas.openxmlformats.org/drawingml/2006/table">
            <a:tbl>
              <a:tblPr/>
              <a:tblGrid>
                <a:gridCol w="2048578">
                  <a:extLst>
                    <a:ext uri="{9D8B030D-6E8A-4147-A177-3AD203B41FA5}">
                      <a16:colId xmlns:a16="http://schemas.microsoft.com/office/drawing/2014/main" val="1736188255"/>
                    </a:ext>
                  </a:extLst>
                </a:gridCol>
                <a:gridCol w="5744925">
                  <a:extLst>
                    <a:ext uri="{9D8B030D-6E8A-4147-A177-3AD203B41FA5}">
                      <a16:colId xmlns:a16="http://schemas.microsoft.com/office/drawing/2014/main" val="2883563303"/>
                    </a:ext>
                  </a:extLst>
                </a:gridCol>
              </a:tblGrid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effectLst/>
                        </a:rPr>
                        <a:t>Method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840001"/>
                  </a:ext>
                </a:extLst>
              </a:tr>
              <a:tr h="59528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getResponseHeader()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Returns specific header information from the server resource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316401"/>
                  </a:ext>
                </a:extLst>
              </a:tr>
              <a:tr h="59528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getAllResponseHeaders()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Returns all the header information from the server resource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902504"/>
                  </a:ext>
                </a:extLst>
              </a:tr>
            </a:tbl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15B2997C-CF1A-4CA8-AE8C-E80B9D35B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822" y="4209984"/>
            <a:ext cx="5078438" cy="6699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106329" tIns="179331" rIns="-106329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Server Response Properties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BB0C7231-498F-462D-9B07-355728CD6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56" y="1286603"/>
            <a:ext cx="5434934" cy="4872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Server Response Methods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23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jQuery 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What is jQuery?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4339" y="2009116"/>
            <a:ext cx="86139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purpose of jQuery is to make it much easier to use JavaScript.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jQuery is a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lightweight</a:t>
            </a:r>
            <a:r>
              <a:rPr lang="en-US" sz="2800" dirty="0"/>
              <a:t> JavaScript library.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jQuery takes a lot of common tasks that require many lines of JavaScript code to accomplish and wraps them into methods that you can call with a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single line </a:t>
            </a:r>
            <a:r>
              <a:rPr lang="en-US" sz="2800" dirty="0"/>
              <a:t>of code.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jQuery also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simplifies</a:t>
            </a:r>
            <a:r>
              <a:rPr lang="en-US" sz="2800" dirty="0"/>
              <a:t> a lot of the complicated things from JavaScript, like AJAX calls and DOM manipulation.</a:t>
            </a:r>
          </a:p>
        </p:txBody>
      </p:sp>
    </p:spTree>
    <p:extLst>
      <p:ext uri="{BB962C8B-B14F-4D97-AF65-F5344CB8AC3E}">
        <p14:creationId xmlns:p14="http://schemas.microsoft.com/office/powerpoint/2010/main" val="1396259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jQuery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478302" y="938365"/>
            <a:ext cx="833020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The jQuery library contains the following 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HTML/DOM manipulation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CSS manipulation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HTML event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Effects and animations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AJAX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Utilities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There are lots of other JavaScript libraries out there but jQuery is probably the most popular, and also the most extendable.</a:t>
            </a:r>
          </a:p>
          <a:p>
            <a:r>
              <a:rPr lang="en-US" sz="2000" dirty="0"/>
              <a:t>Many of the biggest companies on the Web use jQuery, such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Microsoft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IBM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Netflix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3632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355799"/>
            <a:ext cx="889215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jQuery syntax is tailor-made for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selecting</a:t>
            </a:r>
            <a:r>
              <a:rPr lang="en-US" sz="2400" dirty="0"/>
              <a:t> HTML elements and performing some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action</a:t>
            </a:r>
            <a:r>
              <a:rPr lang="en-US" sz="2400" dirty="0"/>
              <a:t> on the element(s).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$(selector).action()</a:t>
            </a:r>
          </a:p>
          <a:p>
            <a:endParaRPr lang="en-US" dirty="0"/>
          </a:p>
          <a:p>
            <a:r>
              <a:rPr lang="en-US" sz="2400" dirty="0"/>
              <a:t>A $ sign to define/access jQuery</a:t>
            </a:r>
          </a:p>
          <a:p>
            <a:r>
              <a:rPr lang="en-US" sz="2400" dirty="0"/>
              <a:t>A (selector) to "query (or find)" HTML elements</a:t>
            </a:r>
          </a:p>
          <a:p>
            <a:r>
              <a:rPr lang="en-US" sz="2400" dirty="0"/>
              <a:t>A jQuery action() to be performed on the element(s)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$(this).hide() </a:t>
            </a:r>
            <a:r>
              <a:rPr lang="en-US" dirty="0"/>
              <a:t>- hides the current element.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$("p").hide() </a:t>
            </a:r>
            <a:r>
              <a:rPr lang="en-US" dirty="0"/>
              <a:t>- hides all &lt;p&gt; elements.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$(".test").hide() </a:t>
            </a:r>
            <a:r>
              <a:rPr lang="en-US" dirty="0"/>
              <a:t>- hides all elements with class="test".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$("#test").hide() </a:t>
            </a:r>
            <a:r>
              <a:rPr lang="en-US" dirty="0"/>
              <a:t>- hides the element with id="test".</a:t>
            </a:r>
          </a:p>
        </p:txBody>
      </p:sp>
    </p:spTree>
    <p:extLst>
      <p:ext uri="{BB962C8B-B14F-4D97-AF65-F5344CB8AC3E}">
        <p14:creationId xmlns:p14="http://schemas.microsoft.com/office/powerpoint/2010/main" val="1077239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jQuery Selectors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8710762-839A-41F8-84A0-2FFA7B32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41" y="2027174"/>
            <a:ext cx="838644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jQuery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selectors</a:t>
            </a:r>
            <a:r>
              <a:rPr lang="en-US" sz="2400" dirty="0"/>
              <a:t> allow you to select and manipulate HTML element(s).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jQuery selectors are used to "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find</a:t>
            </a:r>
            <a:r>
              <a:rPr lang="en-US" sz="2400" dirty="0"/>
              <a:t>" (or select) HTML elements based on their name, id, classes, types, attributes, values of attributes and much more. It's based on the existing 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CSS Selectors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has some own custom selectors.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selectors in jQuery start with the dollar sign and parentheses: $().</a:t>
            </a:r>
          </a:p>
          <a:p>
            <a:br>
              <a:rPr lang="en-US" sz="2400" dirty="0"/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34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AJAX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AJAX Request and Response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Access JSON using AJAX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jQuery 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jQuery Selectors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jQuery Events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2" y="595100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 element Selector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51692" y="1045362"/>
            <a:ext cx="88921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jQuery element selector selects elements based on the element name.</a:t>
            </a:r>
          </a:p>
          <a:p>
            <a:r>
              <a:rPr lang="en-US" sz="2400" dirty="0"/>
              <a:t>To select all &lt;p&gt; elements on a page $("p")</a:t>
            </a:r>
          </a:p>
          <a:p>
            <a:endParaRPr lang="en-US" sz="2400" dirty="0"/>
          </a:p>
          <a:p>
            <a:r>
              <a:rPr lang="en-US" sz="2400" b="1" dirty="0"/>
              <a:t>Example</a:t>
            </a:r>
          </a:p>
          <a:p>
            <a:r>
              <a:rPr lang="en-US" sz="2400" dirty="0"/>
              <a:t>$(document).ready(function(){</a:t>
            </a:r>
          </a:p>
          <a:p>
            <a:r>
              <a:rPr lang="en-US" sz="2400" dirty="0"/>
              <a:t>  $("button").click(function(){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$("p").hide();</a:t>
            </a:r>
          </a:p>
          <a:p>
            <a:r>
              <a:rPr lang="en-US" sz="2400" dirty="0"/>
              <a:t>  });</a:t>
            </a:r>
          </a:p>
          <a:p>
            <a:r>
              <a:rPr lang="en-US" sz="2400" dirty="0"/>
              <a:t>});</a:t>
            </a:r>
          </a:p>
          <a:p>
            <a:r>
              <a:rPr lang="en-US" sz="2400" dirty="0"/>
              <a:t>When a user clicks on a button, all &lt;p&gt; elements will be hidden:</a:t>
            </a:r>
          </a:p>
        </p:txBody>
      </p:sp>
    </p:spTree>
    <p:extLst>
      <p:ext uri="{BB962C8B-B14F-4D97-AF65-F5344CB8AC3E}">
        <p14:creationId xmlns:p14="http://schemas.microsoft.com/office/powerpoint/2010/main" val="1522454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2" y="595100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 #id Selector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51692" y="1228242"/>
            <a:ext cx="889215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jQuery #id selector uses the id attribute of an HTML tag to find the specific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id should be unique within a page, so you should use the #id selector when you want to find a single, unique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find an element with a specific id, write a hash character, followed by the id of the HTML element $("#test")</a:t>
            </a:r>
          </a:p>
          <a:p>
            <a:endParaRPr lang="en-US" sz="2400" dirty="0"/>
          </a:p>
          <a:p>
            <a:r>
              <a:rPr lang="en-US" sz="2000" dirty="0"/>
              <a:t>$(document).ready(function(){</a:t>
            </a:r>
          </a:p>
          <a:p>
            <a:r>
              <a:rPr lang="en-US" sz="2000" dirty="0"/>
              <a:t>  $("button").click(function(){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$("#test").hide();</a:t>
            </a:r>
          </a:p>
          <a:p>
            <a:r>
              <a:rPr lang="en-US" sz="2000" dirty="0"/>
              <a:t>  });</a:t>
            </a:r>
          </a:p>
          <a:p>
            <a:r>
              <a:rPr lang="en-US" sz="2000" dirty="0"/>
              <a:t>});</a:t>
            </a:r>
          </a:p>
          <a:p>
            <a:endParaRPr lang="en-US" sz="2400" dirty="0"/>
          </a:p>
          <a:p>
            <a:r>
              <a:rPr lang="en-US" sz="2400" dirty="0"/>
              <a:t>When a user clicks on a button, the element with id="test" will be hidden.</a:t>
            </a:r>
          </a:p>
        </p:txBody>
      </p:sp>
    </p:spTree>
    <p:extLst>
      <p:ext uri="{BB962C8B-B14F-4D97-AF65-F5344CB8AC3E}">
        <p14:creationId xmlns:p14="http://schemas.microsoft.com/office/powerpoint/2010/main" val="3614781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2" y="595100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 .class Selector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51692" y="1228242"/>
            <a:ext cx="88921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jQuery .class selector finds elements with a specific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find elements with a specific class, write a period character, followed by the name of the class $(".test")</a:t>
            </a:r>
          </a:p>
          <a:p>
            <a:endParaRPr lang="en-US" sz="2400" dirty="0"/>
          </a:p>
          <a:p>
            <a:r>
              <a:rPr lang="en-US" sz="2400" dirty="0"/>
              <a:t>Example</a:t>
            </a:r>
          </a:p>
          <a:p>
            <a:endParaRPr lang="en-US" sz="2400" dirty="0"/>
          </a:p>
          <a:p>
            <a:r>
              <a:rPr lang="en-US" sz="2400" dirty="0"/>
              <a:t>$(document).ready(function(){</a:t>
            </a:r>
          </a:p>
          <a:p>
            <a:r>
              <a:rPr lang="en-US" sz="2400" dirty="0"/>
              <a:t>  $("button").click(function(){</a:t>
            </a:r>
          </a:p>
          <a:p>
            <a:r>
              <a:rPr lang="en-US" sz="2400" dirty="0"/>
              <a:t>    $(".test").hide();</a:t>
            </a:r>
          </a:p>
          <a:p>
            <a:r>
              <a:rPr lang="en-US" sz="2400" dirty="0"/>
              <a:t>  });</a:t>
            </a:r>
          </a:p>
          <a:p>
            <a:r>
              <a:rPr lang="en-US" sz="2400" dirty="0"/>
              <a:t>});</a:t>
            </a:r>
          </a:p>
          <a:p>
            <a:endParaRPr lang="en-US" sz="2400" dirty="0"/>
          </a:p>
          <a:p>
            <a:r>
              <a:rPr lang="en-US" sz="2400" dirty="0"/>
              <a:t>When a user clicks on a button, the elements with class="test" will be hidden:</a:t>
            </a:r>
          </a:p>
        </p:txBody>
      </p:sp>
    </p:spTree>
    <p:extLst>
      <p:ext uri="{BB962C8B-B14F-4D97-AF65-F5344CB8AC3E}">
        <p14:creationId xmlns:p14="http://schemas.microsoft.com/office/powerpoint/2010/main" val="2269564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6DC0BB-C5B6-4AF6-B03D-ABB37247D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18"/>
          <a:stretch/>
        </p:blipFill>
        <p:spPr>
          <a:xfrm>
            <a:off x="238491" y="1087170"/>
            <a:ext cx="8314666" cy="55738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6771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jQuery Event 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8710762-839A-41F8-84A0-2FFA7B32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779" y="2035649"/>
            <a:ext cx="838644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All the different visitors' actions that a web page can respond to are called events.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An event represents the precise moment when something happens.</a:t>
            </a:r>
          </a:p>
          <a:p>
            <a:pPr lvl="0"/>
            <a:endParaRPr lang="en-US" alt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/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Examples: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moving a mouse over an element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selecting a radio button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clicking on an element</a:t>
            </a:r>
          </a:p>
          <a:p>
            <a:pPr lvl="0"/>
            <a:endParaRPr lang="en-US" alt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/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The term "</a:t>
            </a: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</a:rPr>
              <a:t>fires/fired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" is often used with events. Example: "The keypress event is fired, the moment you press a key".</a:t>
            </a:r>
          </a:p>
        </p:txBody>
      </p:sp>
    </p:spTree>
    <p:extLst>
      <p:ext uri="{BB962C8B-B14F-4D97-AF65-F5344CB8AC3E}">
        <p14:creationId xmlns:p14="http://schemas.microsoft.com/office/powerpoint/2010/main" val="3738307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2" y="595100"/>
            <a:ext cx="3216698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jQuery Event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51692" y="1171310"/>
            <a:ext cx="7879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 common DOM events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14EEC3-A1D9-43B5-BE38-11E2D3E9C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7" r="2832"/>
          <a:stretch/>
        </p:blipFill>
        <p:spPr>
          <a:xfrm>
            <a:off x="197547" y="2058792"/>
            <a:ext cx="8748906" cy="21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87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2" y="595100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click()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51692" y="1097955"/>
            <a:ext cx="78792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</a:t>
            </a:r>
            <a:r>
              <a:rPr lang="en-US" dirty="0"/>
              <a:t>() method attaches an event handler function to an HTML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function is executed when the user clicks on the HTML element.</a:t>
            </a:r>
          </a:p>
          <a:p>
            <a:r>
              <a:rPr lang="en-US" dirty="0"/>
              <a:t>The following example says: When a click event fires on a &lt;p&gt; element; hide the current &lt;p&gt; element</a:t>
            </a:r>
          </a:p>
          <a:p>
            <a:r>
              <a:rPr lang="en-US" dirty="0"/>
              <a:t>$(document).ready(function(){</a:t>
            </a:r>
          </a:p>
          <a:p>
            <a:r>
              <a:rPr lang="en-US" dirty="0"/>
              <a:t>  $("p").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</a:t>
            </a:r>
            <a:r>
              <a:rPr lang="en-US" dirty="0"/>
              <a:t>(function(){</a:t>
            </a:r>
          </a:p>
          <a:p>
            <a:r>
              <a:rPr lang="en-US" dirty="0"/>
              <a:t>    $(this).hide();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});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3B2B8B2-F011-4A20-8530-E279148309D6}"/>
              </a:ext>
            </a:extLst>
          </p:cNvPr>
          <p:cNvSpPr txBox="1">
            <a:spLocks/>
          </p:cNvSpPr>
          <p:nvPr/>
        </p:nvSpPr>
        <p:spPr>
          <a:xfrm>
            <a:off x="351692" y="3682895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dblclick</a:t>
            </a:r>
            <a:r>
              <a:rPr lang="en-US" b="1" dirty="0"/>
              <a:t>()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19D0C1-439A-4394-82DD-B0338E75A09B}"/>
              </a:ext>
            </a:extLst>
          </p:cNvPr>
          <p:cNvSpPr txBox="1"/>
          <p:nvPr/>
        </p:nvSpPr>
        <p:spPr>
          <a:xfrm>
            <a:off x="351691" y="4176309"/>
            <a:ext cx="78792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dblclick</a:t>
            </a:r>
            <a:r>
              <a:rPr lang="en-US" dirty="0"/>
              <a:t>() method attaches an event handler function to an HTML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function is executed when the user double-clicks on the HTML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$(document).ready(function(){</a:t>
            </a:r>
          </a:p>
          <a:p>
            <a:r>
              <a:rPr lang="en-US" dirty="0"/>
              <a:t>  $("p").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dblclick</a:t>
            </a:r>
            <a:r>
              <a:rPr lang="en-US" dirty="0"/>
              <a:t>(function(){</a:t>
            </a:r>
          </a:p>
          <a:p>
            <a:r>
              <a:rPr lang="en-US" dirty="0"/>
              <a:t>    $(this).hide();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02434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2" y="595100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mouseenter</a:t>
            </a:r>
            <a:r>
              <a:rPr lang="en-US" b="1" dirty="0"/>
              <a:t>()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51692" y="1097955"/>
            <a:ext cx="78792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mouseenter</a:t>
            </a:r>
            <a:r>
              <a:rPr lang="en-US" dirty="0"/>
              <a:t>() method attaches an event handler function to an HTML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function is executed when the mouse pointer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enters</a:t>
            </a:r>
            <a:r>
              <a:rPr lang="en-US" dirty="0"/>
              <a:t> the HTML element</a:t>
            </a:r>
          </a:p>
          <a:p>
            <a:r>
              <a:rPr lang="en-US" dirty="0"/>
              <a:t>$(document).ready(function(){</a:t>
            </a:r>
          </a:p>
          <a:p>
            <a:r>
              <a:rPr lang="en-US" dirty="0"/>
              <a:t>  $("#p1").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mouseenter</a:t>
            </a:r>
            <a:r>
              <a:rPr lang="en-US" dirty="0"/>
              <a:t>(function(){</a:t>
            </a:r>
          </a:p>
          <a:p>
            <a:r>
              <a:rPr lang="en-US" dirty="0"/>
              <a:t>    alert("You entered p1!");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});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3B2B8B2-F011-4A20-8530-E279148309D6}"/>
              </a:ext>
            </a:extLst>
          </p:cNvPr>
          <p:cNvSpPr txBox="1">
            <a:spLocks/>
          </p:cNvSpPr>
          <p:nvPr/>
        </p:nvSpPr>
        <p:spPr>
          <a:xfrm>
            <a:off x="351692" y="3469150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mouseleave</a:t>
            </a:r>
            <a:r>
              <a:rPr lang="en-US" b="1" dirty="0"/>
              <a:t>()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19D0C1-439A-4394-82DD-B0338E75A09B}"/>
              </a:ext>
            </a:extLst>
          </p:cNvPr>
          <p:cNvSpPr txBox="1"/>
          <p:nvPr/>
        </p:nvSpPr>
        <p:spPr>
          <a:xfrm>
            <a:off x="351691" y="3974836"/>
            <a:ext cx="78792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mouseleave</a:t>
            </a:r>
            <a:r>
              <a:rPr lang="en-US" dirty="0"/>
              <a:t>() method attaches an event handler function to an HTML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function is executed when 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mouse pointer leaves </a:t>
            </a:r>
            <a:r>
              <a:rPr lang="en-US" dirty="0"/>
              <a:t>the HTML element</a:t>
            </a:r>
          </a:p>
          <a:p>
            <a:endParaRPr lang="en-US" dirty="0"/>
          </a:p>
          <a:p>
            <a:r>
              <a:rPr lang="en-US" dirty="0"/>
              <a:t>$(document).ready(function(){</a:t>
            </a:r>
          </a:p>
          <a:p>
            <a:r>
              <a:rPr lang="en-US" dirty="0"/>
              <a:t>  $("#p1").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mouseleave</a:t>
            </a:r>
            <a:r>
              <a:rPr lang="en-US" dirty="0"/>
              <a:t>(function(){</a:t>
            </a:r>
          </a:p>
          <a:p>
            <a:r>
              <a:rPr lang="en-US" dirty="0"/>
              <a:t>    alert("Bye! You now leave p1!");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56076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Output</a:t>
            </a: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374C92-00D5-4C3A-98E0-193C3167F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68"/>
          <a:stretch/>
        </p:blipFill>
        <p:spPr>
          <a:xfrm>
            <a:off x="412913" y="1847629"/>
            <a:ext cx="8290039" cy="2372678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097116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743399"/>
            <a:ext cx="864031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MySQL - </a:t>
            </a:r>
            <a:r>
              <a:rPr lang="en-US" sz="2800" dirty="0">
                <a:hlinkClick r:id="rId2"/>
              </a:rPr>
              <a:t>www.mysql.com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W3Schools Online Web Tutorials- </a:t>
            </a:r>
            <a:r>
              <a:rPr lang="en-US" sz="2800" dirty="0">
                <a:hlinkClick r:id="rId3"/>
              </a:rPr>
              <a:t>www.w3schools.com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PHP Manual - </a:t>
            </a:r>
            <a:r>
              <a:rPr lang="en-US" sz="2800" dirty="0">
                <a:hlinkClick r:id="rId4"/>
              </a:rPr>
              <a:t>www.php.net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Free Online Tutorials - </a:t>
            </a:r>
            <a:r>
              <a:rPr lang="en-US" sz="2800" dirty="0">
                <a:hlinkClick r:id="rId5"/>
              </a:rPr>
              <a:t>www.javatpoint.com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AJAX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What is AJAX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8710762-839A-41F8-84A0-2FFA7B32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41" y="2346344"/>
            <a:ext cx="8386441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/>
              <a:t>AJAX =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</a:t>
            </a:r>
            <a:r>
              <a:rPr lang="en-US" sz="2400" dirty="0"/>
              <a:t>synchronous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J</a:t>
            </a:r>
            <a:r>
              <a:rPr lang="en-US" sz="2400" dirty="0"/>
              <a:t>avaScript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</a:t>
            </a:r>
            <a:r>
              <a:rPr lang="en-US" sz="2400" dirty="0"/>
              <a:t>nd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en-US" sz="2400" dirty="0"/>
              <a:t>ML.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AJAX is not a programming language.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AJAX is a technique for accessing web servers from a web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 browser built-in XMLHttpRequest object to request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en-US" sz="2400" dirty="0"/>
              <a:t> from a web server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Read data from a web server - after the page has loaded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Update a web page without reloading the page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Send data to a web server - in the background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JavaScript and HTML DOM to display or use the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9766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5759" y="1605903"/>
            <a:ext cx="8412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Teach Yourself Ajax JavaScript and PHP All in One; Phil Ballard and Michael Moncur;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Publishing;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Phrasebook; Christian Wenz; </a:t>
            </a:r>
            <a:r>
              <a:rPr lang="en-US" sz="2400" dirty="0" err="1"/>
              <a:t>Sams</a:t>
            </a:r>
            <a:r>
              <a:rPr lang="en-US" sz="2400" dirty="0"/>
              <a:t> Publishing; 2007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PHP and MySQL Web Development, 4/E; Luke Welling and Laura Thomson; </a:t>
            </a:r>
            <a:r>
              <a:rPr lang="en-US" sz="2400" dirty="0" err="1"/>
              <a:t>AddisonWesley</a:t>
            </a:r>
            <a:r>
              <a:rPr lang="en-US" sz="2400" dirty="0"/>
              <a:t> Professional;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for Programmers Paul J. </a:t>
            </a:r>
            <a:r>
              <a:rPr lang="en-US" sz="2400" dirty="0" err="1"/>
              <a:t>Deitel</a:t>
            </a:r>
            <a:r>
              <a:rPr lang="en-US" sz="2400" dirty="0"/>
              <a:t> and Harvey M. </a:t>
            </a:r>
            <a:r>
              <a:rPr lang="en-US" sz="2400" dirty="0" err="1"/>
              <a:t>Deitel</a:t>
            </a:r>
            <a:r>
              <a:rPr lang="en-US" sz="2400" dirty="0"/>
              <a:t>; Prentice Hall; 2009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How AJAX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18291" y="4535099"/>
            <a:ext cx="78792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An event occurs in a web page when the page is loaded, a button is clicked</a:t>
            </a:r>
          </a:p>
          <a:p>
            <a:r>
              <a:rPr lang="en-US" dirty="0"/>
              <a:t>2. An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XMLHttpRequest</a:t>
            </a:r>
            <a:r>
              <a:rPr lang="en-US" dirty="0"/>
              <a:t> object is created by JavaScript</a:t>
            </a:r>
          </a:p>
          <a:p>
            <a:r>
              <a:rPr lang="en-US" dirty="0"/>
              <a:t>3. 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XMLHttpRequest</a:t>
            </a:r>
            <a:r>
              <a:rPr lang="en-US" dirty="0"/>
              <a:t> object sends a request to a web server</a:t>
            </a:r>
          </a:p>
          <a:p>
            <a:r>
              <a:rPr lang="en-US" dirty="0"/>
              <a:t>4. The server processes 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request</a:t>
            </a:r>
          </a:p>
          <a:p>
            <a:r>
              <a:rPr lang="en-US" dirty="0"/>
              <a:t>5. The server sends a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response</a:t>
            </a:r>
            <a:r>
              <a:rPr lang="en-US" dirty="0"/>
              <a:t> back to the web page</a:t>
            </a:r>
          </a:p>
          <a:p>
            <a:r>
              <a:rPr lang="en-US" dirty="0"/>
              <a:t>6. The response is read by JavaScript</a:t>
            </a:r>
          </a:p>
          <a:p>
            <a:r>
              <a:rPr lang="en-US" dirty="0"/>
              <a:t>7. Proper action like page update is performed by JavaScript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1D9CB6D-DBBC-4F97-9DDD-D9043648A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91" y="1088514"/>
            <a:ext cx="6240852" cy="330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24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257327"/>
            <a:ext cx="78792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dirty="0"/>
              <a:t>function 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loadDoc</a:t>
            </a:r>
            <a:r>
              <a:rPr lang="en-US" dirty="0"/>
              <a:t>() {</a:t>
            </a:r>
            <a:br>
              <a:rPr lang="en-US" sz="2000" dirty="0"/>
            </a:br>
            <a:r>
              <a:rPr lang="en-US" dirty="0"/>
              <a:t>  </a:t>
            </a:r>
            <a:r>
              <a:rPr lang="en-US" dirty="0">
                <a:solidFill>
                  <a:srgbClr val="FF0000"/>
                </a:solidFill>
              </a:rPr>
              <a:t>var xhttp = new XMLHttpRequest();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 </a:t>
            </a:r>
            <a:r>
              <a:rPr lang="en-US" dirty="0" err="1">
                <a:solidFill>
                  <a:srgbClr val="FF0000"/>
                </a:solidFill>
              </a:rPr>
              <a:t>xhttp.onreadystatechange</a:t>
            </a:r>
            <a:r>
              <a:rPr lang="en-US" dirty="0">
                <a:solidFill>
                  <a:srgbClr val="FF0000"/>
                </a:solidFill>
              </a:rPr>
              <a:t> = function() {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  if (this.readyState == 4 &amp;&amp; </a:t>
            </a:r>
            <a:r>
              <a:rPr lang="en-US" dirty="0" err="1">
                <a:solidFill>
                  <a:srgbClr val="FF0000"/>
                </a:solidFill>
              </a:rPr>
              <a:t>this.status</a:t>
            </a:r>
            <a:r>
              <a:rPr lang="en-US" dirty="0">
                <a:solidFill>
                  <a:srgbClr val="FF0000"/>
                </a:solidFill>
              </a:rPr>
              <a:t> == 200) {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   </a:t>
            </a:r>
            <a:r>
              <a:rPr lang="en-US" dirty="0" err="1">
                <a:solidFill>
                  <a:srgbClr val="FF0000"/>
                </a:solidFill>
              </a:rPr>
              <a:t>document.getElementById</a:t>
            </a:r>
            <a:r>
              <a:rPr lang="en-US" dirty="0">
                <a:solidFill>
                  <a:srgbClr val="FF0000"/>
                </a:solidFill>
              </a:rPr>
              <a:t>("demo").innerHTML = </a:t>
            </a:r>
            <a:r>
              <a:rPr lang="en-US" dirty="0" err="1">
                <a:solidFill>
                  <a:srgbClr val="FF0000"/>
                </a:solidFill>
              </a:rPr>
              <a:t>this.responseText</a:t>
            </a:r>
            <a:r>
              <a:rPr lang="en-US" dirty="0">
                <a:solidFill>
                  <a:srgbClr val="FF0000"/>
                </a:solidFill>
              </a:rPr>
              <a:t>;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  }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 };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 xhttp.open("GET", "ajax_info.txt", true);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 </a:t>
            </a:r>
            <a:r>
              <a:rPr lang="en-US" dirty="0" err="1">
                <a:solidFill>
                  <a:srgbClr val="FF0000"/>
                </a:solidFill>
              </a:rPr>
              <a:t>xhttp.send</a:t>
            </a:r>
            <a:r>
              <a:rPr lang="en-US" dirty="0">
                <a:solidFill>
                  <a:srgbClr val="FF0000"/>
                </a:solidFill>
              </a:rPr>
              <a:t>();</a:t>
            </a:r>
            <a:br>
              <a:rPr lang="en-US" sz="2000" dirty="0"/>
            </a:br>
            <a:r>
              <a:rPr lang="en-US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370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 XMLHttpRequest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088514"/>
            <a:ext cx="78792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keystone of AJAX is the XMLHttpRequest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XMLHttpRequest object can be used to exchange data with a web server behind the scenes.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possible to update parts of a web page, without reloading the whole 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Syntax for creating an XMLHttpRequest object:</a:t>
            </a:r>
          </a:p>
          <a:p>
            <a:r>
              <a:rPr lang="en-US" sz="2400" i="1" dirty="0"/>
              <a:t>[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Variable</a:t>
            </a:r>
            <a:r>
              <a:rPr lang="en-US" sz="2400" i="1" dirty="0"/>
              <a:t>]</a:t>
            </a:r>
            <a:r>
              <a:rPr lang="en-US" sz="2400" dirty="0"/>
              <a:t> = new XMLHttpRequest();</a:t>
            </a:r>
          </a:p>
          <a:p>
            <a:r>
              <a:rPr lang="en-US" sz="2400" dirty="0"/>
              <a:t>var xhttp = new XMLHttpRequest();</a:t>
            </a:r>
          </a:p>
        </p:txBody>
      </p:sp>
    </p:spTree>
    <p:extLst>
      <p:ext uri="{BB962C8B-B14F-4D97-AF65-F5344CB8AC3E}">
        <p14:creationId xmlns:p14="http://schemas.microsoft.com/office/powerpoint/2010/main" val="54037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XMLHttpRequest Object Methods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C1E39B-5DEF-4FC7-A49A-08BE6FF18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643158"/>
              </p:ext>
            </p:extLst>
          </p:nvPr>
        </p:nvGraphicFramePr>
        <p:xfrm>
          <a:off x="351691" y="1278396"/>
          <a:ext cx="8184863" cy="5570838"/>
        </p:xfrm>
        <a:graphic>
          <a:graphicData uri="http://schemas.openxmlformats.org/drawingml/2006/table">
            <a:tbl>
              <a:tblPr/>
              <a:tblGrid>
                <a:gridCol w="2865639">
                  <a:extLst>
                    <a:ext uri="{9D8B030D-6E8A-4147-A177-3AD203B41FA5}">
                      <a16:colId xmlns:a16="http://schemas.microsoft.com/office/drawing/2014/main" val="4030347855"/>
                    </a:ext>
                  </a:extLst>
                </a:gridCol>
                <a:gridCol w="5319224">
                  <a:extLst>
                    <a:ext uri="{9D8B030D-6E8A-4147-A177-3AD203B41FA5}">
                      <a16:colId xmlns:a16="http://schemas.microsoft.com/office/drawing/2014/main" val="2420717632"/>
                    </a:ext>
                  </a:extLst>
                </a:gridCol>
              </a:tblGrid>
              <a:tr h="28230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Method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512731"/>
                  </a:ext>
                </a:extLst>
              </a:tr>
              <a:tr h="28230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new XMLHttpRequest()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Creates a new XMLHttpRequest object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052796"/>
                  </a:ext>
                </a:extLst>
              </a:tr>
              <a:tr h="28230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abort()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Cancels the current request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46319"/>
                  </a:ext>
                </a:extLst>
              </a:tr>
              <a:tr h="28230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getAllResponseHeaders</a:t>
                      </a:r>
                      <a:r>
                        <a:rPr lang="en-US" sz="1800" dirty="0">
                          <a:effectLst/>
                        </a:rPr>
                        <a:t>()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header information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735145"/>
                  </a:ext>
                </a:extLst>
              </a:tr>
              <a:tr h="28230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getResponseHeader()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specific header information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878863"/>
                  </a:ext>
                </a:extLst>
              </a:tr>
              <a:tr h="137118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open(</a:t>
                      </a:r>
                      <a:r>
                        <a:rPr lang="en-US" sz="1800" i="1" dirty="0">
                          <a:effectLst/>
                        </a:rPr>
                        <a:t>method, </a:t>
                      </a:r>
                      <a:r>
                        <a:rPr lang="en-US" sz="1800" i="1" dirty="0" err="1">
                          <a:effectLst/>
                        </a:rPr>
                        <a:t>url</a:t>
                      </a:r>
                      <a:r>
                        <a:rPr lang="en-US" sz="1800" i="1" dirty="0">
                          <a:effectLst/>
                        </a:rPr>
                        <a:t>, async, user, </a:t>
                      </a:r>
                      <a:r>
                        <a:rPr lang="en-US" sz="1800" i="1" dirty="0" err="1">
                          <a:effectLst/>
                        </a:rPr>
                        <a:t>psw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Specifies the request</a:t>
                      </a:r>
                      <a:br>
                        <a:rPr lang="en-US" sz="1800" dirty="0">
                          <a:effectLst/>
                        </a:rPr>
                      </a:b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i="1" dirty="0">
                          <a:effectLst/>
                        </a:rPr>
                        <a:t>method</a:t>
                      </a:r>
                      <a:r>
                        <a:rPr lang="en-US" sz="1800" dirty="0">
                          <a:effectLst/>
                        </a:rPr>
                        <a:t>: the request type GET or POST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i="1" dirty="0">
                          <a:effectLst/>
                        </a:rPr>
                        <a:t>url</a:t>
                      </a:r>
                      <a:r>
                        <a:rPr lang="en-US" sz="1800" dirty="0">
                          <a:effectLst/>
                        </a:rPr>
                        <a:t>: the file location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i="1" dirty="0">
                          <a:effectLst/>
                        </a:rPr>
                        <a:t>async</a:t>
                      </a:r>
                      <a:r>
                        <a:rPr lang="en-US" sz="1800" dirty="0">
                          <a:effectLst/>
                        </a:rPr>
                        <a:t>: true (asynchronous) or false (synchronous)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i="1" dirty="0">
                          <a:effectLst/>
                        </a:rPr>
                        <a:t>user</a:t>
                      </a:r>
                      <a:r>
                        <a:rPr lang="en-US" sz="1800" dirty="0">
                          <a:effectLst/>
                        </a:rPr>
                        <a:t>: optional user name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i="1" dirty="0" err="1">
                          <a:effectLst/>
                        </a:rPr>
                        <a:t>psw</a:t>
                      </a:r>
                      <a:r>
                        <a:rPr lang="en-US" sz="1800" dirty="0">
                          <a:effectLst/>
                        </a:rPr>
                        <a:t>: optional password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981140"/>
                  </a:ext>
                </a:extLst>
              </a:tr>
              <a:tr h="46378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send()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Sends the request to the server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Used for GET requests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578502"/>
                  </a:ext>
                </a:extLst>
              </a:tr>
              <a:tr h="46378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send(</a:t>
                      </a:r>
                      <a:r>
                        <a:rPr lang="en-US" sz="1800" i="1" dirty="0">
                          <a:effectLst/>
                        </a:rPr>
                        <a:t>string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Sends the request to the server.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Used for POST requests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89838"/>
                  </a:ext>
                </a:extLst>
              </a:tr>
              <a:tr h="28230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setRequestHeader()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Adds a label/value pair to the header to be sent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778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12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XMLHttpRequest Object Properties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09E75B9-7DAC-4025-9BA8-C088BF247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499742"/>
              </p:ext>
            </p:extLst>
          </p:nvPr>
        </p:nvGraphicFramePr>
        <p:xfrm>
          <a:off x="531140" y="1342691"/>
          <a:ext cx="7951677" cy="5406742"/>
        </p:xfrm>
        <a:graphic>
          <a:graphicData uri="http://schemas.openxmlformats.org/drawingml/2006/table">
            <a:tbl>
              <a:tblPr/>
              <a:tblGrid>
                <a:gridCol w="2783997">
                  <a:extLst>
                    <a:ext uri="{9D8B030D-6E8A-4147-A177-3AD203B41FA5}">
                      <a16:colId xmlns:a16="http://schemas.microsoft.com/office/drawing/2014/main" val="189680857"/>
                    </a:ext>
                  </a:extLst>
                </a:gridCol>
                <a:gridCol w="5167680">
                  <a:extLst>
                    <a:ext uri="{9D8B030D-6E8A-4147-A177-3AD203B41FA5}">
                      <a16:colId xmlns:a16="http://schemas.microsoft.com/office/drawing/2014/main" val="918792347"/>
                    </a:ext>
                  </a:extLst>
                </a:gridCol>
              </a:tblGrid>
              <a:tr h="37458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Property</a:t>
                      </a:r>
                    </a:p>
                  </a:txBody>
                  <a:tcPr marL="106185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53093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137422"/>
                  </a:ext>
                </a:extLst>
              </a:tr>
              <a:tr h="61846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onreadystatechange</a:t>
                      </a:r>
                    </a:p>
                  </a:txBody>
                  <a:tcPr marL="106185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Defines a function to be called when the readyState property changes</a:t>
                      </a:r>
                    </a:p>
                  </a:txBody>
                  <a:tcPr marL="53093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677821"/>
                  </a:ext>
                </a:extLst>
              </a:tr>
              <a:tr h="159397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readyState</a:t>
                      </a:r>
                    </a:p>
                  </a:txBody>
                  <a:tcPr marL="106185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Holds the status of the XMLHttpRequest.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0: request not initialized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1: server connection established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2: request received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3: processing request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4: request finished and response is ready</a:t>
                      </a:r>
                    </a:p>
                  </a:txBody>
                  <a:tcPr marL="53093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847018"/>
                  </a:ext>
                </a:extLst>
              </a:tr>
              <a:tr h="37458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responseText</a:t>
                      </a:r>
                      <a:endParaRPr lang="en-US" sz="1800" dirty="0">
                        <a:effectLst/>
                      </a:endParaRPr>
                    </a:p>
                  </a:txBody>
                  <a:tcPr marL="106185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the response data as a string</a:t>
                      </a:r>
                    </a:p>
                  </a:txBody>
                  <a:tcPr marL="53093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47649"/>
                  </a:ext>
                </a:extLst>
              </a:tr>
              <a:tr h="37458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responseXML</a:t>
                      </a:r>
                      <a:endParaRPr lang="en-US" sz="1800" dirty="0">
                        <a:effectLst/>
                      </a:endParaRPr>
                    </a:p>
                  </a:txBody>
                  <a:tcPr marL="106185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the response data as XML data</a:t>
                      </a:r>
                    </a:p>
                  </a:txBody>
                  <a:tcPr marL="53093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45128"/>
                  </a:ext>
                </a:extLst>
              </a:tr>
              <a:tr h="135009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status</a:t>
                      </a:r>
                    </a:p>
                  </a:txBody>
                  <a:tcPr marL="106185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the status-number of a request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200: "OK"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403: "Forbidden"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404: "Not Found"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For a complete list go to the </a:t>
                      </a:r>
                      <a:r>
                        <a:rPr lang="en-US" sz="1800" dirty="0">
                          <a:effectLst/>
                          <a:hlinkClick r:id="rId2"/>
                        </a:rPr>
                        <a:t>Http Messages Reference</a:t>
                      </a:r>
                      <a:endParaRPr lang="en-US" sz="1800" dirty="0">
                        <a:effectLst/>
                      </a:endParaRPr>
                    </a:p>
                  </a:txBody>
                  <a:tcPr marL="53093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30500"/>
                  </a:ext>
                </a:extLst>
              </a:tr>
              <a:tr h="37458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statusText</a:t>
                      </a:r>
                    </a:p>
                  </a:txBody>
                  <a:tcPr marL="106185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the status-text (e.g. "OK" or "Not Found")</a:t>
                      </a:r>
                    </a:p>
                  </a:txBody>
                  <a:tcPr marL="53093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155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820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AJAX Request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121951"/>
            <a:ext cx="78792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send a request to a server,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open</a:t>
            </a:r>
            <a:r>
              <a:rPr lang="en-US" sz="2000" dirty="0"/>
              <a:t>() and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send</a:t>
            </a:r>
            <a:r>
              <a:rPr lang="en-US" sz="2000" dirty="0"/>
              <a:t>() methods of the XMLHttpRequest object</a:t>
            </a:r>
          </a:p>
          <a:p>
            <a:endParaRPr lang="en-US" sz="2000" dirty="0"/>
          </a:p>
          <a:p>
            <a:pPr lvl="1"/>
            <a:r>
              <a:rPr lang="en-US" sz="2000" dirty="0"/>
              <a:t>xhttp.open("GET", "ajax_info.txt", true);</a:t>
            </a:r>
          </a:p>
          <a:p>
            <a:pPr lvl="1"/>
            <a:r>
              <a:rPr lang="en-US" sz="2000" dirty="0" err="1"/>
              <a:t>xhttp.send</a:t>
            </a:r>
            <a:r>
              <a:rPr lang="en-US" sz="2000" dirty="0"/>
              <a:t>();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C0EE9D-8B96-4122-949B-4F9CD9691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55910"/>
              </p:ext>
            </p:extLst>
          </p:nvPr>
        </p:nvGraphicFramePr>
        <p:xfrm>
          <a:off x="1033463" y="2911817"/>
          <a:ext cx="7077074" cy="3565640"/>
        </p:xfrm>
        <a:graphic>
          <a:graphicData uri="http://schemas.openxmlformats.org/drawingml/2006/table">
            <a:tbl>
              <a:tblPr/>
              <a:tblGrid>
                <a:gridCol w="2119078">
                  <a:extLst>
                    <a:ext uri="{9D8B030D-6E8A-4147-A177-3AD203B41FA5}">
                      <a16:colId xmlns:a16="http://schemas.microsoft.com/office/drawing/2014/main" val="246232047"/>
                    </a:ext>
                  </a:extLst>
                </a:gridCol>
                <a:gridCol w="4957996">
                  <a:extLst>
                    <a:ext uri="{9D8B030D-6E8A-4147-A177-3AD203B41FA5}">
                      <a16:colId xmlns:a16="http://schemas.microsoft.com/office/drawing/2014/main" val="911511418"/>
                    </a:ext>
                  </a:extLst>
                </a:gridCol>
              </a:tblGrid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Method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936635"/>
                  </a:ext>
                </a:extLst>
              </a:tr>
              <a:tr h="129409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open(</a:t>
                      </a:r>
                      <a:r>
                        <a:rPr lang="en-US" sz="2000" i="1" dirty="0">
                          <a:effectLst/>
                        </a:rPr>
                        <a:t>method, </a:t>
                      </a:r>
                      <a:r>
                        <a:rPr lang="en-US" sz="2000" i="1" dirty="0" err="1">
                          <a:effectLst/>
                        </a:rPr>
                        <a:t>url</a:t>
                      </a:r>
                      <a:r>
                        <a:rPr lang="en-US" sz="2000" i="1" dirty="0">
                          <a:effectLst/>
                        </a:rPr>
                        <a:t>, async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Specifies the type of request</a:t>
                      </a:r>
                      <a:br>
                        <a:rPr lang="en-US" sz="2000" dirty="0">
                          <a:effectLst/>
                        </a:rPr>
                      </a:b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i="1" dirty="0">
                          <a:effectLst/>
                        </a:rPr>
                        <a:t>method</a:t>
                      </a:r>
                      <a:r>
                        <a:rPr lang="en-US" sz="2000" dirty="0">
                          <a:effectLst/>
                        </a:rPr>
                        <a:t>: the type of request: GET or POST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i="1" dirty="0">
                          <a:effectLst/>
                        </a:rPr>
                        <a:t>url</a:t>
                      </a:r>
                      <a:r>
                        <a:rPr lang="en-US" sz="2000" dirty="0">
                          <a:effectLst/>
                        </a:rPr>
                        <a:t>: the server (file) location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i="1" dirty="0">
                          <a:effectLst/>
                        </a:rPr>
                        <a:t>async</a:t>
                      </a:r>
                      <a:r>
                        <a:rPr lang="en-US" sz="2000" dirty="0">
                          <a:effectLst/>
                        </a:rPr>
                        <a:t>: true (asynchronous) or false (synchronous)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0962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send()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Sends the request to the server (used for GET)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543260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send(</a:t>
                      </a:r>
                      <a:r>
                        <a:rPr lang="en-US" sz="2000" i="1">
                          <a:effectLst/>
                        </a:rPr>
                        <a:t>string</a:t>
                      </a:r>
                      <a:r>
                        <a:rPr lang="en-US" sz="2000">
                          <a:effectLst/>
                        </a:rPr>
                        <a:t>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Sends the request to the server (used for POST)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786712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CA38E4E5-1F7B-4A28-A175-1AEBA6CD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1" y="2586842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3725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4737</TotalTime>
  <Words>2330</Words>
  <Application>Microsoft Office PowerPoint</Application>
  <PresentationFormat>On-screen Show (4:3)</PresentationFormat>
  <Paragraphs>303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Consolas</vt:lpstr>
      <vt:lpstr>Corbel</vt:lpstr>
      <vt:lpstr>Courier New</vt:lpstr>
      <vt:lpstr>Segoe UI</vt:lpstr>
      <vt:lpstr>Verdana</vt:lpstr>
      <vt:lpstr>Wingdings</vt:lpstr>
      <vt:lpstr>Spectrum</vt:lpstr>
      <vt:lpstr>AJAX and JQUERY</vt:lpstr>
      <vt:lpstr>Lecture Outline</vt:lpstr>
      <vt:lpstr>Introduction to AJAX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jQuery </vt:lpstr>
      <vt:lpstr>PowerPoint Presentation</vt:lpstr>
      <vt:lpstr>PowerPoint Presentation</vt:lpstr>
      <vt:lpstr>jQuery Selectors</vt:lpstr>
      <vt:lpstr>PowerPoint Presentation</vt:lpstr>
      <vt:lpstr>PowerPoint Presentation</vt:lpstr>
      <vt:lpstr>PowerPoint Presentation</vt:lpstr>
      <vt:lpstr>PowerPoint Presentation</vt:lpstr>
      <vt:lpstr>jQuery Event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Sazzad Hossain</cp:lastModifiedBy>
  <cp:revision>481</cp:revision>
  <dcterms:created xsi:type="dcterms:W3CDTF">2018-12-10T17:20:29Z</dcterms:created>
  <dcterms:modified xsi:type="dcterms:W3CDTF">2022-05-24T15:00:02Z</dcterms:modified>
</cp:coreProperties>
</file>