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6" r:id="rId4"/>
    <p:sldId id="319" r:id="rId5"/>
    <p:sldId id="320" r:id="rId6"/>
    <p:sldId id="322" r:id="rId7"/>
    <p:sldId id="323" r:id="rId8"/>
    <p:sldId id="324" r:id="rId9"/>
    <p:sldId id="325" r:id="rId10"/>
    <p:sldId id="326" r:id="rId11"/>
    <p:sldId id="327" r:id="rId12"/>
    <p:sldId id="328" r:id="rId13"/>
    <p:sldId id="329" r:id="rId14"/>
    <p:sldId id="330" r:id="rId15"/>
    <p:sldId id="331" r:id="rId16"/>
    <p:sldId id="334" r:id="rId17"/>
    <p:sldId id="332" r:id="rId18"/>
    <p:sldId id="348" r:id="rId19"/>
    <p:sldId id="336" r:id="rId20"/>
    <p:sldId id="335" r:id="rId21"/>
    <p:sldId id="337" r:id="rId22"/>
    <p:sldId id="338" r:id="rId23"/>
    <p:sldId id="339" r:id="rId24"/>
    <p:sldId id="340" r:id="rId25"/>
    <p:sldId id="341" r:id="rId26"/>
    <p:sldId id="342" r:id="rId27"/>
    <p:sldId id="343" r:id="rId28"/>
    <p:sldId id="344" r:id="rId29"/>
    <p:sldId id="346" r:id="rId30"/>
    <p:sldId id="345" r:id="rId31"/>
    <p:sldId id="347" r:id="rId32"/>
    <p:sldId id="265" r:id="rId33"/>
    <p:sldId id="2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0F7EB-EC60-4A43-B1B4-8E9B5E7729B7}" v="1" dt="2022-07-20T04:23:0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24"/>
  </p:normalViewPr>
  <p:slideViewPr>
    <p:cSldViewPr snapToGrid="0" snapToObjects="1">
      <p:cViewPr varScale="1">
        <p:scale>
          <a:sx n="67" d="100"/>
          <a:sy n="67" d="100"/>
        </p:scale>
        <p:origin x="142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zzad Hossain" userId="22e04870-1fae-4b73-a03c-7df4a64ac6f3" providerId="ADAL" clId="{1C70F7EB-EC60-4A43-B1B4-8E9B5E7729B7}"/>
    <pc:docChg chg="modSld">
      <pc:chgData name="Sazzad Hossain" userId="22e04870-1fae-4b73-a03c-7df4a64ac6f3" providerId="ADAL" clId="{1C70F7EB-EC60-4A43-B1B4-8E9B5E7729B7}" dt="2022-07-20T04:25:15.865" v="9" actId="20577"/>
      <pc:docMkLst>
        <pc:docMk/>
      </pc:docMkLst>
      <pc:sldChg chg="addSp modSp mod">
        <pc:chgData name="Sazzad Hossain" userId="22e04870-1fae-4b73-a03c-7df4a64ac6f3" providerId="ADAL" clId="{1C70F7EB-EC60-4A43-B1B4-8E9B5E7729B7}" dt="2022-07-20T04:23:16.927" v="4" actId="113"/>
        <pc:sldMkLst>
          <pc:docMk/>
          <pc:sldMk cId="3640731902" sldId="326"/>
        </pc:sldMkLst>
        <pc:spChg chg="add mod">
          <ac:chgData name="Sazzad Hossain" userId="22e04870-1fae-4b73-a03c-7df4a64ac6f3" providerId="ADAL" clId="{1C70F7EB-EC60-4A43-B1B4-8E9B5E7729B7}" dt="2022-07-20T04:23:16.927" v="4" actId="113"/>
          <ac:spMkLst>
            <pc:docMk/>
            <pc:sldMk cId="3640731902" sldId="326"/>
            <ac:spMk id="2" creationId="{C05F0711-A577-227E-71DD-179B322DB293}"/>
          </ac:spMkLst>
        </pc:spChg>
        <pc:spChg chg="mod">
          <ac:chgData name="Sazzad Hossain" userId="22e04870-1fae-4b73-a03c-7df4a64ac6f3" providerId="ADAL" clId="{1C70F7EB-EC60-4A43-B1B4-8E9B5E7729B7}" dt="2022-07-20T04:22:52.826" v="0" actId="21"/>
          <ac:spMkLst>
            <pc:docMk/>
            <pc:sldMk cId="3640731902" sldId="326"/>
            <ac:spMk id="3" creationId="{56CD2EA8-B54C-CE4F-A943-BFB367453E0E}"/>
          </ac:spMkLst>
        </pc:spChg>
      </pc:sldChg>
      <pc:sldChg chg="modSp mod">
        <pc:chgData name="Sazzad Hossain" userId="22e04870-1fae-4b73-a03c-7df4a64ac6f3" providerId="ADAL" clId="{1C70F7EB-EC60-4A43-B1B4-8E9B5E7729B7}" dt="2022-07-20T04:25:15.865" v="9" actId="20577"/>
        <pc:sldMkLst>
          <pc:docMk/>
          <pc:sldMk cId="4001931028" sldId="327"/>
        </pc:sldMkLst>
        <pc:spChg chg="mod">
          <ac:chgData name="Sazzad Hossain" userId="22e04870-1fae-4b73-a03c-7df4a64ac6f3" providerId="ADAL" clId="{1C70F7EB-EC60-4A43-B1B4-8E9B5E7729B7}" dt="2022-07-20T04:25:07.404" v="6" actId="1076"/>
          <ac:spMkLst>
            <pc:docMk/>
            <pc:sldMk cId="4001931028" sldId="327"/>
            <ac:spMk id="2" creationId="{62F56F0A-10C4-4A54-B1D3-3BD34A4673C1}"/>
          </ac:spMkLst>
        </pc:spChg>
        <pc:spChg chg="mod">
          <ac:chgData name="Sazzad Hossain" userId="22e04870-1fae-4b73-a03c-7df4a64ac6f3" providerId="ADAL" clId="{1C70F7EB-EC60-4A43-B1B4-8E9B5E7729B7}" dt="2022-07-20T04:25:15.865" v="9" actId="20577"/>
          <ac:spMkLst>
            <pc:docMk/>
            <pc:sldMk cId="4001931028" sldId="327"/>
            <ac:spMk id="3" creationId="{56CD2EA8-B54C-CE4F-A943-BFB367453E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A15E-1A99-40A5-A89D-4D03C7726ECB}" type="datetimeFigureOut">
              <a:rPr lang="en-US" smtClean="0"/>
              <a:t>20/7/2022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E94-A4BF-4054-BFBC-37471E04F555}" type="slidenum">
              <a:rPr lang="en-US" smtClean="0"/>
              <a:t>‹#›</a:t>
            </a:fld>
            <a:endParaRPr lang="en-US"/>
          </a:p>
        </p:txBody>
      </p:sp>
    </p:spTree>
    <p:extLst>
      <p:ext uri="{BB962C8B-B14F-4D97-AF65-F5344CB8AC3E}">
        <p14:creationId xmlns:p14="http://schemas.microsoft.com/office/powerpoint/2010/main" val="213351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20/7/2022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20/7/2022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zzad@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mysql.com/" TargetMode="External"/><Relationship Id="rId1" Type="http://schemas.openxmlformats.org/officeDocument/2006/relationships/slideLayout" Target="../slideLayouts/slideLayout9.xml"/><Relationship Id="rId4" Type="http://schemas.openxmlformats.org/officeDocument/2006/relationships/hyperlink" Target="http://www.php.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t>CSC 3215</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920479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09</a:t>
                      </a:r>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Sazzad</a:t>
                      </a:r>
                      <a:r>
                        <a:rPr lang="en-US" i="1" dirty="0"/>
                        <a:t> Hossain </a:t>
                      </a:r>
                      <a:r>
                        <a:rPr lang="en-US" i="1" dirty="0">
                          <a:hlinkClick r:id="rId2"/>
                        </a:rPr>
                        <a:t>sazzad@aiub.edu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id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088514"/>
            <a:ext cx="7879283"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selector uses the id attribute of an HTML element to select a specific element.</a:t>
            </a:r>
          </a:p>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of an element is </a:t>
            </a:r>
            <a:r>
              <a:rPr lang="en-US" sz="2400" dirty="0">
                <a:solidFill>
                  <a:schemeClr val="bg2">
                    <a:lumMod val="50000"/>
                  </a:schemeClr>
                </a:solidFill>
              </a:rPr>
              <a:t>unique within a page</a:t>
            </a:r>
          </a:p>
          <a:p>
            <a:pPr marL="342900" indent="-342900">
              <a:buFont typeface="Arial" panose="020B0604020202020204" pitchFamily="34" charset="0"/>
              <a:buChar char="•"/>
            </a:pPr>
            <a:r>
              <a:rPr lang="en-US" sz="2400" dirty="0"/>
              <a:t>To select an element with a specific id with a hash (#) character, followed by the id of the element.</a:t>
            </a:r>
          </a:p>
          <a:p>
            <a:pPr marL="342900" indent="-342900">
              <a:buFont typeface="Arial" panose="020B0604020202020204" pitchFamily="34" charset="0"/>
              <a:buChar char="•"/>
            </a:pPr>
            <a:r>
              <a:rPr lang="en-US" sz="2400" dirty="0"/>
              <a:t>An id name </a:t>
            </a:r>
            <a:r>
              <a:rPr lang="en-US" sz="2400" dirty="0">
                <a:solidFill>
                  <a:srgbClr val="FF0000"/>
                </a:solidFill>
              </a:rPr>
              <a:t>cannot</a:t>
            </a:r>
            <a:r>
              <a:rPr lang="en-US" sz="2400" dirty="0"/>
              <a:t> start with a </a:t>
            </a:r>
            <a:r>
              <a:rPr lang="en-US" sz="2400" dirty="0">
                <a:solidFill>
                  <a:srgbClr val="FF0000"/>
                </a:solidFill>
              </a:rPr>
              <a:t>number</a:t>
            </a:r>
          </a:p>
          <a:p>
            <a:endParaRPr lang="en-US" sz="2400" dirty="0"/>
          </a:p>
          <a:p>
            <a:r>
              <a:rPr lang="en-US" sz="2400" b="1" dirty="0"/>
              <a:t>Example</a:t>
            </a:r>
            <a:endParaRPr lang="en-US" sz="2400" dirty="0"/>
          </a:p>
          <a:p>
            <a:r>
              <a:rPr lang="en-US" sz="2400" dirty="0">
                <a:solidFill>
                  <a:schemeClr val="bg2">
                    <a:lumMod val="50000"/>
                  </a:schemeClr>
                </a:solidFill>
              </a:rPr>
              <a:t>#para1 </a:t>
            </a:r>
            <a:r>
              <a:rPr lang="en-US" sz="2400" dirty="0"/>
              <a:t>{</a:t>
            </a:r>
          </a:p>
          <a:p>
            <a:r>
              <a:rPr lang="en-US" sz="2400" dirty="0"/>
              <a:t>  text-align: center;</a:t>
            </a:r>
          </a:p>
          <a:p>
            <a:r>
              <a:rPr lang="en-US" sz="2400" dirty="0"/>
              <a:t>  color: red;</a:t>
            </a:r>
          </a:p>
          <a:p>
            <a:r>
              <a:rPr lang="en-US" sz="2400" dirty="0"/>
              <a:t>}</a:t>
            </a:r>
          </a:p>
          <a:p>
            <a:r>
              <a:rPr lang="en-US" sz="2400" dirty="0">
                <a:solidFill>
                  <a:srgbClr val="FF0000"/>
                </a:solidFill>
              </a:rPr>
              <a:t>h1 {</a:t>
            </a:r>
          </a:p>
          <a:p>
            <a:r>
              <a:rPr lang="en-US" sz="2400" dirty="0">
                <a:solidFill>
                  <a:srgbClr val="FF0000"/>
                </a:solidFill>
              </a:rPr>
              <a:t>  color: white;</a:t>
            </a:r>
          </a:p>
          <a:p>
            <a:r>
              <a:rPr lang="en-US" sz="2400" dirty="0">
                <a:solidFill>
                  <a:srgbClr val="FF0000"/>
                </a:solidFill>
              </a:rPr>
              <a:t>  text-align: center;</a:t>
            </a:r>
          </a:p>
          <a:p>
            <a:r>
              <a:rPr lang="en-US" sz="2400" dirty="0">
                <a:solidFill>
                  <a:srgbClr val="FF0000"/>
                </a:solidFill>
              </a:rPr>
              <a:t>}</a:t>
            </a:r>
          </a:p>
        </p:txBody>
      </p:sp>
      <p:sp>
        <p:nvSpPr>
          <p:cNvPr id="2" name="TextBox 1">
            <a:extLst>
              <a:ext uri="{FF2B5EF4-FFF2-40B4-BE49-F238E27FC236}">
                <a16:creationId xmlns:a16="http://schemas.microsoft.com/office/drawing/2014/main" id="{C05F0711-A577-227E-71DD-179B322DB293}"/>
              </a:ext>
            </a:extLst>
          </p:cNvPr>
          <p:cNvSpPr txBox="1"/>
          <p:nvPr/>
        </p:nvSpPr>
        <p:spPr>
          <a:xfrm>
            <a:off x="3568390" y="3692194"/>
            <a:ext cx="7094827" cy="923330"/>
          </a:xfrm>
          <a:prstGeom prst="rect">
            <a:avLst/>
          </a:prstGeom>
          <a:noFill/>
        </p:spPr>
        <p:txBody>
          <a:bodyPr wrap="none" rtlCol="0">
            <a:spAutoFit/>
          </a:bodyPr>
          <a:lstStyle/>
          <a:p>
            <a:r>
              <a:rPr lang="en-US" sz="1800" dirty="0"/>
              <a:t>The CSS rule below will be applied to the HTML element with id="</a:t>
            </a:r>
            <a:r>
              <a:rPr lang="en-US" sz="1800" dirty="0">
                <a:solidFill>
                  <a:schemeClr val="bg2">
                    <a:lumMod val="50000"/>
                  </a:schemeClr>
                </a:solidFill>
              </a:rPr>
              <a:t>para1</a:t>
            </a:r>
            <a:r>
              <a:rPr lang="en-US" sz="1800" dirty="0"/>
              <a:t>": </a:t>
            </a:r>
          </a:p>
          <a:p>
            <a:r>
              <a:rPr lang="en-US" sz="1800" b="1" dirty="0"/>
              <a:t>&lt;h1 id="</a:t>
            </a:r>
            <a:r>
              <a:rPr lang="en-US" sz="1800" b="1" dirty="0">
                <a:solidFill>
                  <a:schemeClr val="bg2">
                    <a:lumMod val="50000"/>
                  </a:schemeClr>
                </a:solidFill>
              </a:rPr>
              <a:t>para1</a:t>
            </a:r>
            <a:r>
              <a:rPr lang="en-US" sz="1800" b="1" dirty="0"/>
              <a:t>" &gt; </a:t>
            </a:r>
            <a:r>
              <a:rPr lang="en-US" sz="1800" b="1" dirty="0" err="1"/>
              <a:t>hellow</a:t>
            </a:r>
            <a:r>
              <a:rPr lang="en-US" sz="1800" b="1" dirty="0"/>
              <a:t> &lt;/h1&gt;</a:t>
            </a:r>
          </a:p>
          <a:p>
            <a:endParaRPr lang="en-US" dirty="0"/>
          </a:p>
        </p:txBody>
      </p:sp>
    </p:spTree>
    <p:extLst>
      <p:ext uri="{BB962C8B-B14F-4D97-AF65-F5344CB8AC3E}">
        <p14:creationId xmlns:p14="http://schemas.microsoft.com/office/powerpoint/2010/main" val="36407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class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2" y="1238632"/>
            <a:ext cx="7183284" cy="5632311"/>
          </a:xfrm>
          <a:prstGeom prst="rect">
            <a:avLst/>
          </a:prstGeom>
          <a:noFill/>
        </p:spPr>
        <p:txBody>
          <a:bodyPr wrap="square" rtlCol="0">
            <a:spAutoFit/>
          </a:bodyPr>
          <a:lstStyle/>
          <a:p>
            <a:r>
              <a:rPr lang="en-US" sz="2000" dirty="0"/>
              <a:t>The class </a:t>
            </a:r>
            <a:r>
              <a:rPr lang="en-US" sz="2000" dirty="0">
                <a:solidFill>
                  <a:schemeClr val="bg2">
                    <a:lumMod val="50000"/>
                  </a:schemeClr>
                </a:solidFill>
              </a:rPr>
              <a:t>selector</a:t>
            </a:r>
            <a:r>
              <a:rPr lang="en-US" sz="2000" dirty="0"/>
              <a:t> selects HTML </a:t>
            </a:r>
            <a:r>
              <a:rPr lang="en-US" sz="2000" dirty="0">
                <a:solidFill>
                  <a:schemeClr val="bg2">
                    <a:lumMod val="50000"/>
                  </a:schemeClr>
                </a:solidFill>
              </a:rPr>
              <a:t>elements</a:t>
            </a:r>
            <a:r>
              <a:rPr lang="en-US" sz="2000" dirty="0"/>
              <a:t> with a specific </a:t>
            </a:r>
            <a:r>
              <a:rPr lang="en-US" sz="2000" dirty="0">
                <a:solidFill>
                  <a:schemeClr val="bg2">
                    <a:lumMod val="50000"/>
                  </a:schemeClr>
                </a:solidFill>
              </a:rPr>
              <a:t>class</a:t>
            </a:r>
            <a:r>
              <a:rPr lang="en-US" sz="2000" dirty="0"/>
              <a:t> attribute.</a:t>
            </a:r>
          </a:p>
          <a:p>
            <a:r>
              <a:rPr lang="en-US" sz="2000" dirty="0"/>
              <a:t>To select elements with a specific class need to use (.) character, followed by the class name.</a:t>
            </a:r>
          </a:p>
          <a:p>
            <a:r>
              <a:rPr lang="en-US" sz="2000" dirty="0"/>
              <a:t>In this example all HTML elements with class="center" will be red and center-aligned: </a:t>
            </a:r>
          </a:p>
          <a:p>
            <a:r>
              <a:rPr lang="en-US" sz="2000" dirty="0">
                <a:solidFill>
                  <a:schemeClr val="bg2">
                    <a:lumMod val="50000"/>
                  </a:schemeClr>
                </a:solidFill>
              </a:rPr>
              <a:t>.center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a:p>
            <a:r>
              <a:rPr lang="en-US" sz="2000" dirty="0"/>
              <a:t>It can be specified only specific </a:t>
            </a:r>
            <a:r>
              <a:rPr lang="en-US" sz="2000"/>
              <a:t>HTML elements</a:t>
            </a:r>
          </a:p>
          <a:p>
            <a:r>
              <a:rPr lang="en-US" sz="2000"/>
              <a:t> </a:t>
            </a:r>
            <a:r>
              <a:rPr lang="en-US" sz="2000" dirty="0"/>
              <a:t>should be affected by a class.</a:t>
            </a:r>
          </a:p>
          <a:p>
            <a:r>
              <a:rPr lang="en-US" sz="2000" dirty="0"/>
              <a:t>In this example only &lt;p&gt; elements with class="center" will be center-aligned: </a:t>
            </a:r>
          </a:p>
          <a:p>
            <a:r>
              <a:rPr lang="en-US" sz="2000" dirty="0" err="1">
                <a:solidFill>
                  <a:schemeClr val="bg2">
                    <a:lumMod val="50000"/>
                  </a:schemeClr>
                </a:solidFill>
              </a:rPr>
              <a:t>p.center</a:t>
            </a:r>
            <a:r>
              <a:rPr lang="en-US" sz="2000" dirty="0"/>
              <a:t> {</a:t>
            </a:r>
            <a:br>
              <a:rPr lang="en-US" sz="2000" dirty="0"/>
            </a:br>
            <a:r>
              <a:rPr lang="en-US" sz="2000" dirty="0"/>
              <a:t>  text-align: left;</a:t>
            </a:r>
            <a:br>
              <a:rPr lang="en-US" sz="2000" dirty="0"/>
            </a:br>
            <a:r>
              <a:rPr lang="en-US" sz="2000" dirty="0"/>
              <a:t>  color: white;</a:t>
            </a:r>
            <a:br>
              <a:rPr lang="en-US" sz="2000" dirty="0"/>
            </a:br>
            <a:r>
              <a:rPr lang="en-US" sz="2000" dirty="0"/>
              <a:t>}</a:t>
            </a:r>
          </a:p>
        </p:txBody>
      </p:sp>
      <p:sp>
        <p:nvSpPr>
          <p:cNvPr id="2" name="TextBox 1">
            <a:extLst>
              <a:ext uri="{FF2B5EF4-FFF2-40B4-BE49-F238E27FC236}">
                <a16:creationId xmlns:a16="http://schemas.microsoft.com/office/drawing/2014/main" id="{62F56F0A-10C4-4A54-B1D3-3BD34A4673C1}"/>
              </a:ext>
            </a:extLst>
          </p:cNvPr>
          <p:cNvSpPr txBox="1"/>
          <p:nvPr/>
        </p:nvSpPr>
        <p:spPr>
          <a:xfrm>
            <a:off x="6598266" y="2718385"/>
            <a:ext cx="3562066" cy="2308324"/>
          </a:xfrm>
          <a:prstGeom prst="rect">
            <a:avLst/>
          </a:prstGeom>
          <a:noFill/>
        </p:spPr>
        <p:txBody>
          <a:bodyPr wrap="square" rtlCol="0">
            <a:spAutoFit/>
          </a:bodyPr>
          <a:lstStyle/>
          <a:p>
            <a:r>
              <a:rPr lang="en-US" dirty="0"/>
              <a:t>&lt;p class=“center”&gt;</a:t>
            </a:r>
          </a:p>
          <a:p>
            <a:r>
              <a:rPr lang="en-US" dirty="0"/>
              <a:t>Hello world</a:t>
            </a:r>
          </a:p>
          <a:p>
            <a:r>
              <a:rPr lang="en-US" dirty="0"/>
              <a:t>&lt;/p&gt;</a:t>
            </a:r>
          </a:p>
          <a:p>
            <a:r>
              <a:rPr lang="en-US" dirty="0"/>
              <a:t>&lt;h1 class=“center”&gt;</a:t>
            </a:r>
          </a:p>
          <a:p>
            <a:r>
              <a:rPr lang="en-US" dirty="0"/>
              <a:t>Hello world</a:t>
            </a:r>
          </a:p>
          <a:p>
            <a:r>
              <a:rPr lang="en-US" dirty="0"/>
              <a:t>&lt;/h1&gt;</a:t>
            </a:r>
          </a:p>
          <a:p>
            <a:r>
              <a:rPr lang="en-US" dirty="0"/>
              <a:t>&lt;p&gt; </a:t>
            </a:r>
            <a:r>
              <a:rPr lang="en-US" dirty="0" err="1"/>
              <a:t>hellow</a:t>
            </a:r>
            <a:r>
              <a:rPr lang="en-US" dirty="0"/>
              <a:t> world 2 &lt;/p&gt;</a:t>
            </a:r>
          </a:p>
          <a:p>
            <a:endParaRPr lang="en-US" dirty="0"/>
          </a:p>
        </p:txBody>
      </p:sp>
    </p:spTree>
    <p:extLst>
      <p:ext uri="{BB962C8B-B14F-4D97-AF65-F5344CB8AC3E}">
        <p14:creationId xmlns:p14="http://schemas.microsoft.com/office/powerpoint/2010/main" val="40019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Universal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2031325"/>
          </a:xfrm>
          <a:prstGeom prst="rect">
            <a:avLst/>
          </a:prstGeom>
          <a:noFill/>
        </p:spPr>
        <p:txBody>
          <a:bodyPr wrap="square" rtlCol="0">
            <a:spAutoFit/>
          </a:bodyPr>
          <a:lstStyle/>
          <a:p>
            <a:r>
              <a:rPr lang="en-US" dirty="0"/>
              <a:t>The universal selector </a:t>
            </a:r>
            <a:r>
              <a:rPr lang="en-US" dirty="0">
                <a:solidFill>
                  <a:schemeClr val="bg2">
                    <a:lumMod val="50000"/>
                  </a:schemeClr>
                </a:solidFill>
              </a:rPr>
              <a:t>(*) </a:t>
            </a:r>
            <a:r>
              <a:rPr lang="en-US" dirty="0"/>
              <a:t>selects all HTML elements on the page.</a:t>
            </a:r>
          </a:p>
          <a:p>
            <a:r>
              <a:rPr lang="en-US" dirty="0"/>
              <a:t>Example</a:t>
            </a:r>
          </a:p>
          <a:p>
            <a:r>
              <a:rPr lang="en-US" dirty="0"/>
              <a:t>The CSS rule below will affect every HTML element on the page: </a:t>
            </a:r>
          </a:p>
          <a:p>
            <a:r>
              <a:rPr lang="en-US" dirty="0">
                <a:solidFill>
                  <a:schemeClr val="bg2">
                    <a:lumMod val="50000"/>
                  </a:schemeClr>
                </a:solidFill>
              </a:rPr>
              <a:t>*</a:t>
            </a:r>
            <a:r>
              <a:rPr lang="en-US" dirty="0"/>
              <a:t> {</a:t>
            </a:r>
            <a:br>
              <a:rPr lang="en-US" dirty="0"/>
            </a:br>
            <a:r>
              <a:rPr lang="en-US" dirty="0"/>
              <a:t>  text-align: center;</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418747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3477875"/>
          </a:xfrm>
          <a:prstGeom prst="rect">
            <a:avLst/>
          </a:prstGeom>
          <a:noFill/>
        </p:spPr>
        <p:txBody>
          <a:bodyPr wrap="square" rtlCol="0">
            <a:spAutoFit/>
          </a:bodyPr>
          <a:lstStyle/>
          <a:p>
            <a:r>
              <a:rPr lang="en-US" sz="2000" dirty="0"/>
              <a:t>The </a:t>
            </a:r>
            <a:r>
              <a:rPr lang="en-US" sz="2000" dirty="0">
                <a:solidFill>
                  <a:schemeClr val="bg2">
                    <a:lumMod val="50000"/>
                  </a:schemeClr>
                </a:solidFill>
              </a:rPr>
              <a:t>grouping selector </a:t>
            </a:r>
            <a:r>
              <a:rPr lang="en-US" sz="2000" dirty="0"/>
              <a:t>selects all the HTML elements with the same style definitions.</a:t>
            </a:r>
          </a:p>
          <a:p>
            <a:r>
              <a:rPr lang="en-US" sz="2000" dirty="0"/>
              <a:t>It will be better to group the selectors to minimize the code.</a:t>
            </a:r>
          </a:p>
          <a:p>
            <a:r>
              <a:rPr lang="en-US" sz="2000" dirty="0"/>
              <a:t>To group selectors, separate each selector with a comma.</a:t>
            </a:r>
          </a:p>
          <a:p>
            <a:r>
              <a:rPr lang="en-US" sz="2000" dirty="0"/>
              <a:t>Example</a:t>
            </a:r>
          </a:p>
          <a:p>
            <a:r>
              <a:rPr lang="en-US" sz="2000" dirty="0"/>
              <a:t>In this example we have grouped the selectors from the code above: </a:t>
            </a:r>
          </a:p>
          <a:p>
            <a:r>
              <a:rPr lang="en-US" sz="2000" dirty="0">
                <a:solidFill>
                  <a:schemeClr val="bg2">
                    <a:lumMod val="50000"/>
                  </a:schemeClr>
                </a:solidFill>
              </a:rPr>
              <a:t>h1, h2, p </a:t>
            </a:r>
            <a:r>
              <a:rPr lang="en-US" sz="2000" dirty="0"/>
              <a:t>{</a:t>
            </a:r>
            <a:br>
              <a:rPr lang="en-US" sz="2000" dirty="0"/>
            </a:br>
            <a:r>
              <a:rPr lang="en-US" sz="2000" dirty="0"/>
              <a:t>  text-align: center;</a:t>
            </a:r>
            <a:br>
              <a:rPr lang="en-US" sz="2000" dirty="0"/>
            </a:br>
            <a:r>
              <a:rPr lang="en-US" sz="2000" dirty="0"/>
              <a:t>  color: red;</a:t>
            </a:r>
            <a:br>
              <a:rPr lang="en-US" sz="2000" dirty="0"/>
            </a:br>
            <a:r>
              <a:rPr lang="en-US" sz="2000" dirty="0"/>
              <a:t>}</a:t>
            </a:r>
          </a:p>
          <a:p>
            <a:endParaRPr lang="en-US" sz="2000" dirty="0"/>
          </a:p>
        </p:txBody>
      </p:sp>
    </p:spTree>
    <p:extLst>
      <p:ext uri="{BB962C8B-B14F-4D97-AF65-F5344CB8AC3E}">
        <p14:creationId xmlns:p14="http://schemas.microsoft.com/office/powerpoint/2010/main" val="201706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Inserting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192540"/>
            <a:ext cx="838644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t>There are three ways of inserting a style sheet:</a:t>
            </a:r>
          </a:p>
          <a:p>
            <a:pPr marL="285750" indent="-285750">
              <a:buFont typeface="Arial" panose="020B0604020202020204" pitchFamily="34" charset="0"/>
              <a:buChar char="•"/>
            </a:pPr>
            <a:r>
              <a:rPr lang="en-US" sz="2800" dirty="0">
                <a:highlight>
                  <a:srgbClr val="00FF00"/>
                </a:highlight>
              </a:rPr>
              <a:t>External CSS</a:t>
            </a:r>
          </a:p>
          <a:p>
            <a:pPr marL="285750" indent="-285750">
              <a:buFont typeface="Arial" panose="020B0604020202020204" pitchFamily="34" charset="0"/>
              <a:buChar char="•"/>
            </a:pPr>
            <a:r>
              <a:rPr lang="en-US" sz="2800" dirty="0">
                <a:highlight>
                  <a:srgbClr val="FF0000"/>
                </a:highlight>
              </a:rPr>
              <a:t>Internal CSS</a:t>
            </a:r>
          </a:p>
          <a:p>
            <a:pPr marL="285750" indent="-285750">
              <a:buFont typeface="Arial" panose="020B0604020202020204" pitchFamily="34" charset="0"/>
              <a:buChar char="•"/>
            </a:pPr>
            <a:r>
              <a:rPr lang="en-US" sz="2800" dirty="0">
                <a:highlight>
                  <a:srgbClr val="FF0000"/>
                </a:highlight>
              </a:rPr>
              <a:t>Inline CSS</a:t>
            </a:r>
          </a:p>
        </p:txBody>
      </p:sp>
    </p:spTree>
    <p:extLst>
      <p:ext uri="{BB962C8B-B14F-4D97-AF65-F5344CB8AC3E}">
        <p14:creationId xmlns:p14="http://schemas.microsoft.com/office/powerpoint/2010/main" val="35997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External style sheet is an external file which can be imported to the HTML file.</a:t>
            </a:r>
          </a:p>
          <a:p>
            <a:pPr marL="342900" indent="-342900">
              <a:buFont typeface="Arial" panose="020B0604020202020204" pitchFamily="34" charset="0"/>
              <a:buChar char="•"/>
            </a:pPr>
            <a:r>
              <a:rPr lang="en-US" sz="2000" dirty="0"/>
              <a:t>HTML page must include a reference to the external style sheet file inside the &lt;link&gt; element, inside the head section.</a:t>
            </a:r>
          </a:p>
          <a:p>
            <a:pPr marL="342900" indent="-342900">
              <a:buFont typeface="Arial" panose="020B0604020202020204" pitchFamily="34" charset="0"/>
              <a:buChar char="•"/>
            </a:pPr>
            <a:r>
              <a:rPr lang="en-US" sz="2000" dirty="0"/>
              <a:t>External styles are defined within the &lt;link&gt; element, inside the &lt;head&gt; section of an HTML page.</a:t>
            </a:r>
          </a:p>
          <a:p>
            <a:r>
              <a:rPr lang="en-US" sz="2000" b="1" dirty="0"/>
              <a:t>Example</a:t>
            </a:r>
          </a:p>
          <a:p>
            <a:endParaRPr lang="en-US" sz="2000" dirty="0"/>
          </a:p>
          <a:p>
            <a:r>
              <a:rPr lang="en-US" dirty="0"/>
              <a:t>&lt;!DOCTYPE html&gt;</a:t>
            </a:r>
          </a:p>
          <a:p>
            <a:r>
              <a:rPr lang="en-US" dirty="0"/>
              <a:t>&lt;html&gt;</a:t>
            </a:r>
          </a:p>
          <a:p>
            <a:r>
              <a:rPr lang="en-US" dirty="0"/>
              <a:t>&lt;head&gt;</a:t>
            </a:r>
          </a:p>
          <a:p>
            <a:r>
              <a:rPr lang="en-US" dirty="0">
                <a:solidFill>
                  <a:schemeClr val="bg2">
                    <a:lumMod val="50000"/>
                  </a:schemeClr>
                </a:solidFill>
              </a:rPr>
              <a:t>&lt;link </a:t>
            </a:r>
            <a:r>
              <a:rPr lang="en-US" dirty="0" err="1">
                <a:solidFill>
                  <a:schemeClr val="bg2">
                    <a:lumMod val="50000"/>
                  </a:schemeClr>
                </a:solidFill>
              </a:rPr>
              <a:t>rel</a:t>
            </a:r>
            <a:r>
              <a:rPr lang="en-US" dirty="0">
                <a:solidFill>
                  <a:schemeClr val="bg2">
                    <a:lumMod val="50000"/>
                  </a:schemeClr>
                </a:solidFill>
              </a:rPr>
              <a:t>="stylesheet" type="text/</a:t>
            </a:r>
            <a:r>
              <a:rPr lang="en-US" dirty="0" err="1">
                <a:solidFill>
                  <a:schemeClr val="bg2">
                    <a:lumMod val="50000"/>
                  </a:schemeClr>
                </a:solidFill>
              </a:rPr>
              <a:t>css</a:t>
            </a:r>
            <a:r>
              <a:rPr lang="en-US" dirty="0">
                <a:solidFill>
                  <a:schemeClr val="bg2">
                    <a:lumMod val="50000"/>
                  </a:schemeClr>
                </a:solidFill>
              </a:rPr>
              <a:t>" </a:t>
            </a:r>
            <a:r>
              <a:rPr lang="en-US" dirty="0" err="1">
                <a:solidFill>
                  <a:schemeClr val="bg2">
                    <a:lumMod val="50000"/>
                  </a:schemeClr>
                </a:solidFill>
              </a:rPr>
              <a:t>href</a:t>
            </a:r>
            <a:r>
              <a:rPr lang="en-US" dirty="0">
                <a:solidFill>
                  <a:schemeClr val="bg2">
                    <a:lumMod val="50000"/>
                  </a:schemeClr>
                </a:solidFill>
              </a:rPr>
              <a:t>="mystyle.css"&gt;</a:t>
            </a:r>
          </a:p>
          <a:p>
            <a:r>
              <a:rPr lang="en-US" dirty="0"/>
              <a:t>&lt;/head&gt;</a:t>
            </a:r>
          </a:p>
          <a:p>
            <a:r>
              <a:rPr lang="en-US" dirty="0"/>
              <a:t>&lt;body&gt;</a:t>
            </a:r>
          </a:p>
          <a:p>
            <a:r>
              <a:rPr lang="en-US" dirty="0"/>
              <a:t>&lt;h1&gt;This is a heading&lt;/h1&gt;</a:t>
            </a:r>
          </a:p>
          <a:p>
            <a:r>
              <a:rPr lang="en-US" dirty="0"/>
              <a:t>&lt;p&gt;This is a paragraph.&lt;/p&gt;</a:t>
            </a:r>
          </a:p>
          <a:p>
            <a:r>
              <a:rPr lang="en-US" dirty="0"/>
              <a:t>&lt;/body&gt;</a:t>
            </a:r>
          </a:p>
          <a:p>
            <a:r>
              <a:rPr lang="en-US" dirty="0"/>
              <a:t>&lt;/html&gt;</a:t>
            </a:r>
          </a:p>
        </p:txBody>
      </p:sp>
    </p:spTree>
    <p:extLst>
      <p:ext uri="{BB962C8B-B14F-4D97-AF65-F5344CB8AC3E}">
        <p14:creationId xmlns:p14="http://schemas.microsoft.com/office/powerpoint/2010/main" val="3749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4708981"/>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external style sheet can be written with a .</a:t>
            </a:r>
            <a:r>
              <a:rPr lang="en-US" sz="2400" dirty="0" err="1"/>
              <a:t>css</a:t>
            </a:r>
            <a:r>
              <a:rPr lang="en-US" sz="2400" dirty="0"/>
              <a:t> extension.</a:t>
            </a:r>
          </a:p>
          <a:p>
            <a:pPr marL="342900" indent="-342900">
              <a:buFont typeface="Arial" panose="020B0604020202020204" pitchFamily="34" charset="0"/>
              <a:buChar char="•"/>
            </a:pPr>
            <a:r>
              <a:rPr lang="en-US" sz="2400" dirty="0"/>
              <a:t>The external .</a:t>
            </a:r>
            <a:r>
              <a:rPr lang="en-US" sz="2400" dirty="0" err="1"/>
              <a:t>css</a:t>
            </a:r>
            <a:r>
              <a:rPr lang="en-US" sz="2400" dirty="0"/>
              <a:t> file should not contain any HTML tags.</a:t>
            </a:r>
          </a:p>
          <a:p>
            <a:endParaRPr lang="en-US" dirty="0"/>
          </a:p>
          <a:p>
            <a:r>
              <a:rPr lang="en-US" sz="2400" b="1" dirty="0"/>
              <a:t>"</a:t>
            </a:r>
            <a:r>
              <a:rPr lang="en-US" sz="2400" b="1" dirty="0">
                <a:solidFill>
                  <a:schemeClr val="bg2">
                    <a:lumMod val="50000"/>
                  </a:schemeClr>
                </a:solidFill>
              </a:rPr>
              <a:t>mystyle.css</a:t>
            </a:r>
            <a:r>
              <a:rPr lang="en-US" sz="2400" b="1" dirty="0"/>
              <a:t>“</a:t>
            </a:r>
          </a:p>
          <a:p>
            <a:endParaRPr lang="en-US" sz="2400" b="1" dirty="0"/>
          </a:p>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navy;</a:t>
            </a:r>
            <a:br>
              <a:rPr lang="en-US" dirty="0"/>
            </a:br>
            <a:r>
              <a:rPr lang="en-US" dirty="0"/>
              <a:t>  margin-left: 20px;</a:t>
            </a:r>
          </a:p>
          <a:p>
            <a:br>
              <a:rPr lang="en-US" dirty="0"/>
            </a:br>
            <a:r>
              <a:rPr lang="en-US" dirty="0"/>
              <a:t>}</a:t>
            </a:r>
          </a:p>
        </p:txBody>
      </p:sp>
    </p:spTree>
    <p:extLst>
      <p:ext uri="{BB962C8B-B14F-4D97-AF65-F5344CB8AC3E}">
        <p14:creationId xmlns:p14="http://schemas.microsoft.com/office/powerpoint/2010/main" val="13937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An internal style sheet may be used if one single HTML page has a unique style.</a:t>
            </a:r>
          </a:p>
          <a:p>
            <a:pPr marL="342900" indent="-342900">
              <a:buFont typeface="Arial" panose="020B0604020202020204" pitchFamily="34" charset="0"/>
              <a:buChar char="•"/>
            </a:pPr>
            <a:r>
              <a:rPr lang="en-US" sz="2000" dirty="0"/>
              <a:t>The internal style is defined inside the &lt;style&gt; element, inside the head section.</a:t>
            </a:r>
          </a:p>
          <a:p>
            <a:r>
              <a:rPr lang="en-US" sz="2000" b="1" dirty="0"/>
              <a:t>Example</a:t>
            </a:r>
          </a:p>
          <a:p>
            <a:endParaRPr lang="en-US" sz="2000" b="1" dirty="0"/>
          </a:p>
          <a:p>
            <a:r>
              <a:rPr lang="en-US" sz="1400" dirty="0"/>
              <a:t>&lt;!DOCTYPE html&gt;</a:t>
            </a:r>
            <a:br>
              <a:rPr lang="en-US" sz="1400" dirty="0"/>
            </a:br>
            <a:r>
              <a:rPr lang="en-US" sz="1400" dirty="0"/>
              <a:t>&lt;html&gt;</a:t>
            </a:r>
            <a:br>
              <a:rPr lang="en-US" sz="1400" dirty="0"/>
            </a:br>
            <a:r>
              <a:rPr lang="en-US" sz="1400" dirty="0"/>
              <a:t>&lt;head&gt;</a:t>
            </a:r>
            <a:br>
              <a:rPr lang="en-US" sz="1400" dirty="0"/>
            </a:br>
            <a:r>
              <a:rPr lang="en-US" sz="1400" dirty="0">
                <a:solidFill>
                  <a:schemeClr val="bg2">
                    <a:lumMod val="50000"/>
                  </a:schemeClr>
                </a:solidFill>
              </a:rPr>
              <a:t>&lt;style&gt;</a:t>
            </a:r>
            <a:br>
              <a:rPr lang="en-US" sz="1400" dirty="0">
                <a:solidFill>
                  <a:schemeClr val="bg2">
                    <a:lumMod val="50000"/>
                  </a:schemeClr>
                </a:solidFill>
              </a:rPr>
            </a:br>
            <a:r>
              <a:rPr lang="en-US" sz="1400" dirty="0">
                <a:solidFill>
                  <a:schemeClr val="bg2">
                    <a:lumMod val="50000"/>
                  </a:schemeClr>
                </a:solidFill>
              </a:rPr>
              <a:t>body {</a:t>
            </a:r>
            <a:br>
              <a:rPr lang="en-US" sz="1400" dirty="0">
                <a:solidFill>
                  <a:schemeClr val="bg2">
                    <a:lumMod val="50000"/>
                  </a:schemeClr>
                </a:solidFill>
              </a:rPr>
            </a:br>
            <a:r>
              <a:rPr lang="en-US" sz="1400" dirty="0">
                <a:solidFill>
                  <a:schemeClr val="bg2">
                    <a:lumMod val="50000"/>
                  </a:schemeClr>
                </a:solidFill>
              </a:rPr>
              <a:t>  background-color: linen;</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h1 {</a:t>
            </a:r>
            <a:br>
              <a:rPr lang="en-US" sz="1400" dirty="0">
                <a:solidFill>
                  <a:schemeClr val="bg2">
                    <a:lumMod val="50000"/>
                  </a:schemeClr>
                </a:solidFill>
              </a:rPr>
            </a:br>
            <a:r>
              <a:rPr lang="en-US" sz="1400" dirty="0">
                <a:solidFill>
                  <a:schemeClr val="bg2">
                    <a:lumMod val="50000"/>
                  </a:schemeClr>
                </a:solidFill>
              </a:rPr>
              <a:t>  color: maroon;</a:t>
            </a:r>
            <a:br>
              <a:rPr lang="en-US" sz="1400" dirty="0">
                <a:solidFill>
                  <a:schemeClr val="bg2">
                    <a:lumMod val="50000"/>
                  </a:schemeClr>
                </a:solidFill>
              </a:rPr>
            </a:br>
            <a:r>
              <a:rPr lang="en-US" sz="1400" dirty="0">
                <a:solidFill>
                  <a:schemeClr val="bg2">
                    <a:lumMod val="50000"/>
                  </a:schemeClr>
                </a:solidFill>
              </a:rPr>
              <a:t>  margin-left: 40px;</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&lt;/style&gt;</a:t>
            </a:r>
            <a:br>
              <a:rPr lang="en-US" sz="1400" dirty="0"/>
            </a:br>
            <a:r>
              <a:rPr lang="en-US" sz="1400" dirty="0"/>
              <a:t>&lt;/head&gt;</a:t>
            </a:r>
            <a:br>
              <a:rPr lang="en-US" sz="1400" dirty="0"/>
            </a:br>
            <a:r>
              <a:rPr lang="en-US" sz="1400" dirty="0"/>
              <a:t>&lt;body&gt;</a:t>
            </a:r>
            <a:br>
              <a:rPr lang="en-US" sz="1400" dirty="0"/>
            </a:br>
            <a:r>
              <a:rPr lang="en-US" sz="1400" dirty="0"/>
              <a:t>&lt;h1&gt;This is a heading&lt;/h1&gt;</a:t>
            </a:r>
            <a:br>
              <a:rPr lang="en-US" sz="1400" dirty="0"/>
            </a:br>
            <a:r>
              <a:rPr lang="en-US" sz="1400" dirty="0"/>
              <a:t>&lt;p&gt;This is a paragraph.&lt;/p&gt;</a:t>
            </a:r>
            <a:br>
              <a:rPr lang="en-US" sz="1400" dirty="0"/>
            </a:br>
            <a:r>
              <a:rPr lang="en-US" sz="1400" dirty="0"/>
              <a:t>&lt;/body&gt;</a:t>
            </a:r>
            <a:br>
              <a:rPr lang="en-US" sz="1400" dirty="0"/>
            </a:br>
            <a:r>
              <a:rPr lang="en-US" sz="1400" dirty="0"/>
              <a:t>&lt;/html&gt;</a:t>
            </a:r>
          </a:p>
          <a:p>
            <a:endParaRPr lang="en-US" sz="1400" dirty="0"/>
          </a:p>
        </p:txBody>
      </p:sp>
    </p:spTree>
    <p:extLst>
      <p:ext uri="{BB962C8B-B14F-4D97-AF65-F5344CB8AC3E}">
        <p14:creationId xmlns:p14="http://schemas.microsoft.com/office/powerpoint/2010/main" val="5403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19D62C1-BE57-434C-9A89-CEB1C038898D}"/>
              </a:ext>
            </a:extLst>
          </p:cNvPr>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Inline CSS</a:t>
            </a:r>
          </a:p>
        </p:txBody>
      </p:sp>
      <p:sp>
        <p:nvSpPr>
          <p:cNvPr id="3" name="Rectangle 2">
            <a:extLst>
              <a:ext uri="{FF2B5EF4-FFF2-40B4-BE49-F238E27FC236}">
                <a16:creationId xmlns:a16="http://schemas.microsoft.com/office/drawing/2014/main" id="{F3E1DC15-E996-41E7-91E4-51FE00B24F14}"/>
              </a:ext>
            </a:extLst>
          </p:cNvPr>
          <p:cNvSpPr/>
          <p:nvPr/>
        </p:nvSpPr>
        <p:spPr>
          <a:xfrm>
            <a:off x="485334" y="1327948"/>
            <a:ext cx="7856807" cy="4555093"/>
          </a:xfrm>
          <a:prstGeom prst="rect">
            <a:avLst/>
          </a:prstGeom>
        </p:spPr>
        <p:txBody>
          <a:bodyPr wrap="square">
            <a:spAutoFit/>
          </a:bodyPr>
          <a:lstStyle/>
          <a:p>
            <a:pPr marL="342900" indent="-342900">
              <a:buFont typeface="Arial" panose="020B0604020202020204" pitchFamily="34" charset="0"/>
              <a:buChar char="•"/>
            </a:pPr>
            <a:r>
              <a:rPr lang="en-US" sz="2000" dirty="0"/>
              <a:t>used to apply a unique style for a single element.</a:t>
            </a:r>
          </a:p>
          <a:p>
            <a:pPr marL="342900" indent="-342900">
              <a:buFont typeface="Arial" panose="020B0604020202020204" pitchFamily="34" charset="0"/>
              <a:buChar char="•"/>
            </a:pPr>
            <a:r>
              <a:rPr lang="en-US" sz="2000" dirty="0"/>
              <a:t>To use inline styles, must use </a:t>
            </a:r>
            <a:r>
              <a:rPr lang="en-US" sz="2000" b="1" dirty="0"/>
              <a:t>style</a:t>
            </a:r>
            <a:r>
              <a:rPr lang="en-US" sz="2000" dirty="0"/>
              <a:t> attribute to the relevant element</a:t>
            </a:r>
          </a:p>
          <a:p>
            <a:pPr marL="342900" indent="-342900">
              <a:buFont typeface="Arial" panose="020B0604020202020204" pitchFamily="34" charset="0"/>
              <a:buChar char="•"/>
            </a:pPr>
            <a:r>
              <a:rPr lang="en-US" sz="2000" dirty="0"/>
              <a:t>The </a:t>
            </a:r>
            <a:r>
              <a:rPr lang="en-US" sz="2000" b="1" dirty="0"/>
              <a:t>style</a:t>
            </a:r>
            <a:r>
              <a:rPr lang="en-US" sz="2000" dirty="0"/>
              <a:t> attribute contains</a:t>
            </a:r>
            <a:r>
              <a:rPr lang="en-US" dirty="0"/>
              <a:t> &lt;!DOCTYPE html&gt;</a:t>
            </a:r>
            <a:br>
              <a:rPr lang="en-US" sz="2000" dirty="0"/>
            </a:b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dirty="0"/>
              <a:t>&lt;html&gt;</a:t>
            </a:r>
            <a:br>
              <a:rPr lang="en-US" sz="2000" dirty="0"/>
            </a:br>
            <a:r>
              <a:rPr lang="en-US" dirty="0"/>
              <a:t>&lt;body&gt;</a:t>
            </a:r>
            <a:br>
              <a:rPr lang="en-US" sz="2000" dirty="0"/>
            </a:br>
            <a:br>
              <a:rPr lang="en-US" sz="2000" dirty="0"/>
            </a:br>
            <a:r>
              <a:rPr lang="en-US" dirty="0"/>
              <a:t>&lt;h1</a:t>
            </a:r>
            <a:r>
              <a:rPr lang="en-US" dirty="0">
                <a:solidFill>
                  <a:schemeClr val="bg2">
                    <a:lumMod val="50000"/>
                  </a:schemeClr>
                </a:solidFill>
              </a:rPr>
              <a:t> style="</a:t>
            </a:r>
            <a:r>
              <a:rPr lang="en-US" dirty="0" err="1">
                <a:solidFill>
                  <a:schemeClr val="bg2">
                    <a:lumMod val="50000"/>
                  </a:schemeClr>
                </a:solidFill>
              </a:rPr>
              <a:t>color:blue;text-align:center</a:t>
            </a:r>
            <a:r>
              <a:rPr lang="en-US" dirty="0">
                <a:solidFill>
                  <a:schemeClr val="bg2">
                    <a:lumMod val="50000"/>
                  </a:schemeClr>
                </a:solidFill>
              </a:rPr>
              <a:t>;"</a:t>
            </a:r>
            <a:r>
              <a:rPr lang="en-US" dirty="0"/>
              <a:t>&gt;This is a heading&lt;/h1&gt;</a:t>
            </a:r>
            <a:br>
              <a:rPr lang="en-US" sz="2000" dirty="0"/>
            </a:br>
            <a:r>
              <a:rPr lang="en-US" dirty="0"/>
              <a:t>&lt;p </a:t>
            </a:r>
            <a:r>
              <a:rPr lang="en-US" dirty="0">
                <a:solidFill>
                  <a:schemeClr val="bg2">
                    <a:lumMod val="50000"/>
                  </a:schemeClr>
                </a:solidFill>
              </a:rPr>
              <a:t>style="</a:t>
            </a:r>
            <a:r>
              <a:rPr lang="en-US" dirty="0" err="1">
                <a:solidFill>
                  <a:schemeClr val="bg2">
                    <a:lumMod val="50000"/>
                  </a:schemeClr>
                </a:solidFill>
              </a:rPr>
              <a:t>color:red</a:t>
            </a:r>
            <a:r>
              <a:rPr lang="en-US" dirty="0">
                <a:solidFill>
                  <a:schemeClr val="bg2">
                    <a:lumMod val="50000"/>
                  </a:schemeClr>
                </a:solidFill>
              </a:rPr>
              <a:t>;"</a:t>
            </a:r>
            <a:r>
              <a:rPr lang="en-US" dirty="0"/>
              <a:t>&gt;This is a paragraph.&lt;/p&gt;</a:t>
            </a:r>
            <a:br>
              <a:rPr lang="en-US" sz="2000" dirty="0"/>
            </a:br>
            <a:br>
              <a:rPr lang="en-US" sz="2000" dirty="0"/>
            </a:br>
            <a:r>
              <a:rPr lang="en-US" dirty="0"/>
              <a:t>&lt;/body&gt;</a:t>
            </a:r>
            <a:br>
              <a:rPr lang="en-US" sz="2000" dirty="0"/>
            </a:br>
            <a:r>
              <a:rPr lang="en-US" dirty="0"/>
              <a:t>&lt;/html&gt;</a:t>
            </a:r>
            <a:endParaRPr lang="en-US" sz="2000" dirty="0"/>
          </a:p>
        </p:txBody>
      </p:sp>
    </p:spTree>
    <p:extLst>
      <p:ext uri="{BB962C8B-B14F-4D97-AF65-F5344CB8AC3E}">
        <p14:creationId xmlns:p14="http://schemas.microsoft.com/office/powerpoint/2010/main" val="63694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Box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1974855"/>
            <a:ext cx="83864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dirty="0"/>
              <a:t>The CSS box model is essentially a box that wraps around every HTML element.</a:t>
            </a:r>
          </a:p>
          <a:p>
            <a:pPr marL="285750" indent="-285750">
              <a:buFont typeface="Arial" panose="020B0604020202020204" pitchFamily="34" charset="0"/>
              <a:buChar char="•"/>
            </a:pPr>
            <a:r>
              <a:rPr lang="en-US" dirty="0"/>
              <a:t>It consists of: margins, borders, padding, and the actual content. </a:t>
            </a:r>
          </a:p>
        </p:txBody>
      </p:sp>
      <p:pic>
        <p:nvPicPr>
          <p:cNvPr id="4" name="Picture 3">
            <a:extLst>
              <a:ext uri="{FF2B5EF4-FFF2-40B4-BE49-F238E27FC236}">
                <a16:creationId xmlns:a16="http://schemas.microsoft.com/office/drawing/2014/main" id="{9B218E99-670E-4061-AD80-461F9E96E188}"/>
              </a:ext>
            </a:extLst>
          </p:cNvPr>
          <p:cNvPicPr>
            <a:picLocks noChangeAspect="1"/>
          </p:cNvPicPr>
          <p:nvPr/>
        </p:nvPicPr>
        <p:blipFill>
          <a:blip r:embed="rId2"/>
          <a:stretch>
            <a:fillRect/>
          </a:stretch>
        </p:blipFill>
        <p:spPr>
          <a:xfrm>
            <a:off x="1012911" y="2898185"/>
            <a:ext cx="6611742" cy="3021455"/>
          </a:xfrm>
          <a:prstGeom prst="rect">
            <a:avLst/>
          </a:prstGeom>
        </p:spPr>
      </p:pic>
    </p:spTree>
    <p:extLst>
      <p:ext uri="{BB962C8B-B14F-4D97-AF65-F5344CB8AC3E}">
        <p14:creationId xmlns:p14="http://schemas.microsoft.com/office/powerpoint/2010/main" val="28738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CSS</a:t>
            </a:r>
          </a:p>
          <a:p>
            <a:pPr marL="342900" indent="-342900">
              <a:buAutoNum type="arabicPeriod"/>
            </a:pPr>
            <a:r>
              <a:rPr lang="en-US" sz="2400" dirty="0">
                <a:solidFill>
                  <a:schemeClr val="tx1"/>
                </a:solidFill>
              </a:rPr>
              <a:t>CSS Selectors</a:t>
            </a:r>
          </a:p>
          <a:p>
            <a:pPr marL="342900" indent="-342900">
              <a:buAutoNum type="arabicPeriod"/>
            </a:pPr>
            <a:r>
              <a:rPr lang="en-US" sz="2400" dirty="0">
                <a:solidFill>
                  <a:schemeClr val="tx1"/>
                </a:solidFill>
              </a:rPr>
              <a:t>CSS Insertion Types</a:t>
            </a:r>
          </a:p>
          <a:p>
            <a:pPr marL="342900" indent="-342900">
              <a:buAutoNum type="arabicPeriod"/>
            </a:pPr>
            <a:r>
              <a:rPr lang="en-US" sz="2400" dirty="0">
                <a:solidFill>
                  <a:schemeClr val="tx1"/>
                </a:solidFill>
              </a:rPr>
              <a:t>Customizing HTML elements with CSS</a:t>
            </a:r>
          </a:p>
          <a:p>
            <a:pPr marL="342900" indent="-342900">
              <a:buAutoNum type="arabicPeriod"/>
            </a:pPr>
            <a:r>
              <a:rPr lang="en-US" sz="2400" dirty="0">
                <a:solidFill>
                  <a:schemeClr val="tx1"/>
                </a:solidFill>
              </a:rPr>
              <a:t>CSS Position and Layouts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8754909" cy="5724644"/>
          </a:xfrm>
          <a:prstGeom prst="rect">
            <a:avLst/>
          </a:prstGeom>
          <a:noFill/>
        </p:spPr>
        <p:txBody>
          <a:bodyPr wrap="square" rtlCol="0">
            <a:spAutoFit/>
          </a:bodyPr>
          <a:lstStyle/>
          <a:p>
            <a:r>
              <a:rPr lang="en-US" sz="2400" b="1" dirty="0"/>
              <a:t>Content</a:t>
            </a:r>
            <a:r>
              <a:rPr lang="en-US" sz="2400" dirty="0"/>
              <a:t> - The content of the box, where text and images appear</a:t>
            </a:r>
          </a:p>
          <a:p>
            <a:r>
              <a:rPr lang="en-US" sz="2400" b="1" dirty="0"/>
              <a:t>Padding</a:t>
            </a:r>
            <a:r>
              <a:rPr lang="en-US" sz="2400" dirty="0"/>
              <a:t> - Clears an area around the content. The padding is transparent</a:t>
            </a:r>
          </a:p>
          <a:p>
            <a:r>
              <a:rPr lang="en-US" sz="2400" b="1" dirty="0"/>
              <a:t>Border</a:t>
            </a:r>
            <a:r>
              <a:rPr lang="en-US" sz="2400" dirty="0"/>
              <a:t> - A border that goes around the padding and content</a:t>
            </a:r>
          </a:p>
          <a:p>
            <a:r>
              <a:rPr lang="en-US" sz="2400" b="1" dirty="0"/>
              <a:t>Margin</a:t>
            </a:r>
            <a:r>
              <a:rPr lang="en-US" sz="2400" dirty="0"/>
              <a:t> - Clears an area outside the border. The margin is transparent</a:t>
            </a:r>
            <a:endParaRPr lang="en-US" dirty="0"/>
          </a:p>
          <a:p>
            <a:endParaRPr lang="en-US" dirty="0">
              <a:solidFill>
                <a:schemeClr val="bg2">
                  <a:lumMod val="50000"/>
                </a:schemeClr>
              </a:solidFill>
            </a:endParaRPr>
          </a:p>
          <a:p>
            <a:r>
              <a:rPr lang="en-US" dirty="0">
                <a:solidFill>
                  <a:schemeClr val="bg2">
                    <a:lumMod val="50000"/>
                  </a:schemeClr>
                </a:solidFill>
              </a:rPr>
              <a:t>div</a:t>
            </a:r>
            <a:r>
              <a:rPr lang="en-US" dirty="0"/>
              <a:t> {</a:t>
            </a:r>
          </a:p>
          <a:p>
            <a:r>
              <a:rPr lang="en-US" dirty="0"/>
              <a:t>  </a:t>
            </a:r>
            <a:r>
              <a:rPr lang="en-US" dirty="0">
                <a:solidFill>
                  <a:schemeClr val="bg2">
                    <a:lumMod val="50000"/>
                  </a:schemeClr>
                </a:solidFill>
              </a:rPr>
              <a:t>width</a:t>
            </a:r>
            <a:r>
              <a:rPr lang="en-US" dirty="0"/>
              <a:t>: 320px;</a:t>
            </a:r>
          </a:p>
          <a:p>
            <a:r>
              <a:rPr lang="en-US" dirty="0"/>
              <a:t>  </a:t>
            </a:r>
            <a:r>
              <a:rPr lang="en-US" dirty="0">
                <a:solidFill>
                  <a:schemeClr val="bg2">
                    <a:lumMod val="50000"/>
                  </a:schemeClr>
                </a:solidFill>
              </a:rPr>
              <a:t>padding</a:t>
            </a:r>
            <a:r>
              <a:rPr lang="en-US" dirty="0"/>
              <a:t>: 10px;</a:t>
            </a:r>
          </a:p>
          <a:p>
            <a:r>
              <a:rPr lang="en-US" dirty="0"/>
              <a:t>  </a:t>
            </a:r>
            <a:r>
              <a:rPr lang="en-US" dirty="0">
                <a:solidFill>
                  <a:schemeClr val="bg2">
                    <a:lumMod val="50000"/>
                  </a:schemeClr>
                </a:solidFill>
              </a:rPr>
              <a:t>border</a:t>
            </a:r>
            <a:r>
              <a:rPr lang="en-US" dirty="0"/>
              <a:t>: 5px solid gray;</a:t>
            </a:r>
          </a:p>
          <a:p>
            <a:r>
              <a:rPr lang="en-US" dirty="0"/>
              <a:t>  </a:t>
            </a:r>
            <a:r>
              <a:rPr lang="en-US" dirty="0">
                <a:solidFill>
                  <a:schemeClr val="bg2">
                    <a:lumMod val="50000"/>
                  </a:schemeClr>
                </a:solidFill>
              </a:rPr>
              <a:t>margin</a:t>
            </a:r>
            <a:r>
              <a:rPr lang="en-US" dirty="0"/>
              <a:t>: 0;</a:t>
            </a:r>
          </a:p>
          <a:p>
            <a:r>
              <a:rPr lang="en-US" dirty="0"/>
              <a:t>}</a:t>
            </a:r>
          </a:p>
          <a:p>
            <a:endParaRPr lang="en-US" sz="2400" dirty="0"/>
          </a:p>
          <a:p>
            <a:r>
              <a:rPr lang="en-US" sz="2400" dirty="0"/>
              <a:t>The </a:t>
            </a:r>
            <a:r>
              <a:rPr lang="en-US" sz="2400" dirty="0">
                <a:solidFill>
                  <a:schemeClr val="bg2">
                    <a:lumMod val="50000"/>
                  </a:schemeClr>
                </a:solidFill>
              </a:rPr>
              <a:t>&lt;div&gt; </a:t>
            </a:r>
            <a:r>
              <a:rPr lang="en-US" sz="2400" dirty="0"/>
              <a:t>tag defines a division or a section in an HTML document.</a:t>
            </a:r>
          </a:p>
          <a:p>
            <a:r>
              <a:rPr lang="en-US" sz="2400" dirty="0"/>
              <a:t>The </a:t>
            </a:r>
            <a:r>
              <a:rPr lang="en-US" sz="2400" dirty="0">
                <a:solidFill>
                  <a:schemeClr val="bg2">
                    <a:lumMod val="50000"/>
                  </a:schemeClr>
                </a:solidFill>
              </a:rPr>
              <a:t>&lt;div&gt; </a:t>
            </a:r>
            <a:r>
              <a:rPr lang="en-US" sz="2400" dirty="0"/>
              <a:t>element is often used as a container for other HTML elements to style them with CSS or to perform certain tasks with JavaScript.</a:t>
            </a:r>
          </a:p>
        </p:txBody>
      </p:sp>
      <p:pic>
        <p:nvPicPr>
          <p:cNvPr id="5" name="Picture 4">
            <a:extLst>
              <a:ext uri="{FF2B5EF4-FFF2-40B4-BE49-F238E27FC236}">
                <a16:creationId xmlns:a16="http://schemas.microsoft.com/office/drawing/2014/main" id="{1738E781-050B-4943-9F98-A07B1E3842E4}"/>
              </a:ext>
            </a:extLst>
          </p:cNvPr>
          <p:cNvPicPr>
            <a:picLocks noChangeAspect="1"/>
          </p:cNvPicPr>
          <p:nvPr/>
        </p:nvPicPr>
        <p:blipFill>
          <a:blip r:embed="rId2"/>
          <a:stretch>
            <a:fillRect/>
          </a:stretch>
        </p:blipFill>
        <p:spPr>
          <a:xfrm>
            <a:off x="3997148" y="3176028"/>
            <a:ext cx="4757761" cy="970158"/>
          </a:xfrm>
          <a:prstGeom prst="rect">
            <a:avLst/>
          </a:prstGeom>
        </p:spPr>
      </p:pic>
    </p:spTree>
    <p:extLst>
      <p:ext uri="{BB962C8B-B14F-4D97-AF65-F5344CB8AC3E}">
        <p14:creationId xmlns:p14="http://schemas.microsoft.com/office/powerpoint/2010/main" val="375640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247317"/>
          </a:xfrm>
          <a:prstGeom prst="rect">
            <a:avLst/>
          </a:prstGeom>
          <a:noFill/>
        </p:spPr>
        <p:txBody>
          <a:bodyPr wrap="square" rtlCol="0">
            <a:spAutoFit/>
          </a:bodyPr>
          <a:lstStyle/>
          <a:p>
            <a:r>
              <a:rPr lang="en-US" dirty="0"/>
              <a:t>The total width of an element should be calculated :</a:t>
            </a:r>
          </a:p>
          <a:p>
            <a:endParaRPr lang="en-US" dirty="0"/>
          </a:p>
          <a:p>
            <a:r>
              <a:rPr lang="en-US" dirty="0"/>
              <a:t>320px (width)</a:t>
            </a:r>
            <a:br>
              <a:rPr lang="en-US" dirty="0"/>
            </a:br>
            <a:r>
              <a:rPr lang="en-US" dirty="0"/>
              <a:t>+ 20px (left + right padding)</a:t>
            </a:r>
            <a:br>
              <a:rPr lang="en-US" dirty="0"/>
            </a:br>
            <a:r>
              <a:rPr lang="en-US" dirty="0"/>
              <a:t>+ 10px (left + right border)</a:t>
            </a:r>
            <a:br>
              <a:rPr lang="en-US" dirty="0"/>
            </a:br>
            <a:r>
              <a:rPr lang="en-US" dirty="0"/>
              <a:t>+ 0px (left + right margin)</a:t>
            </a:r>
            <a:br>
              <a:rPr lang="en-US" dirty="0"/>
            </a:br>
            <a:r>
              <a:rPr lang="en-US" b="1" dirty="0"/>
              <a:t>= 350px</a:t>
            </a:r>
          </a:p>
          <a:p>
            <a:endParaRPr lang="en-US" dirty="0"/>
          </a:p>
          <a:p>
            <a:r>
              <a:rPr lang="en-US" dirty="0"/>
              <a:t>Total element width = width + left padding + right padding + left border + right border + left margin + right margin</a:t>
            </a:r>
          </a:p>
          <a:p>
            <a:endParaRPr lang="en-US" dirty="0"/>
          </a:p>
          <a:p>
            <a:r>
              <a:rPr lang="en-US" dirty="0"/>
              <a:t>Total element height = height + top padding + bottom padding + top border + bottom border + top margin + bottom margin</a:t>
            </a:r>
          </a:p>
          <a:p>
            <a:endParaRPr lang="en-US" dirty="0"/>
          </a:p>
          <a:p>
            <a:endParaRPr lang="en-US" dirty="0"/>
          </a:p>
        </p:txBody>
      </p:sp>
    </p:spTree>
    <p:extLst>
      <p:ext uri="{BB962C8B-B14F-4D97-AF65-F5344CB8AC3E}">
        <p14:creationId xmlns:p14="http://schemas.microsoft.com/office/powerpoint/2010/main" val="223676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Layout and Position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46218"/>
            <a:ext cx="8386441"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dirty="0">
                <a:solidFill>
                  <a:schemeClr val="bg2">
                    <a:lumMod val="50000"/>
                  </a:schemeClr>
                </a:solidFill>
              </a:rPr>
              <a:t>position</a:t>
            </a:r>
            <a:r>
              <a:rPr lang="en-US" dirty="0"/>
              <a:t> property specifies the type of positioning method used for an element.</a:t>
            </a:r>
          </a:p>
          <a:p>
            <a:endParaRPr lang="en-US" dirty="0"/>
          </a:p>
          <a:p>
            <a:r>
              <a:rPr lang="en-US" dirty="0"/>
              <a:t>There are five different position values:</a:t>
            </a:r>
          </a:p>
          <a:p>
            <a:r>
              <a:rPr lang="en-US" dirty="0">
                <a:solidFill>
                  <a:schemeClr val="bg2">
                    <a:lumMod val="50000"/>
                  </a:schemeClr>
                </a:solidFill>
              </a:rPr>
              <a:t>static</a:t>
            </a:r>
          </a:p>
          <a:p>
            <a:r>
              <a:rPr lang="en-US" dirty="0">
                <a:solidFill>
                  <a:schemeClr val="bg2">
                    <a:lumMod val="50000"/>
                  </a:schemeClr>
                </a:solidFill>
              </a:rPr>
              <a:t>relative</a:t>
            </a:r>
          </a:p>
          <a:p>
            <a:r>
              <a:rPr lang="en-US" dirty="0">
                <a:solidFill>
                  <a:schemeClr val="bg2">
                    <a:lumMod val="50000"/>
                  </a:schemeClr>
                </a:solidFill>
              </a:rPr>
              <a:t>fixed</a:t>
            </a:r>
          </a:p>
          <a:p>
            <a:r>
              <a:rPr lang="en-US" dirty="0">
                <a:solidFill>
                  <a:schemeClr val="bg2">
                    <a:lumMod val="50000"/>
                  </a:schemeClr>
                </a:solidFill>
              </a:rPr>
              <a:t>absolute</a:t>
            </a:r>
          </a:p>
          <a:p>
            <a:r>
              <a:rPr lang="en-US" dirty="0">
                <a:solidFill>
                  <a:schemeClr val="bg2">
                    <a:lumMod val="50000"/>
                  </a:schemeClr>
                </a:solidFill>
              </a:rPr>
              <a:t>Sticky</a:t>
            </a:r>
          </a:p>
          <a:p>
            <a:endParaRPr lang="en-US" dirty="0"/>
          </a:p>
          <a:p>
            <a:r>
              <a:rPr lang="en-US" dirty="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extLst>
      <p:ext uri="{BB962C8B-B14F-4D97-AF65-F5344CB8AC3E}">
        <p14:creationId xmlns:p14="http://schemas.microsoft.com/office/powerpoint/2010/main" val="352628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static;</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HTML elements are positioned static by default.</a:t>
            </a:r>
          </a:p>
          <a:p>
            <a:pPr marL="285750" indent="-285750">
              <a:buFont typeface="Arial" panose="020B0604020202020204" pitchFamily="34" charset="0"/>
              <a:buChar char="•"/>
            </a:pPr>
            <a:r>
              <a:rPr lang="en-US" dirty="0"/>
              <a:t>Static positioned elements are not affected by the top, bottom, left, and right properties.</a:t>
            </a:r>
          </a:p>
          <a:p>
            <a:pPr marL="285750" indent="-285750">
              <a:buFont typeface="Arial" panose="020B0604020202020204" pitchFamily="34" charset="0"/>
              <a:buChar char="•"/>
            </a:pPr>
            <a:r>
              <a:rPr lang="en-US" dirty="0"/>
              <a:t>An element with position: static; is not positioned in any special way;</a:t>
            </a:r>
          </a:p>
          <a:p>
            <a:pPr marL="285750" indent="-285750">
              <a:buFont typeface="Arial" panose="020B0604020202020204" pitchFamily="34" charset="0"/>
              <a:buChar char="•"/>
            </a:pPr>
            <a:r>
              <a:rPr lang="en-US" dirty="0"/>
              <a:t> it is always positioned according to the normal flow of the page:</a:t>
            </a:r>
          </a:p>
          <a:p>
            <a:endParaRPr lang="en-US" dirty="0"/>
          </a:p>
          <a:p>
            <a:r>
              <a:rPr lang="en-US" dirty="0"/>
              <a:t>This &lt;div&gt; element has position: static;</a:t>
            </a:r>
          </a:p>
          <a:p>
            <a:r>
              <a:rPr lang="en-US" dirty="0"/>
              <a:t>Here is the CSS that is used:</a:t>
            </a:r>
          </a:p>
          <a:p>
            <a:endParaRPr lang="en-US" dirty="0"/>
          </a:p>
          <a:p>
            <a:r>
              <a:rPr lang="en-US" dirty="0"/>
              <a:t>Example</a:t>
            </a:r>
          </a:p>
          <a:p>
            <a:r>
              <a:rPr lang="en-US" dirty="0" err="1"/>
              <a:t>div.static</a:t>
            </a:r>
            <a:r>
              <a:rPr lang="en-US" dirty="0"/>
              <a:t> {</a:t>
            </a:r>
          </a:p>
          <a:p>
            <a:r>
              <a:rPr lang="en-US" dirty="0"/>
              <a:t>  </a:t>
            </a:r>
            <a:r>
              <a:rPr lang="en-US" dirty="0">
                <a:solidFill>
                  <a:schemeClr val="bg2">
                    <a:lumMod val="50000"/>
                  </a:schemeClr>
                </a:solidFill>
              </a:rPr>
              <a:t>position: static</a:t>
            </a:r>
            <a:r>
              <a:rPr lang="en-US" dirty="0"/>
              <a:t>;</a:t>
            </a:r>
          </a:p>
          <a:p>
            <a:r>
              <a:rPr lang="en-US" dirty="0"/>
              <a:t>  border: 3px solid #73AD21;</a:t>
            </a:r>
          </a:p>
          <a:p>
            <a:r>
              <a:rPr lang="en-US" dirty="0"/>
              <a:t>}</a:t>
            </a:r>
          </a:p>
        </p:txBody>
      </p:sp>
      <p:pic>
        <p:nvPicPr>
          <p:cNvPr id="5" name="Picture 4">
            <a:extLst>
              <a:ext uri="{FF2B5EF4-FFF2-40B4-BE49-F238E27FC236}">
                <a16:creationId xmlns:a16="http://schemas.microsoft.com/office/drawing/2014/main" id="{8874574F-74AB-4149-85A2-B6E64C93A8FC}"/>
              </a:ext>
            </a:extLst>
          </p:cNvPr>
          <p:cNvPicPr>
            <a:picLocks noChangeAspect="1"/>
          </p:cNvPicPr>
          <p:nvPr/>
        </p:nvPicPr>
        <p:blipFill>
          <a:blip r:embed="rId2"/>
          <a:stretch>
            <a:fillRect/>
          </a:stretch>
        </p:blipFill>
        <p:spPr>
          <a:xfrm>
            <a:off x="3924154" y="5187409"/>
            <a:ext cx="4952995" cy="1097279"/>
          </a:xfrm>
          <a:prstGeom prst="rect">
            <a:avLst/>
          </a:prstGeom>
        </p:spPr>
      </p:pic>
    </p:spTree>
    <p:extLst>
      <p:ext uri="{BB962C8B-B14F-4D97-AF65-F5344CB8AC3E}">
        <p14:creationId xmlns:p14="http://schemas.microsoft.com/office/powerpoint/2010/main" val="86160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relative;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4247317"/>
          </a:xfrm>
          <a:prstGeom prst="rect">
            <a:avLst/>
          </a:prstGeom>
        </p:spPr>
        <p:txBody>
          <a:bodyPr wrap="square">
            <a:spAutoFit/>
          </a:bodyPr>
          <a:lstStyle/>
          <a:p>
            <a:pPr marL="285750" indent="-285750">
              <a:buFont typeface="Arial" panose="020B0604020202020204" pitchFamily="34" charset="0"/>
              <a:buChar char="•"/>
            </a:pPr>
            <a:r>
              <a:rPr lang="en-US" dirty="0"/>
              <a:t>An element with position: relative; is positioned relative to its normal position.</a:t>
            </a:r>
          </a:p>
          <a:p>
            <a:pPr marL="285750" indent="-285750">
              <a:buFont typeface="Arial" panose="020B0604020202020204" pitchFamily="34" charset="0"/>
              <a:buChar char="•"/>
            </a:pPr>
            <a:r>
              <a:rPr lang="en-US" dirty="0"/>
              <a:t>Setting the top, right, bottom, and left properties of a relatively-positioned element will cause it to be adjusted away from its normal position. </a:t>
            </a:r>
          </a:p>
          <a:p>
            <a:pPr marL="285750" indent="-285750">
              <a:buFont typeface="Arial" panose="020B0604020202020204" pitchFamily="34" charset="0"/>
              <a:buChar char="•"/>
            </a:pPr>
            <a:r>
              <a:rPr lang="en-US" dirty="0"/>
              <a:t>Other content will not be adjusted to fit into any gap left by the element.</a:t>
            </a:r>
          </a:p>
          <a:p>
            <a:endParaRPr lang="en-US" dirty="0"/>
          </a:p>
          <a:p>
            <a:r>
              <a:rPr lang="en-US" dirty="0"/>
              <a:t>This &lt;div&gt; element has position: relative;</a:t>
            </a:r>
          </a:p>
          <a:p>
            <a:r>
              <a:rPr lang="en-US" dirty="0"/>
              <a:t>Here is the CSS that is used:</a:t>
            </a:r>
          </a:p>
          <a:p>
            <a:endParaRPr lang="en-US" dirty="0"/>
          </a:p>
          <a:p>
            <a:r>
              <a:rPr lang="en-US" dirty="0"/>
              <a:t>Example</a:t>
            </a:r>
          </a:p>
          <a:p>
            <a:r>
              <a:rPr lang="en-US" dirty="0" err="1"/>
              <a:t>div.relative</a:t>
            </a:r>
            <a:r>
              <a:rPr lang="en-US" dirty="0"/>
              <a:t> {</a:t>
            </a:r>
          </a:p>
          <a:p>
            <a:r>
              <a:rPr lang="en-US" dirty="0"/>
              <a:t>  </a:t>
            </a:r>
            <a:r>
              <a:rPr lang="en-US" dirty="0">
                <a:solidFill>
                  <a:schemeClr val="bg2">
                    <a:lumMod val="50000"/>
                  </a:schemeClr>
                </a:solidFill>
              </a:rPr>
              <a:t>position: relative;</a:t>
            </a:r>
          </a:p>
          <a:p>
            <a:r>
              <a:rPr lang="en-US" dirty="0"/>
              <a:t>  left: 30px;</a:t>
            </a:r>
          </a:p>
          <a:p>
            <a:r>
              <a:rPr lang="en-US" dirty="0"/>
              <a:t>  border: 3px solid #73AD21;</a:t>
            </a:r>
          </a:p>
          <a:p>
            <a:r>
              <a:rPr lang="en-US" dirty="0"/>
              <a:t>}</a:t>
            </a:r>
          </a:p>
        </p:txBody>
      </p:sp>
      <p:pic>
        <p:nvPicPr>
          <p:cNvPr id="11" name="Picture 10">
            <a:extLst>
              <a:ext uri="{FF2B5EF4-FFF2-40B4-BE49-F238E27FC236}">
                <a16:creationId xmlns:a16="http://schemas.microsoft.com/office/drawing/2014/main" id="{3EF034B1-7272-410D-B5BC-8D5612F30468}"/>
              </a:ext>
            </a:extLst>
          </p:cNvPr>
          <p:cNvPicPr>
            <a:picLocks noChangeAspect="1"/>
          </p:cNvPicPr>
          <p:nvPr/>
        </p:nvPicPr>
        <p:blipFill>
          <a:blip r:embed="rId2"/>
          <a:stretch>
            <a:fillRect/>
          </a:stretch>
        </p:blipFill>
        <p:spPr>
          <a:xfrm>
            <a:off x="3996616" y="5026744"/>
            <a:ext cx="4880097" cy="1617200"/>
          </a:xfrm>
          <a:prstGeom prst="rect">
            <a:avLst/>
          </a:prstGeom>
        </p:spPr>
      </p:pic>
    </p:spTree>
    <p:extLst>
      <p:ext uri="{BB962C8B-B14F-4D97-AF65-F5344CB8AC3E}">
        <p14:creationId xmlns:p14="http://schemas.microsoft.com/office/powerpoint/2010/main" val="26886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fixed;</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970318"/>
          </a:xfrm>
          <a:prstGeom prst="rect">
            <a:avLst/>
          </a:prstGeom>
        </p:spPr>
        <p:txBody>
          <a:bodyPr wrap="square">
            <a:spAutoFit/>
          </a:bodyPr>
          <a:lstStyle/>
          <a:p>
            <a:pPr marL="285750" indent="-285750">
              <a:buFont typeface="Arial" panose="020B0604020202020204" pitchFamily="34" charset="0"/>
              <a:buChar char="•"/>
            </a:pPr>
            <a:r>
              <a:rPr lang="en-US" dirty="0"/>
              <a:t>An element with position: fixed; is positioned relative to the viewport</a:t>
            </a:r>
          </a:p>
          <a:p>
            <a:pPr marL="285750" indent="-285750">
              <a:buFont typeface="Arial" panose="020B0604020202020204" pitchFamily="34" charset="0"/>
              <a:buChar char="•"/>
            </a:pPr>
            <a:r>
              <a:rPr lang="en-US" dirty="0"/>
              <a:t>it always </a:t>
            </a:r>
            <a:r>
              <a:rPr lang="en-US" dirty="0">
                <a:solidFill>
                  <a:schemeClr val="bg2">
                    <a:lumMod val="50000"/>
                  </a:schemeClr>
                </a:solidFill>
              </a:rPr>
              <a:t>stays in the same place </a:t>
            </a:r>
            <a:r>
              <a:rPr lang="en-US" dirty="0"/>
              <a:t>even if the page is </a:t>
            </a:r>
            <a:r>
              <a:rPr lang="en-US" dirty="0">
                <a:solidFill>
                  <a:schemeClr val="bg2">
                    <a:lumMod val="50000"/>
                  </a:schemeClr>
                </a:solidFill>
              </a:rPr>
              <a:t>scrolled</a:t>
            </a:r>
            <a:r>
              <a:rPr lang="en-US" dirty="0"/>
              <a:t>. </a:t>
            </a:r>
          </a:p>
          <a:p>
            <a:pPr marL="285750" indent="-285750">
              <a:buFont typeface="Arial" panose="020B0604020202020204" pitchFamily="34" charset="0"/>
              <a:buChar char="•"/>
            </a:pPr>
            <a:r>
              <a:rPr lang="en-US" dirty="0"/>
              <a:t>The top, right, bottom, and left properties are used to position the element.</a:t>
            </a:r>
          </a:p>
          <a:p>
            <a:pPr marL="285750" indent="-285750">
              <a:buFont typeface="Arial" panose="020B0604020202020204" pitchFamily="34" charset="0"/>
              <a:buChar char="•"/>
            </a:pPr>
            <a:r>
              <a:rPr lang="en-US" dirty="0"/>
              <a:t>A fixed element does not leave a gap in the page where it would normally have been located.</a:t>
            </a:r>
          </a:p>
          <a:p>
            <a:endParaRPr lang="en-US" dirty="0"/>
          </a:p>
          <a:p>
            <a:endParaRPr lang="en-US" dirty="0"/>
          </a:p>
          <a:p>
            <a:r>
              <a:rPr lang="en-US" dirty="0" err="1"/>
              <a:t>div.fixed</a:t>
            </a:r>
            <a:r>
              <a:rPr lang="en-US" dirty="0"/>
              <a:t> {</a:t>
            </a:r>
          </a:p>
          <a:p>
            <a:r>
              <a:rPr lang="en-US" dirty="0">
                <a:solidFill>
                  <a:schemeClr val="bg2">
                    <a:lumMod val="50000"/>
                  </a:schemeClr>
                </a:solidFill>
              </a:rPr>
              <a:t>  position: fixed;</a:t>
            </a:r>
          </a:p>
          <a:p>
            <a:r>
              <a:rPr lang="en-US" dirty="0"/>
              <a:t>  bottom: 0;</a:t>
            </a:r>
          </a:p>
          <a:p>
            <a:r>
              <a:rPr lang="en-US" dirty="0"/>
              <a:t>  right: 0;</a:t>
            </a:r>
          </a:p>
          <a:p>
            <a:r>
              <a:rPr lang="en-US" dirty="0"/>
              <a:t>  width: 300px;</a:t>
            </a:r>
          </a:p>
          <a:p>
            <a:r>
              <a:rPr lang="en-US" dirty="0"/>
              <a:t>  border: 3px solid #73AD21;</a:t>
            </a:r>
          </a:p>
          <a:p>
            <a:r>
              <a:rPr lang="en-US" dirty="0"/>
              <a:t>}</a:t>
            </a:r>
          </a:p>
        </p:txBody>
      </p:sp>
    </p:spTree>
    <p:extLst>
      <p:ext uri="{BB962C8B-B14F-4D97-AF65-F5344CB8AC3E}">
        <p14:creationId xmlns:p14="http://schemas.microsoft.com/office/powerpoint/2010/main" val="3273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absolute;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5509200"/>
          </a:xfrm>
          <a:prstGeom prst="rect">
            <a:avLst/>
          </a:prstGeom>
        </p:spPr>
        <p:txBody>
          <a:bodyPr wrap="square">
            <a:spAutoFit/>
          </a:bodyPr>
          <a:lstStyle/>
          <a:p>
            <a:pPr marL="285750" indent="-285750">
              <a:buFont typeface="Arial" panose="020B0604020202020204" pitchFamily="34" charset="0"/>
              <a:buChar char="•"/>
            </a:pPr>
            <a:r>
              <a:rPr lang="en-US" dirty="0"/>
              <a:t>absolute is positioned relative to the nearest positioned ancestor.</a:t>
            </a:r>
          </a:p>
          <a:p>
            <a:pPr marL="285750" indent="-285750">
              <a:buFont typeface="Arial" panose="020B0604020202020204" pitchFamily="34" charset="0"/>
              <a:buChar char="•"/>
            </a:pPr>
            <a:r>
              <a:rPr lang="en-US" dirty="0"/>
              <a:t>an absolute positioned element has no positioned ancestors, it uses the document body, and </a:t>
            </a:r>
            <a:r>
              <a:rPr lang="en-US" dirty="0">
                <a:solidFill>
                  <a:schemeClr val="bg2">
                    <a:lumMod val="50000"/>
                  </a:schemeClr>
                </a:solidFill>
              </a:rPr>
              <a:t>moves</a:t>
            </a:r>
            <a:r>
              <a:rPr lang="en-US" dirty="0"/>
              <a:t> along with page </a:t>
            </a:r>
            <a:r>
              <a:rPr lang="en-US" dirty="0">
                <a:solidFill>
                  <a:schemeClr val="bg2">
                    <a:lumMod val="50000"/>
                  </a:schemeClr>
                </a:solidFill>
              </a:rPr>
              <a:t>scrolling</a:t>
            </a:r>
            <a:r>
              <a:rPr lang="en-US" dirty="0"/>
              <a:t>.</a:t>
            </a:r>
          </a:p>
          <a:p>
            <a:pPr marL="285750" indent="-285750">
              <a:buFont typeface="Arial" panose="020B0604020202020204" pitchFamily="34" charset="0"/>
              <a:buChar char="•"/>
            </a:pPr>
            <a:r>
              <a:rPr lang="en-US" dirty="0"/>
              <a:t>"positioned" element is one whose position is anything except static.</a:t>
            </a:r>
          </a:p>
          <a:p>
            <a:endParaRPr lang="en-US" dirty="0"/>
          </a:p>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a:t>
            </a:r>
          </a:p>
          <a:p>
            <a:r>
              <a:rPr lang="en-US" dirty="0" err="1"/>
              <a:t>div.absolute</a:t>
            </a:r>
            <a:r>
              <a:rPr lang="en-US" dirty="0"/>
              <a:t> {</a:t>
            </a:r>
          </a:p>
          <a:p>
            <a:r>
              <a:rPr lang="en-US" dirty="0">
                <a:solidFill>
                  <a:schemeClr val="bg2">
                    <a:lumMod val="50000"/>
                  </a:schemeClr>
                </a:solidFill>
              </a:rPr>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p:txBody>
      </p:sp>
      <p:pic>
        <p:nvPicPr>
          <p:cNvPr id="5" name="Picture 4">
            <a:extLst>
              <a:ext uri="{FF2B5EF4-FFF2-40B4-BE49-F238E27FC236}">
                <a16:creationId xmlns:a16="http://schemas.microsoft.com/office/drawing/2014/main" id="{96ADE137-AAC7-4FAF-BC5A-44B26A9AB6F9}"/>
              </a:ext>
            </a:extLst>
          </p:cNvPr>
          <p:cNvPicPr>
            <a:picLocks noChangeAspect="1"/>
          </p:cNvPicPr>
          <p:nvPr/>
        </p:nvPicPr>
        <p:blipFill>
          <a:blip r:embed="rId2"/>
          <a:stretch>
            <a:fillRect/>
          </a:stretch>
        </p:blipFill>
        <p:spPr>
          <a:xfrm>
            <a:off x="4364500" y="4024271"/>
            <a:ext cx="3990975" cy="2057400"/>
          </a:xfrm>
          <a:prstGeom prst="rect">
            <a:avLst/>
          </a:prstGeom>
        </p:spPr>
      </p:pic>
    </p:spTree>
    <p:extLst>
      <p:ext uri="{BB962C8B-B14F-4D97-AF65-F5344CB8AC3E}">
        <p14:creationId xmlns:p14="http://schemas.microsoft.com/office/powerpoint/2010/main" val="301075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a:t>position: sticky;</a:t>
            </a:r>
            <a:endParaRPr lang="en-US" sz="2800" dirty="0"/>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816429"/>
          </a:xfrm>
          <a:prstGeom prst="rect">
            <a:avLst/>
          </a:prstGeom>
        </p:spPr>
        <p:txBody>
          <a:bodyPr wrap="square">
            <a:spAutoFit/>
          </a:bodyPr>
          <a:lstStyle/>
          <a:p>
            <a:pPr marL="285750" indent="-285750">
              <a:buFont typeface="Arial" panose="020B0604020202020204" pitchFamily="34" charset="0"/>
              <a:buChar char="•"/>
            </a:pPr>
            <a:r>
              <a:rPr lang="en-US" sz="2000"/>
              <a:t>sticky is positioned based on the user's scroll position.</a:t>
            </a:r>
          </a:p>
          <a:p>
            <a:pPr marL="285750" indent="-285750">
              <a:buFont typeface="Arial" panose="020B0604020202020204" pitchFamily="34" charset="0"/>
              <a:buChar char="•"/>
            </a:pPr>
            <a:r>
              <a:rPr lang="en-US" sz="2000"/>
              <a:t>A sticky element toggles between relative and fixed, depending on the scroll position. It is positioned relative until a given offset position is met in the viewport - then it "sticks" in place.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div.sticky {</a:t>
            </a:r>
            <a:br>
              <a:rPr lang="en-US"/>
            </a:br>
            <a:r>
              <a:rPr lang="en-US">
                <a:solidFill>
                  <a:schemeClr val="bg2">
                    <a:lumMod val="50000"/>
                  </a:schemeClr>
                </a:solidFill>
              </a:rPr>
              <a:t>  position: sticky;</a:t>
            </a:r>
            <a:br>
              <a:rPr lang="en-US"/>
            </a:br>
            <a:r>
              <a:rPr lang="en-US"/>
              <a:t>  top: 0;</a:t>
            </a:r>
            <a:br>
              <a:rPr lang="en-US"/>
            </a:br>
            <a:r>
              <a:rPr lang="en-US"/>
              <a:t>  background-color: green;</a:t>
            </a:r>
            <a:br>
              <a:rPr lang="en-US"/>
            </a:br>
            <a:r>
              <a:rPr lang="en-US"/>
              <a:t>  border: 2px solid #4CAF50;</a:t>
            </a:r>
            <a:br>
              <a:rPr lang="en-US"/>
            </a:br>
            <a:r>
              <a:rPr lang="en-US"/>
              <a:t>}</a:t>
            </a:r>
            <a:endParaRPr lang="en-US" dirty="0"/>
          </a:p>
        </p:txBody>
      </p:sp>
      <p:pic>
        <p:nvPicPr>
          <p:cNvPr id="3" name="Picture 2">
            <a:extLst>
              <a:ext uri="{FF2B5EF4-FFF2-40B4-BE49-F238E27FC236}">
                <a16:creationId xmlns:a16="http://schemas.microsoft.com/office/drawing/2014/main" id="{B7E0B6BA-4D02-4275-AC25-A8EC6F0B0DE0}"/>
              </a:ext>
            </a:extLst>
          </p:cNvPr>
          <p:cNvPicPr>
            <a:picLocks noChangeAspect="1"/>
          </p:cNvPicPr>
          <p:nvPr/>
        </p:nvPicPr>
        <p:blipFill>
          <a:blip r:embed="rId2"/>
          <a:stretch>
            <a:fillRect/>
          </a:stretch>
        </p:blipFill>
        <p:spPr>
          <a:xfrm>
            <a:off x="795923" y="4912848"/>
            <a:ext cx="8086725" cy="1562100"/>
          </a:xfrm>
          <a:prstGeom prst="rect">
            <a:avLst/>
          </a:prstGeom>
        </p:spPr>
      </p:pic>
    </p:spTree>
    <p:extLst>
      <p:ext uri="{BB962C8B-B14F-4D97-AF65-F5344CB8AC3E}">
        <p14:creationId xmlns:p14="http://schemas.microsoft.com/office/powerpoint/2010/main" val="209155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Layout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17059"/>
            <a:ext cx="8386441" cy="3693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 website is often divided into headers, menus, content and a footer:</a:t>
            </a:r>
          </a:p>
        </p:txBody>
      </p:sp>
      <p:pic>
        <p:nvPicPr>
          <p:cNvPr id="4" name="Picture 3">
            <a:extLst>
              <a:ext uri="{FF2B5EF4-FFF2-40B4-BE49-F238E27FC236}">
                <a16:creationId xmlns:a16="http://schemas.microsoft.com/office/drawing/2014/main" id="{A1F0BD2B-9F69-4818-A330-F02BBB770B66}"/>
              </a:ext>
            </a:extLst>
          </p:cNvPr>
          <p:cNvPicPr>
            <a:picLocks noChangeAspect="1"/>
          </p:cNvPicPr>
          <p:nvPr/>
        </p:nvPicPr>
        <p:blipFill>
          <a:blip r:embed="rId2">
            <a:duotone>
              <a:prstClr val="black"/>
              <a:schemeClr val="accent2">
                <a:tint val="45000"/>
                <a:satMod val="400000"/>
              </a:schemeClr>
            </a:duotone>
          </a:blip>
          <a:stretch>
            <a:fillRect/>
          </a:stretch>
        </p:blipFill>
        <p:spPr>
          <a:xfrm>
            <a:off x="675263" y="2496977"/>
            <a:ext cx="7301132" cy="4083257"/>
          </a:xfrm>
          <a:prstGeom prst="rect">
            <a:avLst/>
          </a:prstGeom>
          <a:ln>
            <a:solidFill>
              <a:schemeClr val="tx1"/>
            </a:solidFill>
          </a:ln>
        </p:spPr>
      </p:pic>
    </p:spTree>
    <p:extLst>
      <p:ext uri="{BB962C8B-B14F-4D97-AF65-F5344CB8AC3E}">
        <p14:creationId xmlns:p14="http://schemas.microsoft.com/office/powerpoint/2010/main" val="14218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Header And Navigation Bar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724644"/>
          </a:xfrm>
          <a:prstGeom prst="rect">
            <a:avLst/>
          </a:prstGeom>
        </p:spPr>
        <p:txBody>
          <a:bodyPr wrap="square">
            <a:spAutoFit/>
          </a:bodyPr>
          <a:lstStyle/>
          <a:p>
            <a:pPr marL="285750" indent="-285750">
              <a:buFont typeface="Arial" panose="020B0604020202020204" pitchFamily="34" charset="0"/>
              <a:buChar char="•"/>
            </a:pPr>
            <a:r>
              <a:rPr lang="en-US" dirty="0"/>
              <a:t>A header is usually located at the top of the website</a:t>
            </a:r>
          </a:p>
          <a:p>
            <a:pPr marL="285750" indent="-285750">
              <a:buFont typeface="Arial" panose="020B0604020202020204" pitchFamily="34" charset="0"/>
              <a:buChar char="•"/>
            </a:pPr>
            <a:r>
              <a:rPr lang="en-US" dirty="0"/>
              <a:t>It often contains a logo or the website name.</a:t>
            </a:r>
          </a:p>
          <a:p>
            <a:pPr marL="285750" indent="-285750">
              <a:buFont typeface="Arial" panose="020B0604020202020204" pitchFamily="34" charset="0"/>
              <a:buChar char="•"/>
            </a:pPr>
            <a:r>
              <a:rPr lang="en-US" dirty="0"/>
              <a:t>A navigation bar contains a list of links</a:t>
            </a:r>
          </a:p>
          <a:p>
            <a:r>
              <a:rPr lang="en-US" sz="1400" dirty="0"/>
              <a:t>.</a:t>
            </a:r>
            <a:r>
              <a:rPr lang="en-US" sz="1400" dirty="0">
                <a:solidFill>
                  <a:schemeClr val="bg2">
                    <a:lumMod val="50000"/>
                  </a:schemeClr>
                </a:solidFill>
              </a:rPr>
              <a:t>header</a:t>
            </a:r>
            <a:r>
              <a:rPr lang="en-US" sz="1400" dirty="0"/>
              <a:t> {</a:t>
            </a:r>
            <a:br>
              <a:rPr lang="en-US" sz="1400" dirty="0"/>
            </a:br>
            <a:r>
              <a:rPr lang="en-US" sz="1400" dirty="0"/>
              <a:t>  background-color: #F1F1F1;</a:t>
            </a:r>
            <a:br>
              <a:rPr lang="en-US" sz="1400" dirty="0"/>
            </a:br>
            <a:r>
              <a:rPr lang="en-US" sz="1400" dirty="0"/>
              <a:t>  text-align: center;</a:t>
            </a:r>
            <a:br>
              <a:rPr lang="en-US" sz="1400" dirty="0"/>
            </a:br>
            <a:r>
              <a:rPr lang="en-US" sz="1400" dirty="0"/>
              <a:t>  padding: 20px;</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t> {</a:t>
            </a:r>
            <a:br>
              <a:rPr lang="en-US" sz="1400" dirty="0"/>
            </a:br>
            <a:r>
              <a:rPr lang="en-US" sz="1400" dirty="0"/>
              <a:t>  overflow: hidden;</a:t>
            </a:r>
            <a:br>
              <a:rPr lang="en-US" sz="1400" dirty="0"/>
            </a:br>
            <a:r>
              <a:rPr lang="en-US" sz="1400" dirty="0"/>
              <a:t>  background-color: #333;</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a:t>
            </a:r>
            <a:r>
              <a:rPr lang="en-US" sz="1400" dirty="0"/>
              <a:t> {</a:t>
            </a:r>
            <a:br>
              <a:rPr lang="en-US" sz="1400" dirty="0"/>
            </a:br>
            <a:r>
              <a:rPr lang="en-US" sz="1400" dirty="0"/>
              <a:t>  float: left;</a:t>
            </a:r>
            <a:br>
              <a:rPr lang="en-US" sz="1400" dirty="0"/>
            </a:br>
            <a:r>
              <a:rPr lang="en-US" sz="1400" dirty="0"/>
              <a:t>  display: block;</a:t>
            </a:r>
            <a:br>
              <a:rPr lang="en-US" sz="1400" dirty="0"/>
            </a:br>
            <a:r>
              <a:rPr lang="en-US" sz="1400" dirty="0"/>
              <a:t>  color: #f2f2f2;</a:t>
            </a:r>
            <a:br>
              <a:rPr lang="en-US" sz="1400" dirty="0"/>
            </a:br>
            <a:r>
              <a:rPr lang="en-US" sz="1400" dirty="0"/>
              <a:t>  text-align: center;</a:t>
            </a:r>
            <a:br>
              <a:rPr lang="en-US" sz="1400" dirty="0"/>
            </a:br>
            <a:r>
              <a:rPr lang="en-US" sz="1400" dirty="0"/>
              <a:t>  padding: 14px 16px;</a:t>
            </a:r>
            <a:br>
              <a:rPr lang="en-US" sz="1400" dirty="0"/>
            </a:br>
            <a:r>
              <a:rPr lang="en-US" sz="1400" dirty="0"/>
              <a:t>  text-decoration: none;</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a:hover</a:t>
            </a:r>
            <a:r>
              <a:rPr lang="en-US" sz="1400" dirty="0"/>
              <a:t> {</a:t>
            </a:r>
            <a:br>
              <a:rPr lang="en-US" sz="1400" dirty="0"/>
            </a:br>
            <a:r>
              <a:rPr lang="en-US" sz="1400" dirty="0"/>
              <a:t>  background-color: #</a:t>
            </a:r>
            <a:r>
              <a:rPr lang="en-US" sz="1400" dirty="0" err="1"/>
              <a:t>ddd</a:t>
            </a:r>
            <a:r>
              <a:rPr lang="en-US" sz="1400" dirty="0"/>
              <a:t>;</a:t>
            </a:r>
            <a:br>
              <a:rPr lang="en-US" sz="1400" dirty="0"/>
            </a:br>
            <a:r>
              <a:rPr lang="en-US" sz="1400" dirty="0"/>
              <a:t>  color: black;</a:t>
            </a:r>
            <a:br>
              <a:rPr lang="en-US" sz="1400" dirty="0"/>
            </a:br>
            <a:r>
              <a:rPr lang="en-US" sz="1400" dirty="0"/>
              <a:t>}</a:t>
            </a:r>
          </a:p>
          <a:p>
            <a:endParaRPr lang="en-US" dirty="0"/>
          </a:p>
        </p:txBody>
      </p:sp>
      <p:pic>
        <p:nvPicPr>
          <p:cNvPr id="2" name="Picture 1">
            <a:extLst>
              <a:ext uri="{FF2B5EF4-FFF2-40B4-BE49-F238E27FC236}">
                <a16:creationId xmlns:a16="http://schemas.microsoft.com/office/drawing/2014/main" id="{AD04F558-AEB1-42C4-A8A7-127EA7D8D4B5}"/>
              </a:ext>
            </a:extLst>
          </p:cNvPr>
          <p:cNvPicPr>
            <a:picLocks noChangeAspect="1"/>
          </p:cNvPicPr>
          <p:nvPr/>
        </p:nvPicPr>
        <p:blipFill>
          <a:blip r:embed="rId2"/>
          <a:stretch>
            <a:fillRect/>
          </a:stretch>
        </p:blipFill>
        <p:spPr>
          <a:xfrm>
            <a:off x="2581422" y="5045586"/>
            <a:ext cx="6400800" cy="1447800"/>
          </a:xfrm>
          <a:prstGeom prst="rect">
            <a:avLst/>
          </a:prstGeom>
        </p:spPr>
      </p:pic>
      <p:sp>
        <p:nvSpPr>
          <p:cNvPr id="3" name="Rectangle 2">
            <a:extLst>
              <a:ext uri="{FF2B5EF4-FFF2-40B4-BE49-F238E27FC236}">
                <a16:creationId xmlns:a16="http://schemas.microsoft.com/office/drawing/2014/main" id="{7969A3B9-C9F9-4644-87F9-AE86AF6A0D91}"/>
              </a:ext>
            </a:extLst>
          </p:cNvPr>
          <p:cNvSpPr/>
          <p:nvPr/>
        </p:nvSpPr>
        <p:spPr>
          <a:xfrm>
            <a:off x="4885010" y="1982450"/>
            <a:ext cx="38017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&lt;body&gt;</a:t>
            </a:r>
          </a:p>
          <a:p>
            <a:endParaRPr lang="en-US" sz="1400" dirty="0"/>
          </a:p>
          <a:p>
            <a:r>
              <a:rPr lang="en-US" sz="1400" dirty="0"/>
              <a:t>&lt;div class="</a:t>
            </a:r>
            <a:r>
              <a:rPr lang="en-US" sz="1400" dirty="0">
                <a:solidFill>
                  <a:schemeClr val="bg2">
                    <a:lumMod val="50000"/>
                  </a:schemeClr>
                </a:solidFill>
              </a:rPr>
              <a:t>header</a:t>
            </a:r>
            <a:r>
              <a:rPr lang="en-US" sz="1400" dirty="0"/>
              <a:t>"&gt;</a:t>
            </a:r>
          </a:p>
          <a:p>
            <a:r>
              <a:rPr lang="en-US" sz="1400" dirty="0"/>
              <a:t>  &lt;h1&gt;Header&lt;/h1&gt;</a:t>
            </a:r>
          </a:p>
          <a:p>
            <a:r>
              <a:rPr lang="en-US" sz="1400" dirty="0"/>
              <a:t>&lt;/div&gt;</a:t>
            </a:r>
          </a:p>
          <a:p>
            <a:endParaRPr lang="en-US" sz="1400" dirty="0"/>
          </a:p>
          <a:p>
            <a:r>
              <a:rPr lang="en-US" sz="1400" dirty="0"/>
              <a:t>&lt;div class="</a:t>
            </a:r>
            <a:r>
              <a:rPr lang="en-US" sz="1400" dirty="0" err="1">
                <a:solidFill>
                  <a:schemeClr val="bg2">
                    <a:lumMod val="50000"/>
                  </a:schemeClr>
                </a:solidFill>
              </a:rPr>
              <a:t>topnav</a:t>
            </a:r>
            <a:r>
              <a:rPr lang="en-US" sz="1400" dirty="0"/>
              <a:t>"&gt;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&lt;/div&gt;</a:t>
            </a:r>
          </a:p>
          <a:p>
            <a:endParaRPr lang="en-US" sz="1400" dirty="0"/>
          </a:p>
          <a:p>
            <a:r>
              <a:rPr lang="en-US" sz="1400" dirty="0"/>
              <a:t>&lt;/body&gt;</a:t>
            </a:r>
          </a:p>
        </p:txBody>
      </p:sp>
    </p:spTree>
    <p:extLst>
      <p:ext uri="{BB962C8B-B14F-4D97-AF65-F5344CB8AC3E}">
        <p14:creationId xmlns:p14="http://schemas.microsoft.com/office/powerpoint/2010/main" val="14133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What is CSS?</a:t>
            </a:r>
          </a:p>
        </p:txBody>
      </p:sp>
      <p:sp>
        <p:nvSpPr>
          <p:cNvPr id="6" name="TextBox 5">
            <a:extLst>
              <a:ext uri="{FF2B5EF4-FFF2-40B4-BE49-F238E27FC236}">
                <a16:creationId xmlns:a16="http://schemas.microsoft.com/office/drawing/2014/main" id="{37C26D19-85DA-834B-9600-C9820C508897}"/>
              </a:ext>
            </a:extLst>
          </p:cNvPr>
          <p:cNvSpPr txBox="1"/>
          <p:nvPr/>
        </p:nvSpPr>
        <p:spPr>
          <a:xfrm>
            <a:off x="164339" y="2009116"/>
            <a:ext cx="861390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CSS stands for </a:t>
            </a:r>
            <a:r>
              <a:rPr lang="en-US" sz="2800" dirty="0">
                <a:solidFill>
                  <a:schemeClr val="bg2">
                    <a:lumMod val="50000"/>
                  </a:schemeClr>
                </a:solidFill>
              </a:rPr>
              <a:t>Cascading Style Sheets</a:t>
            </a:r>
          </a:p>
          <a:p>
            <a:pPr marL="457200" indent="-457200">
              <a:buFont typeface="Arial" panose="020B0604020202020204" pitchFamily="34" charset="0"/>
              <a:buChar char="•"/>
            </a:pPr>
            <a:r>
              <a:rPr lang="en-US" sz="2800" dirty="0"/>
              <a:t>CSS describes how HTML elements are to be displayed on screen, paper, or in other media</a:t>
            </a:r>
          </a:p>
          <a:p>
            <a:pPr marL="457200" indent="-457200">
              <a:buFont typeface="Arial" panose="020B0604020202020204" pitchFamily="34" charset="0"/>
              <a:buChar char="•"/>
            </a:pPr>
            <a:r>
              <a:rPr lang="en-US" sz="2800" dirty="0"/>
              <a:t>CSS </a:t>
            </a:r>
            <a:r>
              <a:rPr lang="en-US" sz="2800" dirty="0">
                <a:solidFill>
                  <a:schemeClr val="bg2">
                    <a:lumMod val="50000"/>
                  </a:schemeClr>
                </a:solidFill>
              </a:rPr>
              <a:t>saves</a:t>
            </a:r>
            <a:r>
              <a:rPr lang="en-US" sz="2800" dirty="0"/>
              <a:t> a lot of work. It can control the layout of </a:t>
            </a:r>
            <a:r>
              <a:rPr lang="en-US" sz="2800" dirty="0">
                <a:solidFill>
                  <a:schemeClr val="bg2">
                    <a:lumMod val="50000"/>
                  </a:schemeClr>
                </a:solidFill>
              </a:rPr>
              <a:t>multiple</a:t>
            </a:r>
            <a:r>
              <a:rPr lang="en-US" sz="2800" dirty="0"/>
              <a:t> web pages all at once</a:t>
            </a:r>
          </a:p>
          <a:p>
            <a:pPr marL="457200" indent="-457200">
              <a:buFont typeface="Arial" panose="020B0604020202020204" pitchFamily="34" charset="0"/>
              <a:buChar char="•"/>
            </a:pPr>
            <a:r>
              <a:rPr lang="en-US" sz="2800" dirty="0">
                <a:solidFill>
                  <a:schemeClr val="bg2">
                    <a:lumMod val="50000"/>
                  </a:schemeClr>
                </a:solidFill>
              </a:rPr>
              <a:t>External</a:t>
            </a:r>
            <a:r>
              <a:rPr lang="en-US" sz="2800" dirty="0"/>
              <a:t> stylesheets are stored in CSS files</a:t>
            </a:r>
          </a:p>
          <a:p>
            <a:pPr marL="457200" indent="-457200">
              <a:buFont typeface="Arial" panose="020B0604020202020204" pitchFamily="34" charset="0"/>
              <a:buChar char="•"/>
            </a:pPr>
            <a:r>
              <a:rPr lang="en-US" sz="2800" dirty="0"/>
              <a:t>CSS is used to define </a:t>
            </a:r>
            <a:r>
              <a:rPr lang="en-US" sz="2800" dirty="0">
                <a:solidFill>
                  <a:schemeClr val="bg2">
                    <a:lumMod val="50000"/>
                  </a:schemeClr>
                </a:solidFill>
              </a:rPr>
              <a:t>styles</a:t>
            </a:r>
            <a:r>
              <a:rPr lang="en-US" sz="2800" dirty="0"/>
              <a:t> for your web pages, including the </a:t>
            </a:r>
            <a:r>
              <a:rPr lang="en-US" sz="2800" dirty="0">
                <a:solidFill>
                  <a:schemeClr val="bg2">
                    <a:lumMod val="50000"/>
                  </a:schemeClr>
                </a:solidFill>
              </a:rPr>
              <a:t>design</a:t>
            </a:r>
            <a:r>
              <a:rPr lang="en-US" sz="2800" dirty="0"/>
              <a:t>, layout and variations in display for different </a:t>
            </a:r>
            <a:r>
              <a:rPr lang="en-US" sz="2800" dirty="0">
                <a:solidFill>
                  <a:schemeClr val="bg2">
                    <a:lumMod val="50000"/>
                  </a:schemeClr>
                </a:solidFill>
              </a:rPr>
              <a:t>devices and screen sizes</a:t>
            </a:r>
            <a:r>
              <a:rPr lang="en-US" sz="2800" dirty="0"/>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Main Body with Columns</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355312"/>
          </a:xfrm>
          <a:prstGeom prst="rect">
            <a:avLst/>
          </a:prstGeom>
        </p:spPr>
        <p:txBody>
          <a:bodyPr wrap="square">
            <a:spAutoFit/>
          </a:bodyPr>
          <a:lstStyle/>
          <a:p>
            <a:pPr marL="285750" indent="-285750">
              <a:buFont typeface="Arial" panose="020B0604020202020204" pitchFamily="34" charset="0"/>
              <a:buChar char="•"/>
            </a:pPr>
            <a:r>
              <a:rPr lang="en-US" dirty="0"/>
              <a:t>The main content is the biggest and the most important part of site.</a:t>
            </a:r>
          </a:p>
          <a:p>
            <a:pPr marL="285750" indent="-285750">
              <a:buFont typeface="Arial" panose="020B0604020202020204" pitchFamily="34" charset="0"/>
              <a:buChar char="•"/>
            </a:pPr>
            <a:r>
              <a:rPr lang="en-US" dirty="0"/>
              <a:t>The side content is often used as an alternative navigation or to specify information relevant to the main content.</a:t>
            </a:r>
          </a:p>
          <a:p>
            <a:pPr marL="285750" indent="-285750">
              <a:buFont typeface="Arial" panose="020B0604020202020204" pitchFamily="34" charset="0"/>
              <a:buChar char="•"/>
            </a:pPr>
            <a:r>
              <a:rPr lang="en-US" dirty="0"/>
              <a:t>Widths can be changed and that it should add up to 100% in total.</a:t>
            </a:r>
          </a:p>
          <a:p>
            <a:endParaRPr lang="en-US" dirty="0"/>
          </a:p>
          <a:p>
            <a:r>
              <a:rPr lang="en-US" dirty="0"/>
              <a:t>.</a:t>
            </a:r>
            <a:r>
              <a:rPr lang="en-US" dirty="0">
                <a:solidFill>
                  <a:schemeClr val="bg2">
                    <a:lumMod val="50000"/>
                  </a:schemeClr>
                </a:solidFill>
              </a:rPr>
              <a:t>column</a:t>
            </a:r>
            <a:r>
              <a:rPr lang="en-US" dirty="0"/>
              <a:t> {</a:t>
            </a:r>
          </a:p>
          <a:p>
            <a:r>
              <a:rPr lang="en-US" dirty="0"/>
              <a:t>  float: left;</a:t>
            </a:r>
          </a:p>
          <a:p>
            <a:r>
              <a:rPr lang="en-US" dirty="0"/>
              <a:t>  padding: 10px;</a:t>
            </a:r>
          </a:p>
          <a:p>
            <a:r>
              <a:rPr lang="en-US" dirty="0"/>
              <a:t>}</a:t>
            </a:r>
          </a:p>
          <a:p>
            <a:endParaRPr lang="en-US" dirty="0"/>
          </a:p>
          <a:p>
            <a:r>
              <a:rPr lang="en-US" dirty="0"/>
              <a:t>/* Left and right column */</a:t>
            </a:r>
          </a:p>
          <a:p>
            <a:r>
              <a:rPr lang="en-US" dirty="0"/>
              <a:t>.</a:t>
            </a:r>
            <a:r>
              <a:rPr lang="en-US" dirty="0" err="1">
                <a:solidFill>
                  <a:schemeClr val="bg2">
                    <a:lumMod val="50000"/>
                  </a:schemeClr>
                </a:solidFill>
              </a:rPr>
              <a:t>column.side</a:t>
            </a:r>
            <a:r>
              <a:rPr lang="en-US" dirty="0">
                <a:solidFill>
                  <a:schemeClr val="bg2">
                    <a:lumMod val="50000"/>
                  </a:schemeClr>
                </a:solidFill>
              </a:rPr>
              <a:t> </a:t>
            </a:r>
            <a:r>
              <a:rPr lang="en-US" dirty="0"/>
              <a:t>{</a:t>
            </a:r>
          </a:p>
          <a:p>
            <a:r>
              <a:rPr lang="en-US" dirty="0"/>
              <a:t>  width: 25%;</a:t>
            </a:r>
          </a:p>
          <a:p>
            <a:r>
              <a:rPr lang="en-US" dirty="0"/>
              <a:t>}</a:t>
            </a:r>
          </a:p>
          <a:p>
            <a:endParaRPr lang="en-US" dirty="0"/>
          </a:p>
          <a:p>
            <a:r>
              <a:rPr lang="en-US" dirty="0"/>
              <a:t>/* Middle column */</a:t>
            </a:r>
          </a:p>
          <a:p>
            <a:r>
              <a:rPr lang="en-US" dirty="0"/>
              <a:t>.</a:t>
            </a:r>
            <a:r>
              <a:rPr lang="en-US" dirty="0" err="1">
                <a:solidFill>
                  <a:schemeClr val="bg2">
                    <a:lumMod val="50000"/>
                  </a:schemeClr>
                </a:solidFill>
              </a:rPr>
              <a:t>column.middle</a:t>
            </a:r>
            <a:r>
              <a:rPr lang="en-US" dirty="0">
                <a:solidFill>
                  <a:schemeClr val="bg2">
                    <a:lumMod val="50000"/>
                  </a:schemeClr>
                </a:solidFill>
              </a:rPr>
              <a:t> </a:t>
            </a:r>
            <a:r>
              <a:rPr lang="en-US" dirty="0"/>
              <a:t>{</a:t>
            </a:r>
          </a:p>
          <a:p>
            <a:r>
              <a:rPr lang="en-US" dirty="0"/>
              <a:t>  width: 50%;</a:t>
            </a:r>
          </a:p>
          <a:p>
            <a:r>
              <a:rPr lang="en-US" dirty="0"/>
              <a:t>}</a:t>
            </a:r>
          </a:p>
        </p:txBody>
      </p:sp>
      <p:pic>
        <p:nvPicPr>
          <p:cNvPr id="5" name="Picture 4">
            <a:extLst>
              <a:ext uri="{FF2B5EF4-FFF2-40B4-BE49-F238E27FC236}">
                <a16:creationId xmlns:a16="http://schemas.microsoft.com/office/drawing/2014/main" id="{09CF74BB-ACA3-44A1-9E31-DC4DA1F81304}"/>
              </a:ext>
            </a:extLst>
          </p:cNvPr>
          <p:cNvPicPr>
            <a:picLocks noChangeAspect="1"/>
          </p:cNvPicPr>
          <p:nvPr/>
        </p:nvPicPr>
        <p:blipFill>
          <a:blip r:embed="rId2"/>
          <a:stretch>
            <a:fillRect/>
          </a:stretch>
        </p:blipFill>
        <p:spPr>
          <a:xfrm>
            <a:off x="3145599" y="4045999"/>
            <a:ext cx="5541203" cy="1878519"/>
          </a:xfrm>
          <a:prstGeom prst="rect">
            <a:avLst/>
          </a:prstGeom>
        </p:spPr>
      </p:pic>
    </p:spTree>
    <p:extLst>
      <p:ext uri="{BB962C8B-B14F-4D97-AF65-F5344CB8AC3E}">
        <p14:creationId xmlns:p14="http://schemas.microsoft.com/office/powerpoint/2010/main" val="162760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Footer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2585323"/>
          </a:xfrm>
          <a:prstGeom prst="rect">
            <a:avLst/>
          </a:prstGeom>
        </p:spPr>
        <p:txBody>
          <a:bodyPr wrap="square">
            <a:spAutoFit/>
          </a:bodyPr>
          <a:lstStyle/>
          <a:p>
            <a:r>
              <a:rPr lang="en-US" dirty="0"/>
              <a:t>The footer is placed at the bottom of page.</a:t>
            </a:r>
          </a:p>
          <a:p>
            <a:r>
              <a:rPr lang="en-US" dirty="0"/>
              <a:t>It often contains information like copyright and contact info.</a:t>
            </a:r>
          </a:p>
          <a:p>
            <a:endParaRPr lang="en-US" dirty="0"/>
          </a:p>
          <a:p>
            <a:r>
              <a:rPr lang="en-US" dirty="0"/>
              <a:t>.</a:t>
            </a:r>
            <a:r>
              <a:rPr lang="en-US" dirty="0">
                <a:solidFill>
                  <a:schemeClr val="bg2">
                    <a:lumMod val="50000"/>
                  </a:schemeClr>
                </a:solidFill>
              </a:rPr>
              <a:t>footer</a:t>
            </a:r>
            <a:r>
              <a:rPr lang="en-US" dirty="0"/>
              <a:t> {</a:t>
            </a:r>
            <a:br>
              <a:rPr lang="en-US" dirty="0"/>
            </a:br>
            <a:r>
              <a:rPr lang="en-US" dirty="0"/>
              <a:t>  background-color: #F1F1F1;</a:t>
            </a:r>
            <a:br>
              <a:rPr lang="en-US" dirty="0"/>
            </a:br>
            <a:r>
              <a:rPr lang="en-US" dirty="0"/>
              <a:t>  text-align: center;</a:t>
            </a:r>
            <a:br>
              <a:rPr lang="en-US" dirty="0"/>
            </a:br>
            <a:r>
              <a:rPr lang="en-US" dirty="0"/>
              <a:t>  padding: 10px;</a:t>
            </a:r>
            <a:br>
              <a:rPr lang="en-US" dirty="0"/>
            </a:br>
            <a:r>
              <a:rPr lang="en-US" dirty="0"/>
              <a:t>}</a:t>
            </a:r>
          </a:p>
          <a:p>
            <a:endParaRPr lang="en-US" dirty="0"/>
          </a:p>
        </p:txBody>
      </p:sp>
    </p:spTree>
    <p:extLst>
      <p:ext uri="{BB962C8B-B14F-4D97-AF65-F5344CB8AC3E}">
        <p14:creationId xmlns:p14="http://schemas.microsoft.com/office/powerpoint/2010/main" val="388436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743399"/>
            <a:ext cx="864031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MySQL - </a:t>
            </a:r>
            <a:r>
              <a:rPr lang="en-US" sz="2800" dirty="0">
                <a:hlinkClick r:id="rId2"/>
              </a:rPr>
              <a:t>www.mysql.com</a:t>
            </a:r>
            <a:endParaRPr lang="en-US" sz="2800" dirty="0"/>
          </a:p>
          <a:p>
            <a:pPr marL="457200" indent="-457200">
              <a:buFont typeface="Arial" panose="020B0604020202020204" pitchFamily="34" charset="0"/>
              <a:buChar char="•"/>
            </a:pPr>
            <a:r>
              <a:rPr lang="en-US" sz="2800" dirty="0"/>
              <a:t>W3Schools Online Web Tutorials- </a:t>
            </a:r>
            <a:r>
              <a:rPr lang="en-US" sz="2800" dirty="0">
                <a:hlinkClick r:id="rId3"/>
              </a:rPr>
              <a:t>www.w3schools.com</a:t>
            </a:r>
            <a:endParaRPr lang="en-US" sz="2800" dirty="0"/>
          </a:p>
          <a:p>
            <a:pPr marL="457200" indent="-457200">
              <a:buFont typeface="Arial" panose="020B0604020202020204" pitchFamily="34" charset="0"/>
              <a:buChar char="•"/>
            </a:pPr>
            <a:r>
              <a:rPr lang="en-US" sz="2800" dirty="0"/>
              <a:t>PHP Manual - </a:t>
            </a:r>
            <a:r>
              <a:rPr lang="en-US" sz="2800" dirty="0">
                <a:hlinkClick r:id="rId4"/>
              </a:rPr>
              <a:t>www.php.net</a:t>
            </a:r>
            <a:endParaRPr lang="en-US" sz="2800"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5759" y="1605903"/>
            <a:ext cx="84124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Sams</a:t>
            </a:r>
            <a:r>
              <a:rPr lang="en-US" sz="2400" dirty="0"/>
              <a:t> Teach Yourself Ajax JavaScript and PHP All in One; Phil Ballard and Michael Moncur;</a:t>
            </a:r>
          </a:p>
          <a:p>
            <a:pPr marL="285750" indent="-285750">
              <a:buFont typeface="Arial" panose="020B0604020202020204" pitchFamily="34" charset="0"/>
              <a:buChar char="•"/>
            </a:pPr>
            <a:r>
              <a:rPr lang="en-US" sz="2400" dirty="0" err="1"/>
              <a:t>Sams</a:t>
            </a:r>
            <a:r>
              <a:rPr lang="en-US" sz="2400" dirty="0"/>
              <a:t> Publishing; 2010</a:t>
            </a:r>
          </a:p>
          <a:p>
            <a:pPr marL="285750" indent="-285750">
              <a:buFont typeface="Arial" panose="020B0604020202020204" pitchFamily="34" charset="0"/>
              <a:buChar char="•"/>
            </a:pPr>
            <a:r>
              <a:rPr lang="en-US" sz="2400" dirty="0"/>
              <a:t>JavaScript Phrasebook; Christian Wenz; </a:t>
            </a:r>
            <a:r>
              <a:rPr lang="en-US" sz="2400" dirty="0" err="1"/>
              <a:t>Sams</a:t>
            </a:r>
            <a:r>
              <a:rPr lang="en-US" sz="2400" dirty="0"/>
              <a:t> Publishing; 2007</a:t>
            </a:r>
          </a:p>
          <a:p>
            <a:pPr marL="285750" indent="-285750">
              <a:buFont typeface="Arial" panose="020B0604020202020204" pitchFamily="34" charset="0"/>
              <a:buChar char="•"/>
            </a:pPr>
            <a:r>
              <a:rPr lang="en-US" sz="2400" dirty="0"/>
              <a:t>PHP and MySQL Web Development, 4/E; Luke Welling and Laura Thomson; </a:t>
            </a:r>
            <a:r>
              <a:rPr lang="en-US" sz="2400" dirty="0" err="1"/>
              <a:t>AddisonWesley</a:t>
            </a:r>
            <a:r>
              <a:rPr lang="en-US" sz="2400" dirty="0"/>
              <a:t> Professional; 2009</a:t>
            </a:r>
          </a:p>
          <a:p>
            <a:pPr marL="285750" indent="-285750">
              <a:buFont typeface="Arial" panose="020B0604020202020204" pitchFamily="34" charset="0"/>
              <a:buChar char="•"/>
            </a:pPr>
            <a:r>
              <a:rPr lang="en-US" sz="2400" dirty="0"/>
              <a:t>JavaScript for Programmers Paul J. </a:t>
            </a:r>
            <a:r>
              <a:rPr lang="en-US" sz="2400" dirty="0" err="1"/>
              <a:t>Deitel</a:t>
            </a:r>
            <a:r>
              <a:rPr lang="en-US" sz="2400" dirty="0"/>
              <a:t> and Harvey M. </a:t>
            </a:r>
            <a:r>
              <a:rPr lang="en-US" sz="2400" dirty="0" err="1"/>
              <a:t>Deitel</a:t>
            </a:r>
            <a:r>
              <a:rPr lang="en-US" sz="2400" dirty="0"/>
              <a:t>; Prentice Hall; 2009</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975972"/>
            <a:ext cx="8892157" cy="5509200"/>
          </a:xfrm>
          <a:prstGeom prst="rect">
            <a:avLst/>
          </a:prstGeom>
          <a:noFill/>
        </p:spPr>
        <p:txBody>
          <a:bodyPr wrap="square" rtlCol="0">
            <a:spAutoFit/>
          </a:bodyPr>
          <a:lstStyle/>
          <a:p>
            <a:r>
              <a:rPr lang="en-US" sz="1600" dirty="0"/>
              <a:t>&lt;!DOCTYPE html&gt;</a:t>
            </a:r>
          </a:p>
          <a:p>
            <a:r>
              <a:rPr lang="en-US" sz="1600" dirty="0"/>
              <a:t>&lt;html&gt;</a:t>
            </a:r>
          </a:p>
          <a:p>
            <a:r>
              <a:rPr lang="en-US" sz="1600" dirty="0"/>
              <a:t>&lt;head&gt;</a:t>
            </a:r>
          </a:p>
          <a:p>
            <a:r>
              <a:rPr lang="en-US" sz="1600" dirty="0">
                <a:solidFill>
                  <a:srgbClr val="FF0000"/>
                </a:solidFill>
              </a:rPr>
              <a:t>&lt;style&gt;</a:t>
            </a:r>
          </a:p>
          <a:p>
            <a:r>
              <a:rPr lang="en-US" sz="1600" dirty="0">
                <a:solidFill>
                  <a:srgbClr val="FF0000"/>
                </a:solidFill>
              </a:rPr>
              <a:t>body {</a:t>
            </a:r>
          </a:p>
          <a:p>
            <a:r>
              <a:rPr lang="en-US" sz="1600" dirty="0">
                <a:solidFill>
                  <a:srgbClr val="FF0000"/>
                </a:solidFill>
              </a:rPr>
              <a:t>  background-color: </a:t>
            </a:r>
            <a:r>
              <a:rPr lang="en-US" sz="1600" dirty="0" err="1">
                <a:solidFill>
                  <a:srgbClr val="FF0000"/>
                </a:solidFill>
              </a:rPr>
              <a:t>lightblue</a:t>
            </a:r>
            <a:r>
              <a:rPr lang="en-US" sz="1600" dirty="0">
                <a:solidFill>
                  <a:srgbClr val="FF0000"/>
                </a:solidFill>
              </a:rPr>
              <a:t>;</a:t>
            </a:r>
          </a:p>
          <a:p>
            <a:r>
              <a:rPr lang="en-US" sz="1600" dirty="0">
                <a:solidFill>
                  <a:srgbClr val="FF0000"/>
                </a:solidFill>
              </a:rPr>
              <a:t>}</a:t>
            </a:r>
          </a:p>
          <a:p>
            <a:r>
              <a:rPr lang="en-US" sz="1600" dirty="0">
                <a:solidFill>
                  <a:srgbClr val="FF0000"/>
                </a:solidFill>
              </a:rPr>
              <a:t>h1 {</a:t>
            </a:r>
          </a:p>
          <a:p>
            <a:r>
              <a:rPr lang="en-US" sz="1600" dirty="0">
                <a:solidFill>
                  <a:srgbClr val="FF0000"/>
                </a:solidFill>
              </a:rPr>
              <a:t>  color: white;</a:t>
            </a:r>
          </a:p>
          <a:p>
            <a:r>
              <a:rPr lang="en-US" sz="1600" dirty="0">
                <a:solidFill>
                  <a:srgbClr val="FF0000"/>
                </a:solidFill>
              </a:rPr>
              <a:t>  text-align: center;</a:t>
            </a:r>
          </a:p>
          <a:p>
            <a:r>
              <a:rPr lang="en-US" sz="1600" dirty="0">
                <a:solidFill>
                  <a:srgbClr val="FF0000"/>
                </a:solidFill>
              </a:rPr>
              <a:t>}</a:t>
            </a:r>
          </a:p>
          <a:p>
            <a:r>
              <a:rPr lang="en-US" sz="1600" dirty="0">
                <a:solidFill>
                  <a:srgbClr val="FF0000"/>
                </a:solidFill>
              </a:rPr>
              <a:t>p {</a:t>
            </a:r>
          </a:p>
          <a:p>
            <a:r>
              <a:rPr lang="en-US" sz="1600" dirty="0">
                <a:solidFill>
                  <a:srgbClr val="FF0000"/>
                </a:solidFill>
              </a:rPr>
              <a:t>  font-family: </a:t>
            </a:r>
            <a:r>
              <a:rPr lang="en-US" sz="1600" dirty="0" err="1">
                <a:solidFill>
                  <a:srgbClr val="FF0000"/>
                </a:solidFill>
              </a:rPr>
              <a:t>verdana</a:t>
            </a:r>
            <a:r>
              <a:rPr lang="en-US" sz="1600" dirty="0">
                <a:solidFill>
                  <a:srgbClr val="FF0000"/>
                </a:solidFill>
              </a:rPr>
              <a:t>;</a:t>
            </a:r>
          </a:p>
          <a:p>
            <a:r>
              <a:rPr lang="en-US" sz="1600" dirty="0">
                <a:solidFill>
                  <a:srgbClr val="FF0000"/>
                </a:solidFill>
              </a:rPr>
              <a:t>  font-size: 20px;</a:t>
            </a:r>
          </a:p>
          <a:p>
            <a:r>
              <a:rPr lang="en-US" sz="1600" dirty="0">
                <a:solidFill>
                  <a:srgbClr val="FF0000"/>
                </a:solidFill>
              </a:rPr>
              <a:t>}</a:t>
            </a:r>
          </a:p>
          <a:p>
            <a:r>
              <a:rPr lang="en-US" sz="1600" dirty="0">
                <a:solidFill>
                  <a:srgbClr val="FF0000"/>
                </a:solidFill>
              </a:rPr>
              <a:t>&lt;/style&gt;</a:t>
            </a:r>
          </a:p>
          <a:p>
            <a:r>
              <a:rPr lang="en-US" sz="1600" dirty="0"/>
              <a:t>&lt;/head&gt;</a:t>
            </a:r>
          </a:p>
          <a:p>
            <a:r>
              <a:rPr lang="en-US" sz="1600" dirty="0">
                <a:solidFill>
                  <a:schemeClr val="bg2">
                    <a:lumMod val="50000"/>
                  </a:schemeClr>
                </a:solidFill>
              </a:rPr>
              <a:t>&lt;body&gt;</a:t>
            </a:r>
          </a:p>
          <a:p>
            <a:r>
              <a:rPr lang="en-US" sz="1600" dirty="0">
                <a:solidFill>
                  <a:schemeClr val="bg2">
                    <a:lumMod val="50000"/>
                  </a:schemeClr>
                </a:solidFill>
              </a:rPr>
              <a:t>&lt;h1&gt;</a:t>
            </a:r>
            <a:r>
              <a:rPr lang="en-US" sz="1600" dirty="0"/>
              <a:t>My First CSS Example</a:t>
            </a:r>
            <a:r>
              <a:rPr lang="en-US" sz="1600" dirty="0">
                <a:solidFill>
                  <a:schemeClr val="bg2">
                    <a:lumMod val="50000"/>
                  </a:schemeClr>
                </a:solidFill>
              </a:rPr>
              <a:t>&lt;/h1&gt;</a:t>
            </a:r>
          </a:p>
          <a:p>
            <a:r>
              <a:rPr lang="en-US" sz="1600" dirty="0">
                <a:solidFill>
                  <a:schemeClr val="bg2">
                    <a:lumMod val="50000"/>
                  </a:schemeClr>
                </a:solidFill>
              </a:rPr>
              <a:t>&lt;p&gt;</a:t>
            </a:r>
            <a:r>
              <a:rPr lang="en-US" sz="1600" dirty="0"/>
              <a:t>This is a paragraph.</a:t>
            </a:r>
            <a:r>
              <a:rPr lang="en-US" sz="1600" dirty="0">
                <a:solidFill>
                  <a:schemeClr val="bg2">
                    <a:lumMod val="50000"/>
                  </a:schemeClr>
                </a:solidFill>
              </a:rPr>
              <a:t>&lt;/p&gt;</a:t>
            </a:r>
          </a:p>
          <a:p>
            <a:r>
              <a:rPr lang="en-US" sz="1600" dirty="0">
                <a:solidFill>
                  <a:schemeClr val="bg2">
                    <a:lumMod val="50000"/>
                  </a:schemeClr>
                </a:solidFill>
              </a:rPr>
              <a:t>&lt;/body&gt;</a:t>
            </a:r>
          </a:p>
          <a:p>
            <a:r>
              <a:rPr lang="en-US" sz="1600" dirty="0"/>
              <a:t>&lt;/html&gt;</a:t>
            </a:r>
          </a:p>
        </p:txBody>
      </p:sp>
      <p:pic>
        <p:nvPicPr>
          <p:cNvPr id="2" name="Picture 1">
            <a:extLst>
              <a:ext uri="{FF2B5EF4-FFF2-40B4-BE49-F238E27FC236}">
                <a16:creationId xmlns:a16="http://schemas.microsoft.com/office/drawing/2014/main" id="{B246E352-7F2B-4AA3-9697-D018CFE12E2B}"/>
              </a:ext>
            </a:extLst>
          </p:cNvPr>
          <p:cNvPicPr>
            <a:picLocks noChangeAspect="1"/>
          </p:cNvPicPr>
          <p:nvPr/>
        </p:nvPicPr>
        <p:blipFill>
          <a:blip r:embed="rId2"/>
          <a:stretch>
            <a:fillRect/>
          </a:stretch>
        </p:blipFill>
        <p:spPr>
          <a:xfrm>
            <a:off x="3568390" y="3058840"/>
            <a:ext cx="5477136" cy="1371600"/>
          </a:xfrm>
          <a:prstGeom prst="rect">
            <a:avLst/>
          </a:prstGeom>
        </p:spPr>
      </p:pic>
      <p:sp>
        <p:nvSpPr>
          <p:cNvPr id="5" name="TextBox 4">
            <a:extLst>
              <a:ext uri="{FF2B5EF4-FFF2-40B4-BE49-F238E27FC236}">
                <a16:creationId xmlns:a16="http://schemas.microsoft.com/office/drawing/2014/main" id="{FD45DDD7-120A-4B96-BB66-B26C3FBFDC87}"/>
              </a:ext>
            </a:extLst>
          </p:cNvPr>
          <p:cNvSpPr txBox="1"/>
          <p:nvPr/>
        </p:nvSpPr>
        <p:spPr>
          <a:xfrm flipH="1">
            <a:off x="5391442" y="2544466"/>
            <a:ext cx="230358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013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 </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524612"/>
            <a:ext cx="889215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HTML was </a:t>
            </a:r>
            <a:r>
              <a:rPr lang="en-US" sz="2400" dirty="0">
                <a:solidFill>
                  <a:schemeClr val="bg2">
                    <a:lumMod val="50000"/>
                  </a:schemeClr>
                </a:solidFill>
              </a:rPr>
              <a:t>NEVER</a:t>
            </a:r>
            <a:r>
              <a:rPr lang="en-US" sz="2400" dirty="0"/>
              <a:t> intended to contain tags for formatting a web page!</a:t>
            </a:r>
          </a:p>
          <a:p>
            <a:pPr marL="342900" indent="-342900">
              <a:buFont typeface="Arial" panose="020B0604020202020204" pitchFamily="34" charset="0"/>
              <a:buChar char="•"/>
            </a:pPr>
            <a:r>
              <a:rPr lang="en-US" sz="2400" dirty="0"/>
              <a:t>HTML was created to describe the content of a web page, like:</a:t>
            </a:r>
          </a:p>
          <a:p>
            <a:r>
              <a:rPr lang="en-US" sz="2400" dirty="0">
                <a:solidFill>
                  <a:schemeClr val="bg2">
                    <a:lumMod val="50000"/>
                  </a:schemeClr>
                </a:solidFill>
              </a:rPr>
              <a:t>&lt;h1&gt;This is a heading&lt;/h1&gt;</a:t>
            </a:r>
          </a:p>
          <a:p>
            <a:r>
              <a:rPr lang="en-US" sz="2400" dirty="0">
                <a:solidFill>
                  <a:schemeClr val="bg2">
                    <a:lumMod val="50000"/>
                  </a:schemeClr>
                </a:solidFill>
              </a:rPr>
              <a:t>&lt;p&gt;This is a paragraph.&lt;/p&gt;</a:t>
            </a:r>
          </a:p>
          <a:p>
            <a:pPr marL="342900" indent="-342900">
              <a:buFont typeface="Arial" panose="020B0604020202020204" pitchFamily="34" charset="0"/>
              <a:buChar char="•"/>
            </a:pPr>
            <a:r>
              <a:rPr lang="en-US" sz="2400" dirty="0"/>
              <a:t>Tags like &lt;font&gt;, and color attributes were added to the HTML 3.2 specification. </a:t>
            </a:r>
          </a:p>
          <a:p>
            <a:pPr marL="342900" indent="-342900">
              <a:buFont typeface="Arial" panose="020B0604020202020204" pitchFamily="34" charset="0"/>
              <a:buChar char="•"/>
            </a:pPr>
            <a:r>
              <a:rPr lang="en-US" sz="2400" dirty="0"/>
              <a:t>Development of large websites, where fonts and color information were added to every single page, became a </a:t>
            </a:r>
            <a:r>
              <a:rPr lang="en-US" sz="2400" dirty="0">
                <a:solidFill>
                  <a:schemeClr val="bg2">
                    <a:lumMod val="50000"/>
                  </a:schemeClr>
                </a:solidFill>
              </a:rPr>
              <a:t>long</a:t>
            </a:r>
            <a:r>
              <a:rPr lang="en-US" sz="2400" dirty="0"/>
              <a:t> and </a:t>
            </a:r>
            <a:r>
              <a:rPr lang="en-US" sz="2400" dirty="0">
                <a:solidFill>
                  <a:schemeClr val="bg2">
                    <a:lumMod val="50000"/>
                  </a:schemeClr>
                </a:solidFill>
              </a:rPr>
              <a:t>expensive</a:t>
            </a:r>
            <a:r>
              <a:rPr lang="en-US" sz="2400" dirty="0"/>
              <a:t> process.</a:t>
            </a:r>
          </a:p>
          <a:p>
            <a:pPr marL="342900" indent="-342900">
              <a:buFont typeface="Arial" panose="020B0604020202020204" pitchFamily="34" charset="0"/>
              <a:buChar char="•"/>
            </a:pPr>
            <a:r>
              <a:rPr lang="en-US" sz="2400" dirty="0"/>
              <a:t>CSS removed the style formatting from the HTML page!</a:t>
            </a:r>
          </a:p>
        </p:txBody>
      </p:sp>
    </p:spTree>
    <p:extLst>
      <p:ext uri="{BB962C8B-B14F-4D97-AF65-F5344CB8AC3E}">
        <p14:creationId xmlns:p14="http://schemas.microsoft.com/office/powerpoint/2010/main" val="27981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Syntax</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76205" y="1062657"/>
            <a:ext cx="8386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2">
                    <a:lumMod val="50000"/>
                  </a:schemeClr>
                </a:solidFill>
                <a:effectLst/>
                <a:highlight>
                  <a:srgbClr val="FFFF00"/>
                </a:highlight>
                <a:latin typeface="Verdana" panose="020B0604030504040204" pitchFamily="34" charset="0"/>
              </a:rPr>
              <a:t>selector</a:t>
            </a:r>
            <a:r>
              <a:rPr kumimoji="0" lang="en-US" altLang="en-US" b="0" i="0" u="none" strike="noStrike" cap="none" normalizeH="0" baseline="0" dirty="0">
                <a:ln>
                  <a:noFill/>
                </a:ln>
                <a:solidFill>
                  <a:srgbClr val="000000"/>
                </a:solidFill>
                <a:effectLst/>
                <a:latin typeface="Verdana" panose="020B0604030504040204" pitchFamily="34" charset="0"/>
              </a:rPr>
              <a:t> points to the HTML element you want to style.</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declaration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block</a:t>
            </a:r>
            <a:r>
              <a:rPr kumimoji="0" lang="en-US" altLang="en-US" b="0" i="0" u="none" strike="noStrike" cap="none" normalizeH="0" baseline="0" dirty="0">
                <a:ln>
                  <a:noFill/>
                </a:ln>
                <a:solidFill>
                  <a:srgbClr val="000000"/>
                </a:solidFill>
                <a:effectLst/>
                <a:latin typeface="Verdana" panose="020B0604030504040204" pitchFamily="34" charset="0"/>
              </a:rPr>
              <a:t> contains one or more declarations separated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Each declaration includes a CSS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property name </a:t>
            </a:r>
            <a:r>
              <a:rPr kumimoji="0" lang="en-US" altLang="en-US" b="0" i="0" u="none" strike="noStrike" cap="none" normalizeH="0" baseline="0" dirty="0">
                <a:ln>
                  <a:noFill/>
                </a:ln>
                <a:solidFill>
                  <a:srgbClr val="000000"/>
                </a:solidFill>
                <a:effectLst/>
                <a:latin typeface="Verdana" panose="020B0604030504040204" pitchFamily="34" charset="0"/>
              </a:rPr>
              <a:t>and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value</a:t>
            </a:r>
            <a:r>
              <a:rPr kumimoji="0" lang="en-US" altLang="en-US" b="0" i="0" u="none" strike="noStrike" cap="none" normalizeH="0" baseline="0" dirty="0">
                <a:ln>
                  <a:noFill/>
                </a:ln>
                <a:solidFill>
                  <a:srgbClr val="000000"/>
                </a:solidFill>
                <a:effectLst/>
                <a:latin typeface="Verdana" panose="020B0604030504040204" pitchFamily="34" charset="0"/>
              </a:rPr>
              <a:t>, separated by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colon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 CSS declaration always ends with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a:t>
            </a:r>
            <a:r>
              <a:rPr kumimoji="0" lang="en-US" altLang="en-US" b="0" i="0" u="none" strike="noStrike" cap="none" normalizeH="0" baseline="0" dirty="0">
                <a:ln>
                  <a:noFill/>
                </a:ln>
                <a:solidFill>
                  <a:srgbClr val="000000"/>
                </a:solidFill>
                <a:effectLst/>
                <a:latin typeface="Verdana" panose="020B0604030504040204" pitchFamily="34" charset="0"/>
              </a:rPr>
              <a:t>, and declaration blocks are surrounded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curly braces</a:t>
            </a:r>
            <a:r>
              <a:rPr kumimoji="0" lang="en-US" altLang="en-US" b="0" i="0" u="none" strike="noStrike" cap="none" normalizeH="0" baseline="0" dirty="0">
                <a:ln>
                  <a:noFill/>
                </a:ln>
                <a:solidFill>
                  <a:srgbClr val="000000"/>
                </a:solidFill>
                <a:effectLst/>
                <a:latin typeface="Verdana" panose="020B0604030504040204" pitchFamily="34" charset="0"/>
              </a:rPr>
              <a:t>.</a:t>
            </a:r>
          </a:p>
          <a:p>
            <a:pPr marL="171450" lvl="0" indent="-171450">
              <a:buFont typeface="Arial" panose="020B0604020202020204" pitchFamily="34" charset="0"/>
              <a:buChar char="•"/>
            </a:pPr>
            <a:r>
              <a:rPr lang="en-US" altLang="en-US" dirty="0">
                <a:solidFill>
                  <a:srgbClr val="000000"/>
                </a:solidFill>
                <a:latin typeface="Verdana" panose="020B0604030504040204" pitchFamily="34" charset="0"/>
              </a:rPr>
              <a:t>Can not add a space between the </a:t>
            </a:r>
            <a:r>
              <a:rPr lang="en-US" altLang="en-US" dirty="0">
                <a:solidFill>
                  <a:schemeClr val="bg2">
                    <a:lumMod val="50000"/>
                  </a:schemeClr>
                </a:solidFill>
                <a:latin typeface="Verdana" panose="020B0604030504040204" pitchFamily="34" charset="0"/>
              </a:rPr>
              <a:t>property value</a:t>
            </a:r>
            <a:r>
              <a:rPr lang="en-US" altLang="en-US" dirty="0">
                <a:solidFill>
                  <a:srgbClr val="000000"/>
                </a:solidFill>
                <a:latin typeface="Verdana" panose="020B0604030504040204" pitchFamily="34" charset="0"/>
              </a:rPr>
              <a:t> and the </a:t>
            </a:r>
            <a:r>
              <a:rPr lang="en-US" altLang="en-US" dirty="0">
                <a:solidFill>
                  <a:schemeClr val="bg2">
                    <a:lumMod val="50000"/>
                  </a:schemeClr>
                </a:solidFill>
                <a:latin typeface="Verdana" panose="020B0604030504040204" pitchFamily="34" charset="0"/>
              </a:rPr>
              <a:t>unit</a:t>
            </a:r>
            <a:br>
              <a:rPr kumimoji="0" lang="en-US" altLang="en-US" b="0" i="0" u="none" strike="noStrike" cap="none" normalizeH="0" baseline="0" dirty="0">
                <a:ln>
                  <a:noFill/>
                </a:ln>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CSS selector">
            <a:extLst>
              <a:ext uri="{FF2B5EF4-FFF2-40B4-BE49-F238E27FC236}">
                <a16:creationId xmlns:a16="http://schemas.microsoft.com/office/drawing/2014/main" id="{C181C03E-040C-4423-AFC6-6024FB0EB4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3124" y="2224778"/>
            <a:ext cx="6021738" cy="108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148925"/>
            <a:ext cx="8892157" cy="1200329"/>
          </a:xfrm>
          <a:prstGeom prst="rect">
            <a:avLst/>
          </a:prstGeom>
          <a:noFill/>
        </p:spPr>
        <p:txBody>
          <a:bodyPr wrap="square" rtlCol="0">
            <a:spAutoFit/>
          </a:bodyPr>
          <a:lstStyle/>
          <a:p>
            <a:r>
              <a:rPr lang="en-US" dirty="0">
                <a:solidFill>
                  <a:schemeClr val="bg2">
                    <a:lumMod val="50000"/>
                  </a:schemeClr>
                </a:solidFill>
              </a:rPr>
              <a:t>p</a:t>
            </a:r>
            <a:r>
              <a:rPr lang="en-US" dirty="0"/>
              <a:t> {</a:t>
            </a:r>
            <a:br>
              <a:rPr lang="en-US" dirty="0"/>
            </a:br>
            <a:r>
              <a:rPr lang="en-US" dirty="0"/>
              <a:t>  </a:t>
            </a:r>
            <a:r>
              <a:rPr lang="en-US" dirty="0">
                <a:solidFill>
                  <a:schemeClr val="bg2">
                    <a:lumMod val="50000"/>
                  </a:schemeClr>
                </a:solidFill>
              </a:rPr>
              <a:t>color</a:t>
            </a:r>
            <a:r>
              <a:rPr lang="en-US" dirty="0"/>
              <a:t>: red;</a:t>
            </a:r>
            <a:br>
              <a:rPr lang="en-US" dirty="0"/>
            </a:br>
            <a:r>
              <a:rPr lang="en-US" dirty="0"/>
              <a:t>  </a:t>
            </a:r>
            <a:r>
              <a:rPr lang="en-US" dirty="0">
                <a:solidFill>
                  <a:schemeClr val="bg2">
                    <a:lumMod val="50000"/>
                  </a:schemeClr>
                </a:solidFill>
              </a:rPr>
              <a:t>text-align</a:t>
            </a:r>
            <a:r>
              <a:rPr lang="en-US" dirty="0"/>
              <a:t>: center;</a:t>
            </a:r>
            <a:br>
              <a:rPr lang="en-US" dirty="0"/>
            </a:br>
            <a:r>
              <a:rPr lang="en-US" dirty="0"/>
              <a:t>}</a:t>
            </a:r>
            <a:endParaRPr lang="en-US" sz="1600" dirty="0"/>
          </a:p>
        </p:txBody>
      </p:sp>
      <p:sp>
        <p:nvSpPr>
          <p:cNvPr id="6" name="Subtitle 2">
            <a:extLst>
              <a:ext uri="{FF2B5EF4-FFF2-40B4-BE49-F238E27FC236}">
                <a16:creationId xmlns:a16="http://schemas.microsoft.com/office/drawing/2014/main" id="{FACCBFDE-DD95-4059-951A-F3AB290ACF69}"/>
              </a:ext>
            </a:extLst>
          </p:cNvPr>
          <p:cNvSpPr txBox="1">
            <a:spLocks/>
          </p:cNvSpPr>
          <p:nvPr/>
        </p:nvSpPr>
        <p:spPr>
          <a:xfrm>
            <a:off x="351692" y="2875175"/>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a:t>
            </a:r>
          </a:p>
        </p:txBody>
      </p:sp>
      <p:sp>
        <p:nvSpPr>
          <p:cNvPr id="7" name="TextBox 6">
            <a:extLst>
              <a:ext uri="{FF2B5EF4-FFF2-40B4-BE49-F238E27FC236}">
                <a16:creationId xmlns:a16="http://schemas.microsoft.com/office/drawing/2014/main" id="{F6E49A25-AB2A-4390-80A8-F2B12692053A}"/>
              </a:ext>
            </a:extLst>
          </p:cNvPr>
          <p:cNvSpPr txBox="1"/>
          <p:nvPr/>
        </p:nvSpPr>
        <p:spPr>
          <a:xfrm>
            <a:off x="251843" y="3429000"/>
            <a:ext cx="8892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p</a:t>
            </a:r>
            <a:r>
              <a:rPr lang="en-US" sz="2000" dirty="0"/>
              <a:t> is a </a:t>
            </a:r>
            <a:r>
              <a:rPr lang="en-US" sz="2000" dirty="0">
                <a:solidFill>
                  <a:schemeClr val="bg2">
                    <a:lumMod val="50000"/>
                  </a:schemeClr>
                </a:solidFill>
              </a:rPr>
              <a:t>selector</a:t>
            </a:r>
            <a:r>
              <a:rPr lang="en-US" sz="2000" dirty="0"/>
              <a:t> in CSS.</a:t>
            </a:r>
          </a:p>
          <a:p>
            <a:pPr marL="285750" indent="-285750">
              <a:buFont typeface="Arial" panose="020B0604020202020204" pitchFamily="34" charset="0"/>
              <a:buChar char="•"/>
            </a:pPr>
            <a:r>
              <a:rPr lang="en-US" sz="2000" dirty="0">
                <a:solidFill>
                  <a:schemeClr val="bg2">
                    <a:lumMod val="50000"/>
                  </a:schemeClr>
                </a:solidFill>
              </a:rPr>
              <a:t>color</a:t>
            </a:r>
            <a:r>
              <a:rPr lang="en-US" sz="2000" dirty="0"/>
              <a:t> is a </a:t>
            </a:r>
            <a:r>
              <a:rPr lang="en-US" sz="2000" dirty="0">
                <a:solidFill>
                  <a:schemeClr val="bg2">
                    <a:lumMod val="50000"/>
                  </a:schemeClr>
                </a:solidFill>
              </a:rPr>
              <a:t>property</a:t>
            </a:r>
            <a:r>
              <a:rPr lang="en-US" sz="2000" dirty="0"/>
              <a:t>, and red is the property value</a:t>
            </a:r>
          </a:p>
          <a:p>
            <a:pPr marL="285750" indent="-285750">
              <a:buFont typeface="Arial" panose="020B0604020202020204" pitchFamily="34" charset="0"/>
              <a:buChar char="•"/>
            </a:pPr>
            <a:r>
              <a:rPr lang="en-US" sz="2000" dirty="0">
                <a:solidFill>
                  <a:schemeClr val="bg2">
                    <a:lumMod val="50000"/>
                  </a:schemeClr>
                </a:solidFill>
              </a:rPr>
              <a:t>text-align</a:t>
            </a:r>
            <a:r>
              <a:rPr lang="en-US" sz="2000" dirty="0"/>
              <a:t> is a </a:t>
            </a:r>
            <a:r>
              <a:rPr lang="en-US" sz="2000" dirty="0">
                <a:solidFill>
                  <a:schemeClr val="bg2">
                    <a:lumMod val="50000"/>
                  </a:schemeClr>
                </a:solidFill>
              </a:rPr>
              <a:t>property</a:t>
            </a:r>
            <a:r>
              <a:rPr lang="en-US" sz="2000" dirty="0"/>
              <a:t>, and center is the property value</a:t>
            </a:r>
          </a:p>
        </p:txBody>
      </p:sp>
    </p:spTree>
    <p:extLst>
      <p:ext uri="{BB962C8B-B14F-4D97-AF65-F5344CB8AC3E}">
        <p14:creationId xmlns:p14="http://schemas.microsoft.com/office/powerpoint/2010/main" val="9054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Selectors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2017059"/>
            <a:ext cx="838644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000000"/>
                </a:solidFill>
                <a:latin typeface="Verdana" panose="020B0604030504040204" pitchFamily="34" charset="0"/>
              </a:rPr>
              <a:t>CSS selectors divided into five categories:</a:t>
            </a:r>
          </a:p>
          <a:p>
            <a:pPr marL="171450" lvl="0" indent="-171450">
              <a:buFont typeface="Arial" panose="020B0604020202020204" pitchFamily="34" charset="0"/>
              <a:buChar char="•"/>
            </a:pPr>
            <a:endParaRPr lang="en-US" altLang="en-US" sz="2000" dirty="0">
              <a:solidFill>
                <a:srgbClr val="000000"/>
              </a:solidFill>
              <a:latin typeface="Verdana" panose="020B0604030504040204" pitchFamily="34" charset="0"/>
            </a:endParaRP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Simple selectors </a:t>
            </a:r>
            <a:r>
              <a:rPr lang="en-US" altLang="en-US" sz="2000" dirty="0">
                <a:solidFill>
                  <a:srgbClr val="000000"/>
                </a:solidFill>
                <a:latin typeface="Verdana" panose="020B0604030504040204" pitchFamily="34" charset="0"/>
              </a:rPr>
              <a:t>(select elements based on name, id, class)</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Combinator selectors </a:t>
            </a:r>
            <a:r>
              <a:rPr lang="en-US" altLang="en-US" sz="2000" dirty="0">
                <a:solidFill>
                  <a:srgbClr val="000000"/>
                </a:solidFill>
                <a:latin typeface="Verdana" panose="020B0604030504040204" pitchFamily="34" charset="0"/>
              </a:rPr>
              <a:t>(select elements based on a specific relationship between them)</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Pseudo-class selectors </a:t>
            </a:r>
            <a:r>
              <a:rPr lang="en-US" altLang="en-US" sz="2000" dirty="0">
                <a:solidFill>
                  <a:srgbClr val="000000"/>
                </a:solidFill>
                <a:latin typeface="Verdana" panose="020B0604030504040204" pitchFamily="34" charset="0"/>
              </a:rPr>
              <a:t>(select elements based on a certain state)</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Pseudo-elements selectors </a:t>
            </a:r>
            <a:r>
              <a:rPr lang="en-US" altLang="en-US" sz="2000" dirty="0">
                <a:solidFill>
                  <a:srgbClr val="000000"/>
                </a:solidFill>
                <a:latin typeface="Verdana" panose="020B0604030504040204" pitchFamily="34" charset="0"/>
              </a:rPr>
              <a:t>(select and style a part of an element)</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Attribute selectors </a:t>
            </a:r>
            <a:r>
              <a:rPr lang="en-US" altLang="en-US" sz="2000" dirty="0">
                <a:solidFill>
                  <a:srgbClr val="000000"/>
                </a:solidFill>
                <a:latin typeface="Verdana" panose="020B0604030504040204" pitchFamily="34" charset="0"/>
              </a:rPr>
              <a:t>(select elements based on an attribute or attribute value)</a:t>
            </a:r>
          </a:p>
        </p:txBody>
      </p:sp>
    </p:spTree>
    <p:extLst>
      <p:ext uri="{BB962C8B-B14F-4D97-AF65-F5344CB8AC3E}">
        <p14:creationId xmlns:p14="http://schemas.microsoft.com/office/powerpoint/2010/main" val="2345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element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402143"/>
            <a:ext cx="7879283" cy="4893647"/>
          </a:xfrm>
          <a:prstGeom prst="rect">
            <a:avLst/>
          </a:prstGeom>
          <a:noFill/>
        </p:spPr>
        <p:txBody>
          <a:bodyPr wrap="square" rtlCol="0">
            <a:spAutoFit/>
          </a:bodyPr>
          <a:lstStyle/>
          <a:p>
            <a:r>
              <a:rPr lang="en-US" sz="2400" dirty="0"/>
              <a:t>The element </a:t>
            </a:r>
            <a:r>
              <a:rPr lang="en-US" sz="2400" dirty="0">
                <a:solidFill>
                  <a:schemeClr val="bg2">
                    <a:lumMod val="50000"/>
                  </a:schemeClr>
                </a:solidFill>
              </a:rPr>
              <a:t>selector</a:t>
            </a:r>
            <a:r>
              <a:rPr lang="en-US" sz="2400" dirty="0"/>
              <a:t> selects </a:t>
            </a:r>
            <a:r>
              <a:rPr lang="en-US" sz="2400" dirty="0">
                <a:solidFill>
                  <a:schemeClr val="bg2">
                    <a:lumMod val="50000"/>
                  </a:schemeClr>
                </a:solidFill>
              </a:rPr>
              <a:t>HTML elements </a:t>
            </a:r>
            <a:r>
              <a:rPr lang="en-US" sz="2400" dirty="0"/>
              <a:t>based on the element name. </a:t>
            </a:r>
          </a:p>
          <a:p>
            <a:endParaRPr lang="en-US" sz="2400" dirty="0"/>
          </a:p>
          <a:p>
            <a:r>
              <a:rPr lang="en-US" sz="2400" dirty="0"/>
              <a:t> </a:t>
            </a:r>
          </a:p>
          <a:p>
            <a:r>
              <a:rPr lang="en-US" sz="2400" dirty="0">
                <a:solidFill>
                  <a:schemeClr val="bg2">
                    <a:lumMod val="50000"/>
                  </a:schemeClr>
                </a:solidFill>
              </a:rPr>
              <a:t>p</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a:p>
            <a:r>
              <a:rPr lang="en-US" sz="2400" dirty="0">
                <a:solidFill>
                  <a:schemeClr val="bg2">
                    <a:lumMod val="50000"/>
                  </a:schemeClr>
                </a:solidFill>
              </a:rPr>
              <a:t>h5</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a:p>
            <a:endParaRPr lang="en-US" sz="2400" dirty="0"/>
          </a:p>
        </p:txBody>
      </p:sp>
    </p:spTree>
    <p:extLst>
      <p:ext uri="{BB962C8B-B14F-4D97-AF65-F5344CB8AC3E}">
        <p14:creationId xmlns:p14="http://schemas.microsoft.com/office/powerpoint/2010/main" val="63073983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4748</TotalTime>
  <Words>2648</Words>
  <Application>Microsoft Office PowerPoint</Application>
  <PresentationFormat>On-screen Show (4:3)</PresentationFormat>
  <Paragraphs>340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Verdana</vt:lpstr>
      <vt:lpstr>Wingdings</vt:lpstr>
      <vt:lpstr>Spectrum</vt:lpstr>
      <vt:lpstr>Introduction to CSS</vt:lpstr>
      <vt:lpstr>Lecture Outline</vt:lpstr>
      <vt:lpstr>Introduction to CSS</vt:lpstr>
      <vt:lpstr>PowerPoint Presentation</vt:lpstr>
      <vt:lpstr>PowerPoint Presentation</vt:lpstr>
      <vt:lpstr>CSS Syntax</vt:lpstr>
      <vt:lpstr>PowerPoint Presentation</vt:lpstr>
      <vt:lpstr>CSS Selectors</vt:lpstr>
      <vt:lpstr>PowerPoint Presentation</vt:lpstr>
      <vt:lpstr>PowerPoint Presentation</vt:lpstr>
      <vt:lpstr>PowerPoint Presentation</vt:lpstr>
      <vt:lpstr>PowerPoint Presentation</vt:lpstr>
      <vt:lpstr>PowerPoint Presentation</vt:lpstr>
      <vt:lpstr>Inserting CSS</vt:lpstr>
      <vt:lpstr>PowerPoint Presentation</vt:lpstr>
      <vt:lpstr>PowerPoint Presentation</vt:lpstr>
      <vt:lpstr>PowerPoint Presentation</vt:lpstr>
      <vt:lpstr>PowerPoint Presentation</vt:lpstr>
      <vt:lpstr>CSS Box Model</vt:lpstr>
      <vt:lpstr>PowerPoint Presentation</vt:lpstr>
      <vt:lpstr>PowerPoint Presentation</vt:lpstr>
      <vt:lpstr>CSS Layout and Position</vt:lpstr>
      <vt:lpstr>PowerPoint Presentation</vt:lpstr>
      <vt:lpstr>PowerPoint Presentation</vt:lpstr>
      <vt:lpstr>PowerPoint Presentation</vt:lpstr>
      <vt:lpstr>PowerPoint Presentation</vt:lpstr>
      <vt:lpstr>PowerPoint Presentation</vt:lpstr>
      <vt:lpstr>Website Layout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Sazzad Hossain</cp:lastModifiedBy>
  <cp:revision>334</cp:revision>
  <dcterms:created xsi:type="dcterms:W3CDTF">2018-12-10T17:20:29Z</dcterms:created>
  <dcterms:modified xsi:type="dcterms:W3CDTF">2022-07-20T04:25:18Z</dcterms:modified>
</cp:coreProperties>
</file>