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76" r:id="rId6"/>
    <p:sldId id="277" r:id="rId7"/>
    <p:sldId id="282" r:id="rId8"/>
    <p:sldId id="279" r:id="rId9"/>
    <p:sldId id="280" r:id="rId10"/>
    <p:sldId id="281" r:id="rId11"/>
    <p:sldId id="283" r:id="rId12"/>
    <p:sldId id="291" r:id="rId13"/>
    <p:sldId id="285" r:id="rId14"/>
    <p:sldId id="292" r:id="rId15"/>
    <p:sldId id="293" r:id="rId16"/>
    <p:sldId id="289" r:id="rId17"/>
    <p:sldId id="294" r:id="rId18"/>
    <p:sldId id="265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B4E94-A4BF-4054-BFBC-37471E04F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zzad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and MySQL Introduction​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Code:CSC</a:t>
            </a:r>
            <a:r>
              <a:rPr lang="en-US"/>
              <a:t>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2844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Sazzad</a:t>
                      </a:r>
                      <a:r>
                        <a:rPr lang="en-US" i="1" dirty="0"/>
                        <a:t> Hossain </a:t>
                      </a:r>
                      <a:r>
                        <a:rPr lang="en-US" i="1" dirty="0">
                          <a:hlinkClick r:id="rId2"/>
                        </a:rPr>
                        <a:t>sazzad@aiub.edu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33313"/>
            <a:ext cx="8651631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“";</a:t>
            </a:r>
            <a:br>
              <a:rPr lang="en-US" sz="1600" dirty="0"/>
            </a:br>
            <a:r>
              <a:rPr lang="en-US" sz="1600" dirty="0"/>
              <a:t>try {// set the PDO error mode to exception</a:t>
            </a:r>
            <a:br>
              <a:rPr lang="en-US" sz="1600" dirty="0"/>
            </a:br>
            <a:r>
              <a:rPr lang="en-US" sz="1600" dirty="0"/>
              <a:t>    $conn = new PDO("</a:t>
            </a:r>
            <a:r>
              <a:rPr lang="en-US" sz="1600" dirty="0" err="1"/>
              <a:t>mysql:host</a:t>
            </a:r>
            <a:r>
              <a:rPr lang="en-US" sz="1600" dirty="0"/>
              <a:t>=$</a:t>
            </a:r>
            <a:r>
              <a:rPr lang="en-US" sz="1600" dirty="0" err="1"/>
              <a:t>servername</a:t>
            </a:r>
            <a:r>
              <a:rPr lang="en-US" sz="1600" dirty="0"/>
              <a:t>", $username, $password); );//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    $conn-&gt;</a:t>
            </a:r>
            <a:r>
              <a:rPr lang="en-US" sz="1600" dirty="0" err="1"/>
              <a:t>setAttribute</a:t>
            </a:r>
            <a:r>
              <a:rPr lang="en-US" sz="1600" dirty="0"/>
              <a:t>(PDO::ATTR_ERRMODE, PDO::ERRMODE_EXCEPTION);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    $conn-&gt;exec($</a:t>
            </a:r>
            <a:r>
              <a:rPr lang="en-US" sz="1600" dirty="0" err="1"/>
              <a:t>sql</a:t>
            </a:r>
            <a:r>
              <a:rPr lang="en-US" sz="1600" dirty="0"/>
              <a:t>); 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catch(</a:t>
            </a:r>
            <a:r>
              <a:rPr lang="en-US" sz="1600" dirty="0" err="1"/>
              <a:t>PDOException</a:t>
            </a:r>
            <a:r>
              <a:rPr lang="en-US" sz="1600" dirty="0"/>
              <a:t> $e)</a:t>
            </a:r>
            <a:br>
              <a:rPr lang="en-US" sz="1600" dirty="0"/>
            </a:br>
            <a:r>
              <a:rPr lang="en-US" sz="1600" dirty="0"/>
              <a:t>    {</a:t>
            </a:r>
            <a:br>
              <a:rPr lang="en-US" sz="1600" dirty="0"/>
            </a:br>
            <a:r>
              <a:rPr lang="en-US" sz="1600" dirty="0"/>
              <a:t>    echo $</a:t>
            </a:r>
            <a:r>
              <a:rPr lang="en-US" sz="1600" dirty="0" err="1"/>
              <a:t>sql</a:t>
            </a:r>
            <a:r>
              <a:rPr lang="en-US" sz="1600" dirty="0"/>
              <a:t> . "&lt;</a:t>
            </a:r>
            <a:r>
              <a:rPr lang="en-US" sz="1600" dirty="0" err="1"/>
              <a:t>br</a:t>
            </a:r>
            <a:r>
              <a:rPr lang="en-US" sz="1600" dirty="0"/>
              <a:t>&gt;" . $e-&gt;</a:t>
            </a:r>
            <a:r>
              <a:rPr lang="en-US" sz="1600" dirty="0" err="1"/>
              <a:t>getMessage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$conn = null; //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4128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Tables and Columns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145855"/>
            <a:ext cx="865163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Once we have created database we can create the connection object with the database name.</a:t>
            </a:r>
          </a:p>
          <a:p>
            <a:endParaRPr lang="en-US" sz="2400" dirty="0"/>
          </a:p>
          <a:p>
            <a:r>
              <a:rPr lang="en-US" sz="2400" dirty="0"/>
              <a:t>The CREATE TABLE statement is used to create a table in MySQL.</a:t>
            </a:r>
          </a:p>
          <a:p>
            <a:endParaRPr lang="en-US" sz="2400" dirty="0"/>
          </a:p>
          <a:p>
            <a:r>
              <a:rPr lang="en-US" sz="2400" dirty="0"/>
              <a:t>create a </a:t>
            </a:r>
            <a:r>
              <a:rPr lang="en-US" sz="2400" dirty="0">
                <a:solidFill>
                  <a:srgbClr val="FF0000"/>
                </a:solidFill>
              </a:rPr>
              <a:t>table</a:t>
            </a:r>
            <a:r>
              <a:rPr lang="en-US" sz="2400" dirty="0"/>
              <a:t> named “User", with five </a:t>
            </a:r>
            <a:r>
              <a:rPr lang="en-US" sz="2400" dirty="0">
                <a:solidFill>
                  <a:srgbClr val="FF0000"/>
                </a:solidFill>
              </a:rPr>
              <a:t>columns</a:t>
            </a:r>
            <a:r>
              <a:rPr lang="en-US" sz="2400" dirty="0"/>
              <a:t>: "id", "</a:t>
            </a:r>
            <a:r>
              <a:rPr lang="en-US" sz="2400" dirty="0" err="1"/>
              <a:t>firstname</a:t>
            </a:r>
            <a:r>
              <a:rPr lang="en-US" sz="2400" dirty="0"/>
              <a:t>", "</a:t>
            </a:r>
            <a:r>
              <a:rPr lang="en-US" sz="2400" dirty="0" err="1"/>
              <a:t>lastname</a:t>
            </a:r>
            <a:r>
              <a:rPr lang="en-US" sz="2400" dirty="0"/>
              <a:t>“ and "email".</a:t>
            </a:r>
          </a:p>
          <a:p>
            <a:endParaRPr lang="en-US" sz="2400" dirty="0"/>
          </a:p>
          <a:p>
            <a:r>
              <a:rPr lang="en-US" sz="2400" dirty="0" err="1"/>
              <a:t>MySQLi</a:t>
            </a:r>
            <a:r>
              <a:rPr lang="en-US" sz="2400" dirty="0"/>
              <a:t> object oriented extension has been used in this example.</a:t>
            </a:r>
          </a:p>
          <a:p>
            <a:endParaRPr lang="en-US" sz="2400" dirty="0"/>
          </a:p>
          <a:p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8731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Create Tables and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 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 "</a:t>
            </a:r>
            <a:r>
              <a:rPr lang="en-US" sz="1600" dirty="0" err="1"/>
              <a:t>myDB</a:t>
            </a:r>
            <a:r>
              <a:rPr lang="en-US" sz="1600" dirty="0"/>
              <a:t>";//</a:t>
            </a:r>
            <a:r>
              <a:rPr lang="en-US" sz="1600" dirty="0">
                <a:solidFill>
                  <a:srgbClr val="FF0000"/>
                </a:solidFill>
              </a:rPr>
              <a:t>including database name as a connection variable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 $</a:t>
            </a:r>
            <a:r>
              <a:rPr lang="en-US" sz="1600" dirty="0" err="1"/>
              <a:t>dbname</a:t>
            </a:r>
            <a:r>
              <a:rPr lang="en-US" sz="1600" dirty="0"/>
              <a:t>);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//below is query string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qry</a:t>
            </a:r>
            <a:r>
              <a:rPr lang="en-US" sz="1600" dirty="0"/>
              <a:t> = "CREATE TABLE </a:t>
            </a:r>
            <a:r>
              <a:rPr lang="en-US" sz="1600" dirty="0">
                <a:solidFill>
                  <a:srgbClr val="FF0000"/>
                </a:solidFill>
              </a:rPr>
              <a:t>Users</a:t>
            </a:r>
            <a:r>
              <a:rPr lang="en-US" sz="1600" dirty="0"/>
              <a:t> (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INT(6) UNSIGNED AUTO_INCREMENT PRIMARY KEY,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/>
              <a:t> VARCHAR(30) NOT NULL,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/>
              <a:t> VARCHAR(30) NOT NULL,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email</a:t>
            </a:r>
            <a:r>
              <a:rPr lang="en-US" sz="1600" dirty="0"/>
              <a:t> VARCHAR(50)		</a:t>
            </a:r>
          </a:p>
          <a:p>
            <a:r>
              <a:rPr lang="en-US" sz="1600" dirty="0"/>
              <a:t>)";							</a:t>
            </a:r>
          </a:p>
          <a:p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"table created successfully";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occurred“.$</a:t>
            </a:r>
            <a:r>
              <a:rPr lang="en-US" sz="1600" err="1"/>
              <a:t>conn</a:t>
            </a:r>
            <a:r>
              <a:rPr lang="en-US" sz="1600">
                <a:sym typeface="Wingdings" panose="05000000000000000000" pitchFamily="2" charset="2"/>
              </a:rPr>
              <a:t>error</a:t>
            </a:r>
            <a:r>
              <a:rPr lang="en-US" sz="1600"/>
              <a:t>;</a:t>
            </a:r>
            <a:r>
              <a:rPr lang="en-US" sz="1600" dirty="0"/>
              <a:t>	}</a:t>
            </a:r>
          </a:p>
          <a:p>
            <a:r>
              <a:rPr lang="en-US" sz="1600" dirty="0"/>
              <a:t>$conn-&gt;close();</a:t>
            </a:r>
          </a:p>
          <a:p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79892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1934835"/>
            <a:ext cx="865163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are some </a:t>
            </a:r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 rules to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SQL query must be quoted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values inside the SQL query must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 values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word NULL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statement is used to add new records to a table:</a:t>
            </a:r>
          </a:p>
          <a:p>
            <a:r>
              <a:rPr lang="en-US" sz="2400" dirty="0"/>
              <a:t>INSERT INTO </a:t>
            </a:r>
            <a:r>
              <a:rPr lang="en-US" sz="2400" dirty="0" err="1"/>
              <a:t>table_name</a:t>
            </a:r>
            <a:r>
              <a:rPr lang="en-US" sz="2400" dirty="0"/>
              <a:t> (column1, column2, column3,...) VALUES (value1, value2, value3,...)</a:t>
            </a:r>
          </a:p>
          <a:p>
            <a:endParaRPr lang="en-US" sz="2400" dirty="0"/>
          </a:p>
          <a:p>
            <a:r>
              <a:rPr lang="en-US" sz="2400" dirty="0"/>
              <a:t>If a column is AUTO_INCREMENT (like the "id" column) , it will automatically add the value. No need to mention in the query string.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29916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qry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number)</a:t>
            </a:r>
            <a:br>
              <a:rPr lang="en-US" sz="1600" dirty="0"/>
            </a:br>
            <a:r>
              <a:rPr lang="en-US" sz="1600" dirty="0"/>
              <a:t>VALUES (‘</a:t>
            </a:r>
            <a:r>
              <a:rPr lang="en-US" sz="1600" dirty="0" err="1"/>
              <a:t>alice</a:t>
            </a:r>
            <a:r>
              <a:rPr lang="en-US" sz="1600" dirty="0"/>
              <a:t>’, NULL, 1234)";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0938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as php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$fame = " </a:t>
            </a:r>
            <a:r>
              <a:rPr lang="en-US" sz="1600" dirty="0" err="1">
                <a:solidFill>
                  <a:srgbClr val="FF0000"/>
                </a:solidFill>
              </a:rPr>
              <a:t>alice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= " </a:t>
            </a:r>
            <a:r>
              <a:rPr lang="en-US" sz="1600" dirty="0" err="1">
                <a:solidFill>
                  <a:srgbClr val="FF0000"/>
                </a:solidFill>
              </a:rPr>
              <a:t>redd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$email = " alice@gmail.com ";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$age=23;</a:t>
            </a:r>
            <a:br>
              <a:rPr lang="en-US" sz="1600" dirty="0">
                <a:solidFill>
                  <a:srgbClr val="FF0000"/>
                </a:solidFill>
              </a:rPr>
            </a:b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</a:t>
            </a:r>
            <a:r>
              <a:rPr lang="en-US" sz="1600" dirty="0" err="1"/>
              <a:t>email,age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VALUES (</a:t>
            </a:r>
            <a:r>
              <a:rPr lang="en-US" sz="1600" dirty="0">
                <a:solidFill>
                  <a:srgbClr val="FF0000"/>
                </a:solidFill>
              </a:rPr>
              <a:t>$fame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>
                <a:solidFill>
                  <a:srgbClr val="FF0000"/>
                </a:solidFill>
              </a:rPr>
              <a:t>email,$age </a:t>
            </a:r>
            <a:r>
              <a:rPr lang="en-US" sz="1600" dirty="0"/>
              <a:t>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8743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Multiple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40872"/>
            <a:ext cx="8651631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SQL statements must be executed with the </a:t>
            </a:r>
            <a:r>
              <a:rPr lang="en-US" sz="2400" dirty="0" err="1">
                <a:solidFill>
                  <a:srgbClr val="FF0000"/>
                </a:solidFill>
              </a:rPr>
              <a:t>mysqli_multi_query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SQL statement must be separated by a semicolon.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2767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 with Multiple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48800"/>
            <a:ext cx="8651631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appending SQL string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('John', 'Doe', 'john@example.com');";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('Mary', 'Moe', 'mary@example.com');";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('Julie', 'Dooley', 'julie@example.com')";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sql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if($res){ echo “new record inserted";	}</a:t>
            </a:r>
          </a:p>
          <a:p>
            <a:r>
              <a:rPr lang="en-US" sz="1600" dirty="0"/>
              <a:t>else { echo "error occurred"; 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395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Database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installation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PHP &amp; MySQL connection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MySQLi</a:t>
            </a:r>
            <a:r>
              <a:rPr lang="en-US" sz="2400" dirty="0">
                <a:solidFill>
                  <a:schemeClr val="tx1"/>
                </a:solidFill>
              </a:rPr>
              <a:t> vs PDO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DB and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 data to Tables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MySQL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817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a database management system that allows you to manage relational databases (</a:t>
            </a:r>
            <a:r>
              <a:rPr lang="en-US" sz="2800" dirty="0">
                <a:solidFill>
                  <a:srgbClr val="FF0000"/>
                </a:solidFill>
              </a:rPr>
              <a:t>RDBMS</a:t>
            </a:r>
            <a:r>
              <a:rPr lang="en-US" sz="2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dirty="0">
                <a:solidFill>
                  <a:srgbClr val="FF0000"/>
                </a:solidFill>
              </a:rPr>
              <a:t>open source </a:t>
            </a:r>
            <a:r>
              <a:rPr lang="en-US" sz="2800" dirty="0"/>
              <a:t>software backed by Oracle.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</a:t>
            </a:r>
            <a:r>
              <a:rPr lang="en-US" sz="2800" dirty="0">
                <a:solidFill>
                  <a:srgbClr val="FF0000"/>
                </a:solidFill>
              </a:rPr>
              <a:t>easy</a:t>
            </a:r>
            <a:r>
              <a:rPr lang="en-US" sz="2800" dirty="0"/>
              <a:t> to master in comparison with other database software like Oracle Database, or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can run on </a:t>
            </a:r>
            <a:r>
              <a:rPr lang="en-US" sz="2800" dirty="0">
                <a:solidFill>
                  <a:srgbClr val="FF0000"/>
                </a:solidFill>
              </a:rPr>
              <a:t>various platforms </a:t>
            </a:r>
            <a:r>
              <a:rPr lang="en-US" sz="2800" dirty="0"/>
              <a:t>UNIX, Linux, Windows,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most noted for its </a:t>
            </a:r>
            <a:r>
              <a:rPr lang="en-US" sz="2800" dirty="0">
                <a:solidFill>
                  <a:srgbClr val="FF0000"/>
                </a:solidFill>
              </a:rPr>
              <a:t>quick</a:t>
            </a:r>
            <a:r>
              <a:rPr lang="en-US" sz="2800" dirty="0"/>
              <a:t> processing, proven </a:t>
            </a:r>
            <a:r>
              <a:rPr lang="en-US" sz="2800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, ease and </a:t>
            </a:r>
            <a:r>
              <a:rPr lang="en-US" sz="2800" dirty="0">
                <a:solidFill>
                  <a:srgbClr val="FF0000"/>
                </a:solidFill>
              </a:rPr>
              <a:t>flexibility</a:t>
            </a:r>
            <a:r>
              <a:rPr lang="en-US" sz="2800" dirty="0"/>
              <a:t> of use.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258917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an essential part of almost every </a:t>
            </a:r>
            <a:r>
              <a:rPr lang="en-US" sz="2800" dirty="0">
                <a:solidFill>
                  <a:srgbClr val="FF0000"/>
                </a:solidFill>
              </a:rPr>
              <a:t>open source</a:t>
            </a:r>
            <a:r>
              <a:rPr lang="en-US" sz="2800" dirty="0"/>
              <a:t> PHP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combined with MySQL are </a:t>
            </a:r>
            <a:r>
              <a:rPr lang="en-US" sz="2800" dirty="0">
                <a:solidFill>
                  <a:srgbClr val="FF0000"/>
                </a:solidFill>
              </a:rPr>
              <a:t>cross-platform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Popular</a:t>
            </a:r>
            <a:r>
              <a:rPr lang="en-US" sz="2800" dirty="0"/>
              <a:t> examples for PHP &amp; MySQL-based scripts are WordPress, Joomla, Magento and Drupal.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the standard database system for web sites with </a:t>
            </a:r>
            <a:r>
              <a:rPr lang="en-US" sz="2800" dirty="0">
                <a:solidFill>
                  <a:srgbClr val="FF0000"/>
                </a:solidFill>
              </a:rPr>
              <a:t>enormous</a:t>
            </a:r>
            <a:r>
              <a:rPr lang="en-US" sz="2800" dirty="0"/>
              <a:t> volumes of both data and end-users.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613545" y="2046347"/>
            <a:ext cx="823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PHP 5 and later can work with a MySQL database using: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MySQLi</a:t>
            </a:r>
            <a:r>
              <a:rPr lang="en-US" sz="2400" dirty="0"/>
              <a:t> extension (the "</a:t>
            </a:r>
            <a:r>
              <a:rPr lang="en-US" sz="2400" dirty="0" err="1"/>
              <a:t>i</a:t>
            </a:r>
            <a:r>
              <a:rPr lang="en-US" sz="2400" dirty="0"/>
              <a:t>" stands for improved)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PDO</a:t>
            </a:r>
            <a:r>
              <a:rPr lang="en-US" sz="2400" dirty="0"/>
              <a:t> (PHP Data Objects)</a:t>
            </a:r>
          </a:p>
          <a:p>
            <a:endParaRPr lang="en-US" sz="2400" dirty="0"/>
          </a:p>
          <a:p>
            <a:r>
              <a:rPr lang="en-US" sz="2400" dirty="0"/>
              <a:t>Earlier versions of PHP used the MySQL extension and was deprecated in 2012.</a:t>
            </a:r>
          </a:p>
        </p:txBody>
      </p:sp>
    </p:spTree>
    <p:extLst>
      <p:ext uri="{BB962C8B-B14F-4D97-AF65-F5344CB8AC3E}">
        <p14:creationId xmlns:p14="http://schemas.microsoft.com/office/powerpoint/2010/main" val="14185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Both </a:t>
            </a:r>
            <a:r>
              <a:rPr lang="en-US" sz="2400" dirty="0" err="1"/>
              <a:t>MySQLi</a:t>
            </a:r>
            <a:r>
              <a:rPr lang="en-US" sz="2400" dirty="0"/>
              <a:t> and PDO have their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PDO will work on different database systems, whereas </a:t>
            </a:r>
            <a:r>
              <a:rPr lang="en-US" sz="2400" dirty="0" err="1"/>
              <a:t>MySQLi</a:t>
            </a:r>
            <a:r>
              <a:rPr lang="en-US" sz="2400" dirty="0"/>
              <a:t> will only work with MySQL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project to use another database with PDO is easy.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dirty="0" err="1"/>
              <a:t>MySQLi</a:t>
            </a:r>
            <a:r>
              <a:rPr lang="en-US" sz="2400" dirty="0"/>
              <a:t>, need to rewrite the entire code - queries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are object-oriented, but </a:t>
            </a:r>
            <a:r>
              <a:rPr lang="en-US" sz="2400" dirty="0" err="1"/>
              <a:t>MySQLi</a:t>
            </a:r>
            <a:r>
              <a:rPr lang="en-US" sz="2400" dirty="0"/>
              <a:t> also offers a procedural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support Prepared Statements. Prepared Statements protect from SQL injection, and are very important for web application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 great benefit of PDO is that it has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class to handle any problems that may occur in our database queries.</a:t>
            </a:r>
          </a:p>
        </p:txBody>
      </p:sp>
    </p:spTree>
    <p:extLst>
      <p:ext uri="{BB962C8B-B14F-4D97-AF65-F5344CB8AC3E}">
        <p14:creationId xmlns:p14="http://schemas.microsoft.com/office/powerpoint/2010/main" val="1804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9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MySQLi</a:t>
            </a:r>
            <a:r>
              <a:rPr lang="en-US" dirty="0"/>
              <a:t> Object-oriented vs </a:t>
            </a:r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MySQLi</a:t>
            </a:r>
            <a:r>
              <a:rPr lang="en-US" sz="2400" dirty="0"/>
              <a:t> extension features a dual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object-oriented programming</a:t>
            </a:r>
          </a:p>
          <a:p>
            <a:endParaRPr lang="en-US" sz="2400" dirty="0"/>
          </a:p>
          <a:p>
            <a:r>
              <a:rPr lang="en-US" sz="2400" dirty="0"/>
              <a:t>Users migrating from the old MySQL extension may prefer the procedural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procedural interface is similar to that of the old MySQL extension.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names differ only by prefix.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no significant </a:t>
            </a:r>
            <a:r>
              <a:rPr lang="en-US" sz="2400" dirty="0"/>
              <a:t>performance differences between the two interfaces.</a:t>
            </a:r>
          </a:p>
        </p:txBody>
      </p:sp>
    </p:spTree>
    <p:extLst>
      <p:ext uri="{BB962C8B-B14F-4D97-AF65-F5344CB8AC3E}">
        <p14:creationId xmlns:p14="http://schemas.microsoft.com/office/powerpoint/2010/main" val="17245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Object-oriented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71230" y="2033313"/>
            <a:ext cx="8135145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// Create connection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$password); 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// Create database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if ($conn-&gt;query($</a:t>
            </a:r>
            <a:r>
              <a:rPr lang="en-US" sz="1600" dirty="0" err="1"/>
              <a:t>sql</a:t>
            </a:r>
            <a:r>
              <a:rPr lang="en-US" sz="1600" dirty="0"/>
              <a:t>) === TRUE) {//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successfully";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"Error creating database: " . $conn-&gt;error;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$conn-&gt;close();// 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480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58256" y="2040878"/>
            <a:ext cx="8618458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sz="1600" dirty="0"/>
            </a:br>
            <a:r>
              <a:rPr lang="en-US" dirty="0"/>
              <a:t>$username = "root";</a:t>
            </a:r>
            <a:br>
              <a:rPr lang="en-US" sz="1600" dirty="0"/>
            </a:br>
            <a:r>
              <a:rPr lang="en-US" dirty="0"/>
              <a:t>$password = "";</a:t>
            </a:r>
            <a:br>
              <a:rPr lang="en-US" dirty="0"/>
            </a:br>
            <a:r>
              <a:rPr lang="en-US" dirty="0"/>
              <a:t>$conn = mysqli_connect($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r>
              <a:rPr lang="en-US" sz="1600" dirty="0"/>
              <a:t>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dirty="0"/>
            </a:br>
            <a:r>
              <a:rPr lang="en-US" dirty="0"/>
              <a:t>if (!$conn) {</a:t>
            </a:r>
            <a:br>
              <a:rPr lang="en-US" sz="1600" dirty="0"/>
            </a:br>
            <a:r>
              <a:rPr lang="en-US" dirty="0"/>
              <a:t>    die("Connection failed: " 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"CREATE DATABASE </a:t>
            </a:r>
            <a:r>
              <a:rPr lang="en-US" dirty="0" err="1"/>
              <a:t>myDB</a:t>
            </a:r>
            <a:r>
              <a:rPr lang="en-US" dirty="0"/>
              <a:t>";//</a:t>
            </a:r>
            <a:r>
              <a:rPr lang="en-US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dirty="0"/>
              <a:t>if (mysqli_query($conn, $</a:t>
            </a:r>
            <a:r>
              <a:rPr lang="en-US" dirty="0" err="1"/>
              <a:t>sql</a:t>
            </a:r>
            <a:r>
              <a:rPr lang="en-US" dirty="0"/>
              <a:t>)) {</a:t>
            </a:r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dirty="0"/>
              <a:t>    echo "Database created successfully";</a:t>
            </a:r>
            <a:br>
              <a:rPr lang="en-US" sz="1600" dirty="0"/>
            </a:br>
            <a:r>
              <a:rPr lang="en-US" dirty="0"/>
              <a:t>} else {</a:t>
            </a:r>
            <a:br>
              <a:rPr lang="en-US" sz="1600" dirty="0"/>
            </a:br>
            <a:r>
              <a:rPr lang="en-US" dirty="0"/>
              <a:t>    echo "Error creating database: " 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sz="1600" dirty="0"/>
            </a:br>
            <a:r>
              <a:rPr lang="en-US" dirty="0" err="1"/>
              <a:t>mysqli_close</a:t>
            </a:r>
            <a:r>
              <a:rPr lang="en-US" dirty="0"/>
              <a:t>($conn); //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sz="1600" dirty="0"/>
            </a:br>
            <a:r>
              <a:rPr lang="en-US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633604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2006</TotalTime>
  <Words>1858</Words>
  <Application>Microsoft Office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PHP and MySQL Introduction​</vt:lpstr>
      <vt:lpstr>Lecture Outline</vt:lpstr>
      <vt:lpstr>MySQL</vt:lpstr>
      <vt:lpstr>Why MySQL</vt:lpstr>
      <vt:lpstr>MySQLi vs PDO</vt:lpstr>
      <vt:lpstr>MySQLi vs PDO</vt:lpstr>
      <vt:lpstr>MySQLi Object-oriented vs MySQLi Procedural</vt:lpstr>
      <vt:lpstr>MySQLi Object-oriented</vt:lpstr>
      <vt:lpstr>MySQLi Procedural</vt:lpstr>
      <vt:lpstr>PDO</vt:lpstr>
      <vt:lpstr>Create Tables and Columns </vt:lpstr>
      <vt:lpstr>PowerPoint Presentation</vt:lpstr>
      <vt:lpstr>Insert Data </vt:lpstr>
      <vt:lpstr>PowerPoint Presentation</vt:lpstr>
      <vt:lpstr>PowerPoint Presentation</vt:lpstr>
      <vt:lpstr>Insert Multiple Data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156</cp:revision>
  <dcterms:created xsi:type="dcterms:W3CDTF">2018-12-10T17:20:29Z</dcterms:created>
  <dcterms:modified xsi:type="dcterms:W3CDTF">2022-05-24T14:52:47Z</dcterms:modified>
</cp:coreProperties>
</file>