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28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5"/>
  </p:notesMasterIdLst>
  <p:sldIdLst>
    <p:sldId id="371" r:id="rId3"/>
    <p:sldId id="257" r:id="rId4"/>
    <p:sldId id="266" r:id="rId5"/>
    <p:sldId id="360" r:id="rId6"/>
    <p:sldId id="361" r:id="rId7"/>
    <p:sldId id="362" r:id="rId8"/>
    <p:sldId id="363" r:id="rId9"/>
    <p:sldId id="364" r:id="rId10"/>
    <p:sldId id="372" r:id="rId11"/>
    <p:sldId id="373" r:id="rId12"/>
    <p:sldId id="375" r:id="rId13"/>
    <p:sldId id="376" r:id="rId14"/>
    <p:sldId id="377" r:id="rId15"/>
    <p:sldId id="378" r:id="rId16"/>
    <p:sldId id="374" r:id="rId17"/>
    <p:sldId id="365" r:id="rId18"/>
    <p:sldId id="366" r:id="rId19"/>
    <p:sldId id="367" r:id="rId20"/>
    <p:sldId id="368" r:id="rId21"/>
    <p:sldId id="369" r:id="rId22"/>
    <p:sldId id="370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4729"/>
  </p:normalViewPr>
  <p:slideViewPr>
    <p:cSldViewPr snapToGrid="0" snapToObjects="1">
      <p:cViewPr varScale="1">
        <p:scale>
          <a:sx n="62" d="100"/>
          <a:sy n="62" d="100"/>
        </p:scale>
        <p:origin x="14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0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31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5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0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3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21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3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456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77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67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402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0172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1899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73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54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266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31497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97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779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25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6580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2023-2024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Tonny Kar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403671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5D2BF9-ED3D-68CA-C44C-59447098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/>
          <a:lstStyle/>
          <a:p>
            <a:pPr algn="l"/>
            <a:r>
              <a:rPr lang="en-US" dirty="0"/>
              <a:t>Compile Time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261D45-2F95-7983-4A65-F83DD9E0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69" y="2133600"/>
            <a:ext cx="8169881" cy="3992563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In compile time polymorphism, the compiler identifies which method is being called at the compile time.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In C#, we achieve compile time polymorphism through 2 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Method overloading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260961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5D2BF9-ED3D-68CA-C44C-59447098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/>
          <a:lstStyle/>
          <a:p>
            <a:pPr algn="l"/>
            <a:r>
              <a:rPr lang="en-US" dirty="0"/>
              <a:t>Compile Time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261D45-2F95-7983-4A65-F83DD9E0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69" y="2133600"/>
            <a:ext cx="8169881" cy="399256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C# Method Overloading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In a C# class, we can create methods with the same name in a class if they have: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different numbers of parameter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types of parameter</a:t>
            </a:r>
          </a:p>
        </p:txBody>
      </p:sp>
    </p:spTree>
    <p:extLst>
      <p:ext uri="{BB962C8B-B14F-4D97-AF65-F5344CB8AC3E}">
        <p14:creationId xmlns:p14="http://schemas.microsoft.com/office/powerpoint/2010/main" val="273908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5D2BF9-ED3D-68CA-C44C-59447098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/>
          <a:lstStyle/>
          <a:p>
            <a:pPr algn="l"/>
            <a:r>
              <a:rPr lang="en-US" dirty="0"/>
              <a:t>Compile Time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261D45-2F95-7983-4A65-F83DD9E0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69" y="2133600"/>
            <a:ext cx="8169881" cy="399256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C# Method Overloading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CD1523-2A4D-18C7-A964-3ADAF1AD1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796" y="2948483"/>
            <a:ext cx="6709025" cy="1231106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totalSum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 {...}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totalSum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a) {...}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totalSum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a,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b) {...}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totalSum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float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a,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float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b) {...}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1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5D2BF9-ED3D-68CA-C44C-59447098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/>
          <a:lstStyle/>
          <a:p>
            <a:pPr algn="l"/>
            <a:r>
              <a:rPr lang="en-US" dirty="0"/>
              <a:t>Compile Time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261D45-2F95-7983-4A65-F83DD9E0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69" y="2133600"/>
            <a:ext cx="8169881" cy="3992563"/>
          </a:xfrm>
        </p:spPr>
        <p:txBody>
          <a:bodyPr>
            <a:normAutofit/>
          </a:bodyPr>
          <a:lstStyle/>
          <a:p>
            <a:pPr algn="l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C# Operator Overloading</a:t>
            </a:r>
          </a:p>
          <a:p>
            <a:pPr algn="l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Some operators in C# behave differently with different operands. For example, + operator is overloaded to perform numeric addition as well as string concatenation and</a:t>
            </a:r>
            <a:endParaRPr lang="en-US" altLang="en-US" sz="1800" dirty="0">
              <a:solidFill>
                <a:schemeClr val="tx1"/>
              </a:solidFill>
              <a:latin typeface="euclid_circular_a"/>
            </a:endParaRPr>
          </a:p>
          <a:p>
            <a:pPr algn="l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+ operator is used to add two entities. However, in C#, the + operator performs two operations: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E1DD284-CA36-7A7A-A2AC-3BB322662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929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5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5D2BF9-ED3D-68CA-C44C-59447098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/>
          <a:lstStyle/>
          <a:p>
            <a:pPr algn="l"/>
            <a:r>
              <a:rPr lang="en-US" dirty="0"/>
              <a:t>Compile Time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261D45-2F95-7983-4A65-F83DD9E0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69" y="2133600"/>
            <a:ext cx="8169881" cy="3992563"/>
          </a:xfrm>
        </p:spPr>
        <p:txBody>
          <a:bodyPr>
            <a:normAutofit/>
          </a:bodyPr>
          <a:lstStyle/>
          <a:p>
            <a:pPr algn="l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C# Operator Overloading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C678DD"/>
                </a:solidFill>
                <a:latin typeface="Droid Sans Mono"/>
              </a:rPr>
              <a:t>1.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	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	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sum = x + 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Console.WriteLine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(sum); // Output: 12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2. 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firstString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"Harry"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	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secondString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"Styles"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	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concatenatedString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firstString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secondString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; 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Console.WriteLine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concatenatedString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); // Output: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HarryStyles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E1DD284-CA36-7A7A-A2AC-3BB322662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929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7CF45D-65B6-BF94-6682-59BAAD993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4654D8-CB59-0D69-9D22-9491129A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2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5D2BF9-ED3D-68CA-C44C-59447098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/>
          <a:lstStyle/>
          <a:p>
            <a:pPr algn="l"/>
            <a:r>
              <a:rPr lang="en-US" dirty="0"/>
              <a:t>Run Time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261D45-2F95-7983-4A65-F83DD9E0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69" y="2133600"/>
            <a:ext cx="8169881" cy="3992563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In runtime polymorphism, the method that is called is determined at the runtime not at compile time.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The runtime polymorphism is achieved by: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Method Overriding</a:t>
            </a:r>
          </a:p>
        </p:txBody>
      </p:sp>
    </p:spTree>
    <p:extLst>
      <p:ext uri="{BB962C8B-B14F-4D97-AF65-F5344CB8AC3E}">
        <p14:creationId xmlns:p14="http://schemas.microsoft.com/office/powerpoint/2010/main" val="272060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B54D4D-6270-8642-BCF8-C7BD6D35CF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50" y="678176"/>
            <a:ext cx="8639299" cy="61798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17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A9BC1A-B730-FF45-A69D-5E565C1A314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5" y="643578"/>
            <a:ext cx="8102189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7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6613256-7146-2145-AA6C-475109E1249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161"/>
            <a:ext cx="9144000" cy="55093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03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F2144C-E0D0-A14C-B8E7-FA929278B0D0}"/>
              </a:ext>
            </a:extLst>
          </p:cNvPr>
          <p:cNvSpPr txBox="1"/>
          <p:nvPr/>
        </p:nvSpPr>
        <p:spPr>
          <a:xfrm>
            <a:off x="390144" y="926592"/>
            <a:ext cx="214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Sealed keyword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9AC0A-5398-C948-AF95-88F77487DDE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966405"/>
            <a:ext cx="7974453" cy="36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Polymorphism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Method Overriding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>
                <a:solidFill>
                  <a:schemeClr val="tx1"/>
                </a:solidFill>
              </a:rPr>
              <a:t>Method </a:t>
            </a:r>
            <a:r>
              <a:rPr lang="en-US" sz="2800" dirty="0">
                <a:solidFill>
                  <a:schemeClr val="tx1"/>
                </a:solidFill>
              </a:rPr>
              <a:t>Overloading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95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504309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72113-BBE1-7942-B4F6-0F473B858C72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AEC62B-5FE6-9D44-88B1-D1C5C6E5AA80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AA4209-B3FD-A24D-B2D1-91BFC6A18092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BF353-FB71-A14E-B437-98E6676365D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631FC8D-FCE4-4F40-950D-1F3A0C44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367B8-4E0E-E04A-B65A-2D40CED7A84D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CF74E-BD1F-5E42-83FC-5C30BC27976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747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71F4A-1FF2-2D40-B3CB-F41939CDCAEA}"/>
              </a:ext>
            </a:extLst>
          </p:cNvPr>
          <p:cNvSpPr txBox="1"/>
          <p:nvPr/>
        </p:nvSpPr>
        <p:spPr>
          <a:xfrm>
            <a:off x="304801" y="2182368"/>
            <a:ext cx="83880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Polymorphism originates from the </a:t>
            </a:r>
            <a:r>
              <a:rPr lang="en-GB" dirty="0" err="1"/>
              <a:t>greek</a:t>
            </a:r>
            <a:r>
              <a:rPr lang="en-GB" dirty="0"/>
              <a:t> word </a:t>
            </a:r>
            <a:r>
              <a:rPr lang="en-GB" i="1" dirty="0"/>
              <a:t>“polys” </a:t>
            </a:r>
            <a:r>
              <a:rPr lang="en-GB" dirty="0"/>
              <a:t>which means many, and </a:t>
            </a:r>
            <a:r>
              <a:rPr lang="en-GB" i="1" dirty="0"/>
              <a:t>“</a:t>
            </a:r>
            <a:r>
              <a:rPr lang="en-GB" i="1" dirty="0" err="1"/>
              <a:t>morphe</a:t>
            </a:r>
            <a:r>
              <a:rPr lang="en-GB" i="1" dirty="0"/>
              <a:t>” </a:t>
            </a:r>
            <a:r>
              <a:rPr lang="en-GB" dirty="0"/>
              <a:t>which means forms, or shapes. </a:t>
            </a:r>
          </a:p>
          <a:p>
            <a:endParaRPr lang="en-GB" dirty="0"/>
          </a:p>
          <a:p>
            <a:r>
              <a:rPr lang="en-GB" dirty="0"/>
              <a:t>Polymorphism is possible when classes share a common interface. For example, a Cat class and a Dog class may share a common interface through inheriting the Animal class.</a:t>
            </a:r>
          </a:p>
          <a:p>
            <a:endParaRPr lang="en-GB" dirty="0"/>
          </a:p>
          <a:p>
            <a:r>
              <a:rPr lang="en-GB" dirty="0"/>
              <a:t>To understand Polymorphism, we must take a look at how we instantiate objects. </a:t>
            </a:r>
          </a:p>
          <a:p>
            <a:pPr algn="ctr"/>
            <a:endParaRPr lang="en-GB" dirty="0">
              <a:solidFill>
                <a:srgbClr val="800000"/>
              </a:solidFill>
              <a:latin typeface="Courier New"/>
              <a:cs typeface="Courier New"/>
            </a:endParaRPr>
          </a:p>
          <a:p>
            <a:pPr algn="ctr"/>
            <a:r>
              <a:rPr lang="en-GB" dirty="0">
                <a:solidFill>
                  <a:srgbClr val="800000"/>
                </a:solidFill>
                <a:latin typeface="Courier New"/>
                <a:cs typeface="Courier New"/>
              </a:rPr>
              <a:t>Cat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Courier New"/>
                <a:cs typeface="Courier New"/>
              </a:rPr>
              <a:t>myCat</a:t>
            </a:r>
            <a:r>
              <a:rPr lang="en-GB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GB" dirty="0">
                <a:latin typeface="Courier New"/>
                <a:cs typeface="Courier New"/>
              </a:rPr>
              <a:t>= </a:t>
            </a:r>
            <a:r>
              <a:rPr lang="en-GB" dirty="0">
                <a:solidFill>
                  <a:srgbClr val="000090"/>
                </a:solidFill>
                <a:latin typeface="Courier New"/>
                <a:cs typeface="Courier New"/>
              </a:rPr>
              <a:t>new Cat()</a:t>
            </a:r>
            <a:r>
              <a:rPr lang="en-GB" dirty="0">
                <a:latin typeface="Courier New"/>
                <a:cs typeface="Courier New"/>
              </a:rPr>
              <a:t>;</a:t>
            </a:r>
            <a:br>
              <a:rPr lang="en-GB" dirty="0">
                <a:latin typeface="Courier New"/>
                <a:cs typeface="Courier New"/>
              </a:rPr>
            </a:br>
            <a:endParaRPr lang="en-GB" dirty="0">
              <a:latin typeface="Courier New"/>
              <a:cs typeface="Courier New"/>
            </a:endParaRPr>
          </a:p>
          <a:p>
            <a:r>
              <a:rPr lang="en-GB" dirty="0"/>
              <a:t>Here we declare the </a:t>
            </a:r>
            <a:r>
              <a:rPr lang="en-GB" dirty="0">
                <a:solidFill>
                  <a:srgbClr val="800000"/>
                </a:solidFill>
              </a:rPr>
              <a:t>reference type </a:t>
            </a:r>
            <a:r>
              <a:rPr lang="en-GB" dirty="0"/>
              <a:t>Cat, the </a:t>
            </a:r>
            <a:r>
              <a:rPr lang="en-GB" dirty="0">
                <a:solidFill>
                  <a:srgbClr val="008000"/>
                </a:solidFill>
              </a:rPr>
              <a:t>variable name </a:t>
            </a:r>
            <a:r>
              <a:rPr lang="en-GB" dirty="0" err="1">
                <a:solidFill>
                  <a:srgbClr val="008000"/>
                </a:solidFill>
              </a:rPr>
              <a:t>myCat</a:t>
            </a:r>
            <a:r>
              <a:rPr lang="en-GB" dirty="0"/>
              <a:t> and instantiate a new Cat object by calling </a:t>
            </a:r>
            <a:r>
              <a:rPr lang="en-GB" dirty="0">
                <a:solidFill>
                  <a:srgbClr val="000090"/>
                </a:solidFill>
              </a:rPr>
              <a:t>new Cat();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B0AEAB-2214-AE4F-A1F2-28FE518A2299}"/>
              </a:ext>
            </a:extLst>
          </p:cNvPr>
          <p:cNvSpPr/>
          <p:nvPr/>
        </p:nvSpPr>
        <p:spPr>
          <a:xfrm>
            <a:off x="675051" y="2101394"/>
            <a:ext cx="761390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When classes share a common interface, we can redefine the reference type of the objects we are creating. So our </a:t>
            </a:r>
            <a:r>
              <a:rPr lang="en-GB" dirty="0" err="1"/>
              <a:t>myCat</a:t>
            </a:r>
            <a:r>
              <a:rPr lang="en-GB" dirty="0"/>
              <a:t> definition can be changed to:</a:t>
            </a:r>
          </a:p>
          <a:p>
            <a:pPr algn="ctr"/>
            <a:endParaRPr lang="en-GB" dirty="0">
              <a:solidFill>
                <a:srgbClr val="800000"/>
              </a:solidFill>
              <a:latin typeface="Courier New"/>
              <a:cs typeface="Courier New"/>
            </a:endParaRPr>
          </a:p>
          <a:p>
            <a:pPr algn="ctr"/>
            <a:r>
              <a:rPr lang="en-GB" dirty="0">
                <a:solidFill>
                  <a:srgbClr val="800000"/>
                </a:solidFill>
                <a:latin typeface="Courier New"/>
                <a:cs typeface="Courier New"/>
              </a:rPr>
              <a:t>Animal </a:t>
            </a:r>
            <a:r>
              <a:rPr lang="en-GB" dirty="0" err="1">
                <a:solidFill>
                  <a:srgbClr val="008000"/>
                </a:solidFill>
                <a:latin typeface="Courier New"/>
                <a:cs typeface="Courier New"/>
              </a:rPr>
              <a:t>myCat</a:t>
            </a:r>
            <a:r>
              <a:rPr lang="en-GB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GB" dirty="0">
                <a:latin typeface="Courier New"/>
                <a:cs typeface="Courier New"/>
              </a:rPr>
              <a:t>= </a:t>
            </a:r>
            <a:r>
              <a:rPr lang="en-GB" dirty="0">
                <a:solidFill>
                  <a:srgbClr val="000090"/>
                </a:solidFill>
                <a:latin typeface="Courier New"/>
                <a:cs typeface="Courier New"/>
              </a:rPr>
              <a:t>new Cat()</a:t>
            </a:r>
            <a:r>
              <a:rPr lang="en-GB" dirty="0">
                <a:latin typeface="Courier New"/>
                <a:cs typeface="Courier New"/>
              </a:rPr>
              <a:t>;</a:t>
            </a:r>
          </a:p>
          <a:p>
            <a:r>
              <a:rPr lang="en-GB" dirty="0"/>
              <a:t>For example, we can now create an Array of Animals that can contains Dog objects, Cat objects and any other subclass of Animal.</a:t>
            </a:r>
          </a:p>
          <a:p>
            <a:pPr algn="ctr"/>
            <a:endParaRPr lang="en-GB" sz="1400" dirty="0">
              <a:latin typeface="Courier New"/>
              <a:cs typeface="Courier New"/>
            </a:endParaRPr>
          </a:p>
          <a:p>
            <a:pPr algn="ctr"/>
            <a:r>
              <a:rPr lang="en-GB" sz="1400" dirty="0">
                <a:latin typeface="Courier New"/>
                <a:cs typeface="Courier New"/>
              </a:rPr>
              <a:t>Animal[] animals = new Animal[2];</a:t>
            </a:r>
          </a:p>
          <a:p>
            <a:pPr algn="ctr"/>
            <a:r>
              <a:rPr lang="en-GB" sz="1400" dirty="0">
                <a:latin typeface="Courier New"/>
                <a:cs typeface="Courier New"/>
              </a:rPr>
              <a:t>animals[0] = new Cat();</a:t>
            </a:r>
          </a:p>
          <a:p>
            <a:pPr algn="ctr"/>
            <a:r>
              <a:rPr lang="en-GB" sz="1400" dirty="0">
                <a:latin typeface="Courier New"/>
                <a:cs typeface="Courier New"/>
              </a:rPr>
              <a:t>animals[1] = new Dog();</a:t>
            </a:r>
          </a:p>
          <a:p>
            <a:pPr algn="ctr"/>
            <a:endParaRPr lang="en-GB" sz="1400" dirty="0">
              <a:latin typeface="Courier New"/>
              <a:cs typeface="Courier New"/>
            </a:endParaRPr>
          </a:p>
          <a:p>
            <a:r>
              <a:rPr lang="en-GB" dirty="0"/>
              <a:t>Polymorphism is a very powerful concept that improves code extensibility and modularity.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094A2-D098-F546-9268-AB5921AA1255}"/>
              </a:ext>
            </a:extLst>
          </p:cNvPr>
          <p:cNvSpPr txBox="1"/>
          <p:nvPr/>
        </p:nvSpPr>
        <p:spPr>
          <a:xfrm>
            <a:off x="390144" y="926592"/>
            <a:ext cx="198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48012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1BBEC-EE70-BA4D-9D0B-60DAEB5B6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0"/>
            <a:ext cx="9144000" cy="65532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03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1BC26-BC0E-9E47-8D72-C9421E46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608"/>
            <a:ext cx="9144000" cy="65653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4C1C71-2FFF-264F-B0DF-55FB4D52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376"/>
            <a:ext cx="9144000" cy="65166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6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4309B2-D323-6A48-9875-7D2A9F775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528"/>
            <a:ext cx="9144000" cy="64434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0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5D2BF9-ED3D-68CA-C44C-59447098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/>
          <a:lstStyle/>
          <a:p>
            <a:pPr algn="l"/>
            <a:r>
              <a:rPr lang="en-US" dirty="0"/>
              <a:t>Types of Polymorphism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261D45-2F95-7983-4A65-F83DD9E0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69" y="2133600"/>
            <a:ext cx="8169881" cy="3992563"/>
          </a:xfrm>
        </p:spPr>
        <p:txBody>
          <a:bodyPr/>
          <a:lstStyle/>
          <a:p>
            <a:r>
              <a:rPr lang="en-US" dirty="0"/>
              <a:t>Compile Time</a:t>
            </a:r>
          </a:p>
          <a:p>
            <a:r>
              <a:rPr lang="en-US" dirty="0"/>
              <a:t>Run Time</a:t>
            </a:r>
          </a:p>
        </p:txBody>
      </p:sp>
    </p:spTree>
    <p:extLst>
      <p:ext uri="{BB962C8B-B14F-4D97-AF65-F5344CB8AC3E}">
        <p14:creationId xmlns:p14="http://schemas.microsoft.com/office/powerpoint/2010/main" val="198335412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817674D9093341BC3913AA1A5732EB" ma:contentTypeVersion="3" ma:contentTypeDescription="Create a new document." ma:contentTypeScope="" ma:versionID="e5391acddc63234ba2d2c459ac896cb7">
  <xsd:schema xmlns:xsd="http://www.w3.org/2001/XMLSchema" xmlns:xs="http://www.w3.org/2001/XMLSchema" xmlns:p="http://schemas.microsoft.com/office/2006/metadata/properties" xmlns:ns2="aa27f416-8d34-41d9-9240-c1e915ba5fef" targetNamespace="http://schemas.microsoft.com/office/2006/metadata/properties" ma:root="true" ma:fieldsID="ff8c7eff8718b6aa352c1477481f5295" ns2:_="">
    <xsd:import namespace="aa27f416-8d34-41d9-9240-c1e915ba5f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7f416-8d34-41d9-9240-c1e915ba5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2FBED0-73B2-42C7-8BF0-93E4B60A005A}"/>
</file>

<file path=customXml/itemProps2.xml><?xml version="1.0" encoding="utf-8"?>
<ds:datastoreItem xmlns:ds="http://schemas.openxmlformats.org/officeDocument/2006/customXml" ds:itemID="{21C2E02B-3318-44B2-9915-2D2ED9DB9623}"/>
</file>

<file path=customXml/itemProps3.xml><?xml version="1.0" encoding="utf-8"?>
<ds:datastoreItem xmlns:ds="http://schemas.openxmlformats.org/officeDocument/2006/customXml" ds:itemID="{7CD324E7-6884-4702-B7AA-4F344ED6DDC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144</TotalTime>
  <Words>629</Words>
  <Application>Microsoft Office PowerPoint</Application>
  <PresentationFormat>On-screen Show (4:3)</PresentationFormat>
  <Paragraphs>97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Corbel</vt:lpstr>
      <vt:lpstr>Courier New</vt:lpstr>
      <vt:lpstr>Droid Sans Mono</vt:lpstr>
      <vt:lpstr>euclid_circular_a</vt:lpstr>
      <vt:lpstr>Monotype Corsiva</vt:lpstr>
      <vt:lpstr>Wingdings</vt:lpstr>
      <vt:lpstr>Spectrum</vt:lpstr>
      <vt:lpstr>1_Spectrum</vt:lpstr>
      <vt:lpstr>Polymorphism</vt:lpstr>
      <vt:lpstr>Topics</vt:lpstr>
      <vt:lpstr>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Polymorphism</vt:lpstr>
      <vt:lpstr>Compile Time</vt:lpstr>
      <vt:lpstr>Compile Time</vt:lpstr>
      <vt:lpstr>Compile Time</vt:lpstr>
      <vt:lpstr>Compile Time</vt:lpstr>
      <vt:lpstr>Compile Time</vt:lpstr>
      <vt:lpstr>Run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Tonny Shekha Kar</cp:lastModifiedBy>
  <cp:revision>24</cp:revision>
  <dcterms:created xsi:type="dcterms:W3CDTF">2018-12-10T17:20:29Z</dcterms:created>
  <dcterms:modified xsi:type="dcterms:W3CDTF">2023-10-08T04:30:45Z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0x01010026817674D9093341BC3913AA1A5732EB</vt:lpwstr>
  </property>
</Properties>
</file>