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1" r:id="rId3"/>
    <p:sldId id="268" r:id="rId4"/>
    <p:sldId id="297" r:id="rId5"/>
    <p:sldId id="298" r:id="rId6"/>
    <p:sldId id="299" r:id="rId7"/>
    <p:sldId id="300" r:id="rId8"/>
    <p:sldId id="301" r:id="rId9"/>
    <p:sldId id="302" r:id="rId10"/>
    <p:sldId id="303" r:id="rId11"/>
    <p:sldId id="304" r:id="rId12"/>
    <p:sldId id="307" r:id="rId13"/>
    <p:sldId id="308" r:id="rId14"/>
    <p:sldId id="305" r:id="rId15"/>
    <p:sldId id="306"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0" autoAdjust="0"/>
  </p:normalViewPr>
  <p:slideViewPr>
    <p:cSldViewPr snapToGrid="0" snapToObjects="1">
      <p:cViewPr varScale="1">
        <p:scale>
          <a:sx n="85" d="100"/>
          <a:sy n="85" d="100"/>
        </p:scale>
        <p:origin x="136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55"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57"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56"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a:t>
            </a:fld>
            <a:endParaRPr lang="en-US"/>
          </a:p>
        </p:txBody>
      </p:sp>
    </p:spTree>
    <p:extLst>
      <p:ext uri="{BB962C8B-B14F-4D97-AF65-F5344CB8AC3E}">
        <p14:creationId xmlns:p14="http://schemas.microsoft.com/office/powerpoint/2010/main" val="199864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Mushfiqur Rahman</a:t>
            </a:r>
            <a:endParaRPr lang="en-US" dirty="0"/>
          </a:p>
        </p:txBody>
      </p:sp>
      <p:sp>
        <p:nvSpPr>
          <p:cNvPr id="4" name="Footer Placeholder 3"/>
          <p:cNvSpPr>
            <a:spLocks noGrp="1"/>
          </p:cNvSpPr>
          <p:nvPr>
            <p:ph type="ftr" sz="quarter" idx="11"/>
          </p:nvPr>
        </p:nvSpPr>
        <p:spPr/>
        <p:txBody>
          <a:bodyPr/>
          <a:lstStyle/>
          <a:p>
            <a:r>
              <a:rPr lang="en-US" smtClean="0"/>
              <a:t>CSC 2015: Data Structures</a:t>
            </a:r>
            <a:endParaRPr lang="en-US"/>
          </a:p>
        </p:txBody>
      </p:sp>
      <p:sp>
        <p:nvSpPr>
          <p:cNvPr id="5" name="Slide Number Placeholder 4"/>
          <p:cNvSpPr>
            <a:spLocks noGrp="1"/>
          </p:cNvSpPr>
          <p:nvPr>
            <p:ph type="sldNum" sz="quarter" idx="12"/>
          </p:nvPr>
        </p:nvSpPr>
        <p:spPr/>
        <p:txBody>
          <a:bodyPr/>
          <a:lstStyle/>
          <a:p>
            <a:r>
              <a:rPr lang="en-US" smtClean="0"/>
              <a:t>Stack &amp; Queue </a:t>
            </a:r>
            <a:r>
              <a:rPr lang="en-US" smtClean="0">
                <a:sym typeface="Wingdings" panose="05000000000000000000" pitchFamily="2" charset="2"/>
              </a:rPr>
              <a:t></a:t>
            </a:r>
            <a:r>
              <a:rPr lang="en-US" smtClean="0"/>
              <a:t> </a:t>
            </a:r>
            <a:fld id="{4A983969-37C5-4618-A16D-59AABA52C744}" type="slidenum">
              <a:rPr lang="en-US" smtClean="0"/>
              <a:pPr/>
              <a:t>‹#›</a:t>
            </a:fld>
            <a:endParaRPr lang="en-US" dirty="0"/>
          </a:p>
        </p:txBody>
      </p:sp>
      <p:sp>
        <p:nvSpPr>
          <p:cNvPr id="7" name="Content Placeholder 6"/>
          <p:cNvSpPr>
            <a:spLocks noGrp="1"/>
          </p:cNvSpPr>
          <p:nvPr>
            <p:ph sz="quarter" idx="13"/>
          </p:nvPr>
        </p:nvSpPr>
        <p:spPr>
          <a:xfrm>
            <a:off x="119268" y="172278"/>
            <a:ext cx="8905462"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marL="347663" lvl="0" indent="-347663" algn="l" defTabSz="685800" rtl="0" eaLnBrk="1" latinLnBrk="0" hangingPunct="1">
              <a:lnSpc>
                <a:spcPct val="90000"/>
              </a:lnSpc>
              <a:spcBef>
                <a:spcPts val="750"/>
              </a:spcBef>
              <a:buFont typeface="Wingdings 2" panose="05020102010507070707" pitchFamily="18" charset="2"/>
              <a:buChar char="õ"/>
            </a:pPr>
            <a:r>
              <a:rPr lang="en-US" dirty="0" smtClean="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smtClean="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smtClean="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smtClean="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smtClean="0"/>
              <a:t>Fifth level</a:t>
            </a:r>
            <a:endParaRPr lang="en-US" dirty="0"/>
          </a:p>
        </p:txBody>
      </p:sp>
    </p:spTree>
    <p:extLst>
      <p:ext uri="{BB962C8B-B14F-4D97-AF65-F5344CB8AC3E}">
        <p14:creationId xmlns:p14="http://schemas.microsoft.com/office/powerpoint/2010/main" val="37698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www.cs.csi.cuny.edu/~zelikovi/csc326/data/assignment5.htm" TargetMode="External"/><Relationship Id="rId2" Type="http://schemas.openxmlformats.org/officeDocument/2006/relationships/hyperlink" Target="http://www.cs.uregina.ca/Links/class-info/210/Stack/"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&amp; </a:t>
            </a:r>
            <a:r>
              <a:rPr lang="en-US" smtClean="0"/>
              <a:t>Queue Applications</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413282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4.2</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449005"/>
            <a:ext cx="7001435" cy="1088136"/>
          </a:xfrm>
        </p:spPr>
        <p:txBody>
          <a:bodyPr>
            <a:normAutofit fontScale="90000"/>
          </a:bodyPr>
          <a:lstStyle/>
          <a:p>
            <a:r>
              <a:rPr lang="en-US" altLang="ko-KR" dirty="0">
                <a:ea typeface="Gulim" pitchFamily="34" charset="-127"/>
              </a:rPr>
              <a:t>Infix Expression Is Hard To Parse</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Need operator priorities, tie breaker, and delimiters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makes the evaluation of expression more difficult than is necessary for the processor.</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Both </a:t>
            </a:r>
            <a:r>
              <a:rPr lang="en-US" dirty="0"/>
              <a:t>prefix and postfix notations have an advantage over infix that while evaluating an expression in prefix or postfix form we need not consider the Precedence and Associative property. </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The </a:t>
            </a:r>
            <a:r>
              <a:rPr lang="en-US" dirty="0"/>
              <a:t>expression is scanned from user in infix form; it is converted into prefix or postfix form and then evaluated without considering the parenthesis and priority of the operators. </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So</a:t>
            </a:r>
            <a:r>
              <a:rPr lang="en-US" dirty="0"/>
              <a:t>, it is easier (complexity wise) for the processor to evaluate expressions that are in these forms</a:t>
            </a:r>
            <a:r>
              <a:rPr lang="en-US" dirty="0" smtClean="0"/>
              <a:t>.</a:t>
            </a:r>
            <a:endParaRPr lang="en-US" dirty="0"/>
          </a:p>
        </p:txBody>
      </p:sp>
    </p:spTree>
    <p:extLst>
      <p:ext uri="{BB962C8B-B14F-4D97-AF65-F5344CB8AC3E}">
        <p14:creationId xmlns:p14="http://schemas.microsoft.com/office/powerpoint/2010/main" val="526042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extLst>
              <p:ext uri="{D42A27DB-BD31-4B8C-83A1-F6EECF244321}">
                <p14:modId xmlns:p14="http://schemas.microsoft.com/office/powerpoint/2010/main" val="2319945467"/>
              </p:ext>
            </p:extLst>
          </p:nvPr>
        </p:nvGraphicFramePr>
        <p:xfrm>
          <a:off x="333105" y="2272324"/>
          <a:ext cx="8433707" cy="1518560"/>
        </p:xfrm>
        <a:graphic>
          <a:graphicData uri="http://schemas.openxmlformats.org/drawingml/2006/table">
            <a:tbl>
              <a:tblPr/>
              <a:tblGrid>
                <a:gridCol w="2506436"/>
                <a:gridCol w="3069771"/>
                <a:gridCol w="2857500"/>
              </a:tblGrid>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
          <p:cNvSpPr/>
          <p:nvPr/>
        </p:nvSpPr>
        <p:spPr>
          <a:xfrm>
            <a:off x="3233070"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Rectangle 8"/>
          <p:cNvSpPr/>
          <p:nvPr/>
        </p:nvSpPr>
        <p:spPr>
          <a:xfrm>
            <a:off x="3373496"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Rectangle 9"/>
          <p:cNvSpPr/>
          <p:nvPr/>
        </p:nvSpPr>
        <p:spPr>
          <a:xfrm>
            <a:off x="350575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Rectangle 10"/>
          <p:cNvSpPr/>
          <p:nvPr/>
        </p:nvSpPr>
        <p:spPr>
          <a:xfrm>
            <a:off x="3646182"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Rectangle 11"/>
          <p:cNvSpPr/>
          <p:nvPr/>
        </p:nvSpPr>
        <p:spPr>
          <a:xfrm>
            <a:off x="377517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Rectangle 12"/>
          <p:cNvSpPr/>
          <p:nvPr/>
        </p:nvSpPr>
        <p:spPr>
          <a:xfrm>
            <a:off x="3915604"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 name="Rectangle 13"/>
          <p:cNvSpPr/>
          <p:nvPr/>
        </p:nvSpPr>
        <p:spPr>
          <a:xfrm>
            <a:off x="4056030"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5" name="Rectangle 14"/>
          <p:cNvSpPr/>
          <p:nvPr/>
        </p:nvSpPr>
        <p:spPr>
          <a:xfrm>
            <a:off x="4196457"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6" name="Rectangle 15"/>
          <p:cNvSpPr/>
          <p:nvPr/>
        </p:nvSpPr>
        <p:spPr>
          <a:xfrm>
            <a:off x="4336883"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7" name="Rectangle 16"/>
          <p:cNvSpPr/>
          <p:nvPr/>
        </p:nvSpPr>
        <p:spPr>
          <a:xfrm>
            <a:off x="36576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8" name="Rectangle 17"/>
          <p:cNvSpPr/>
          <p:nvPr/>
        </p:nvSpPr>
        <p:spPr>
          <a:xfrm>
            <a:off x="50455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9" name="Rectangle 18"/>
          <p:cNvSpPr/>
          <p:nvPr/>
        </p:nvSpPr>
        <p:spPr>
          <a:xfrm>
            <a:off x="643343"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20" name="Rectangle 19"/>
          <p:cNvSpPr/>
          <p:nvPr/>
        </p:nvSpPr>
        <p:spPr>
          <a:xfrm>
            <a:off x="782130"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1" name="Rectangle 20"/>
          <p:cNvSpPr/>
          <p:nvPr/>
        </p:nvSpPr>
        <p:spPr>
          <a:xfrm>
            <a:off x="92092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2" name="Rectangle 21"/>
          <p:cNvSpPr/>
          <p:nvPr/>
        </p:nvSpPr>
        <p:spPr>
          <a:xfrm>
            <a:off x="105971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23" name="Rectangle 22"/>
          <p:cNvSpPr/>
          <p:nvPr/>
        </p:nvSpPr>
        <p:spPr>
          <a:xfrm>
            <a:off x="119850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4" name="Rectangle 23"/>
          <p:cNvSpPr/>
          <p:nvPr/>
        </p:nvSpPr>
        <p:spPr>
          <a:xfrm>
            <a:off x="133728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25" name="Rectangle 24"/>
          <p:cNvSpPr/>
          <p:nvPr/>
        </p:nvSpPr>
        <p:spPr>
          <a:xfrm>
            <a:off x="147607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6" name="Rectangle 25"/>
          <p:cNvSpPr/>
          <p:nvPr/>
        </p:nvSpPr>
        <p:spPr>
          <a:xfrm>
            <a:off x="1614846"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27" name="Rectangle 26"/>
          <p:cNvSpPr/>
          <p:nvPr/>
        </p:nvSpPr>
        <p:spPr>
          <a:xfrm>
            <a:off x="1753638"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8" name="Rectangle 27"/>
          <p:cNvSpPr/>
          <p:nvPr/>
        </p:nvSpPr>
        <p:spPr>
          <a:xfrm>
            <a:off x="37719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29" name="Rectangle 28"/>
          <p:cNvSpPr/>
          <p:nvPr/>
        </p:nvSpPr>
        <p:spPr>
          <a:xfrm>
            <a:off x="51598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0" name="Rectangle 29"/>
          <p:cNvSpPr/>
          <p:nvPr/>
        </p:nvSpPr>
        <p:spPr>
          <a:xfrm>
            <a:off x="654773"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31" name="Rectangle 30"/>
          <p:cNvSpPr/>
          <p:nvPr/>
        </p:nvSpPr>
        <p:spPr>
          <a:xfrm>
            <a:off x="793560"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2" name="Rectangle 31"/>
          <p:cNvSpPr/>
          <p:nvPr/>
        </p:nvSpPr>
        <p:spPr>
          <a:xfrm>
            <a:off x="93235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3" name="Rectangle 32"/>
          <p:cNvSpPr/>
          <p:nvPr/>
        </p:nvSpPr>
        <p:spPr>
          <a:xfrm>
            <a:off x="107114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34" name="Rectangle 33"/>
          <p:cNvSpPr/>
          <p:nvPr/>
        </p:nvSpPr>
        <p:spPr>
          <a:xfrm>
            <a:off x="120993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5" name="Rectangle 34"/>
          <p:cNvSpPr/>
          <p:nvPr/>
        </p:nvSpPr>
        <p:spPr>
          <a:xfrm>
            <a:off x="134871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36" name="Rectangle 35"/>
          <p:cNvSpPr/>
          <p:nvPr/>
        </p:nvSpPr>
        <p:spPr>
          <a:xfrm>
            <a:off x="148750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7" name="Rectangle 36"/>
          <p:cNvSpPr/>
          <p:nvPr/>
        </p:nvSpPr>
        <p:spPr>
          <a:xfrm>
            <a:off x="37719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38" name="Rectangle 37"/>
          <p:cNvSpPr/>
          <p:nvPr/>
        </p:nvSpPr>
        <p:spPr>
          <a:xfrm>
            <a:off x="51598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9" name="Rectangle 38"/>
          <p:cNvSpPr/>
          <p:nvPr/>
        </p:nvSpPr>
        <p:spPr>
          <a:xfrm>
            <a:off x="654773"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40" name="Rectangle 39"/>
          <p:cNvSpPr/>
          <p:nvPr/>
        </p:nvSpPr>
        <p:spPr>
          <a:xfrm>
            <a:off x="793560"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1" name="Rectangle 40"/>
          <p:cNvSpPr/>
          <p:nvPr/>
        </p:nvSpPr>
        <p:spPr>
          <a:xfrm>
            <a:off x="932350"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46" name="Rectangle 45"/>
          <p:cNvSpPr/>
          <p:nvPr/>
        </p:nvSpPr>
        <p:spPr>
          <a:xfrm>
            <a:off x="37719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47" name="Rectangle 46"/>
          <p:cNvSpPr/>
          <p:nvPr/>
        </p:nvSpPr>
        <p:spPr>
          <a:xfrm>
            <a:off x="51598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8" name="Rectangle 47"/>
          <p:cNvSpPr/>
          <p:nvPr/>
        </p:nvSpPr>
        <p:spPr>
          <a:xfrm>
            <a:off x="654773" y="499756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51" name="Rectangle 50"/>
          <p:cNvSpPr/>
          <p:nvPr/>
        </p:nvSpPr>
        <p:spPr>
          <a:xfrm>
            <a:off x="388623" y="538618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52" name="Rectangle 51"/>
          <p:cNvSpPr/>
          <p:nvPr/>
        </p:nvSpPr>
        <p:spPr>
          <a:xfrm>
            <a:off x="3255930"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53" name="Rectangle 52"/>
          <p:cNvSpPr/>
          <p:nvPr/>
        </p:nvSpPr>
        <p:spPr>
          <a:xfrm>
            <a:off x="339635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54" name="Rectangle 53"/>
          <p:cNvSpPr/>
          <p:nvPr/>
        </p:nvSpPr>
        <p:spPr>
          <a:xfrm>
            <a:off x="3536782"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55" name="Rectangle 54"/>
          <p:cNvSpPr/>
          <p:nvPr/>
        </p:nvSpPr>
        <p:spPr>
          <a:xfrm>
            <a:off x="3669042"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58" name="Rectangle 57"/>
          <p:cNvSpPr/>
          <p:nvPr/>
        </p:nvSpPr>
        <p:spPr>
          <a:xfrm>
            <a:off x="3804570"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59" name="Rectangle 58"/>
          <p:cNvSpPr/>
          <p:nvPr/>
        </p:nvSpPr>
        <p:spPr>
          <a:xfrm>
            <a:off x="3944997"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0" name="Rectangle 59"/>
          <p:cNvSpPr/>
          <p:nvPr/>
        </p:nvSpPr>
        <p:spPr>
          <a:xfrm>
            <a:off x="4085423"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1" name="Rectangle 60"/>
          <p:cNvSpPr/>
          <p:nvPr/>
        </p:nvSpPr>
        <p:spPr>
          <a:xfrm>
            <a:off x="503737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62" name="Rectangle 61"/>
          <p:cNvSpPr/>
          <p:nvPr/>
        </p:nvSpPr>
        <p:spPr>
          <a:xfrm>
            <a:off x="5308431" y="432482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63" name="Rectangle 62"/>
          <p:cNvSpPr/>
          <p:nvPr/>
        </p:nvSpPr>
        <p:spPr>
          <a:xfrm>
            <a:off x="5169639"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4" name="Rectangle 63"/>
          <p:cNvSpPr/>
          <p:nvPr/>
        </p:nvSpPr>
        <p:spPr>
          <a:xfrm>
            <a:off x="503247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65" name="Rectangle 64"/>
          <p:cNvSpPr/>
          <p:nvPr/>
        </p:nvSpPr>
        <p:spPr>
          <a:xfrm>
            <a:off x="530924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66" name="Rectangle 65"/>
          <p:cNvSpPr/>
          <p:nvPr/>
        </p:nvSpPr>
        <p:spPr>
          <a:xfrm>
            <a:off x="5171271"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7" name="Rectangle 66"/>
          <p:cNvSpPr/>
          <p:nvPr/>
        </p:nvSpPr>
        <p:spPr>
          <a:xfrm>
            <a:off x="3267360"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68" name="Rectangle 67"/>
          <p:cNvSpPr/>
          <p:nvPr/>
        </p:nvSpPr>
        <p:spPr>
          <a:xfrm>
            <a:off x="3399621"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69" name="Rectangle 68"/>
          <p:cNvSpPr/>
          <p:nvPr/>
        </p:nvSpPr>
        <p:spPr>
          <a:xfrm>
            <a:off x="3540048"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72" name="Rectangle 71"/>
          <p:cNvSpPr/>
          <p:nvPr/>
        </p:nvSpPr>
        <p:spPr>
          <a:xfrm>
            <a:off x="3682107"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3" name="Rectangle 72"/>
          <p:cNvSpPr/>
          <p:nvPr/>
        </p:nvSpPr>
        <p:spPr>
          <a:xfrm>
            <a:off x="3822533"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4" name="Rectangle 73"/>
          <p:cNvSpPr/>
          <p:nvPr/>
        </p:nvSpPr>
        <p:spPr>
          <a:xfrm>
            <a:off x="5030847" y="515513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75" name="Rectangle 74"/>
          <p:cNvSpPr/>
          <p:nvPr/>
        </p:nvSpPr>
        <p:spPr>
          <a:xfrm>
            <a:off x="5306801"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76" name="Rectangle 75"/>
          <p:cNvSpPr/>
          <p:nvPr/>
        </p:nvSpPr>
        <p:spPr>
          <a:xfrm>
            <a:off x="5168008"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7" name="Rectangle 76"/>
          <p:cNvSpPr/>
          <p:nvPr/>
        </p:nvSpPr>
        <p:spPr>
          <a:xfrm>
            <a:off x="3267360"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8" name="Rectangle 77"/>
          <p:cNvSpPr/>
          <p:nvPr/>
        </p:nvSpPr>
        <p:spPr>
          <a:xfrm>
            <a:off x="3399621"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81" name="Rectangle 80"/>
          <p:cNvSpPr/>
          <p:nvPr/>
        </p:nvSpPr>
        <p:spPr>
          <a:xfrm>
            <a:off x="3536783" y="51461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2" name="Rectangle 81"/>
          <p:cNvSpPr/>
          <p:nvPr/>
        </p:nvSpPr>
        <p:spPr>
          <a:xfrm>
            <a:off x="5037378"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3" name="Rectangle 82"/>
          <p:cNvSpPr/>
          <p:nvPr/>
        </p:nvSpPr>
        <p:spPr>
          <a:xfrm>
            <a:off x="5304353"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84" name="Rectangle 83"/>
          <p:cNvSpPr/>
          <p:nvPr/>
        </p:nvSpPr>
        <p:spPr>
          <a:xfrm>
            <a:off x="5166375" y="559518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5" name="Rectangle 84"/>
          <p:cNvSpPr/>
          <p:nvPr/>
        </p:nvSpPr>
        <p:spPr>
          <a:xfrm>
            <a:off x="3267359" y="556252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86" name="Rectangle 85"/>
          <p:cNvSpPr/>
          <p:nvPr/>
        </p:nvSpPr>
        <p:spPr>
          <a:xfrm>
            <a:off x="6391839"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7" name="Rectangle 86"/>
          <p:cNvSpPr/>
          <p:nvPr/>
        </p:nvSpPr>
        <p:spPr>
          <a:xfrm>
            <a:off x="6532266"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8" name="Rectangle 87"/>
          <p:cNvSpPr/>
          <p:nvPr/>
        </p:nvSpPr>
        <p:spPr>
          <a:xfrm>
            <a:off x="6664527"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9" name="Rectangle 88"/>
          <p:cNvSpPr/>
          <p:nvPr/>
        </p:nvSpPr>
        <p:spPr>
          <a:xfrm>
            <a:off x="6804951"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90" name="Rectangle 89"/>
          <p:cNvSpPr/>
          <p:nvPr/>
        </p:nvSpPr>
        <p:spPr>
          <a:xfrm>
            <a:off x="6933948"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1" name="Rectangle 90"/>
          <p:cNvSpPr/>
          <p:nvPr/>
        </p:nvSpPr>
        <p:spPr>
          <a:xfrm>
            <a:off x="7074374"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2" name="Rectangle 91"/>
          <p:cNvSpPr/>
          <p:nvPr/>
        </p:nvSpPr>
        <p:spPr>
          <a:xfrm>
            <a:off x="7214800"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3" name="Rectangle 92"/>
          <p:cNvSpPr/>
          <p:nvPr/>
        </p:nvSpPr>
        <p:spPr>
          <a:xfrm>
            <a:off x="7355226"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94" name="Rectangle 93"/>
          <p:cNvSpPr/>
          <p:nvPr/>
        </p:nvSpPr>
        <p:spPr>
          <a:xfrm>
            <a:off x="7495653"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2" name="Rectangle 101"/>
          <p:cNvSpPr/>
          <p:nvPr/>
        </p:nvSpPr>
        <p:spPr>
          <a:xfrm>
            <a:off x="8196146" y="438850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3" name="Rectangle 102"/>
          <p:cNvSpPr/>
          <p:nvPr/>
        </p:nvSpPr>
        <p:spPr>
          <a:xfrm>
            <a:off x="8467201" y="439013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4" name="Rectangle 103"/>
          <p:cNvSpPr/>
          <p:nvPr/>
        </p:nvSpPr>
        <p:spPr>
          <a:xfrm>
            <a:off x="8328408" y="438850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05" name="Rectangle 104"/>
          <p:cNvSpPr/>
          <p:nvPr/>
        </p:nvSpPr>
        <p:spPr>
          <a:xfrm>
            <a:off x="8191248"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06" name="Rectangle 105"/>
          <p:cNvSpPr/>
          <p:nvPr/>
        </p:nvSpPr>
        <p:spPr>
          <a:xfrm>
            <a:off x="8468019" y="479916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07" name="Rectangle 106"/>
          <p:cNvSpPr/>
          <p:nvPr/>
        </p:nvSpPr>
        <p:spPr>
          <a:xfrm>
            <a:off x="8330041"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3" name="Rectangle 112"/>
          <p:cNvSpPr/>
          <p:nvPr/>
        </p:nvSpPr>
        <p:spPr>
          <a:xfrm>
            <a:off x="8189617" y="52204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14" name="Rectangle 113"/>
          <p:cNvSpPr/>
          <p:nvPr/>
        </p:nvSpPr>
        <p:spPr>
          <a:xfrm>
            <a:off x="8465571"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15" name="Rectangle 114"/>
          <p:cNvSpPr/>
          <p:nvPr/>
        </p:nvSpPr>
        <p:spPr>
          <a:xfrm>
            <a:off x="8326778"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9" name="Rectangle 118"/>
          <p:cNvSpPr/>
          <p:nvPr/>
        </p:nvSpPr>
        <p:spPr>
          <a:xfrm>
            <a:off x="8196147"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0" name="Rectangle 119"/>
          <p:cNvSpPr/>
          <p:nvPr/>
        </p:nvSpPr>
        <p:spPr>
          <a:xfrm>
            <a:off x="8463123"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21" name="Rectangle 120"/>
          <p:cNvSpPr/>
          <p:nvPr/>
        </p:nvSpPr>
        <p:spPr>
          <a:xfrm>
            <a:off x="8325145"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2" name="Rectangle 121"/>
          <p:cNvSpPr/>
          <p:nvPr/>
        </p:nvSpPr>
        <p:spPr>
          <a:xfrm>
            <a:off x="6620439" y="56278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123" name="Rectangle 122"/>
          <p:cNvSpPr/>
          <p:nvPr/>
        </p:nvSpPr>
        <p:spPr>
          <a:xfrm>
            <a:off x="6417966"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4" name="Rectangle 123"/>
          <p:cNvSpPr/>
          <p:nvPr/>
        </p:nvSpPr>
        <p:spPr>
          <a:xfrm>
            <a:off x="6558392"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5" name="Rectangle 124"/>
          <p:cNvSpPr/>
          <p:nvPr/>
        </p:nvSpPr>
        <p:spPr>
          <a:xfrm>
            <a:off x="669065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6" name="Rectangle 125"/>
          <p:cNvSpPr/>
          <p:nvPr/>
        </p:nvSpPr>
        <p:spPr>
          <a:xfrm>
            <a:off x="6831078"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27" name="Rectangle 126"/>
          <p:cNvSpPr/>
          <p:nvPr/>
        </p:nvSpPr>
        <p:spPr>
          <a:xfrm>
            <a:off x="696007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8" name="Rectangle 127"/>
          <p:cNvSpPr/>
          <p:nvPr/>
        </p:nvSpPr>
        <p:spPr>
          <a:xfrm>
            <a:off x="7100500"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29" name="Rectangle 128"/>
          <p:cNvSpPr/>
          <p:nvPr/>
        </p:nvSpPr>
        <p:spPr>
          <a:xfrm>
            <a:off x="7240926"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132" name="Rectangle 131"/>
          <p:cNvSpPr/>
          <p:nvPr/>
        </p:nvSpPr>
        <p:spPr>
          <a:xfrm>
            <a:off x="6427781"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3" name="Rectangle 132"/>
          <p:cNvSpPr/>
          <p:nvPr/>
        </p:nvSpPr>
        <p:spPr>
          <a:xfrm>
            <a:off x="6568207"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34" name="Rectangle 133"/>
          <p:cNvSpPr/>
          <p:nvPr/>
        </p:nvSpPr>
        <p:spPr>
          <a:xfrm>
            <a:off x="670046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5" name="Rectangle 134"/>
          <p:cNvSpPr/>
          <p:nvPr/>
        </p:nvSpPr>
        <p:spPr>
          <a:xfrm>
            <a:off x="6840893"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36" name="Rectangle 135"/>
          <p:cNvSpPr/>
          <p:nvPr/>
        </p:nvSpPr>
        <p:spPr>
          <a:xfrm>
            <a:off x="696988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139" name="Rectangle 138"/>
          <p:cNvSpPr/>
          <p:nvPr/>
        </p:nvSpPr>
        <p:spPr>
          <a:xfrm>
            <a:off x="6473538"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0" name="Rectangle 139"/>
          <p:cNvSpPr/>
          <p:nvPr/>
        </p:nvSpPr>
        <p:spPr>
          <a:xfrm>
            <a:off x="6613964"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41" name="Rectangle 140"/>
          <p:cNvSpPr/>
          <p:nvPr/>
        </p:nvSpPr>
        <p:spPr>
          <a:xfrm>
            <a:off x="6746226"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43" name="Title 42"/>
          <p:cNvSpPr>
            <a:spLocks noGrp="1"/>
          </p:cNvSpPr>
          <p:nvPr>
            <p:ph type="ctrTitle"/>
          </p:nvPr>
        </p:nvSpPr>
        <p:spPr>
          <a:xfrm>
            <a:off x="333105" y="655193"/>
            <a:ext cx="7808976" cy="1088136"/>
          </a:xfrm>
        </p:spPr>
        <p:txBody>
          <a:bodyPr>
            <a:normAutofit fontScale="90000"/>
          </a:bodyPr>
          <a:lstStyle/>
          <a:p>
            <a:r>
              <a:rPr lang="en-US" dirty="0"/>
              <a:t>Examples of infix to prefix </a:t>
            </a:r>
            <a:r>
              <a:rPr lang="en-US" dirty="0" smtClean="0"/>
              <a:t/>
            </a:r>
            <a:br>
              <a:rPr lang="en-US" dirty="0" smtClean="0"/>
            </a:br>
            <a:r>
              <a:rPr lang="en-US" dirty="0" smtClean="0"/>
              <a:t>and </a:t>
            </a:r>
            <a:r>
              <a:rPr lang="en-US" dirty="0"/>
              <a:t>postfix</a:t>
            </a:r>
          </a:p>
        </p:txBody>
      </p:sp>
    </p:spTree>
    <p:extLst>
      <p:ext uri="{BB962C8B-B14F-4D97-AF65-F5344CB8AC3E}">
        <p14:creationId xmlns:p14="http://schemas.microsoft.com/office/powerpoint/2010/main" val="4174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p:stCondLst>
                        <p:cond delay="indefinite"/>
                      </p:stCondLst>
                      <p:childTnLst>
                        <p:par>
                          <p:cTn id="132" fill="hold">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p:stCondLst>
                        <p:cond delay="indefinite"/>
                      </p:stCondLst>
                      <p:childTnLst>
                        <p:par>
                          <p:cTn id="358" fill="hold">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Parentheses Check Using Stack</a:t>
            </a:r>
            <a:endParaRPr lang="en-US" dirty="0"/>
          </a:p>
        </p:txBody>
      </p:sp>
      <p:sp>
        <p:nvSpPr>
          <p:cNvPr id="6" name="TextBox 5"/>
          <p:cNvSpPr txBox="1"/>
          <p:nvPr/>
        </p:nvSpPr>
        <p:spPr>
          <a:xfrm>
            <a:off x="269299" y="2163632"/>
            <a:ext cx="8569901" cy="4317079"/>
          </a:xfrm>
          <a:prstGeom prst="rect">
            <a:avLst/>
          </a:prstGeom>
          <a:noFill/>
        </p:spPr>
        <p:txBody>
          <a:bodyPr wrap="square" rtlCol="0">
            <a:spAutoFit/>
          </a:bodyPr>
          <a:lstStyle/>
          <a:p>
            <a:pPr algn="just"/>
            <a:r>
              <a:rPr lang="en-US" dirty="0" smtClean="0"/>
              <a:t>Using </a:t>
            </a:r>
            <a:r>
              <a:rPr lang="en-US" b="1" dirty="0" smtClean="0"/>
              <a:t>Stack</a:t>
            </a:r>
            <a:r>
              <a:rPr lang="en-US" dirty="0" smtClean="0"/>
              <a:t>, we can check whether an expression has its parenthesis properly placed; i.e., whether its opening and closing parentheses match with each other. For example, let’s take the expression </a:t>
            </a:r>
            <a:r>
              <a:rPr lang="en-US" b="1" dirty="0" smtClean="0">
                <a:latin typeface="Courier New" panose="02070309020205020404" pitchFamily="49" charset="0"/>
                <a:cs typeface="Courier New" panose="02070309020205020404" pitchFamily="49" charset="0"/>
              </a:rPr>
              <a:t>(x{x[]}x)</a:t>
            </a:r>
            <a:endParaRPr lang="en-US" b="1" dirty="0">
              <a:latin typeface="Courier New" panose="02070309020205020404" pitchFamily="49" charset="0"/>
              <a:cs typeface="Courier New" panose="02070309020205020404" pitchFamily="49" charset="0"/>
            </a:endParaRPr>
          </a:p>
          <a:p>
            <a:pPr algn="just"/>
            <a:endParaRPr lang="en-US" dirty="0">
              <a:latin typeface="Courier New" panose="02070309020205020404" pitchFamily="49" charset="0"/>
              <a:cs typeface="Courier New" panose="02070309020205020404" pitchFamily="49" charset="0"/>
            </a:endParaRPr>
          </a:p>
          <a:p>
            <a:pPr algn="just"/>
            <a:r>
              <a:rPr lang="en-US" dirty="0" smtClean="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Whenever we get an opening parenthesis, we will push it into the stack.</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 we get a closing parenthesis we will check that with the top of the stack. If the top of the stack has the same type of opening parenthesis, we will pop it.</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We skip the character in the string which is not a parenthesis.</a:t>
            </a:r>
          </a:p>
          <a:p>
            <a:pPr algn="just">
              <a:lnSpc>
                <a:spcPct val="80000"/>
              </a:lnSpc>
              <a:spcBef>
                <a:spcPts val="400"/>
              </a:spcBef>
              <a:spcAft>
                <a:spcPts val="400"/>
              </a:spcAft>
            </a:pPr>
            <a:endParaRPr lang="en-US" dirty="0" smtClean="0">
              <a:cs typeface="Courier New" panose="02070309020205020404" pitchFamily="49" charset="0"/>
            </a:endParaRPr>
          </a:p>
          <a:p>
            <a:pPr algn="just">
              <a:lnSpc>
                <a:spcPct val="80000"/>
              </a:lnSpc>
              <a:spcBef>
                <a:spcPts val="400"/>
              </a:spcBef>
              <a:spcAft>
                <a:spcPts val="400"/>
              </a:spcAft>
            </a:pPr>
            <a:r>
              <a:rPr lang="en-US" dirty="0" smtClean="0">
                <a:cs typeface="Courier New" panose="02070309020205020404" pitchFamily="49" charset="0"/>
              </a:rPr>
              <a:t>Finally if you have reached the end of the expression and the stack is also empty, that means the expression is “well formed”. In any other case, the expression is “not well formed”.</a:t>
            </a:r>
          </a:p>
          <a:p>
            <a:pPr algn="just"/>
            <a:endParaRPr lang="en-US" dirty="0">
              <a:cs typeface="Courier New" panose="02070309020205020404" pitchFamily="49" charset="0"/>
            </a:endParaRPr>
          </a:p>
        </p:txBody>
      </p:sp>
    </p:spTree>
    <p:extLst>
      <p:ext uri="{BB962C8B-B14F-4D97-AF65-F5344CB8AC3E}">
        <p14:creationId xmlns:p14="http://schemas.microsoft.com/office/powerpoint/2010/main" val="685088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Parentheses </a:t>
            </a:r>
            <a:r>
              <a:rPr lang="en-US" dirty="0"/>
              <a:t>Check Using Stack</a:t>
            </a:r>
          </a:p>
        </p:txBody>
      </p:sp>
      <p:sp>
        <p:nvSpPr>
          <p:cNvPr id="6" name="TextBox 5"/>
          <p:cNvSpPr txBox="1"/>
          <p:nvPr/>
        </p:nvSpPr>
        <p:spPr>
          <a:xfrm>
            <a:off x="269299" y="2163632"/>
            <a:ext cx="8525077" cy="2893100"/>
          </a:xfrm>
          <a:prstGeom prst="rect">
            <a:avLst/>
          </a:prstGeom>
          <a:noFill/>
        </p:spPr>
        <p:txBody>
          <a:bodyPr wrap="square" rtlCol="0">
            <a:spAutoFit/>
          </a:bodyPr>
          <a:lstStyle/>
          <a:p>
            <a:pPr algn="just"/>
            <a:r>
              <a:rPr lang="en-US" b="1" dirty="0" smtClean="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smtClean="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Whenever we get an opening parenthesis, we will push it into the stack.</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 we get a closing parenthesis we will check that with the top of the stack. If the top of the stack has the same type of parenthesis but an opening one, we will pop it.</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We skip the character in the string which is not a parenthesis.</a:t>
            </a:r>
          </a:p>
          <a:p>
            <a:pPr algn="just"/>
            <a:endParaRPr lang="en-US" dirty="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9" y="4845703"/>
            <a:ext cx="5943600" cy="1362075"/>
          </a:xfrm>
          <a:prstGeom prst="rect">
            <a:avLst/>
          </a:prstGeom>
        </p:spPr>
      </p:pic>
      <p:sp>
        <p:nvSpPr>
          <p:cNvPr id="3" name="TextBox 2"/>
          <p:cNvSpPr txBox="1"/>
          <p:nvPr/>
        </p:nvSpPr>
        <p:spPr>
          <a:xfrm>
            <a:off x="6355976" y="5056732"/>
            <a:ext cx="2438400" cy="646331"/>
          </a:xfrm>
          <a:prstGeom prst="rect">
            <a:avLst/>
          </a:prstGeom>
          <a:noFill/>
          <a:ln w="28575">
            <a:solidFill>
              <a:srgbClr val="00B050"/>
            </a:solidFill>
          </a:ln>
        </p:spPr>
        <p:txBody>
          <a:bodyPr wrap="square" rtlCol="0">
            <a:spAutoFit/>
          </a:bodyPr>
          <a:lstStyle/>
          <a:p>
            <a:pPr algn="ctr"/>
            <a:r>
              <a:rPr lang="en-US" dirty="0" smtClean="0"/>
              <a:t>This expression is </a:t>
            </a:r>
          </a:p>
          <a:p>
            <a:pPr algn="ctr"/>
            <a:r>
              <a:rPr lang="en-US" dirty="0" smtClean="0"/>
              <a:t>“well formed”</a:t>
            </a:r>
            <a:endParaRPr lang="en-US" dirty="0"/>
          </a:p>
        </p:txBody>
      </p:sp>
    </p:spTree>
    <p:extLst>
      <p:ext uri="{BB962C8B-B14F-4D97-AF65-F5344CB8AC3E}">
        <p14:creationId xmlns:p14="http://schemas.microsoft.com/office/powerpoint/2010/main" val="360683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565992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104" name="TextBox 103"/>
          <p:cNvSpPr txBox="1"/>
          <p:nvPr/>
        </p:nvSpPr>
        <p:spPr>
          <a:xfrm>
            <a:off x="5925308"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618045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106" name="TextBox 105"/>
          <p:cNvSpPr txBox="1"/>
          <p:nvPr/>
        </p:nvSpPr>
        <p:spPr>
          <a:xfrm>
            <a:off x="6436894" y="2248012"/>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7" name="TextBox 106"/>
          <p:cNvSpPr txBox="1"/>
          <p:nvPr/>
        </p:nvSpPr>
        <p:spPr>
          <a:xfrm>
            <a:off x="669083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8" name="TextBox 107"/>
          <p:cNvSpPr txBox="1"/>
          <p:nvPr/>
        </p:nvSpPr>
        <p:spPr>
          <a:xfrm>
            <a:off x="695545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109" name="TextBox 108"/>
          <p:cNvSpPr txBox="1"/>
          <p:nvPr/>
        </p:nvSpPr>
        <p:spPr>
          <a:xfrm>
            <a:off x="7218119"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0" name="TextBox 109"/>
          <p:cNvSpPr txBox="1"/>
          <p:nvPr/>
        </p:nvSpPr>
        <p:spPr>
          <a:xfrm>
            <a:off x="7472081" y="2246726"/>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11" name="TextBox 110"/>
          <p:cNvSpPr txBox="1"/>
          <p:nvPr/>
        </p:nvSpPr>
        <p:spPr>
          <a:xfrm>
            <a:off x="7732411"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2" name="TextBox 111"/>
          <p:cNvSpPr txBox="1"/>
          <p:nvPr/>
        </p:nvSpPr>
        <p:spPr>
          <a:xfrm>
            <a:off x="7989820"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57" name="Text Placeholder 56"/>
          <p:cNvSpPr>
            <a:spLocks noGrp="1"/>
          </p:cNvSpPr>
          <p:nvPr>
            <p:ph type="subTitle" idx="1"/>
          </p:nvPr>
        </p:nvSpPr>
        <p:spPr>
          <a:xfrm>
            <a:off x="325263" y="2095270"/>
            <a:ext cx="5829428" cy="4206917"/>
          </a:xfrm>
        </p:spPr>
        <p:txBody>
          <a:bodyPr>
            <a:noAutofit/>
          </a:bodyPr>
          <a:lstStyle/>
          <a:p>
            <a:r>
              <a:rPr lang="en-US" altLang="ja-JP" sz="1200" b="1" dirty="0">
                <a:solidFill>
                  <a:schemeClr val="tx1"/>
                </a:solidFill>
                <a:latin typeface="Courier New" panose="02070309020205020404" pitchFamily="49" charset="0"/>
                <a:cs typeface="Courier New" panose="02070309020205020404" pitchFamily="49" charset="0"/>
              </a:rPr>
              <a:t>Infix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Add </a:t>
            </a:r>
            <a:r>
              <a:rPr lang="en-US" sz="1200"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to the end of </a:t>
            </a:r>
            <a:r>
              <a:rPr lang="en-US" sz="1200" i="1" dirty="0" smtClean="0">
                <a:solidFill>
                  <a:schemeClr val="tx1"/>
                </a:solidFill>
                <a:latin typeface="Courier New" panose="02070309020205020404" pitchFamily="49" charset="0"/>
                <a:cs typeface="Courier New" panose="02070309020205020404" pitchFamily="49" charset="0"/>
              </a:rPr>
              <a:t>Infix</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 );</a:t>
            </a:r>
          </a:p>
          <a:p>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next symbol from left of </a:t>
            </a:r>
            <a:r>
              <a:rPr lang="en-US" sz="1200" i="1" dirty="0" smtClean="0">
                <a:solidFill>
                  <a:schemeClr val="tx1"/>
                </a:solidFill>
                <a:latin typeface="Courier New" panose="02070309020205020404" pitchFamily="49" charset="0"/>
                <a:cs typeface="Courier New" panose="02070309020205020404" pitchFamily="49" charset="0"/>
              </a:rPr>
              <a:t>Infix</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OPERAND</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rgbClr val="0000FF"/>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a:t>
            </a:r>
            <a:r>
              <a:rPr lang="en-US" sz="1200" b="1"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OPERATOR</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 then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a:t>
            </a:r>
            <a:r>
              <a:rPr lang="en-US" sz="1200" b="1"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b="1" dirty="0" smtClean="0">
                <a:solidFill>
                  <a:schemeClr val="tx1"/>
                </a:solidFill>
                <a:latin typeface="Courier New" panose="02070309020205020404" pitchFamily="49" charset="0"/>
                <a:cs typeface="Courier New" panose="02070309020205020404" pitchFamily="49" charset="0"/>
              </a:rPr>
              <a:t>	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rgbClr val="0000FF"/>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Precedence</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&lt;</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Precedence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rgbClr val="0000FF"/>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smtClean="0">
                <a:solidFill>
                  <a:schemeClr val="tx1"/>
                </a:solidFill>
                <a:latin typeface="Courier New" panose="02070309020205020404" pitchFamily="49" charset="0"/>
                <a:cs typeface="Courier New" panose="02070309020205020404" pitchFamily="49" charset="0"/>
              </a:rPr>
              <a:t>IsEmpty</a:t>
            </a:r>
            <a:r>
              <a:rPr lang="en-US" sz="1200" dirty="0" smtClean="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4778722" y="2251046"/>
            <a:ext cx="883795"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Infix</a:t>
            </a:r>
          </a:p>
        </p:txBody>
      </p:sp>
      <p:sp>
        <p:nvSpPr>
          <p:cNvPr id="10" name="TextBox 9"/>
          <p:cNvSpPr txBox="1"/>
          <p:nvPr/>
        </p:nvSpPr>
        <p:spPr>
          <a:xfrm>
            <a:off x="4779136" y="2930802"/>
            <a:ext cx="884682" cy="292388"/>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77865" y="3608614"/>
            <a:ext cx="881210"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Stack</a:t>
            </a:r>
          </a:p>
        </p:txBody>
      </p:sp>
      <p:sp>
        <p:nvSpPr>
          <p:cNvPr id="12" name="TextBox 11"/>
          <p:cNvSpPr txBox="1"/>
          <p:nvPr/>
        </p:nvSpPr>
        <p:spPr>
          <a:xfrm>
            <a:off x="565993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2</a:t>
            </a:r>
          </a:p>
        </p:txBody>
      </p:sp>
      <p:sp>
        <p:nvSpPr>
          <p:cNvPr id="17" name="TextBox 16"/>
          <p:cNvSpPr txBox="1"/>
          <p:nvPr/>
        </p:nvSpPr>
        <p:spPr>
          <a:xfrm>
            <a:off x="5925311"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0" name="TextBox 19"/>
          <p:cNvSpPr txBox="1"/>
          <p:nvPr/>
        </p:nvSpPr>
        <p:spPr>
          <a:xfrm>
            <a:off x="618045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6</a:t>
            </a:r>
          </a:p>
        </p:txBody>
      </p:sp>
      <p:sp>
        <p:nvSpPr>
          <p:cNvPr id="23" name="TextBox 22"/>
          <p:cNvSpPr txBox="1"/>
          <p:nvPr/>
        </p:nvSpPr>
        <p:spPr>
          <a:xfrm>
            <a:off x="6436897" y="2248015"/>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6" name="TextBox 25"/>
          <p:cNvSpPr txBox="1"/>
          <p:nvPr/>
        </p:nvSpPr>
        <p:spPr>
          <a:xfrm>
            <a:off x="669083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9" name="TextBox 28"/>
          <p:cNvSpPr txBox="1"/>
          <p:nvPr/>
        </p:nvSpPr>
        <p:spPr>
          <a:xfrm>
            <a:off x="695546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4</a:t>
            </a:r>
          </a:p>
        </p:txBody>
      </p:sp>
      <p:sp>
        <p:nvSpPr>
          <p:cNvPr id="32" name="TextBox 31"/>
          <p:cNvSpPr txBox="1"/>
          <p:nvPr/>
        </p:nvSpPr>
        <p:spPr>
          <a:xfrm>
            <a:off x="7218122"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35" name="TextBox 34"/>
          <p:cNvSpPr txBox="1"/>
          <p:nvPr/>
        </p:nvSpPr>
        <p:spPr>
          <a:xfrm>
            <a:off x="7472084" y="2246729"/>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1</a:t>
            </a:r>
          </a:p>
        </p:txBody>
      </p:sp>
      <p:sp>
        <p:nvSpPr>
          <p:cNvPr id="38" name="TextBox 37"/>
          <p:cNvSpPr txBox="1"/>
          <p:nvPr/>
        </p:nvSpPr>
        <p:spPr>
          <a:xfrm>
            <a:off x="7732414"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41" name="TextBox 40"/>
          <p:cNvSpPr txBox="1"/>
          <p:nvPr/>
        </p:nvSpPr>
        <p:spPr>
          <a:xfrm>
            <a:off x="7989823"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56" name="TextBox 55"/>
          <p:cNvSpPr txBox="1"/>
          <p:nvPr/>
        </p:nvSpPr>
        <p:spPr>
          <a:xfrm>
            <a:off x="56599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2</a:t>
            </a:r>
          </a:p>
        </p:txBody>
      </p:sp>
      <p:sp>
        <p:nvSpPr>
          <p:cNvPr id="58" name="TextBox 57"/>
          <p:cNvSpPr txBox="1"/>
          <p:nvPr/>
        </p:nvSpPr>
        <p:spPr>
          <a:xfrm>
            <a:off x="5913881"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6</a:t>
            </a:r>
          </a:p>
        </p:txBody>
      </p:sp>
      <p:sp>
        <p:nvSpPr>
          <p:cNvPr id="59" name="TextBox 58"/>
          <p:cNvSpPr txBox="1"/>
          <p:nvPr/>
        </p:nvSpPr>
        <p:spPr>
          <a:xfrm>
            <a:off x="616902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0" name="TextBox 59"/>
          <p:cNvSpPr txBox="1"/>
          <p:nvPr/>
        </p:nvSpPr>
        <p:spPr>
          <a:xfrm>
            <a:off x="6425467" y="2931888"/>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4</a:t>
            </a:r>
          </a:p>
        </p:txBody>
      </p:sp>
      <p:sp>
        <p:nvSpPr>
          <p:cNvPr id="61" name="TextBox 60"/>
          <p:cNvSpPr txBox="1"/>
          <p:nvPr/>
        </p:nvSpPr>
        <p:spPr>
          <a:xfrm>
            <a:off x="667940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1</a:t>
            </a:r>
          </a:p>
        </p:txBody>
      </p:sp>
      <p:sp>
        <p:nvSpPr>
          <p:cNvPr id="62" name="TextBox 61"/>
          <p:cNvSpPr txBox="1"/>
          <p:nvPr/>
        </p:nvSpPr>
        <p:spPr>
          <a:xfrm>
            <a:off x="69440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3" name="TextBox 62"/>
          <p:cNvSpPr txBox="1"/>
          <p:nvPr/>
        </p:nvSpPr>
        <p:spPr>
          <a:xfrm>
            <a:off x="7206692"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4" name="TextBox 63"/>
          <p:cNvSpPr txBox="1"/>
          <p:nvPr/>
        </p:nvSpPr>
        <p:spPr>
          <a:xfrm>
            <a:off x="7460654" y="2930603"/>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5</a:t>
            </a:r>
          </a:p>
        </p:txBody>
      </p:sp>
      <p:sp>
        <p:nvSpPr>
          <p:cNvPr id="65" name="TextBox 64"/>
          <p:cNvSpPr txBox="1"/>
          <p:nvPr/>
        </p:nvSpPr>
        <p:spPr>
          <a:xfrm>
            <a:off x="7720984"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3</a:t>
            </a:r>
          </a:p>
        </p:txBody>
      </p:sp>
      <p:sp>
        <p:nvSpPr>
          <p:cNvPr id="66" name="TextBox 65"/>
          <p:cNvSpPr txBox="1"/>
          <p:nvPr/>
        </p:nvSpPr>
        <p:spPr>
          <a:xfrm>
            <a:off x="7978393"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7" name="TextBox 66"/>
          <p:cNvSpPr txBox="1"/>
          <p:nvPr/>
        </p:nvSpPr>
        <p:spPr>
          <a:xfrm>
            <a:off x="8228769" y="293492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1" name="TextBox 70"/>
          <p:cNvSpPr txBox="1"/>
          <p:nvPr/>
        </p:nvSpPr>
        <p:spPr>
          <a:xfrm>
            <a:off x="592850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2" name="TextBox 71"/>
          <p:cNvSpPr txBox="1"/>
          <p:nvPr/>
        </p:nvSpPr>
        <p:spPr>
          <a:xfrm>
            <a:off x="618245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3" name="TextBox 72"/>
          <p:cNvSpPr txBox="1"/>
          <p:nvPr/>
        </p:nvSpPr>
        <p:spPr>
          <a:xfrm>
            <a:off x="6439994"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4" name="TextBox 73"/>
          <p:cNvSpPr txBox="1"/>
          <p:nvPr/>
        </p:nvSpPr>
        <p:spPr>
          <a:xfrm>
            <a:off x="6184298"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5" name="TextBox 74"/>
          <p:cNvSpPr txBox="1"/>
          <p:nvPr/>
        </p:nvSpPr>
        <p:spPr>
          <a:xfrm>
            <a:off x="5932877"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6" name="TextBox 75"/>
          <p:cNvSpPr txBox="1"/>
          <p:nvPr/>
        </p:nvSpPr>
        <p:spPr>
          <a:xfrm>
            <a:off x="592716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7" name="TextBox 76"/>
          <p:cNvSpPr txBox="1"/>
          <p:nvPr/>
        </p:nvSpPr>
        <p:spPr>
          <a:xfrm>
            <a:off x="592850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8" name="TextBox 77"/>
          <p:cNvSpPr txBox="1"/>
          <p:nvPr/>
        </p:nvSpPr>
        <p:spPr>
          <a:xfrm>
            <a:off x="61819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9" name="TextBox 78"/>
          <p:cNvSpPr txBox="1"/>
          <p:nvPr/>
        </p:nvSpPr>
        <p:spPr>
          <a:xfrm>
            <a:off x="64417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2" name="Rectangle 1"/>
          <p:cNvSpPr/>
          <p:nvPr/>
        </p:nvSpPr>
        <p:spPr>
          <a:xfrm>
            <a:off x="4816040" y="5067798"/>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816040" y="5067798"/>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1" name="Rectangle 80"/>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2" name="Rectangle 81"/>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3" name="Rectangle 82"/>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4" name="Rectangle 83"/>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5" name="TextBox 84"/>
          <p:cNvSpPr txBox="1"/>
          <p:nvPr/>
        </p:nvSpPr>
        <p:spPr>
          <a:xfrm>
            <a:off x="6694895"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86" name="Rectangle 85"/>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&lt;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8" name="Rectangle 8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9" name="Rectangle 88"/>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90" name="Rectangle 89"/>
          <p:cNvSpPr/>
          <p:nvPr/>
        </p:nvSpPr>
        <p:spPr>
          <a:xfrm>
            <a:off x="4816040" y="5067798"/>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566877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117" name="TextBox 116"/>
          <p:cNvSpPr txBox="1"/>
          <p:nvPr/>
        </p:nvSpPr>
        <p:spPr>
          <a:xfrm>
            <a:off x="5663819"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118" name="Rectangle 11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3" name="Title 2"/>
          <p:cNvSpPr>
            <a:spLocks noGrp="1"/>
          </p:cNvSpPr>
          <p:nvPr>
            <p:ph type="ctrTitle"/>
          </p:nvPr>
        </p:nvSpPr>
        <p:spPr>
          <a:xfrm>
            <a:off x="421341" y="713862"/>
            <a:ext cx="7808976" cy="1088136"/>
          </a:xfrm>
        </p:spPr>
        <p:txBody>
          <a:bodyPr>
            <a:normAutofit fontScale="90000"/>
          </a:bodyPr>
          <a:lstStyle/>
          <a:p>
            <a:r>
              <a:rPr lang="en-US" dirty="0" smtClean="0"/>
              <a:t>Converting Infix to Postfix </a:t>
            </a:r>
            <a:br>
              <a:rPr lang="en-US" dirty="0" smtClean="0"/>
            </a:br>
            <a:r>
              <a:rPr lang="en-US" dirty="0" smtClean="0"/>
              <a:t>Using Stack &amp; Queue</a:t>
            </a:r>
            <a:endParaRPr lang="en-US" dirty="0"/>
          </a:p>
        </p:txBody>
      </p:sp>
    </p:spTree>
    <p:extLst>
      <p:ext uri="{BB962C8B-B14F-4D97-AF65-F5344CB8AC3E}">
        <p14:creationId xmlns:p14="http://schemas.microsoft.com/office/powerpoint/2010/main" val="3637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par>
                                <p:cTn id="9" presetID="1" presetClass="entr" presetSubtype="0" fill="hold" grpId="6"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1" presetClass="exit" presetSubtype="0" fill="hold" grpId="3" nodeType="after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8"/>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7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0" nodeType="clickEffect">
                                  <p:stCondLst>
                                    <p:cond delay="0"/>
                                  </p:stCondLst>
                                  <p:childTnLst>
                                    <p:set>
                                      <p:cBhvr>
                                        <p:cTn id="123" dur="1" fill="hold">
                                          <p:stCondLst>
                                            <p:cond delay="0"/>
                                          </p:stCondLst>
                                        </p:cTn>
                                        <p:tgtEl>
                                          <p:spTgt spid="8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childTnLst>
                          </p:cTn>
                        </p:par>
                        <p:par>
                          <p:cTn id="128" fill="hold">
                            <p:stCondLst>
                              <p:cond delay="0"/>
                            </p:stCondLst>
                            <p:childTnLst>
                              <p:par>
                                <p:cTn id="129" presetID="1" presetClass="exit" presetSubtype="0" fill="hold" grpId="3" nodeType="after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ntr" presetSubtype="0" fill="hold" grpId="4"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par>
                          <p:cTn id="141" fill="hold">
                            <p:stCondLst>
                              <p:cond delay="0"/>
                            </p:stCondLst>
                            <p:childTnLst>
                              <p:par>
                                <p:cTn id="142" presetID="1" presetClass="exit" presetSubtype="0" fill="hold" grpId="5" nodeType="afterEffect">
                                  <p:stCondLst>
                                    <p:cond delay="0"/>
                                  </p:stCondLst>
                                  <p:childTnLst>
                                    <p:set>
                                      <p:cBhvr>
                                        <p:cTn id="143" dur="1" fill="hold">
                                          <p:stCondLst>
                                            <p:cond delay="0"/>
                                          </p:stCondLst>
                                        </p:cTn>
                                        <p:tgtEl>
                                          <p:spTgt spid="80"/>
                                        </p:tgtEl>
                                        <p:attrNameLst>
                                          <p:attrName>style.visibility</p:attrName>
                                        </p:attrNameLst>
                                      </p:cBhvr>
                                      <p:to>
                                        <p:strVal val="hidden"/>
                                      </p:to>
                                    </p:set>
                                  </p:childTnLst>
                                </p:cTn>
                              </p:par>
                              <p:par>
                                <p:cTn id="144" presetID="1" presetClass="entr" presetSubtype="0" fill="hold" grpId="4" nodeType="withEffect">
                                  <p:stCondLst>
                                    <p:cond delay="0"/>
                                  </p:stCondLst>
                                  <p:childTnLst>
                                    <p:set>
                                      <p:cBhvr>
                                        <p:cTn id="145" dur="1" fill="hold">
                                          <p:stCondLst>
                                            <p:cond delay="0"/>
                                          </p:stCondLst>
                                        </p:cTn>
                                        <p:tgtEl>
                                          <p:spTgt spid="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9"/>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7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5"/>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8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5" nodeType="afterEffect">
                                  <p:stCondLst>
                                    <p:cond delay="0"/>
                                  </p:stCondLst>
                                  <p:childTnLst>
                                    <p:set>
                                      <p:cBhvr>
                                        <p:cTn id="172" dur="1" fill="hold">
                                          <p:stCondLst>
                                            <p:cond delay="0"/>
                                          </p:stCondLst>
                                        </p:cTn>
                                        <p:tgtEl>
                                          <p:spTgt spid="2"/>
                                        </p:tgtEl>
                                        <p:attrNameLst>
                                          <p:attrName>style.visibility</p:attrName>
                                        </p:attrNameLst>
                                      </p:cBhvr>
                                      <p:to>
                                        <p:strVal val="hidden"/>
                                      </p:to>
                                    </p:set>
                                  </p:childTnLst>
                                </p:cTn>
                              </p:par>
                              <p:par>
                                <p:cTn id="173" presetID="1" presetClass="entr" presetSubtype="0" fill="hold" grpId="6" nodeType="with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8"/>
                                        </p:tgtEl>
                                        <p:attrNameLst>
                                          <p:attrName>style.visibility</p:attrName>
                                        </p:attrNameLst>
                                      </p:cBhvr>
                                      <p:to>
                                        <p:strVal val="visible"/>
                                      </p:to>
                                    </p:set>
                                  </p:childTnLst>
                                </p:cTn>
                              </p:par>
                            </p:childTnLst>
                          </p:cTn>
                        </p:par>
                        <p:par>
                          <p:cTn id="183" fill="hold">
                            <p:stCondLst>
                              <p:cond delay="0"/>
                            </p:stCondLst>
                            <p:childTnLst>
                              <p:par>
                                <p:cTn id="184" presetID="1" presetClass="exit" presetSubtype="0" fill="hold" grpId="11" nodeType="afterEffect">
                                  <p:stCondLst>
                                    <p:cond delay="0"/>
                                  </p:stCondLst>
                                  <p:childTnLst>
                                    <p:set>
                                      <p:cBhvr>
                                        <p:cTn id="185" dur="1" fill="hold">
                                          <p:stCondLst>
                                            <p:cond delay="0"/>
                                          </p:stCondLst>
                                        </p:cTn>
                                        <p:tgtEl>
                                          <p:spTgt spid="80"/>
                                        </p:tgtEl>
                                        <p:attrNameLst>
                                          <p:attrName>style.visibility</p:attrName>
                                        </p:attrNameLst>
                                      </p:cBhvr>
                                      <p:to>
                                        <p:strVal val="hidden"/>
                                      </p:to>
                                    </p:set>
                                  </p:childTnLst>
                                </p:cTn>
                              </p:par>
                              <p:par>
                                <p:cTn id="186" presetID="1" presetClass="entr" presetSubtype="0" fill="hold" grpId="9" nodeType="withEffect">
                                  <p:stCondLst>
                                    <p:cond delay="0"/>
                                  </p:stCondLst>
                                  <p:childTnLst>
                                    <p:set>
                                      <p:cBhvr>
                                        <p:cTn id="187" dur="1" fill="hold">
                                          <p:stCondLst>
                                            <p:cond delay="0"/>
                                          </p:stCondLst>
                                        </p:cTn>
                                        <p:tgtEl>
                                          <p:spTgt spid="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8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ntr" presetSubtype="0" fill="hold" grpId="2"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0"/>
                            </p:stCondLst>
                            <p:childTnLst>
                              <p:par>
                                <p:cTn id="201" presetID="1" presetClass="entr" presetSubtype="0"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3" nodeType="clickEffect">
                                  <p:stCondLst>
                                    <p:cond delay="0"/>
                                  </p:stCondLst>
                                  <p:childTnLst>
                                    <p:set>
                                      <p:cBhvr>
                                        <p:cTn id="206" dur="1" fill="hold">
                                          <p:stCondLst>
                                            <p:cond delay="0"/>
                                          </p:stCondLst>
                                        </p:cTn>
                                        <p:tgtEl>
                                          <p:spTgt spid="79"/>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par>
                                <p:cTn id="209" presetID="1" presetClass="entr" presetSubtype="0" fill="hold" grpId="4" nodeType="withEffect">
                                  <p:stCondLst>
                                    <p:cond delay="0"/>
                                  </p:stCondLst>
                                  <p:childTnLst>
                                    <p:set>
                                      <p:cBhvr>
                                        <p:cTn id="210" dur="1" fill="hold">
                                          <p:stCondLst>
                                            <p:cond delay="0"/>
                                          </p:stCondLst>
                                        </p:cTn>
                                        <p:tgtEl>
                                          <p:spTgt spid="7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5" nodeType="clickEffect">
                                  <p:stCondLst>
                                    <p:cond delay="0"/>
                                  </p:stCondLst>
                                  <p:childTnLst>
                                    <p:set>
                                      <p:cBhvr>
                                        <p:cTn id="226" dur="1" fill="hold">
                                          <p:stCondLst>
                                            <p:cond delay="0"/>
                                          </p:stCondLst>
                                        </p:cTn>
                                        <p:tgtEl>
                                          <p:spTgt spid="7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ntr" presetSubtype="0" fill="hold" grpId="3" nodeType="withEffect">
                                  <p:stCondLst>
                                    <p:cond delay="0"/>
                                  </p:stCondLst>
                                  <p:childTnLst>
                                    <p:set>
                                      <p:cBhvr>
                                        <p:cTn id="230" dur="1" fill="hold">
                                          <p:stCondLst>
                                            <p:cond delay="0"/>
                                          </p:stCondLst>
                                        </p:cTn>
                                        <p:tgtEl>
                                          <p:spTgt spid="77"/>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grpId="0" nodeType="afterEffect">
                                  <p:stCondLst>
                                    <p:cond delay="0"/>
                                  </p:stCondLst>
                                  <p:childTnLst>
                                    <p:set>
                                      <p:cBhvr>
                                        <p:cTn id="233" dur="1" fill="hold">
                                          <p:stCondLst>
                                            <p:cond delay="0"/>
                                          </p:stCondLst>
                                        </p:cTn>
                                        <p:tgtEl>
                                          <p:spTgt spid="6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88"/>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4" nodeType="clickEffect">
                                  <p:stCondLst>
                                    <p:cond delay="0"/>
                                  </p:stCondLst>
                                  <p:childTnLst>
                                    <p:set>
                                      <p:cBhvr>
                                        <p:cTn id="245" dur="1" fill="hold">
                                          <p:stCondLst>
                                            <p:cond delay="0"/>
                                          </p:stCondLst>
                                        </p:cTn>
                                        <p:tgtEl>
                                          <p:spTgt spid="77"/>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childTnLst>
                                </p:cTn>
                              </p:par>
                              <p:par>
                                <p:cTn id="248" presetID="1" presetClass="entr" presetSubtype="0" fill="hold" grpId="6" nodeType="withEffect">
                                  <p:stCondLst>
                                    <p:cond delay="0"/>
                                  </p:stCondLst>
                                  <p:childTnLst>
                                    <p:set>
                                      <p:cBhvr>
                                        <p:cTn id="249" dur="1" fill="hold">
                                          <p:stCondLst>
                                            <p:cond delay="0"/>
                                          </p:stCondLst>
                                        </p:cTn>
                                        <p:tgtEl>
                                          <p:spTgt spid="7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88"/>
                                        </p:tgtEl>
                                        <p:attrNameLst>
                                          <p:attrName>style.visibility</p:attrName>
                                        </p:attrNameLst>
                                      </p:cBhvr>
                                      <p:to>
                                        <p:strVal val="hidden"/>
                                      </p:to>
                                    </p:set>
                                  </p:childTnLst>
                                </p:cTn>
                              </p:par>
                            </p:childTnLst>
                          </p:cTn>
                        </p:par>
                        <p:par>
                          <p:cTn id="254" fill="hold">
                            <p:stCondLst>
                              <p:cond delay="0"/>
                            </p:stCondLst>
                            <p:childTnLst>
                              <p:par>
                                <p:cTn id="255" presetID="1" presetClass="exit" presetSubtype="0" fill="hold" grpId="6" nodeType="afterEffect">
                                  <p:stCondLst>
                                    <p:cond delay="0"/>
                                  </p:stCondLst>
                                  <p:childTnLst>
                                    <p:set>
                                      <p:cBhvr>
                                        <p:cTn id="256" dur="1" fill="hold">
                                          <p:stCondLst>
                                            <p:cond delay="0"/>
                                          </p:stCondLst>
                                        </p:cTn>
                                        <p:tgtEl>
                                          <p:spTgt spid="2"/>
                                        </p:tgtEl>
                                        <p:attrNameLst>
                                          <p:attrName>style.visibility</p:attrName>
                                        </p:attrNameLst>
                                      </p:cBhvr>
                                      <p:to>
                                        <p:strVal val="hidden"/>
                                      </p:to>
                                    </p:set>
                                  </p:childTnLst>
                                </p:cTn>
                              </p:par>
                              <p:par>
                                <p:cTn id="257" presetID="1" presetClass="entr" presetSubtype="0" fill="hold" grpId="7" nodeType="withEffect">
                                  <p:stCondLst>
                                    <p:cond delay="0"/>
                                  </p:stCondLst>
                                  <p:childTnLst>
                                    <p:set>
                                      <p:cBhvr>
                                        <p:cTn id="258" dur="1" fill="hold">
                                          <p:stCondLst>
                                            <p:cond delay="0"/>
                                          </p:stCondLst>
                                        </p:cTn>
                                        <p:tgtEl>
                                          <p:spTgt spid="80"/>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childTnLst>
                                </p:cTn>
                              </p:par>
                            </p:childTnLst>
                          </p:cTn>
                        </p:par>
                        <p:par>
                          <p:cTn id="263" fill="hold">
                            <p:stCondLst>
                              <p:cond delay="0"/>
                            </p:stCondLst>
                            <p:childTnLst>
                              <p:par>
                                <p:cTn id="264" presetID="1" presetClass="exit" presetSubtype="0" fill="hold" grpId="8" nodeType="afterEffect">
                                  <p:stCondLst>
                                    <p:cond delay="0"/>
                                  </p:stCondLst>
                                  <p:childTnLst>
                                    <p:set>
                                      <p:cBhvr>
                                        <p:cTn id="265" dur="1" fill="hold">
                                          <p:stCondLst>
                                            <p:cond delay="0"/>
                                          </p:stCondLst>
                                        </p:cTn>
                                        <p:tgtEl>
                                          <p:spTgt spid="80"/>
                                        </p:tgtEl>
                                        <p:attrNameLst>
                                          <p:attrName>style.visibility</p:attrName>
                                        </p:attrNameLst>
                                      </p:cBhvr>
                                      <p:to>
                                        <p:strVal val="hidden"/>
                                      </p:to>
                                    </p:set>
                                  </p:childTnLst>
                                </p:cTn>
                              </p:par>
                              <p:par>
                                <p:cTn id="266" presetID="1" presetClass="entr" presetSubtype="0" fill="hold" grpId="7" nodeType="withEffect">
                                  <p:stCondLst>
                                    <p:cond delay="0"/>
                                  </p:stCondLst>
                                  <p:childTnLst>
                                    <p:set>
                                      <p:cBhvr>
                                        <p:cTn id="267" dur="1" fill="hold">
                                          <p:stCondLst>
                                            <p:cond delay="0"/>
                                          </p:stCondLst>
                                        </p:cTn>
                                        <p:tgtEl>
                                          <p:spTgt spid="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89"/>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7"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childTnLst>
                                </p:cTn>
                              </p:par>
                              <p:par>
                                <p:cTn id="278" presetID="1" presetClass="entr" presetSubtype="0" fill="hold" grpId="4" nodeType="withEffect">
                                  <p:stCondLst>
                                    <p:cond delay="0"/>
                                  </p:stCondLst>
                                  <p:childTnLst>
                                    <p:set>
                                      <p:cBhvr>
                                        <p:cTn id="279" dur="1" fill="hold">
                                          <p:stCondLst>
                                            <p:cond delay="0"/>
                                          </p:stCondLst>
                                        </p:cTn>
                                        <p:tgtEl>
                                          <p:spTgt spid="7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8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8" nodeType="afterEffect">
                                  <p:stCondLst>
                                    <p:cond delay="0"/>
                                  </p:stCondLst>
                                  <p:childTnLst>
                                    <p:set>
                                      <p:cBhvr>
                                        <p:cTn id="286" dur="1" fill="hold">
                                          <p:stCondLst>
                                            <p:cond delay="0"/>
                                          </p:stCondLst>
                                        </p:cTn>
                                        <p:tgtEl>
                                          <p:spTgt spid="2"/>
                                        </p:tgtEl>
                                        <p:attrNameLst>
                                          <p:attrName>style.visibility</p:attrName>
                                        </p:attrNameLst>
                                      </p:cBhvr>
                                      <p:to>
                                        <p:strVal val="hidden"/>
                                      </p:to>
                                    </p:set>
                                  </p:childTnLst>
                                </p:cTn>
                              </p:par>
                              <p:par>
                                <p:cTn id="287" presetID="1" presetClass="entr" presetSubtype="0" fill="hold" grpId="9" nodeType="withEffect">
                                  <p:stCondLst>
                                    <p:cond delay="0"/>
                                  </p:stCondLst>
                                  <p:childTnLst>
                                    <p:set>
                                      <p:cBhvr>
                                        <p:cTn id="288" dur="1" fill="hold">
                                          <p:stCondLst>
                                            <p:cond delay="0"/>
                                          </p:stCondLst>
                                        </p:cTn>
                                        <p:tgtEl>
                                          <p:spTgt spid="80"/>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childTnLst>
                                    <p:set>
                                      <p:cBhvr>
                                        <p:cTn id="291" dur="1" fill="hold">
                                          <p:stCondLst>
                                            <p:cond delay="0"/>
                                          </p:stCondLst>
                                        </p:cTn>
                                        <p:tgtEl>
                                          <p:spTgt spid="65"/>
                                        </p:tgtEl>
                                        <p:attrNameLst>
                                          <p:attrName>style.visibility</p:attrName>
                                        </p:attrNameLst>
                                      </p:cBhvr>
                                      <p:to>
                                        <p:strVal val="visible"/>
                                      </p:to>
                                    </p:set>
                                  </p:childTnLst>
                                </p:cTn>
                              </p:par>
                            </p:childTnLst>
                          </p:cTn>
                        </p:par>
                        <p:par>
                          <p:cTn id="292" fill="hold">
                            <p:stCondLst>
                              <p:cond delay="0"/>
                            </p:stCondLst>
                            <p:childTnLst>
                              <p:par>
                                <p:cTn id="293" presetID="1" presetClass="exit" presetSubtype="0" fill="hold" grpId="10" nodeType="afterEffect">
                                  <p:stCondLst>
                                    <p:cond delay="0"/>
                                  </p:stCondLst>
                                  <p:childTnLst>
                                    <p:set>
                                      <p:cBhvr>
                                        <p:cTn id="294" dur="1" fill="hold">
                                          <p:stCondLst>
                                            <p:cond delay="0"/>
                                          </p:stCondLst>
                                        </p:cTn>
                                        <p:tgtEl>
                                          <p:spTgt spid="8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2" nodeType="clickEffect">
                                  <p:stCondLst>
                                    <p:cond delay="0"/>
                                  </p:stCondLst>
                                  <p:childTnLst>
                                    <p:set>
                                      <p:cBhvr>
                                        <p:cTn id="298" dur="1" fill="hold">
                                          <p:stCondLst>
                                            <p:cond delay="0"/>
                                          </p:stCondLst>
                                        </p:cTn>
                                        <p:tgtEl>
                                          <p:spTgt spid="86"/>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2" nodeType="afterEffect">
                                  <p:stCondLst>
                                    <p:cond delay="0"/>
                                  </p:stCondLst>
                                  <p:childTnLst>
                                    <p:set>
                                      <p:cBhvr>
                                        <p:cTn id="301" dur="1" fill="hold">
                                          <p:stCondLst>
                                            <p:cond delay="0"/>
                                          </p:stCondLst>
                                        </p:cTn>
                                        <p:tgtEl>
                                          <p:spTgt spid="80"/>
                                        </p:tgtEl>
                                        <p:attrNameLst>
                                          <p:attrName>style.visibility</p:attrName>
                                        </p:attrNameLst>
                                      </p:cBhvr>
                                      <p:to>
                                        <p:strVal val="hidden"/>
                                      </p:to>
                                    </p:set>
                                  </p:childTnLst>
                                </p:cTn>
                              </p:par>
                              <p:par>
                                <p:cTn id="302" presetID="1" presetClass="entr" presetSubtype="0" fill="hold" grpId="10" nodeType="withEffect">
                                  <p:stCondLst>
                                    <p:cond delay="0"/>
                                  </p:stCondLst>
                                  <p:childTnLst>
                                    <p:set>
                                      <p:cBhvr>
                                        <p:cTn id="303" dur="1" fill="hold">
                                          <p:stCondLst>
                                            <p:cond delay="0"/>
                                          </p:stCondLst>
                                        </p:cTn>
                                        <p:tgtEl>
                                          <p:spTgt spid="2"/>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5" nodeType="clickEffect">
                                  <p:stCondLst>
                                    <p:cond delay="0"/>
                                  </p:stCondLst>
                                  <p:childTnLst>
                                    <p:set>
                                      <p:cBhvr>
                                        <p:cTn id="307" dur="1" fill="hold">
                                          <p:stCondLst>
                                            <p:cond delay="0"/>
                                          </p:stCondLst>
                                        </p:cTn>
                                        <p:tgtEl>
                                          <p:spTgt spid="79"/>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74"/>
                                        </p:tgtEl>
                                        <p:attrNameLst>
                                          <p:attrName>style.visibility</p:attrName>
                                        </p:attrNameLst>
                                      </p:cBhvr>
                                      <p:to>
                                        <p:strVal val="hidden"/>
                                      </p:to>
                                    </p:set>
                                  </p:childTnLst>
                                </p:cTn>
                              </p:par>
                              <p:par>
                                <p:cTn id="310" presetID="1" presetClass="entr" presetSubtype="0" fill="hold" grpId="8" nodeType="withEffect">
                                  <p:stCondLst>
                                    <p:cond delay="0"/>
                                  </p:stCondLst>
                                  <p:childTnLst>
                                    <p:set>
                                      <p:cBhvr>
                                        <p:cTn id="311" dur="1" fill="hold">
                                          <p:stCondLst>
                                            <p:cond delay="0"/>
                                          </p:stCondLst>
                                        </p:cTn>
                                        <p:tgtEl>
                                          <p:spTgt spid="78"/>
                                        </p:tgtEl>
                                        <p:attrNameLst>
                                          <p:attrName>style.visibility</p:attrName>
                                        </p:attrNameLst>
                                      </p:cBhvr>
                                      <p:to>
                                        <p:strVal val="visible"/>
                                      </p:to>
                                    </p:set>
                                  </p:childTnLst>
                                </p:cTn>
                              </p:par>
                            </p:childTnLst>
                          </p:cTn>
                        </p:par>
                        <p:par>
                          <p:cTn id="312" fill="hold">
                            <p:stCondLst>
                              <p:cond delay="0"/>
                            </p:stCondLst>
                            <p:childTnLst>
                              <p:par>
                                <p:cTn id="313" presetID="1" presetClass="entr" presetSubtype="0" fill="hold" grpId="0" nodeType="afterEffect">
                                  <p:stCondLst>
                                    <p:cond delay="0"/>
                                  </p:stCondLst>
                                  <p:childTnLst>
                                    <p:set>
                                      <p:cBhvr>
                                        <p:cTn id="314" dur="1" fill="hold">
                                          <p:stCondLst>
                                            <p:cond delay="0"/>
                                          </p:stCondLst>
                                        </p:cTn>
                                        <p:tgtEl>
                                          <p:spTgt spid="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9" nodeType="clickEffect">
                                  <p:stCondLst>
                                    <p:cond delay="0"/>
                                  </p:stCondLst>
                                  <p:childTnLst>
                                    <p:set>
                                      <p:cBhvr>
                                        <p:cTn id="318" dur="1" fill="hold">
                                          <p:stCondLst>
                                            <p:cond delay="0"/>
                                          </p:stCondLst>
                                        </p:cTn>
                                        <p:tgtEl>
                                          <p:spTgt spid="78"/>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76"/>
                                        </p:tgtEl>
                                        <p:attrNameLst>
                                          <p:attrName>style.visibility</p:attrName>
                                        </p:attrNameLst>
                                      </p:cBhvr>
                                      <p:to>
                                        <p:strVal val="hidden"/>
                                      </p:to>
                                    </p:set>
                                  </p:childTnLst>
                                </p:cTn>
                              </p:par>
                              <p:par>
                                <p:cTn id="321" presetID="1" presetClass="entr" presetSubtype="0" fill="hold" grpId="5" nodeType="withEffect">
                                  <p:stCondLst>
                                    <p:cond delay="0"/>
                                  </p:stCondLst>
                                  <p:childTnLst>
                                    <p:set>
                                      <p:cBhvr>
                                        <p:cTn id="322" dur="1" fill="hold">
                                          <p:stCondLst>
                                            <p:cond delay="0"/>
                                          </p:stCondLst>
                                        </p:cTn>
                                        <p:tgtEl>
                                          <p:spTgt spid="77"/>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0"/>
                                  </p:stCondLst>
                                  <p:childTnLst>
                                    <p:set>
                                      <p:cBhvr>
                                        <p:cTn id="325" dur="1" fill="hold">
                                          <p:stCondLst>
                                            <p:cond delay="0"/>
                                          </p:stCondLst>
                                        </p:cTn>
                                        <p:tgtEl>
                                          <p:spTgt spid="67"/>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 presetClass="entr" presetSubtype="0" fill="hold" grpId="1" nodeType="withEffect">
                                  <p:stCondLst>
                                    <p:cond delay="0"/>
                                  </p:stCondLst>
                                  <p:childTnLst>
                                    <p:set>
                                      <p:cBhvr>
                                        <p:cTn id="331" dur="1" fill="hold">
                                          <p:stCondLst>
                                            <p:cond delay="0"/>
                                          </p:stCondLst>
                                        </p:cTn>
                                        <p:tgtEl>
                                          <p:spTgt spid="117"/>
                                        </p:tgtEl>
                                        <p:attrNameLst>
                                          <p:attrName>style.visibility</p:attrName>
                                        </p:attrNameLst>
                                      </p:cBhvr>
                                      <p:to>
                                        <p:strVal val="visible"/>
                                      </p:to>
                                    </p:set>
                                  </p:childTnLst>
                                </p:cTn>
                              </p:par>
                              <p:par>
                                <p:cTn id="332" presetID="1" presetClass="exit" presetSubtype="0" fill="hold" grpId="7" nodeType="withEffect">
                                  <p:stCondLst>
                                    <p:cond delay="0"/>
                                  </p:stCondLst>
                                  <p:childTnLst>
                                    <p:set>
                                      <p:cBhvr>
                                        <p:cTn id="333" dur="1" fill="hold">
                                          <p:stCondLst>
                                            <p:cond delay="0"/>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8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1" grpId="0" animBg="1"/>
      <p:bldP spid="81" grpId="1" animBg="1"/>
      <p:bldP spid="82" grpId="0" animBg="1"/>
      <p:bldP spid="82" grpId="1" animBg="1"/>
      <p:bldP spid="83" grpId="0" animBg="1"/>
      <p:bldP spid="83" grpId="1" animBg="1"/>
      <p:bldP spid="84" grpId="0" animBg="1"/>
      <p:bldP spid="84" grpId="1" animBg="1"/>
      <p:bldP spid="84" grpId="2" animBg="1"/>
      <p:bldP spid="85" grpId="0" animBg="1"/>
      <p:bldP spid="85" grpId="1" animBg="1"/>
      <p:bldP spid="86" grpId="0" animBg="1"/>
      <p:bldP spid="86" grpId="1" animBg="1"/>
      <p:bldP spid="86" grpId="2" animBg="1"/>
      <p:bldP spid="86" grpId="3" animBg="1"/>
      <p:bldP spid="87" grpId="0" animBg="1"/>
      <p:bldP spid="87" grpId="1" animBg="1"/>
      <p:bldP spid="88" grpId="0" animBg="1"/>
      <p:bldP spid="88" grpId="1" animBg="1"/>
      <p:bldP spid="89" grpId="0" animBg="1"/>
      <p:bldP spid="89" grpId="1" animBg="1"/>
      <p:bldP spid="90" grpId="0" animBg="1"/>
      <p:bldP spid="68" grpId="0" animBg="1"/>
      <p:bldP spid="68" grpId="1" animBg="1"/>
      <p:bldP spid="117" grpId="0" animBg="1"/>
      <p:bldP spid="117" grpId="1" animBg="1"/>
      <p:bldP spid="118" grpId="0" animBg="1"/>
      <p:bldP spid="1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96" name="TextBox 95"/>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97" name="TextBox 96"/>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8" name="TextBox 97"/>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99" name="TextBox 98"/>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00" name="TextBox 99"/>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1" name="TextBox 100"/>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2" name="TextBox 101"/>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5</a:t>
            </a:r>
          </a:p>
        </p:txBody>
      </p:sp>
      <p:sp>
        <p:nvSpPr>
          <p:cNvPr id="103" name="TextBox 102"/>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3</a:t>
            </a:r>
          </a:p>
        </p:txBody>
      </p:sp>
      <p:sp>
        <p:nvSpPr>
          <p:cNvPr id="104" name="TextBox 103"/>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6" name="TextBox 105"/>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7" name="Title 6"/>
          <p:cNvSpPr>
            <a:spLocks noGrp="1"/>
          </p:cNvSpPr>
          <p:nvPr>
            <p:ph type="ctrTitle"/>
          </p:nvPr>
        </p:nvSpPr>
        <p:spPr>
          <a:xfrm>
            <a:off x="421341" y="675241"/>
            <a:ext cx="7808976" cy="1088136"/>
          </a:xfrm>
        </p:spPr>
        <p:txBody>
          <a:bodyPr>
            <a:normAutofit fontScale="90000"/>
          </a:bodyPr>
          <a:lstStyle/>
          <a:p>
            <a:r>
              <a:rPr lang="en-US" dirty="0" smtClean="0"/>
              <a:t>Evaluating Postfix Expression </a:t>
            </a:r>
            <a:br>
              <a:rPr lang="en-US" dirty="0" smtClean="0"/>
            </a:br>
            <a:r>
              <a:rPr lang="en-US" dirty="0" smtClean="0"/>
              <a:t>Using Stack &amp; Queue</a:t>
            </a:r>
            <a:endParaRPr lang="en-US" dirty="0"/>
          </a:p>
        </p:txBody>
      </p:sp>
      <p:sp>
        <p:nvSpPr>
          <p:cNvPr id="57" name="Text Placeholder 56"/>
          <p:cNvSpPr>
            <a:spLocks noGrp="1"/>
          </p:cNvSpPr>
          <p:nvPr>
            <p:ph type="subTitle" idx="1"/>
          </p:nvPr>
        </p:nvSpPr>
        <p:spPr>
          <a:xfrm>
            <a:off x="421341" y="2214342"/>
            <a:ext cx="5946873" cy="3926482"/>
          </a:xfrm>
        </p:spPr>
        <p:txBody>
          <a:bodyPr>
            <a:normAutofit/>
          </a:bodyPr>
          <a:lstStyle/>
          <a:p>
            <a:r>
              <a:rPr lang="en-US" altLang="ja-JP" sz="1200" b="1" dirty="0" smtClean="0">
                <a:solidFill>
                  <a:schemeClr val="tx1"/>
                </a:solidFill>
                <a:latin typeface="Courier New" panose="02070309020205020404" pitchFamily="49" charset="0"/>
                <a:cs typeface="Courier New" panose="02070309020205020404" pitchFamily="49" charset="0"/>
              </a:rPr>
              <a:t>Postfix </a:t>
            </a:r>
            <a:r>
              <a:rPr lang="en-US" altLang="ja-JP" sz="1200" b="1" dirty="0">
                <a:solidFill>
                  <a:schemeClr val="tx1"/>
                </a:solidFill>
                <a:latin typeface="Courier New" panose="02070309020205020404" pitchFamily="49" charset="0"/>
                <a:cs typeface="Courier New" panose="02070309020205020404" pitchFamily="49" charset="0"/>
              </a:rPr>
              <a:t>Expression: </a:t>
            </a:r>
            <a:r>
              <a:rPr lang="en-US" altLang="ja-JP" sz="1200" b="1" dirty="0" smtClean="0">
                <a:solidFill>
                  <a:schemeClr val="tx1"/>
                </a:solidFill>
                <a:latin typeface="Courier New" panose="02070309020205020404" pitchFamily="49" charset="0"/>
                <a:cs typeface="Courier New" panose="02070309020205020404" pitchFamily="49" charset="0"/>
              </a:rPr>
              <a:t>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 ')' ); </a:t>
            </a:r>
          </a:p>
          <a:p>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chemeClr val="tx1"/>
                </a:solidFill>
                <a:latin typeface="Courier New" panose="02070309020205020404" pitchFamily="49" charset="0"/>
                <a:cs typeface="Courier New" panose="02070309020205020404" pitchFamily="49" charset="0"/>
              </a:rPr>
              <a:t> ( </a:t>
            </a:r>
            <a:r>
              <a:rPr lang="en-US" sz="1200" b="1" dirty="0" err="1" smtClean="0">
                <a:solidFill>
                  <a:schemeClr val="tx1"/>
                </a:solidFill>
                <a:latin typeface="Courier New" panose="02070309020205020404" pitchFamily="49" charset="0"/>
                <a:cs typeface="Courier New" panose="02070309020205020404" pitchFamily="49" charset="0"/>
              </a:rPr>
              <a:t>FrontElement</a:t>
            </a:r>
            <a:r>
              <a:rPr lang="en-US" sz="1200" dirty="0" smtClean="0">
                <a:solidFill>
                  <a:schemeClr val="tx1"/>
                </a:solidFill>
                <a:latin typeface="Courier New" panose="02070309020205020404" pitchFamily="49" charset="0"/>
                <a:cs typeface="Courier New" panose="02070309020205020404" pitchFamily="49" charset="0"/>
              </a:rPr>
              <a:t>() != ')' )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OP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DeQueue</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OPERAND</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OPERATOR</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err="1" smtClean="0">
                <a:solidFill>
                  <a:schemeClr val="tx1"/>
                </a:solidFill>
                <a:latin typeface="Courier New" panose="02070309020205020404" pitchFamily="49" charset="0"/>
                <a:cs typeface="Courier New" panose="02070309020205020404" pitchFamily="49" charset="0"/>
              </a:rPr>
              <a:t>OperandRight</a:t>
            </a:r>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b="1" dirty="0" smtClean="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err="1" smtClean="0">
                <a:solidFill>
                  <a:schemeClr val="tx1"/>
                </a:solidFill>
                <a:latin typeface="Courier New" panose="02070309020205020404" pitchFamily="49" charset="0"/>
                <a:cs typeface="Courier New" panose="02070309020205020404" pitchFamily="49" charset="0"/>
              </a:rPr>
              <a:t>OperandLeft</a:t>
            </a:r>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x = </a:t>
            </a:r>
            <a:r>
              <a:rPr lang="en-US" sz="1200" b="1" dirty="0">
                <a:solidFill>
                  <a:schemeClr val="tx1"/>
                </a:solidFill>
                <a:latin typeface="Courier New" panose="02070309020205020404" pitchFamily="49" charset="0"/>
                <a:cs typeface="Courier New" panose="02070309020205020404" pitchFamily="49" charset="0"/>
              </a:rPr>
              <a:t>Evaluate</a:t>
            </a:r>
            <a:r>
              <a:rPr lang="en-US" sz="1200" dirty="0">
                <a:solidFill>
                  <a:schemeClr val="tx1"/>
                </a:solidFill>
                <a:latin typeface="Courier New" panose="02070309020205020404" pitchFamily="49" charset="0"/>
                <a:cs typeface="Courier New" panose="02070309020205020404" pitchFamily="49" charset="0"/>
              </a:rPr>
              <a:t>(</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(x);</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a:t>
            </a:r>
          </a:p>
          <a:p>
            <a:r>
              <a:rPr lang="en-US" sz="1200" i="1" dirty="0" smtClean="0">
                <a:solidFill>
                  <a:schemeClr val="tx1"/>
                </a:solidFill>
                <a:latin typeface="Courier New" panose="02070309020205020404" pitchFamily="49" charset="0"/>
                <a:cs typeface="Courier New" panose="02070309020205020404" pitchFamily="49" charset="0"/>
              </a:rPr>
              <a:t>Result =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a:t>
            </a:r>
          </a:p>
          <a:p>
            <a:r>
              <a:rPr lang="en-US" sz="1200" b="1" dirty="0" smtClean="0">
                <a:solidFill>
                  <a:schemeClr val="tx1"/>
                </a:solidFill>
                <a:latin typeface="Courier New" panose="02070309020205020404" pitchFamily="49" charset="0"/>
                <a:cs typeface="Courier New" panose="02070309020205020404" pitchFamily="49" charset="0"/>
              </a:rPr>
              <a:t>Pop();</a:t>
            </a:r>
          </a:p>
          <a:p>
            <a:r>
              <a:rPr lang="en-US" sz="1200" b="1" dirty="0" err="1" smtClean="0">
                <a:solidFill>
                  <a:srgbClr val="0000FF"/>
                </a:solidFill>
                <a:latin typeface="Courier New" panose="02070309020205020404" pitchFamily="49" charset="0"/>
                <a:cs typeface="Courier New" panose="02070309020205020404" pitchFamily="49" charset="0"/>
              </a:rPr>
              <a:t>cout</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&lt;&lt; </a:t>
            </a:r>
            <a:r>
              <a:rPr lang="en-US" sz="1200" i="1" dirty="0" smtClean="0">
                <a:solidFill>
                  <a:schemeClr val="tx1"/>
                </a:solidFill>
                <a:latin typeface="Courier New" panose="02070309020205020404" pitchFamily="49" charset="0"/>
                <a:cs typeface="Courier New" panose="02070309020205020404" pitchFamily="49" charset="0"/>
              </a:rPr>
              <a:t>Result</a:t>
            </a:r>
            <a:r>
              <a:rPr lang="en-US" sz="1200" dirty="0" smtClean="0">
                <a:solidFill>
                  <a:schemeClr val="tx1"/>
                </a:solidFill>
                <a:latin typeface="Courier New" panose="02070309020205020404" pitchFamily="49" charset="0"/>
                <a:cs typeface="Courier New" panose="02070309020205020404" pitchFamily="49" charset="0"/>
              </a:rPr>
              <a:t>;</a:t>
            </a:r>
          </a:p>
        </p:txBody>
      </p:sp>
      <p:sp>
        <p:nvSpPr>
          <p:cNvPr id="10" name="TextBox 9"/>
          <p:cNvSpPr txBox="1"/>
          <p:nvPr/>
        </p:nvSpPr>
        <p:spPr>
          <a:xfrm>
            <a:off x="4728468" y="2410678"/>
            <a:ext cx="884682"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37029" y="2982353"/>
            <a:ext cx="881210"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Stack</a:t>
            </a:r>
          </a:p>
        </p:txBody>
      </p:sp>
      <p:sp>
        <p:nvSpPr>
          <p:cNvPr id="56" name="TextBox 55"/>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2</a:t>
            </a:r>
          </a:p>
        </p:txBody>
      </p:sp>
      <p:sp>
        <p:nvSpPr>
          <p:cNvPr id="58" name="TextBox 57"/>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6</a:t>
            </a:r>
          </a:p>
        </p:txBody>
      </p:sp>
      <p:sp>
        <p:nvSpPr>
          <p:cNvPr id="59" name="TextBox 58"/>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0" name="TextBox 59"/>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4</a:t>
            </a:r>
          </a:p>
        </p:txBody>
      </p:sp>
      <p:sp>
        <p:nvSpPr>
          <p:cNvPr id="61" name="TextBox 60"/>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1</a:t>
            </a:r>
          </a:p>
        </p:txBody>
      </p:sp>
      <p:sp>
        <p:nvSpPr>
          <p:cNvPr id="62" name="TextBox 61"/>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4" name="TextBox 63"/>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5</a:t>
            </a:r>
          </a:p>
        </p:txBody>
      </p:sp>
      <p:sp>
        <p:nvSpPr>
          <p:cNvPr id="65" name="TextBox 64"/>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3</a:t>
            </a:r>
          </a:p>
        </p:txBody>
      </p:sp>
      <p:sp>
        <p:nvSpPr>
          <p:cNvPr id="66" name="TextBox 65"/>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7" name="TextBox 66"/>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71" name="TextBox 70"/>
          <p:cNvSpPr txBox="1"/>
          <p:nvPr/>
        </p:nvSpPr>
        <p:spPr>
          <a:xfrm>
            <a:off x="5618238"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2</a:t>
            </a:r>
          </a:p>
        </p:txBody>
      </p:sp>
      <p:sp>
        <p:nvSpPr>
          <p:cNvPr id="72" name="TextBox 7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3" name="TextBox 72"/>
          <p:cNvSpPr txBox="1"/>
          <p:nvPr/>
        </p:nvSpPr>
        <p:spPr>
          <a:xfrm>
            <a:off x="6306634"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a:t>
            </a:r>
          </a:p>
        </p:txBody>
      </p:sp>
      <p:sp>
        <p:nvSpPr>
          <p:cNvPr id="74" name="TextBox 73"/>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75" name="TextBox 74"/>
          <p:cNvSpPr txBox="1"/>
          <p:nvPr/>
        </p:nvSpPr>
        <p:spPr>
          <a:xfrm>
            <a:off x="5961137"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6</a:t>
            </a:r>
          </a:p>
        </p:txBody>
      </p:sp>
      <p:sp>
        <p:nvSpPr>
          <p:cNvPr id="76" name="TextBox 75"/>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12</a:t>
            </a:r>
          </a:p>
        </p:txBody>
      </p:sp>
      <p:sp>
        <p:nvSpPr>
          <p:cNvPr id="77" name="TextBox 76"/>
          <p:cNvSpPr txBox="1"/>
          <p:nvPr/>
        </p:nvSpPr>
        <p:spPr>
          <a:xfrm>
            <a:off x="56206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8" name="TextBox 77"/>
          <p:cNvSpPr txBox="1"/>
          <p:nvPr/>
        </p:nvSpPr>
        <p:spPr>
          <a:xfrm>
            <a:off x="59635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9" name="TextBox 78"/>
          <p:cNvSpPr txBox="1"/>
          <p:nvPr/>
        </p:nvSpPr>
        <p:spPr>
          <a:xfrm>
            <a:off x="63064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2" name="Rectangle 1"/>
          <p:cNvSpPr/>
          <p:nvPr/>
        </p:nvSpPr>
        <p:spPr>
          <a:xfrm>
            <a:off x="4737300" y="4612385"/>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737029" y="4614239"/>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3" name="Rectangle 82"/>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6 ) = 12</a:t>
            </a:r>
          </a:p>
        </p:txBody>
      </p:sp>
      <p:sp>
        <p:nvSpPr>
          <p:cNvPr id="84" name="Rectangle 8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15 ) = 19</a:t>
            </a:r>
          </a:p>
        </p:txBody>
      </p:sp>
      <p:sp>
        <p:nvSpPr>
          <p:cNvPr id="85" name="TextBox 84"/>
          <p:cNvSpPr txBox="1"/>
          <p:nvPr/>
        </p:nvSpPr>
        <p:spPr>
          <a:xfrm>
            <a:off x="6652296" y="2989211"/>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86" name="Rectangle 85"/>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Evaluate( 5,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15</a:t>
            </a:r>
          </a:p>
        </p:txBody>
      </p:sp>
      <p:sp>
        <p:nvSpPr>
          <p:cNvPr id="88" name="Rectangle 87"/>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Evaluate( 12,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4</a:t>
            </a:r>
          </a:p>
        </p:txBody>
      </p:sp>
      <p:sp>
        <p:nvSpPr>
          <p:cNvPr id="89" name="Rectangle 88"/>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1 ) = 3</a:t>
            </a:r>
          </a:p>
        </p:txBody>
      </p:sp>
      <p:sp>
        <p:nvSpPr>
          <p:cNvPr id="90" name="Rectangle 89"/>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9" name="TextBox 68"/>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0" name="TextBox 69"/>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5</a:t>
            </a:r>
          </a:p>
        </p:txBody>
      </p:sp>
      <p:sp>
        <p:nvSpPr>
          <p:cNvPr id="91" name="TextBox 90"/>
          <p:cNvSpPr txBox="1"/>
          <p:nvPr/>
        </p:nvSpPr>
        <p:spPr>
          <a:xfrm>
            <a:off x="63064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92" name="TextBox 9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15</a:t>
            </a:r>
          </a:p>
        </p:txBody>
      </p:sp>
      <p:sp>
        <p:nvSpPr>
          <p:cNvPr id="93" name="TextBox 92"/>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19</a:t>
            </a:r>
          </a:p>
        </p:txBody>
      </p:sp>
      <p:sp>
        <p:nvSpPr>
          <p:cNvPr id="94" name="Rectangle 9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Expression Result = 19</a:t>
            </a:r>
          </a:p>
        </p:txBody>
      </p:sp>
    </p:spTree>
    <p:extLst>
      <p:ext uri="{BB962C8B-B14F-4D97-AF65-F5344CB8AC3E}">
        <p14:creationId xmlns:p14="http://schemas.microsoft.com/office/powerpoint/2010/main" val="1600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http://www.cs.uregina.ca/Links/class-info/210/Stack</a:t>
            </a:r>
            <a:r>
              <a:rPr lang="en-US" dirty="0" smtClean="0">
                <a:hlinkClick r:id="rId2"/>
              </a:rPr>
              <a:t>/</a:t>
            </a:r>
            <a:endParaRPr lang="en-US" dirty="0" smtClean="0"/>
          </a:p>
          <a:p>
            <a:pPr marL="342900" indent="-342900" algn="just">
              <a:buSzPct val="90000"/>
              <a:buFont typeface="+mj-lt"/>
              <a:buAutoNum type="arabicPeriod"/>
              <a:defRPr/>
            </a:pPr>
            <a:r>
              <a:rPr lang="en-US" dirty="0">
                <a:hlinkClick r:id="rId3"/>
              </a:rPr>
              <a:t>http://www.cs.csi.cuny.edu/~zelikovi/csc326/data/assignment5.htm</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txBox="1">
            <a:spLocks/>
          </p:cNvSpPr>
          <p:nvPr/>
        </p:nvSpPr>
        <p:spPr>
          <a:xfrm>
            <a:off x="486696" y="2363928"/>
            <a:ext cx="5125210"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smtClean="0">
                <a:solidFill>
                  <a:schemeClr val="tx1"/>
                </a:solidFill>
              </a:rPr>
              <a:t>Applications of Stack &amp; Queue</a:t>
            </a:r>
          </a:p>
          <a:p>
            <a:pPr marL="342900" indent="-342900">
              <a:buFont typeface="Wingdings" pitchFamily="2" charset="2"/>
              <a:buAutoNum type="arabicPeriod"/>
            </a:pPr>
            <a:r>
              <a:rPr lang="en-US" sz="1600" dirty="0" smtClean="0">
                <a:solidFill>
                  <a:schemeClr val="tx1"/>
                </a:solidFill>
              </a:rPr>
              <a:t>Algebraic Expression</a:t>
            </a:r>
          </a:p>
          <a:p>
            <a:pPr marL="342900" indent="-342900">
              <a:buFont typeface="Wingdings" pitchFamily="2" charset="2"/>
              <a:buAutoNum type="arabicPeriod"/>
            </a:pPr>
            <a:r>
              <a:rPr lang="en-US" sz="1600" dirty="0" smtClean="0">
                <a:solidFill>
                  <a:schemeClr val="tx1"/>
                </a:solidFill>
              </a:rPr>
              <a:t>Infix, Postfix, Prefix</a:t>
            </a:r>
          </a:p>
          <a:p>
            <a:pPr marL="342900" indent="-342900">
              <a:buFont typeface="Wingdings" pitchFamily="2" charset="2"/>
              <a:buAutoNum type="arabicPeriod"/>
            </a:pPr>
            <a:r>
              <a:rPr lang="en-US" sz="1600" dirty="0" smtClean="0">
                <a:solidFill>
                  <a:schemeClr val="tx1"/>
                </a:solidFill>
              </a:rPr>
              <a:t>Infix</a:t>
            </a:r>
          </a:p>
          <a:p>
            <a:pPr marL="342900" indent="-342900">
              <a:buFont typeface="Wingdings" pitchFamily="2" charset="2"/>
              <a:buAutoNum type="arabicPeriod"/>
            </a:pPr>
            <a:r>
              <a:rPr lang="fr-FR" sz="1600" dirty="0" err="1">
                <a:solidFill>
                  <a:schemeClr val="tx1"/>
                </a:solidFill>
              </a:rPr>
              <a:t>Operator</a:t>
            </a:r>
            <a:r>
              <a:rPr lang="fr-FR" sz="1600" dirty="0">
                <a:solidFill>
                  <a:schemeClr val="tx1"/>
                </a:solidFill>
              </a:rPr>
              <a:t> </a:t>
            </a:r>
            <a:r>
              <a:rPr lang="fr-FR" sz="1600" dirty="0" err="1">
                <a:solidFill>
                  <a:schemeClr val="tx1"/>
                </a:solidFill>
              </a:rPr>
              <a:t>Precedence</a:t>
            </a:r>
            <a:r>
              <a:rPr lang="fr-FR" sz="1600" dirty="0">
                <a:solidFill>
                  <a:schemeClr val="tx1"/>
                </a:solidFill>
              </a:rPr>
              <a:t> and </a:t>
            </a:r>
            <a:r>
              <a:rPr lang="fr-FR" sz="1600" dirty="0" err="1" smtClean="0">
                <a:solidFill>
                  <a:schemeClr val="tx1"/>
                </a:solidFill>
              </a:rPr>
              <a:t>Associativity</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Infix</a:t>
            </a:r>
            <a:r>
              <a:rPr lang="fr-FR" sz="1600" dirty="0" smtClean="0">
                <a:solidFill>
                  <a:schemeClr val="tx1"/>
                </a:solidFill>
              </a:rPr>
              <a:t> Expression </a:t>
            </a:r>
            <a:r>
              <a:rPr lang="fr-FR" sz="1600" dirty="0" err="1" smtClean="0">
                <a:solidFill>
                  <a:schemeClr val="tx1"/>
                </a:solidFill>
              </a:rPr>
              <a:t>is</a:t>
            </a:r>
            <a:r>
              <a:rPr lang="fr-FR" sz="1600" dirty="0" smtClean="0">
                <a:solidFill>
                  <a:schemeClr val="tx1"/>
                </a:solidFill>
              </a:rPr>
              <a:t> Hard to </a:t>
            </a:r>
            <a:r>
              <a:rPr lang="fr-FR" sz="1600" dirty="0" err="1" smtClean="0">
                <a:solidFill>
                  <a:schemeClr val="tx1"/>
                </a:solidFill>
              </a:rPr>
              <a:t>Parse</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Examples</a:t>
            </a:r>
            <a:r>
              <a:rPr lang="fr-FR" sz="1600" dirty="0" smtClean="0">
                <a:solidFill>
                  <a:schemeClr val="tx1"/>
                </a:solidFill>
              </a:rPr>
              <a:t> of </a:t>
            </a:r>
            <a:r>
              <a:rPr lang="fr-FR" sz="1600" dirty="0" err="1" smtClean="0">
                <a:solidFill>
                  <a:schemeClr val="tx1"/>
                </a:solidFill>
              </a:rPr>
              <a:t>Infix</a:t>
            </a:r>
            <a:r>
              <a:rPr lang="fr-FR" sz="1600" dirty="0" smtClean="0">
                <a:solidFill>
                  <a:schemeClr val="tx1"/>
                </a:solidFill>
              </a:rPr>
              <a:t> to </a:t>
            </a:r>
            <a:r>
              <a:rPr lang="fr-FR" sz="1600" dirty="0" err="1" smtClean="0">
                <a:solidFill>
                  <a:schemeClr val="tx1"/>
                </a:solidFill>
              </a:rPr>
              <a:t>Postfix</a:t>
            </a:r>
            <a:r>
              <a:rPr lang="fr-FR" sz="1600" dirty="0" smtClean="0">
                <a:solidFill>
                  <a:schemeClr val="tx1"/>
                </a:solidFill>
              </a:rPr>
              <a:t> &amp; </a:t>
            </a:r>
            <a:r>
              <a:rPr lang="fr-FR" sz="1600" dirty="0" err="1" smtClean="0">
                <a:solidFill>
                  <a:schemeClr val="tx1"/>
                </a:solidFill>
              </a:rPr>
              <a:t>Prefix</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Parentheses</a:t>
            </a:r>
            <a:r>
              <a:rPr lang="fr-FR" sz="1600" dirty="0" smtClean="0">
                <a:solidFill>
                  <a:schemeClr val="tx1"/>
                </a:solidFill>
              </a:rPr>
              <a:t> Check </a:t>
            </a:r>
            <a:r>
              <a:rPr lang="fr-FR" sz="1600" dirty="0" err="1" smtClean="0">
                <a:solidFill>
                  <a:schemeClr val="tx1"/>
                </a:solidFill>
              </a:rPr>
              <a:t>Using</a:t>
            </a:r>
            <a:r>
              <a:rPr lang="fr-FR" sz="1600" dirty="0" smtClean="0">
                <a:solidFill>
                  <a:schemeClr val="tx1"/>
                </a:solidFill>
              </a:rPr>
              <a:t> </a:t>
            </a:r>
            <a:r>
              <a:rPr lang="fr-FR" sz="1600" dirty="0" err="1" smtClean="0">
                <a:solidFill>
                  <a:schemeClr val="tx1"/>
                </a:solidFill>
              </a:rPr>
              <a:t>Stack</a:t>
            </a:r>
            <a:endParaRPr lang="fr-FR" sz="1600" dirty="0" smtClean="0">
              <a:solidFill>
                <a:schemeClr val="tx1"/>
              </a:solidFill>
            </a:endParaRPr>
          </a:p>
          <a:p>
            <a:pPr marL="342900" indent="-342900">
              <a:buFont typeface="Wingdings" pitchFamily="2" charset="2"/>
              <a:buAutoNum type="arabicPeriod"/>
            </a:pPr>
            <a:r>
              <a:rPr lang="en-US" sz="1600" dirty="0" smtClean="0">
                <a:solidFill>
                  <a:schemeClr val="tx1"/>
                </a:solidFill>
              </a:rPr>
              <a:t>Converting </a:t>
            </a:r>
            <a:r>
              <a:rPr lang="en-US" sz="1600" dirty="0">
                <a:solidFill>
                  <a:schemeClr val="tx1"/>
                </a:solidFill>
              </a:rPr>
              <a:t>Postfix Expression Using Stack &amp; Queue</a:t>
            </a:r>
            <a:endParaRPr lang="fr-FR" sz="1600" dirty="0" smtClean="0">
              <a:solidFill>
                <a:schemeClr val="tx1"/>
              </a:solidFill>
            </a:endParaRPr>
          </a:p>
          <a:p>
            <a:pPr marL="342900" indent="-342900">
              <a:buFont typeface="Wingdings" pitchFamily="2" charset="2"/>
              <a:buAutoNum type="arabicPeriod"/>
            </a:pPr>
            <a:r>
              <a:rPr lang="en-US" sz="1600" dirty="0">
                <a:solidFill>
                  <a:schemeClr val="tx1"/>
                </a:solidFill>
              </a:rPr>
              <a:t>Evaluating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smtClean="0">
                <a:solidFill>
                  <a:schemeClr val="tx1"/>
                </a:solidFill>
              </a:rPr>
              <a:t>Books</a:t>
            </a:r>
            <a:endParaRPr lang="en-US" sz="1600" dirty="0">
              <a:solidFill>
                <a:schemeClr val="tx1"/>
              </a:solidFill>
            </a:endParaRPr>
          </a:p>
          <a:p>
            <a:pPr marL="342900" indent="-342900">
              <a:buFont typeface="+mj-lt"/>
              <a:buAutoNum type="arabicPeriod" startAt="2"/>
            </a:pPr>
            <a:r>
              <a:rPr lang="en-US" sz="1600" dirty="0" smtClean="0">
                <a:solidFill>
                  <a:schemeClr val="tx1"/>
                </a:solidFill>
              </a:rPr>
              <a:t>References</a:t>
            </a: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Stack &amp; Queue</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Syntax </a:t>
            </a:r>
            <a:r>
              <a:rPr lang="en-US" dirty="0" smtClean="0"/>
              <a:t>parsing, Parenthesis check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Expression </a:t>
            </a:r>
            <a:r>
              <a:rPr lang="en-US" dirty="0"/>
              <a:t>evaluation and Expression conversion</a:t>
            </a:r>
            <a:r>
              <a:rPr lang="en-US" dirty="0" smtClean="0"/>
              <a:t>. [Stack &amp; Queue] [Can also be achieved using only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Banking Transaction </a:t>
            </a:r>
            <a:r>
              <a:rPr lang="en-US" dirty="0" smtClean="0"/>
              <a:t>View [Stack]</a:t>
            </a:r>
            <a:endParaRPr lang="en-US" dirty="0"/>
          </a:p>
          <a:p>
            <a:pPr marL="742950" lvl="1" indent="-285750" algn="just">
              <a:buFont typeface="Wingdings" panose="05000000000000000000" pitchFamily="2" charset="2"/>
              <a:buChar char="§"/>
            </a:pPr>
            <a:r>
              <a:rPr lang="en-US" dirty="0"/>
              <a:t>You view the last transaction first</a:t>
            </a:r>
            <a:r>
              <a:rPr lang="en-US" dirty="0" smtClean="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Backtracking and implementation of recursive function, calling function</a:t>
            </a:r>
            <a:r>
              <a:rPr lang="en-US" dirty="0" smtClean="0"/>
              <a:t>.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Towers of </a:t>
            </a:r>
            <a:r>
              <a:rPr lang="en-US" dirty="0" smtClean="0"/>
              <a:t>Hanoi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Keeping Track of Printing Jobs [Queue]</a:t>
            </a:r>
            <a:endParaRPr lang="en-US" dirty="0"/>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Algebraic Expression</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algebraic expression is a </a:t>
            </a:r>
            <a:r>
              <a:rPr lang="en-US" dirty="0">
                <a:solidFill>
                  <a:srgbClr val="FF0000"/>
                </a:solidFill>
              </a:rPr>
              <a:t>legal combination</a:t>
            </a:r>
            <a:r>
              <a:rPr lang="en-US" dirty="0"/>
              <a:t> of </a:t>
            </a:r>
            <a:r>
              <a:rPr lang="en-US" dirty="0">
                <a:solidFill>
                  <a:srgbClr val="0000B0"/>
                </a:solidFill>
              </a:rPr>
              <a:t>operands</a:t>
            </a:r>
            <a:r>
              <a:rPr lang="en-US" dirty="0"/>
              <a:t> and the </a:t>
            </a:r>
            <a:r>
              <a:rPr lang="en-US" dirty="0">
                <a:solidFill>
                  <a:srgbClr val="0000B0"/>
                </a:solidFill>
              </a:rPr>
              <a:t>operators</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dirty="0">
                <a:solidFill>
                  <a:srgbClr val="0000B0"/>
                </a:solidFill>
              </a:rPr>
              <a:t>Operand</a:t>
            </a:r>
            <a:r>
              <a:rPr lang="en-US" dirty="0"/>
              <a:t> is the quantity (unit of data) on which a mathematical </a:t>
            </a:r>
            <a:r>
              <a:rPr lang="en-US" dirty="0">
                <a:solidFill>
                  <a:srgbClr val="0000B0"/>
                </a:solidFill>
              </a:rPr>
              <a:t>operation</a:t>
            </a:r>
            <a:r>
              <a:rPr lang="en-US" dirty="0"/>
              <a:t> is performed. </a:t>
            </a:r>
            <a:endParaRPr lang="en-US" dirty="0" smtClean="0"/>
          </a:p>
          <a:p>
            <a:pPr marL="285750" indent="-285750" algn="just">
              <a:buClr>
                <a:schemeClr val="tx1"/>
              </a:buClr>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Operand may be a variable like </a:t>
            </a:r>
            <a:r>
              <a:rPr lang="en-US" dirty="0" err="1">
                <a:latin typeface="Courier New" panose="02070309020205020404" pitchFamily="49" charset="0"/>
                <a:cs typeface="Courier New" panose="02070309020205020404" pitchFamily="49" charset="0"/>
              </a:rPr>
              <a:t>x,y,z</a:t>
            </a:r>
            <a:r>
              <a:rPr lang="en-US" dirty="0">
                <a:latin typeface="Courier New" panose="02070309020205020404" pitchFamily="49" charset="0"/>
                <a:cs typeface="Courier New" panose="02070309020205020404" pitchFamily="49" charset="0"/>
              </a:rPr>
              <a:t> </a:t>
            </a:r>
            <a:r>
              <a:rPr lang="en-US" dirty="0"/>
              <a:t>or a constant like </a:t>
            </a:r>
            <a:r>
              <a:rPr lang="en-US" dirty="0">
                <a:latin typeface="Courier New" panose="02070309020205020404" pitchFamily="49" charset="0"/>
                <a:cs typeface="Courier New" panose="02070309020205020404" pitchFamily="49" charset="0"/>
              </a:rPr>
              <a:t>5,4,0,9,1 </a:t>
            </a:r>
            <a:r>
              <a:rPr lang="en-US" dirty="0"/>
              <a:t>etc.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Operator is a symbol which signifies a mathematical or logical operation between the operands. Example of familiar operators include </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Considering these definitions of operands and operators now we can write an example of expression as:  </a:t>
            </a:r>
            <a:r>
              <a:rPr lang="en-US" b="1" dirty="0">
                <a:latin typeface="Courier New" panose="02070309020205020404" pitchFamily="49" charset="0"/>
                <a:cs typeface="Courier New" panose="02070309020205020404" pitchFamily="49" charset="0"/>
              </a:rPr>
              <a:t>x + y * z</a:t>
            </a:r>
            <a:r>
              <a:rPr lang="en-US" dirty="0"/>
              <a:t> </a:t>
            </a:r>
          </a:p>
        </p:txBody>
      </p:sp>
    </p:spTree>
    <p:extLst>
      <p:ext uri="{BB962C8B-B14F-4D97-AF65-F5344CB8AC3E}">
        <p14:creationId xmlns:p14="http://schemas.microsoft.com/office/powerpoint/2010/main" val="3017536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a:ea typeface="ＭＳ Ｐゴシック" pitchFamily="34" charset="-128"/>
              </a:rPr>
              <a:t>Infix, Postfix and Prefix Expressions</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INFIX</a:t>
            </a:r>
            <a:r>
              <a:rPr lang="en-US" dirty="0"/>
              <a:t>: The expressions in which operands surround the operator, i.e. operator is in between the operands.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6*3</a:t>
            </a:r>
            <a:r>
              <a:rPr lang="en-US" dirty="0"/>
              <a:t> etc. The infix notation is the general way we write an expression</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POSTFIX</a:t>
            </a:r>
            <a:r>
              <a:rPr lang="en-US" dirty="0"/>
              <a:t>: Also Known as Reverse Polish Notation (RPN). The operator comes after the operands, i.e. operator comes post of the operands, so the name postfix.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a:t>
            </a:r>
            <a:r>
              <a:rPr lang="en-US" dirty="0"/>
              <a:t> etc</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PREFIX</a:t>
            </a:r>
            <a:r>
              <a:rPr lang="en-US" dirty="0"/>
              <a:t>: Also Known as Polish notation. The operator comes before the operands, i.e. operator comes pre of the operands, so the name prefix.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 </a:t>
            </a:r>
            <a:r>
              <a:rPr lang="en-US" dirty="0"/>
              <a:t>etc</a:t>
            </a:r>
            <a:r>
              <a:rPr lang="en-US" dirty="0" smtClean="0"/>
              <a:t>.</a:t>
            </a:r>
            <a:endParaRPr lang="en-US" dirty="0"/>
          </a:p>
        </p:txBody>
      </p:sp>
    </p:spTree>
    <p:extLst>
      <p:ext uri="{BB962C8B-B14F-4D97-AF65-F5344CB8AC3E}">
        <p14:creationId xmlns:p14="http://schemas.microsoft.com/office/powerpoint/2010/main" val="115256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a:t>
            </a:r>
            <a:r>
              <a:rPr lang="en-US" dirty="0" smtClean="0"/>
              <a:t>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a:t>
            </a:r>
            <a:r>
              <a:rPr lang="en-US" dirty="0"/>
              <a:t> </a:t>
            </a:r>
            <a:endParaRPr lang="en-US" dirty="0" smtClean="0"/>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r>
              <a:rPr lang="en-US" dirty="0" smtClean="0"/>
              <a:t>.</a:t>
            </a:r>
            <a:endParaRPr lang="en-US" dirty="0"/>
          </a:p>
        </p:txBody>
      </p:sp>
    </p:spTree>
    <p:extLst>
      <p:ext uri="{BB962C8B-B14F-4D97-AF65-F5344CB8AC3E}">
        <p14:creationId xmlns:p14="http://schemas.microsoft.com/office/powerpoint/2010/main" val="4015648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a:t>
            </a:r>
            <a:r>
              <a:rPr lang="en-US" dirty="0" smtClean="0"/>
              <a:t>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r>
              <a:rPr lang="en-US" b="1" dirty="0" smtClean="0">
                <a:solidFill>
                  <a:srgbClr val="FF0000"/>
                </a:solidFill>
                <a:latin typeface="Courier New" panose="02070309020205020404" pitchFamily="49" charset="0"/>
                <a:cs typeface="Courier New" panose="02070309020205020404" pitchFamily="49" charset="0"/>
              </a:rPr>
              <a:t>- Wrong</a:t>
            </a:r>
            <a:endParaRPr lang="en-US" b="1" dirty="0">
              <a:solidFill>
                <a:srgbClr val="FF0000"/>
              </a:solidFill>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a:t>
            </a:r>
            <a:r>
              <a:rPr lang="en-US" dirty="0" smtClean="0">
                <a:latin typeface="Courier New" panose="02070309020205020404" pitchFamily="49" charset="0"/>
                <a:cs typeface="Courier New" panose="02070309020205020404" pitchFamily="49" charset="0"/>
              </a:rPr>
              <a:t>5*4) </a:t>
            </a:r>
            <a:r>
              <a:rPr lang="en-US" b="1" dirty="0" smtClean="0">
                <a:solidFill>
                  <a:srgbClr val="00B050"/>
                </a:solidFill>
                <a:latin typeface="Courier New" panose="02070309020205020404" pitchFamily="49" charset="0"/>
                <a:cs typeface="Courier New" panose="02070309020205020404" pitchFamily="49" charset="0"/>
              </a:rPr>
              <a:t>- Correct</a:t>
            </a:r>
            <a:endParaRPr lang="en-US" b="1" dirty="0" smtClean="0">
              <a:solidFill>
                <a:srgbClr val="00B050"/>
              </a:solidFill>
            </a:endParaRP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r>
              <a:rPr lang="en-US" dirty="0" smtClean="0"/>
              <a:t>.</a:t>
            </a:r>
            <a:endParaRPr lang="en-US" dirty="0"/>
          </a:p>
        </p:txBody>
      </p:sp>
    </p:spTree>
    <p:extLst>
      <p:ext uri="{BB962C8B-B14F-4D97-AF65-F5344CB8AC3E}">
        <p14:creationId xmlns:p14="http://schemas.microsoft.com/office/powerpoint/2010/main" val="287672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20153"/>
            <a:ext cx="7090625" cy="4105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150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31446"/>
            <a:ext cx="7721633" cy="406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410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74006AFD41904FB64F35A937FABB5A" ma:contentTypeVersion="2" ma:contentTypeDescription="Create a new document." ma:contentTypeScope="" ma:versionID="89ab1205a38596931a62c2e3c94c769d">
  <xsd:schema xmlns:xsd="http://www.w3.org/2001/XMLSchema" xmlns:xs="http://www.w3.org/2001/XMLSchema" xmlns:p="http://schemas.microsoft.com/office/2006/metadata/properties" xmlns:ns2="db0edfcc-8eb0-4eb0-a78f-867ee3373a90" targetNamespace="http://schemas.microsoft.com/office/2006/metadata/properties" ma:root="true" ma:fieldsID="7a33b132df51abbde48bba8428b3cdd7" ns2:_="">
    <xsd:import namespace="db0edfcc-8eb0-4eb0-a78f-867ee3373a9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0edfcc-8eb0-4eb0-a78f-867ee3373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F573D2-BC8A-46F3-A6BC-0F6A056FEC2D}"/>
</file>

<file path=customXml/itemProps2.xml><?xml version="1.0" encoding="utf-8"?>
<ds:datastoreItem xmlns:ds="http://schemas.openxmlformats.org/officeDocument/2006/customXml" ds:itemID="{8D559959-8A89-47FD-8623-0FD6DDA2E760}"/>
</file>

<file path=customXml/itemProps3.xml><?xml version="1.0" encoding="utf-8"?>
<ds:datastoreItem xmlns:ds="http://schemas.openxmlformats.org/officeDocument/2006/customXml" ds:itemID="{E031FBDF-6709-4731-B89D-87F7FB3EC1B0}"/>
</file>

<file path=docProps/app.xml><?xml version="1.0" encoding="utf-8"?>
<Properties xmlns="http://schemas.openxmlformats.org/officeDocument/2006/extended-properties" xmlns:vt="http://schemas.openxmlformats.org/officeDocument/2006/docPropsVTypes">
  <Template>Spectrum.thmx</Template>
  <TotalTime>1298</TotalTime>
  <Words>1433</Words>
  <Application>Microsoft Office PowerPoint</Application>
  <PresentationFormat>On-screen Show (4:3)</PresentationFormat>
  <Paragraphs>375</Paragraphs>
  <Slides>17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ＭＳ ゴシック</vt:lpstr>
      <vt:lpstr>ＭＳ Ｐゴシック</vt:lpstr>
      <vt:lpstr>Arial</vt:lpstr>
      <vt:lpstr>Calibri</vt:lpstr>
      <vt:lpstr>Corbel</vt:lpstr>
      <vt:lpstr>Courier New</vt:lpstr>
      <vt:lpstr>Gulim</vt:lpstr>
      <vt:lpstr>Symbol</vt:lpstr>
      <vt:lpstr>Tahoma</vt:lpstr>
      <vt:lpstr>Wingdings</vt:lpstr>
      <vt:lpstr>Wingdings 2</vt:lpstr>
      <vt:lpstr>Spectrum</vt:lpstr>
      <vt:lpstr>Stack &amp; Queue Applications</vt:lpstr>
      <vt:lpstr>Lecture Outline</vt:lpstr>
      <vt:lpstr>Applications of Stack &amp; Queue</vt:lpstr>
      <vt:lpstr>Algebraic Expression</vt:lpstr>
      <vt:lpstr>Infix, Postfix and Prefix Expressions</vt:lpstr>
      <vt:lpstr>Infix</vt:lpstr>
      <vt:lpstr>Infix</vt:lpstr>
      <vt:lpstr>Operator Precedence and Associativity </vt:lpstr>
      <vt:lpstr>Operator Precedence and Associativity </vt:lpstr>
      <vt:lpstr>Infix Expression Is Hard To Parse</vt:lpstr>
      <vt:lpstr>Examples of infix to prefix  and postfix</vt:lpstr>
      <vt:lpstr>Parentheses Check Using Stack</vt:lpstr>
      <vt:lpstr>Parentheses Check Using Stack</vt:lpstr>
      <vt:lpstr>Converting Infix to Postfix  Using Stack &amp; Queue</vt:lpstr>
      <vt:lpstr>Evaluating Postfix Expression  Using Stack &amp; Queue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973</cp:revision>
  <dcterms:created xsi:type="dcterms:W3CDTF">2018-12-10T17:20:29Z</dcterms:created>
  <dcterms:modified xsi:type="dcterms:W3CDTF">2020-04-28T07:37:31Z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0x010100D574006AFD41904FB64F35A937FABB5A</vt:lpwstr>
  </property>
</Properties>
</file>