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81" r:id="rId3"/>
    <p:sldId id="268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279" r:id="rId19"/>
    <p:sldId id="26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0" autoAdjust="0"/>
  </p:normalViewPr>
  <p:slideViewPr>
    <p:cSldViewPr snapToGrid="0" snapToObjects="1">
      <p:cViewPr varScale="1">
        <p:scale>
          <a:sx n="85" d="100"/>
          <a:sy n="85" d="100"/>
        </p:scale>
        <p:origin x="1363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55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57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56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F8C717-5798-4F62-A506-11307DAB32DB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168AD8-27E5-43CF-8F3E-9DB6C126A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896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4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901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2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4" y="452720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4" y="428064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2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914402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2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2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5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4" y="461684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4" y="4801577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6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5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5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3" y="2857536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7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4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5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Mushfiqur Rahman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 2015: Data Structures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Stack &amp; Queue </a:t>
            </a:r>
            <a:r>
              <a:rPr lang="en-US" smtClean="0">
                <a:sym typeface="Wingdings" panose="05000000000000000000" pitchFamily="2" charset="2"/>
              </a:rPr>
              <a:t></a:t>
            </a:r>
            <a:r>
              <a:rPr lang="en-US" smtClean="0"/>
              <a:t> </a:t>
            </a:r>
            <a:fld id="{4A983969-37C5-4618-A16D-59AABA52C74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19268" y="172278"/>
            <a:ext cx="8905462" cy="6210024"/>
          </a:xfrm>
        </p:spPr>
        <p:txBody>
          <a:bodyPr/>
          <a:lstStyle>
            <a:lvl1pPr marL="171450" indent="-171450">
              <a:defRPr 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>
              <a:defRPr lang="en-US" sz="21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15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347663" lvl="0" indent="-3476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Wingdings 2" panose="05020102010507070707" pitchFamily="18" charset="2"/>
              <a:buChar char="õ"/>
            </a:pPr>
            <a:r>
              <a:rPr lang="en-US" dirty="0" smtClean="0"/>
              <a:t>Click to edit Master text styles</a:t>
            </a:r>
          </a:p>
          <a:p>
            <a:pPr marL="646510" lvl="1" indent="-30361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" panose="05000000000000000000" pitchFamily="2" charset="2"/>
              <a:buChar char="¯"/>
            </a:pPr>
            <a:r>
              <a:rPr lang="en-US" dirty="0" smtClean="0"/>
              <a:t>Second level</a:t>
            </a:r>
          </a:p>
          <a:p>
            <a:pPr marL="904875" lvl="2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ô"/>
              <a:tabLst>
                <a:tab pos="944166" algn="l"/>
              </a:tabLst>
            </a:pPr>
            <a:r>
              <a:rPr lang="en-US" dirty="0" smtClean="0"/>
              <a:t>Third level</a:t>
            </a:r>
          </a:p>
          <a:p>
            <a:pPr marL="1241822" lvl="3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ò"/>
            </a:pPr>
            <a:r>
              <a:rPr lang="en-US" dirty="0" smtClean="0"/>
              <a:t>Fourth level</a:t>
            </a:r>
          </a:p>
          <a:p>
            <a:pPr marL="1590675" lvl="4" indent="-258366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Wingdings 2" panose="05020102010507070707" pitchFamily="18" charset="2"/>
              <a:buChar char="ñ"/>
            </a:pPr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88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4" y="444730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60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1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4" y="1906544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30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4" y="444730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6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4" y="4801577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4" y="6263391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7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9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8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4" y="455775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284164" y="1577849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20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5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4" y="2133602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4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4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QueueArray.html" TargetMode="External"/><Relationship Id="rId2" Type="http://schemas.openxmlformats.org/officeDocument/2006/relationships/hyperlink" Target="https://en.wikipedia.org/wiki/Queue_(abstract_data_type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7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764390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80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9 )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Queue Full, if (rear==(MaxSize-1))</a:t>
            </a: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/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4220256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78818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183753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557089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4563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front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856405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532591" y="145243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905927" y="169830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6127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front++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447297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7978614" y="1464054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8351950" y="1709930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867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front=rear=-1, if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((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front!=-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1) &amp;&amp;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(front==rear))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609587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311663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573029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Initialize( )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front=rear=-1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( 2 )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( 5 )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 rear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( 9 )  Queue Full, if (rear==(MaxSize-1))</a:t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front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front = 3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DeQueue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() 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front=rear=-1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, if ((front!=-1) &amp;&amp; (front==rear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))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DeQueue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()  Queue Empty,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if ((front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==-1) &amp;&amp; (rear==-1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))</a:t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113508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solidFill>
                          <a:schemeClr val="bg1">
                            <a:lumMod val="85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80768" y="3198371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69064" y="2814647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99747" y="150798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73083" y="175385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73918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Initialize queue[</a:t>
            </a:r>
            <a:r>
              <a:rPr lang="en-US" sz="1600" dirty="0" err="1" smtClean="0">
                <a:latin typeface="Consolas" panose="020B0609020204030204" pitchFamily="49" charset="0"/>
              </a:rPr>
              <a:t>maxSize</a:t>
            </a:r>
            <a:r>
              <a:rPr lang="en-US" sz="1600" dirty="0" smtClean="0">
                <a:latin typeface="Consolas" panose="020B0609020204030204" pitchFamily="49" charset="0"/>
              </a:rPr>
              <a:t>]; front = rear = -1;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isEmpty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if ((front==-1) and (rear==-1)):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then return true;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isFull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if </a:t>
            </a:r>
            <a:r>
              <a:rPr lang="en-US" sz="1600" dirty="0" smtClean="0">
                <a:latin typeface="Consolas" panose="020B0609020204030204" pitchFamily="49" charset="0"/>
              </a:rPr>
              <a:t>rear==(maxSize-1):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  then return true;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enqueue</a:t>
            </a:r>
            <a:r>
              <a:rPr lang="en-US" sz="1600" dirty="0" smtClean="0">
                <a:latin typeface="Consolas" panose="020B0609020204030204" pitchFamily="49" charset="0"/>
              </a:rPr>
              <a:t>(x){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full): {error: “queue full!”;}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otherwise if(queue is empty): {front=rear=0; insert x in queue[rear]}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rear++; insert x in queue[rear];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32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Pseudo code of Queue Implementation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4524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if(queue empty): {error: “queue is empty! </a:t>
            </a:r>
            <a:r>
              <a:rPr lang="en-US" sz="1600" dirty="0" err="1" smtClean="0">
                <a:latin typeface="Consolas" panose="020B0609020204030204" pitchFamily="49" charset="0"/>
              </a:rPr>
              <a:t>dequeue</a:t>
            </a:r>
            <a:r>
              <a:rPr lang="en-US" sz="1600" dirty="0" smtClean="0">
                <a:latin typeface="Consolas" panose="020B0609020204030204" pitchFamily="49" charset="0"/>
              </a:rPr>
              <a:t> not possible”}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 if (front and rear are equal): {front=rear=-1;}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 {front++;}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frontElement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return queue[front];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  <a:p>
            <a:pPr algn="just">
              <a:buSzPct val="90000"/>
              <a:defRPr/>
            </a:pP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err="1" smtClean="0">
                <a:latin typeface="Consolas" panose="020B0609020204030204" pitchFamily="49" charset="0"/>
              </a:rPr>
              <a:t>showQueue</a:t>
            </a:r>
            <a:r>
              <a:rPr lang="en-US" sz="1600" dirty="0" smtClean="0">
                <a:latin typeface="Consolas" panose="020B0609020204030204" pitchFamily="49" charset="0"/>
              </a:rPr>
              <a:t>(){</a:t>
            </a: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  if (queue empty)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error: “cannot show queue because it is empty”;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otherwise:</a:t>
            </a:r>
          </a:p>
          <a:p>
            <a:pPr algn="just">
              <a:buSzPct val="90000"/>
              <a:defRPr/>
            </a:pP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for: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=front;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&lt;=rear;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++</a:t>
            </a:r>
          </a:p>
          <a:p>
            <a:pPr algn="just">
              <a:buSzPct val="90000"/>
              <a:defRPr/>
            </a:pPr>
            <a:r>
              <a:rPr lang="en-US" sz="1600">
                <a:latin typeface="Consolas" panose="020B0609020204030204" pitchFamily="49" charset="0"/>
              </a:rPr>
              <a:t> </a:t>
            </a:r>
            <a:r>
              <a:rPr lang="en-US" sz="1600" smtClean="0">
                <a:latin typeface="Consolas" panose="020B0609020204030204" pitchFamily="49" charset="0"/>
              </a:rPr>
              <a:t>     output</a:t>
            </a:r>
            <a:r>
              <a:rPr lang="en-US" sz="1600" dirty="0" smtClean="0">
                <a:latin typeface="Consolas" panose="020B0609020204030204" pitchFamily="49" charset="0"/>
              </a:rPr>
              <a:t>: queue[front];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algn="just">
              <a:buSzPct val="90000"/>
              <a:defRPr/>
            </a:pPr>
            <a:endParaRPr lang="en-US" sz="1600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6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19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1"/>
            <a:ext cx="83690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://en.wikipedia.org/wiki/Queue_(abstract_data_type</a:t>
            </a:r>
            <a:r>
              <a:rPr lang="en-US" dirty="0" smtClean="0">
                <a:hlinkClick r:id="rId2"/>
              </a:rPr>
              <a:t>)</a:t>
            </a:r>
            <a:endParaRPr lang="en-US" dirty="0" smtClean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://www.cs.usfca.edu/~</a:t>
            </a:r>
            <a:r>
              <a:rPr lang="en-US" dirty="0" smtClean="0">
                <a:hlinkClick r:id="rId3"/>
              </a:rPr>
              <a:t>galles/visualization/QueueArray.html</a:t>
            </a:r>
            <a:r>
              <a:rPr lang="en-US" dirty="0" smtClean="0"/>
              <a:t> </a:t>
            </a:r>
            <a:r>
              <a:rPr lang="en-US" dirty="0" smtClean="0"/>
              <a:t>(This </a:t>
            </a:r>
            <a:r>
              <a:rPr lang="en-US" dirty="0" smtClean="0"/>
              <a:t>is a great site for visualizing stack operations</a:t>
            </a:r>
            <a:r>
              <a:rPr lang="en-US" dirty="0" smtClean="0"/>
              <a:t>)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2008. </a:t>
            </a:r>
            <a:r>
              <a:rPr lang="en-US" i="1" dirty="0"/>
              <a:t>[Chapter 1: 1.2</a:t>
            </a:r>
            <a:r>
              <a:rPr lang="en-US" i="1" dirty="0" smtClean="0"/>
              <a:t>]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86696" y="2363928"/>
            <a:ext cx="4703869" cy="3864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AutoNum type="arabicPeriod"/>
            </a:pPr>
            <a:r>
              <a:rPr lang="en-US" sz="1600" dirty="0" smtClean="0">
                <a:solidFill>
                  <a:schemeClr val="tx1"/>
                </a:solidFill>
              </a:rPr>
              <a:t>Queue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Definition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Queue in Computer Language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en-US" sz="1600" dirty="0" smtClean="0">
                <a:solidFill>
                  <a:schemeClr val="tx1"/>
                </a:solidFill>
              </a:rPr>
              <a:t>Simulation of Operations</a:t>
            </a:r>
          </a:p>
          <a:p>
            <a:pPr marL="857250" lvl="1" indent="-400050" algn="l">
              <a:buClr>
                <a:schemeClr val="accent6"/>
              </a:buClr>
              <a:buFont typeface="+mj-lt"/>
              <a:buAutoNum type="romanLcPeriod"/>
            </a:pPr>
            <a:r>
              <a:rPr lang="fr-FR" sz="1600" dirty="0">
                <a:solidFill>
                  <a:schemeClr val="tx1"/>
                </a:solidFill>
              </a:rPr>
              <a:t>Pseudo code of Queue </a:t>
            </a:r>
            <a:r>
              <a:rPr lang="fr-FR" sz="1600" dirty="0" err="1" smtClean="0">
                <a:solidFill>
                  <a:schemeClr val="tx1"/>
                </a:solidFill>
              </a:rPr>
              <a:t>Implementation</a:t>
            </a:r>
            <a:endParaRPr lang="fr-FR" sz="1600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Font typeface="+mj-lt"/>
              <a:buAutoNum type="arabicPeriod" startAt="2"/>
            </a:pPr>
            <a:r>
              <a:rPr lang="en-US" sz="1600" dirty="0" smtClean="0">
                <a:solidFill>
                  <a:schemeClr val="tx1"/>
                </a:solidFill>
              </a:rPr>
              <a:t>References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703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Queue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85215" y="2156829"/>
            <a:ext cx="836903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waiting line – seen in daily </a:t>
            </a:r>
            <a:r>
              <a:rPr lang="en-US" dirty="0" smtClean="0"/>
              <a:t>life.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line of people waiting for a bank </a:t>
            </a:r>
            <a:r>
              <a:rPr lang="en-US" dirty="0" smtClean="0"/>
              <a:t>teller.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line of cars at a toll </a:t>
            </a:r>
            <a:r>
              <a:rPr lang="en-US" dirty="0" smtClean="0"/>
              <a:t>both.</a:t>
            </a: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Queue </a:t>
            </a:r>
            <a:r>
              <a:rPr lang="en-US" dirty="0"/>
              <a:t>data structure is like a container with both end open.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 end called </a:t>
            </a:r>
            <a:r>
              <a:rPr lang="en-US" b="1" dirty="0">
                <a:solidFill>
                  <a:srgbClr val="7030A0"/>
                </a:solidFill>
              </a:rPr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Another end is  </a:t>
            </a:r>
            <a:r>
              <a:rPr lang="en-US" b="1" dirty="0">
                <a:solidFill>
                  <a:srgbClr val="7030A0"/>
                </a:solidFill>
              </a:rPr>
              <a:t>front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This </a:t>
            </a:r>
            <a:r>
              <a:rPr lang="en-US" dirty="0"/>
              <a:t>mechanism is called First-In-First-Out (FIFO). 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 smtClean="0"/>
              <a:t>Some </a:t>
            </a:r>
            <a:r>
              <a:rPr lang="en-US" dirty="0"/>
              <a:t>of the applications are : 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Device queue, printer queue, keystroke queue, etc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5171560" cy="484632"/>
          </a:xfrm>
        </p:spPr>
        <p:txBody>
          <a:bodyPr>
            <a:normAutofit/>
          </a:bodyPr>
          <a:lstStyle/>
          <a:p>
            <a:r>
              <a:rPr lang="en-US" dirty="0" smtClean="0"/>
              <a:t>Definition</a:t>
            </a:r>
          </a:p>
        </p:txBody>
      </p:sp>
    </p:spTree>
    <p:extLst>
      <p:ext uri="{BB962C8B-B14F-4D97-AF65-F5344CB8AC3E}">
        <p14:creationId xmlns:p14="http://schemas.microsoft.com/office/powerpoint/2010/main" val="232277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Queue in Computer Language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queue is a sequence of data </a:t>
            </a:r>
            <a:r>
              <a:rPr lang="en-US" dirty="0" smtClean="0"/>
              <a:t>elements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In the sequence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added only at the </a:t>
            </a:r>
            <a:r>
              <a:rPr lang="en-US" b="1" dirty="0"/>
              <a:t>rear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Items can be removed only at the other end, </a:t>
            </a:r>
            <a:r>
              <a:rPr lang="en-US" b="1" dirty="0" smtClean="0"/>
              <a:t>front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b="1" dirty="0">
              <a:solidFill>
                <a:srgbClr val="7030A0"/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Basic operations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dirty="0"/>
              <a:t>Check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/>
              <a:t> (add element to back i.e. at the rear)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/>
              <a:t> (remove element from the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b="1" dirty="0">
                <a:cs typeface="Courier New" panose="02070309020205020404" pitchFamily="49" charset="0"/>
              </a:rPr>
              <a:t> </a:t>
            </a:r>
            <a:r>
              <a:rPr lang="en-US" dirty="0"/>
              <a:t>(retrieve value of element from front)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dirty="0"/>
              <a:t> (print all the values of queue from front to rear</a:t>
            </a:r>
            <a:r>
              <a:rPr lang="en-US" dirty="0" smtClean="0"/>
              <a:t>)</a:t>
            </a:r>
            <a:endParaRPr lang="en-US" dirty="0"/>
          </a:p>
        </p:txBody>
      </p:sp>
      <p:graphicFrame>
        <p:nvGraphicFramePr>
          <p:cNvPr id="4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788497"/>
              </p:ext>
            </p:extLst>
          </p:nvPr>
        </p:nvGraphicFramePr>
        <p:xfrm>
          <a:off x="5936875" y="2288514"/>
          <a:ext cx="3080655" cy="371475"/>
        </p:xfrm>
        <a:graphic>
          <a:graphicData uri="http://schemas.openxmlformats.org/drawingml/2006/table">
            <a:tbl>
              <a:tblPr/>
              <a:tblGrid>
                <a:gridCol w="616131"/>
                <a:gridCol w="616131"/>
                <a:gridCol w="616131"/>
                <a:gridCol w="616131"/>
                <a:gridCol w="616131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1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4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ja-JP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        </a:t>
                      </a: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ja-JP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T="45798" marB="45798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902731" y="1602714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front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6" name="Elbow Connector 5"/>
          <p:cNvCxnSpPr>
            <a:endCxn id="4" idx="1"/>
          </p:cNvCxnSpPr>
          <p:nvPr/>
        </p:nvCxnSpPr>
        <p:spPr>
          <a:xfrm>
            <a:off x="5354488" y="1993818"/>
            <a:ext cx="582387" cy="480433"/>
          </a:xfrm>
          <a:prstGeom prst="bentConnector3">
            <a:avLst>
              <a:gd name="adj1" fmla="val -2336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6410" y="2918966"/>
            <a:ext cx="881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7030A0"/>
                </a:solidFill>
              </a:rPr>
              <a:t>rear</a:t>
            </a:r>
            <a:endParaRPr lang="en-US" sz="2000" b="1" dirty="0">
              <a:solidFill>
                <a:srgbClr val="7030A0"/>
              </a:solidFill>
            </a:endParaRPr>
          </a:p>
        </p:txBody>
      </p:sp>
      <p:cxnSp>
        <p:nvCxnSpPr>
          <p:cNvPr id="8" name="Elbow Connector 7"/>
          <p:cNvCxnSpPr>
            <a:stCxn id="7" idx="1"/>
          </p:cNvCxnSpPr>
          <p:nvPr/>
        </p:nvCxnSpPr>
        <p:spPr>
          <a:xfrm rot="10800000">
            <a:off x="7494910" y="2723023"/>
            <a:ext cx="571500" cy="395999"/>
          </a:xfrm>
          <a:prstGeom prst="bentConnector3">
            <a:avLst>
              <a:gd name="adj1" fmla="val 99524"/>
            </a:avLst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51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b="1" dirty="0" smtClean="0">
                <a:solidFill>
                  <a:srgbClr val="0000B0"/>
                </a:solidFill>
              </a:rPr>
              <a:t>Initialize</a:t>
            </a:r>
            <a:r>
              <a:rPr lang="en-US" sz="1600" b="1" dirty="0">
                <a:solidFill>
                  <a:srgbClr val="0000B0"/>
                </a:solidFill>
              </a:rPr>
              <a:t>(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front=rear=-1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18201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414112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6702408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329073" y="1569542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6702409" y="1815418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 smtClean="0">
                <a:solidFill>
                  <a:schemeClr val="tx1"/>
                </a:solidFill>
              </a:rPr>
              <a:t>Simulation of Operations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728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(3)  front=rear=0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26450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846185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134481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258198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 smtClean="0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>
              <a:solidFill>
                <a:srgbClr val="0000B0"/>
              </a:solidFill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115746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291353" y="3137129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579649" y="2753405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316606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rear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2 ) 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943435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7641109" y="3141328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7929405" y="2757604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184661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ontent Placeholder 41"/>
          <p:cNvSpPr>
            <a:spLocks noGrp="1"/>
          </p:cNvSpPr>
          <p:nvPr>
            <p:ph idx="4294967295"/>
          </p:nvPr>
        </p:nvSpPr>
        <p:spPr>
          <a:xfrm>
            <a:off x="3098690" y="995363"/>
            <a:ext cx="5805487" cy="463867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Queue[4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en-US" sz="1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MaxSize</a:t>
            </a:r>
            <a:r>
              <a:rPr lang="en-US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=4;</a:t>
            </a:r>
          </a:p>
          <a:p>
            <a:pPr marL="0" indent="0">
              <a:buNone/>
            </a:pPr>
            <a:r>
              <a:rPr lang="en-US" sz="1600" dirty="0" smtClean="0">
                <a:solidFill>
                  <a:schemeClr val="tx1"/>
                </a:solidFill>
              </a:rPr>
              <a:t>Initialize</a:t>
            </a:r>
            <a:r>
              <a:rPr lang="en-US" sz="1600" dirty="0">
                <a:solidFill>
                  <a:schemeClr val="tx1"/>
                </a:solidFill>
              </a:rPr>
              <a:t>( )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front=rear=-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( 3 )  front=rear=0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 smtClean="0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( 6 )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1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/>
            </a:r>
            <a:b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</a:br>
            <a:r>
              <a:rPr lang="en-US" sz="1600" dirty="0" err="1">
                <a:solidFill>
                  <a:schemeClr val="tx1"/>
                </a:solidFill>
                <a:sym typeface="Wingdings" panose="05000000000000000000" pitchFamily="2" charset="2"/>
              </a:rPr>
              <a:t>EnQueue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( 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>2 )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</a:t>
            </a:r>
            <a:r>
              <a:rPr lang="en-US" sz="1600" dirty="0">
                <a:solidFill>
                  <a:schemeClr val="tx1"/>
                </a:solidFill>
                <a:sym typeface="Wingdings" panose="05000000000000000000" pitchFamily="2" charset="2"/>
              </a:rPr>
              <a:t> rear = 2</a:t>
            </a:r>
            <a: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  <a:t/>
            </a:r>
            <a:br>
              <a:rPr lang="en-US" sz="1600" dirty="0" smtClean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en-US" sz="1600" b="1" dirty="0" err="1">
                <a:solidFill>
                  <a:srgbClr val="0000B0"/>
                </a:solidFill>
                <a:sym typeface="Wingdings" panose="05000000000000000000" pitchFamily="2" charset="2"/>
              </a:rPr>
              <a:t>EnQueue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( </a:t>
            </a:r>
            <a:r>
              <a:rPr lang="en-US" sz="1600" b="1" dirty="0" smtClean="0">
                <a:solidFill>
                  <a:srgbClr val="0000B0"/>
                </a:solidFill>
                <a:sym typeface="Wingdings" panose="05000000000000000000" pitchFamily="2" charset="2"/>
              </a:rPr>
              <a:t>5 )</a:t>
            </a:r>
            <a:r>
              <a:rPr lang="en-US" sz="1600" b="1" dirty="0">
                <a:solidFill>
                  <a:srgbClr val="0000B0"/>
                </a:solidFill>
                <a:sym typeface="Wingdings" panose="05000000000000000000" pitchFamily="2" charset="2"/>
              </a:rPr>
              <a:t>  rear++</a:t>
            </a:r>
            <a:endParaRPr lang="en-US" sz="1600" b="1" dirty="0" smtClean="0">
              <a:solidFill>
                <a:srgbClr val="0000B0"/>
              </a:solidFill>
              <a:sym typeface="Wingdings" panose="05000000000000000000" pitchFamily="2" charset="2"/>
            </a:endParaRPr>
          </a:p>
        </p:txBody>
      </p:sp>
      <p:sp>
        <p:nvSpPr>
          <p:cNvPr id="43" name="Text Placeholder 42"/>
          <p:cNvSpPr>
            <a:spLocks noGrp="1"/>
          </p:cNvSpPr>
          <p:nvPr>
            <p:ph type="body" sz="half" idx="4294967295"/>
          </p:nvPr>
        </p:nvSpPr>
        <p:spPr>
          <a:xfrm>
            <a:off x="190264" y="2701043"/>
            <a:ext cx="2950978" cy="4115266"/>
          </a:xfrm>
        </p:spPr>
        <p:txBody>
          <a:bodyPr>
            <a:normAutofit/>
          </a:bodyPr>
          <a:lstStyle/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dirty="0"/>
              <a:t>Check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IsFull</a:t>
            </a:r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800" dirty="0" smtClean="0"/>
              <a:t> </a:t>
            </a:r>
            <a:r>
              <a:rPr lang="en-US" sz="1800" dirty="0"/>
              <a:t>(add element to back i.e. at the rear)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800" dirty="0" smtClean="0"/>
              <a:t> </a:t>
            </a:r>
            <a:r>
              <a:rPr lang="en-US" sz="1800" dirty="0"/>
              <a:t>(remove element from the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FrontValue</a:t>
            </a:r>
            <a:r>
              <a:rPr lang="en-US" sz="1800" dirty="0"/>
              <a:t> (retrieve value of element from front)</a:t>
            </a:r>
          </a:p>
          <a:p>
            <a:pPr marL="512064" indent="-512064">
              <a:spcBef>
                <a:spcPts val="400"/>
              </a:spcBef>
              <a:spcAft>
                <a:spcPts val="400"/>
              </a:spcAft>
              <a:buClrTx/>
              <a:buFont typeface="Wingdings" panose="05000000000000000000" pitchFamily="2" charset="2"/>
              <a:buChar char="q"/>
            </a:pPr>
            <a:r>
              <a:rPr lang="en-US" sz="1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ShowQueue</a:t>
            </a:r>
            <a:r>
              <a:rPr lang="en-US" sz="1800" dirty="0" smtClean="0"/>
              <a:t> </a:t>
            </a:r>
            <a:r>
              <a:rPr lang="en-US" sz="1800" dirty="0"/>
              <a:t>(print all the values of </a:t>
            </a:r>
            <a:r>
              <a:rPr lang="en-US" sz="1800" dirty="0" smtClean="0"/>
              <a:t>queue from </a:t>
            </a:r>
            <a:r>
              <a:rPr lang="en-US" sz="1800" dirty="0"/>
              <a:t>front to rear)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631423"/>
              </p:ext>
            </p:extLst>
          </p:nvPr>
        </p:nvGraphicFramePr>
        <p:xfrm>
          <a:off x="6990704" y="2112210"/>
          <a:ext cx="1956025" cy="563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205"/>
                <a:gridCol w="391205"/>
                <a:gridCol w="391205"/>
                <a:gridCol w="391205"/>
                <a:gridCol w="391205"/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8059635" y="3154445"/>
            <a:ext cx="57659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rear</a:t>
            </a:r>
          </a:p>
        </p:txBody>
      </p:sp>
      <p:cxnSp>
        <p:nvCxnSpPr>
          <p:cNvPr id="16" name="Straight Arrow Connector 15"/>
          <p:cNvCxnSpPr>
            <a:stCxn id="12" idx="0"/>
          </p:cNvCxnSpPr>
          <p:nvPr/>
        </p:nvCxnSpPr>
        <p:spPr>
          <a:xfrm flipV="1">
            <a:off x="8347931" y="2770721"/>
            <a:ext cx="1" cy="383724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6993424" y="2388889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377145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760866" y="2388303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9076" y="238771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253600" y="2100838"/>
            <a:ext cx="383721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/>
          <p:cNvSpPr txBox="1"/>
          <p:nvPr/>
        </p:nvSpPr>
        <p:spPr>
          <a:xfrm>
            <a:off x="6725100" y="1473110"/>
            <a:ext cx="6976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098436" y="1718986"/>
            <a:ext cx="1" cy="383724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662616" y="2395836"/>
            <a:ext cx="6776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6340252" y="2534336"/>
            <a:ext cx="653172" cy="0"/>
          </a:xfrm>
          <a:prstGeom prst="straightConnector1">
            <a:avLst/>
          </a:prstGeom>
          <a:ln w="31750"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Subtitle 2"/>
          <p:cNvSpPr txBox="1">
            <a:spLocks/>
          </p:cNvSpPr>
          <p:nvPr/>
        </p:nvSpPr>
        <p:spPr>
          <a:xfrm>
            <a:off x="335494" y="731162"/>
            <a:ext cx="7087282" cy="923012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Simulation of Operations</a:t>
            </a:r>
          </a:p>
        </p:txBody>
      </p:sp>
    </p:spTree>
    <p:extLst>
      <p:ext uri="{BB962C8B-B14F-4D97-AF65-F5344CB8AC3E}">
        <p14:creationId xmlns:p14="http://schemas.microsoft.com/office/powerpoint/2010/main" val="32535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89D1FD-5DAC-4F04-B371-08C5D2C5194C}"/>
</file>

<file path=customXml/itemProps2.xml><?xml version="1.0" encoding="utf-8"?>
<ds:datastoreItem xmlns:ds="http://schemas.openxmlformats.org/officeDocument/2006/customXml" ds:itemID="{848A1D1F-9554-4554-BC66-0883789A5C41}"/>
</file>

<file path=customXml/itemProps3.xml><?xml version="1.0" encoding="utf-8"?>
<ds:datastoreItem xmlns:ds="http://schemas.openxmlformats.org/officeDocument/2006/customXml" ds:itemID="{BB315380-1484-4B6F-8A23-A56690DBA32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1074</TotalTime>
  <Words>1354</Words>
  <Application>Microsoft Office PowerPoint</Application>
  <PresentationFormat>On-screen Show (4:3)</PresentationFormat>
  <Paragraphs>347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MS PGothic</vt:lpstr>
      <vt:lpstr>Arial</vt:lpstr>
      <vt:lpstr>Calibri</vt:lpstr>
      <vt:lpstr>Consolas</vt:lpstr>
      <vt:lpstr>Corbel</vt:lpstr>
      <vt:lpstr>Courier New</vt:lpstr>
      <vt:lpstr>Wingdings</vt:lpstr>
      <vt:lpstr>Wingdings 2</vt:lpstr>
      <vt:lpstr>Spectrum</vt:lpstr>
      <vt:lpstr>Queue</vt:lpstr>
      <vt:lpstr>Lecture Outline</vt:lpstr>
      <vt:lpstr>Queue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695</cp:revision>
  <dcterms:created xsi:type="dcterms:W3CDTF">2018-12-10T17:20:29Z</dcterms:created>
  <dcterms:modified xsi:type="dcterms:W3CDTF">2020-04-28T07:33:18Z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