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23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tags/tag1.xml" ContentType="application/vnd.openxmlformats-officedocument.presentationml.tags+xml"/>
  <Override PartName="/ppt/revisionInfo.xml" ContentType="application/vnd.ms-powerpoint.revisioninfo+xml"/>
  <Override PartName="/ppt/changesInfos/changesInfo1.xml" ContentType="application/vnd.ms-powerpoint.changesinfo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sldIdLst>
    <p:sldId id="256" r:id="rId2"/>
    <p:sldId id="257" r:id="rId3"/>
    <p:sldId id="266" r:id="rId4"/>
    <p:sldId id="268" r:id="rId5"/>
    <p:sldId id="271" r:id="rId6"/>
    <p:sldId id="272" r:id="rId7"/>
    <p:sldId id="267" r:id="rId8"/>
    <p:sldId id="270" r:id="rId9"/>
    <p:sldId id="258" r:id="rId10"/>
    <p:sldId id="273" r:id="rId11"/>
    <p:sldId id="274" r:id="rId12"/>
    <p:sldId id="277" r:id="rId13"/>
    <p:sldId id="275" r:id="rId14"/>
    <p:sldId id="276" r:id="rId15"/>
    <p:sldId id="278" r:id="rId16"/>
    <p:sldId id="280" r:id="rId17"/>
    <p:sldId id="283" r:id="rId18"/>
    <p:sldId id="284" r:id="rId19"/>
    <p:sldId id="279" r:id="rId20"/>
    <p:sldId id="281" r:id="rId21"/>
    <p:sldId id="282" r:id="rId22"/>
    <p:sldId id="264" r:id="rId23"/>
    <p:sldId id="265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ACE4D4-FCE1-4165-870A-8CA62AA3669E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DD2788-1166-4883-A641-C3546CC6DC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dense graph is one where there are many edges, but not necessarily as many as in a complete graph. This term is intentionally vague and is intended to convey a general sense that the number of edges can be expected to be large with respect to the number of vertices.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DD2788-1166-4883-A641-C3546CC6DC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33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xmlns="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xmlns="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ata_structure" TargetMode="Externa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2106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xmlns="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467514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xmlns="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xmlns="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xmlns="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xmlns="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xmlns="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xmlns="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 smtClean="0"/>
                        <a:t>Lecture </a:t>
                      </a:r>
                      <a:r>
                        <a:rPr lang="en-US" dirty="0"/>
                        <a:t>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11.2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 err="1" smtClean="0"/>
                        <a:t>Jannatul</a:t>
                      </a:r>
                      <a:r>
                        <a:rPr lang="en-US" i="1" baseline="0" dirty="0" smtClean="0"/>
                        <a:t> </a:t>
                      </a:r>
                      <a:r>
                        <a:rPr lang="en-US" i="1" baseline="0" dirty="0" err="1" smtClean="0"/>
                        <a:t>Maowa</a:t>
                      </a:r>
                      <a:r>
                        <a:rPr lang="en-US" i="1" baseline="0" dirty="0" smtClean="0"/>
                        <a:t>                  </a:t>
                      </a:r>
                      <a:r>
                        <a:rPr lang="en-US" b="1" i="0" baseline="0" dirty="0" smtClean="0"/>
                        <a:t>Email: </a:t>
                      </a:r>
                      <a:r>
                        <a:rPr lang="en-US" i="1" baseline="0" dirty="0" smtClean="0"/>
                        <a:t>maowa@aiub.edu</a:t>
                      </a:r>
                      <a:endParaRPr lang="en-US" i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Data Structure (Theory)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Forests, DAG, Components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163074" y="1758916"/>
            <a:ext cx="7947718" cy="4698090"/>
          </a:xfrm>
          <a:prstGeom prst="rect">
            <a:avLst/>
          </a:prstGeom>
        </p:spPr>
      </p:pic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96344438"/>
              </p:ext>
            </p:extLst>
          </p:nvPr>
        </p:nvGraphicFramePr>
        <p:xfrm>
          <a:off x="264149" y="3783123"/>
          <a:ext cx="2963862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Photo Editor Photo" r:id="rId4" imgW="2685714" imgH="2066667" progId="MSPhotoEd.3">
                  <p:embed/>
                </p:oleObj>
              </mc:Choice>
              <mc:Fallback>
                <p:oleObj name="Photo Editor Photo" r:id="rId4" imgW="2685714" imgH="206666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149" y="3783123"/>
                        <a:ext cx="2963862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263988" y="5999806"/>
            <a:ext cx="3031067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kern="1400" dirty="0" smtClean="0">
                <a:latin typeface="DokChampa" panose="020B0604020202020204" pitchFamily="34" charset="-34"/>
                <a:ea typeface="Arial Unicode MS" panose="020B0604020202020204" pitchFamily="34" charset="-128"/>
                <a:cs typeface="DokChampa" panose="020B0604020202020204" pitchFamily="34" charset="-34"/>
              </a:rPr>
              <a:t>Weighted Graph</a:t>
            </a:r>
            <a:endParaRPr lang="en-US" sz="2400" b="1" kern="1400" dirty="0">
              <a:latin typeface="DokChampa" panose="020B0604020202020204" pitchFamily="34" charset="-34"/>
              <a:ea typeface="Arial Unicode MS" panose="020B0604020202020204" pitchFamily="34" charset="-128"/>
              <a:cs typeface="DokChampa" panose="020B0604020202020204" pitchFamily="34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250635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Applications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 smtClean="0"/>
              <a:t> State-space </a:t>
            </a:r>
            <a:r>
              <a:rPr lang="en-US" sz="2400" dirty="0"/>
              <a:t>search in Artificial Intelligence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Geographical information systems, electronic street directory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Logistics and supply chain management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Telecommunications network design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Many more industry applications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world wide web (www)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Resource allocation graph for processes that are active in the system.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The graphic representation of a map </a:t>
            </a:r>
          </a:p>
          <a:p>
            <a:pPr marL="285750" indent="-285750" algn="just">
              <a:buFont typeface="Wingdings" panose="05000000000000000000" pitchFamily="2" charset="2"/>
              <a:buChar char="v"/>
            </a:pP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Scene graphs: </a:t>
            </a:r>
            <a:r>
              <a:rPr lang="en-US" sz="2400" dirty="0"/>
              <a:t>The contents of a visual scene are also managed by using graph data structure.</a:t>
            </a:r>
          </a:p>
        </p:txBody>
      </p:sp>
    </p:spTree>
    <p:extLst>
      <p:ext uri="{BB962C8B-B14F-4D97-AF65-F5344CB8AC3E}">
        <p14:creationId xmlns:p14="http://schemas.microsoft.com/office/powerpoint/2010/main" val="414783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Applications—Communication Network</a:t>
            </a:r>
            <a:endParaRPr lang="en-US" sz="2800" b="1" dirty="0">
              <a:solidFill>
                <a:schemeClr val="tx1"/>
              </a:solidFill>
            </a:endParaRPr>
          </a:p>
        </p:txBody>
      </p:sp>
      <p:grpSp>
        <p:nvGrpSpPr>
          <p:cNvPr id="3" name="Group 36"/>
          <p:cNvGrpSpPr>
            <a:grpSpLocks/>
          </p:cNvGrpSpPr>
          <p:nvPr/>
        </p:nvGrpSpPr>
        <p:grpSpPr bwMode="auto">
          <a:xfrm>
            <a:off x="1408698" y="1564217"/>
            <a:ext cx="6242050" cy="3667125"/>
            <a:chOff x="1060" y="1108"/>
            <a:chExt cx="3932" cy="2310"/>
          </a:xfrm>
        </p:grpSpPr>
        <p:sp>
          <p:nvSpPr>
            <p:cNvPr id="4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6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5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6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27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28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29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cs typeface="+mn-cs"/>
                </a:rPr>
                <a:t>4</a:t>
              </a:r>
            </a:p>
          </p:txBody>
        </p:sp>
        <p:sp>
          <p:nvSpPr>
            <p:cNvPr id="30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1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2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3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4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56720" y="550433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= communication link</a:t>
            </a:r>
            <a:r>
              <a:rPr lang="en-US" altLang="ja-JP" sz="2800" dirty="0" smtClean="0"/>
              <a:t>.</a:t>
            </a:r>
            <a:endParaRPr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865035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Applications—Driving Distance/Time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2000" dirty="0"/>
          </a:p>
        </p:txBody>
      </p:sp>
      <p:sp>
        <p:nvSpPr>
          <p:cNvPr id="8" name="Rectangle 7"/>
          <p:cNvSpPr/>
          <p:nvPr/>
        </p:nvSpPr>
        <p:spPr>
          <a:xfrm>
            <a:off x="75370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Vertex = city, edge  weight = driving distance/time.</a:t>
            </a:r>
          </a:p>
        </p:txBody>
      </p:sp>
      <p:grpSp>
        <p:nvGrpSpPr>
          <p:cNvPr id="9" name="Group 48"/>
          <p:cNvGrpSpPr>
            <a:grpSpLocks/>
          </p:cNvGrpSpPr>
          <p:nvPr/>
        </p:nvGrpSpPr>
        <p:grpSpPr bwMode="auto">
          <a:xfrm>
            <a:off x="1428612" y="1638953"/>
            <a:ext cx="6242050" cy="3667125"/>
            <a:chOff x="1060" y="1108"/>
            <a:chExt cx="3932" cy="2310"/>
          </a:xfrm>
        </p:grpSpPr>
        <p:sp>
          <p:nvSpPr>
            <p:cNvPr id="10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38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8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9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1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32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33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4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5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6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7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8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9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40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41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42" name="Rectangle 36"/>
            <p:cNvSpPr>
              <a:spLocks noChangeArrowheads="1"/>
            </p:cNvSpPr>
            <p:nvPr/>
          </p:nvSpPr>
          <p:spPr bwMode="auto">
            <a:xfrm>
              <a:off x="1296" y="12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 dirty="0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43" name="Rectangle 37"/>
            <p:cNvSpPr>
              <a:spLocks noChangeArrowheads="1"/>
            </p:cNvSpPr>
            <p:nvPr/>
          </p:nvSpPr>
          <p:spPr bwMode="auto">
            <a:xfrm>
              <a:off x="2160" y="148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8</a:t>
              </a:r>
            </a:p>
          </p:txBody>
        </p:sp>
        <p:sp>
          <p:nvSpPr>
            <p:cNvPr id="44" name="Rectangle 38"/>
            <p:cNvSpPr>
              <a:spLocks noChangeArrowheads="1"/>
            </p:cNvSpPr>
            <p:nvPr/>
          </p:nvSpPr>
          <p:spPr bwMode="auto">
            <a:xfrm>
              <a:off x="2832" y="172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5" name="Rectangle 39"/>
            <p:cNvSpPr>
              <a:spLocks noChangeArrowheads="1"/>
            </p:cNvSpPr>
            <p:nvPr/>
          </p:nvSpPr>
          <p:spPr bwMode="auto">
            <a:xfrm>
              <a:off x="2928" y="2544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6</a:t>
              </a:r>
            </a:p>
          </p:txBody>
        </p:sp>
        <p:sp>
          <p:nvSpPr>
            <p:cNvPr id="46" name="Rectangle 40"/>
            <p:cNvSpPr>
              <a:spLocks noChangeArrowheads="1"/>
            </p:cNvSpPr>
            <p:nvPr/>
          </p:nvSpPr>
          <p:spPr bwMode="auto">
            <a:xfrm>
              <a:off x="2592" y="297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7</a:t>
              </a:r>
            </a:p>
          </p:txBody>
        </p:sp>
        <p:sp>
          <p:nvSpPr>
            <p:cNvPr id="47" name="Rectangle 41"/>
            <p:cNvSpPr>
              <a:spLocks noChangeArrowheads="1"/>
            </p:cNvSpPr>
            <p:nvPr/>
          </p:nvSpPr>
          <p:spPr bwMode="auto">
            <a:xfrm>
              <a:off x="1872" y="2496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48" name="Rectangle 42"/>
            <p:cNvSpPr>
              <a:spLocks noChangeArrowheads="1"/>
            </p:cNvSpPr>
            <p:nvPr/>
          </p:nvSpPr>
          <p:spPr bwMode="auto">
            <a:xfrm>
              <a:off x="1200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2</a:t>
              </a:r>
            </a:p>
          </p:txBody>
        </p:sp>
        <p:sp>
          <p:nvSpPr>
            <p:cNvPr id="49" name="Line 43"/>
            <p:cNvSpPr>
              <a:spLocks noChangeShapeType="1"/>
            </p:cNvSpPr>
            <p:nvPr/>
          </p:nvSpPr>
          <p:spPr bwMode="auto">
            <a:xfrm>
              <a:off x="2688" y="2352"/>
              <a:ext cx="6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50" name="Rectangle 44"/>
            <p:cNvSpPr>
              <a:spLocks noChangeArrowheads="1"/>
            </p:cNvSpPr>
            <p:nvPr/>
          </p:nvSpPr>
          <p:spPr bwMode="auto">
            <a:xfrm>
              <a:off x="302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1" name="Rectangle 45"/>
            <p:cNvSpPr>
              <a:spLocks noChangeArrowheads="1"/>
            </p:cNvSpPr>
            <p:nvPr/>
          </p:nvSpPr>
          <p:spPr bwMode="auto">
            <a:xfrm>
              <a:off x="3408" y="1920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4</a:t>
              </a:r>
            </a:p>
          </p:txBody>
        </p:sp>
        <p:sp>
          <p:nvSpPr>
            <p:cNvPr id="52" name="Rectangle 46"/>
            <p:cNvSpPr>
              <a:spLocks noChangeArrowheads="1"/>
            </p:cNvSpPr>
            <p:nvPr/>
          </p:nvSpPr>
          <p:spPr bwMode="auto">
            <a:xfrm>
              <a:off x="3984" y="1968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5</a:t>
              </a:r>
            </a:p>
          </p:txBody>
        </p:sp>
        <p:sp>
          <p:nvSpPr>
            <p:cNvPr id="53" name="Rectangle 47"/>
            <p:cNvSpPr>
              <a:spLocks noChangeArrowheads="1"/>
            </p:cNvSpPr>
            <p:nvPr/>
          </p:nvSpPr>
          <p:spPr bwMode="auto">
            <a:xfrm>
              <a:off x="4704" y="2112"/>
              <a:ext cx="1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solidFill>
                    <a:schemeClr val="tx2"/>
                  </a:solidFill>
                  <a:cs typeface="+mn-cs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322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Applications—Street Map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70575" y="5486400"/>
            <a:ext cx="7777509" cy="5378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2800" dirty="0"/>
              <a:t>Some streets are one way.</a:t>
            </a:r>
          </a:p>
        </p:txBody>
      </p:sp>
      <p:grpSp>
        <p:nvGrpSpPr>
          <p:cNvPr id="5" name="Group 38"/>
          <p:cNvGrpSpPr>
            <a:grpSpLocks/>
          </p:cNvGrpSpPr>
          <p:nvPr/>
        </p:nvGrpSpPr>
        <p:grpSpPr bwMode="auto">
          <a:xfrm>
            <a:off x="1438304" y="1487207"/>
            <a:ext cx="6242050" cy="3667125"/>
            <a:chOff x="1060" y="1108"/>
            <a:chExt cx="3932" cy="231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060" y="163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684" y="110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2692" y="130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3700" y="1492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4708" y="168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1" name="Oval 9"/>
            <p:cNvSpPr>
              <a:spLocks noChangeArrowheads="1"/>
            </p:cNvSpPr>
            <p:nvPr/>
          </p:nvSpPr>
          <p:spPr bwMode="auto">
            <a:xfrm>
              <a:off x="1444" y="2068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2" name="Oval 10"/>
            <p:cNvSpPr>
              <a:spLocks noChangeArrowheads="1"/>
            </p:cNvSpPr>
            <p:nvPr/>
          </p:nvSpPr>
          <p:spPr bwMode="auto">
            <a:xfrm>
              <a:off x="2404" y="216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3" name="Oval 11"/>
            <p:cNvSpPr>
              <a:spLocks noChangeArrowheads="1"/>
            </p:cNvSpPr>
            <p:nvPr/>
          </p:nvSpPr>
          <p:spPr bwMode="auto">
            <a:xfrm>
              <a:off x="3364" y="226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4" name="Oval 12"/>
            <p:cNvSpPr>
              <a:spLocks noChangeArrowheads="1"/>
            </p:cNvSpPr>
            <p:nvPr/>
          </p:nvSpPr>
          <p:spPr bwMode="auto">
            <a:xfrm>
              <a:off x="4324" y="2356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5" name="Oval 13"/>
            <p:cNvSpPr>
              <a:spLocks noChangeArrowheads="1"/>
            </p:cNvSpPr>
            <p:nvPr/>
          </p:nvSpPr>
          <p:spPr bwMode="auto">
            <a:xfrm>
              <a:off x="1924" y="2980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6" name="Oval 14"/>
            <p:cNvSpPr>
              <a:spLocks noChangeArrowheads="1"/>
            </p:cNvSpPr>
            <p:nvPr/>
          </p:nvSpPr>
          <p:spPr bwMode="auto">
            <a:xfrm>
              <a:off x="3172" y="3124"/>
              <a:ext cx="280" cy="280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>
              <a:off x="1296" y="1344"/>
              <a:ext cx="432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>
              <a:off x="1872" y="1392"/>
              <a:ext cx="624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19" name="Line 17"/>
            <p:cNvSpPr>
              <a:spLocks noChangeShapeType="1"/>
            </p:cNvSpPr>
            <p:nvPr/>
          </p:nvSpPr>
          <p:spPr bwMode="auto">
            <a:xfrm>
              <a:off x="1296" y="1920"/>
              <a:ext cx="192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0" name="Line 18"/>
            <p:cNvSpPr>
              <a:spLocks noChangeShapeType="1"/>
            </p:cNvSpPr>
            <p:nvPr/>
          </p:nvSpPr>
          <p:spPr bwMode="auto">
            <a:xfrm>
              <a:off x="1680" y="2352"/>
              <a:ext cx="33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1" name="Line 19"/>
            <p:cNvSpPr>
              <a:spLocks noChangeShapeType="1"/>
            </p:cNvSpPr>
            <p:nvPr/>
          </p:nvSpPr>
          <p:spPr bwMode="auto">
            <a:xfrm>
              <a:off x="2208" y="3168"/>
              <a:ext cx="1008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2" name="Line 20"/>
            <p:cNvSpPr>
              <a:spLocks noChangeShapeType="1"/>
            </p:cNvSpPr>
            <p:nvPr/>
          </p:nvSpPr>
          <p:spPr bwMode="auto">
            <a:xfrm flipH="1">
              <a:off x="2640" y="1536"/>
              <a:ext cx="288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>
              <a:off x="2592" y="2448"/>
              <a:ext cx="672" cy="72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4" name="Line 22"/>
            <p:cNvSpPr>
              <a:spLocks noChangeShapeType="1"/>
            </p:cNvSpPr>
            <p:nvPr/>
          </p:nvSpPr>
          <p:spPr bwMode="auto">
            <a:xfrm flipH="1">
              <a:off x="3504" y="1776"/>
              <a:ext cx="288" cy="48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5" name="Line 23"/>
            <p:cNvSpPr>
              <a:spLocks noChangeShapeType="1"/>
            </p:cNvSpPr>
            <p:nvPr/>
          </p:nvSpPr>
          <p:spPr bwMode="auto">
            <a:xfrm>
              <a:off x="3936" y="1728"/>
              <a:ext cx="576" cy="62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6" name="Line 24"/>
            <p:cNvSpPr>
              <a:spLocks noChangeShapeType="1"/>
            </p:cNvSpPr>
            <p:nvPr/>
          </p:nvSpPr>
          <p:spPr bwMode="auto">
            <a:xfrm flipV="1">
              <a:off x="4512" y="1968"/>
              <a:ext cx="336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27" name="Rectangle 25"/>
            <p:cNvSpPr>
              <a:spLocks noChangeArrowheads="1"/>
            </p:cNvSpPr>
            <p:nvPr/>
          </p:nvSpPr>
          <p:spPr bwMode="auto">
            <a:xfrm>
              <a:off x="1728" y="1152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2</a:t>
              </a:r>
            </a:p>
          </p:txBody>
        </p:sp>
        <p:sp>
          <p:nvSpPr>
            <p:cNvPr id="28" name="Rectangle 26"/>
            <p:cNvSpPr>
              <a:spLocks noChangeArrowheads="1"/>
            </p:cNvSpPr>
            <p:nvPr/>
          </p:nvSpPr>
          <p:spPr bwMode="auto">
            <a:xfrm>
              <a:off x="2736" y="129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3</a:t>
              </a:r>
            </a:p>
          </p:txBody>
        </p:sp>
        <p:sp>
          <p:nvSpPr>
            <p:cNvPr id="29" name="Rectangle 27"/>
            <p:cNvSpPr>
              <a:spLocks noChangeArrowheads="1"/>
            </p:cNvSpPr>
            <p:nvPr/>
          </p:nvSpPr>
          <p:spPr bwMode="auto">
            <a:xfrm>
              <a:off x="3744" y="1536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8</a:t>
              </a:r>
            </a:p>
          </p:txBody>
        </p:sp>
        <p:sp>
          <p:nvSpPr>
            <p:cNvPr id="30" name="Rectangle 28"/>
            <p:cNvSpPr>
              <a:spLocks noChangeArrowheads="1"/>
            </p:cNvSpPr>
            <p:nvPr/>
          </p:nvSpPr>
          <p:spPr bwMode="auto">
            <a:xfrm>
              <a:off x="4704" y="1728"/>
              <a:ext cx="2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10</a:t>
              </a:r>
            </a:p>
          </p:txBody>
        </p:sp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1104" y="1680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</a:t>
              </a:r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1488" y="206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4</a:t>
              </a:r>
            </a:p>
          </p:txBody>
        </p:sp>
        <p:sp>
          <p:nvSpPr>
            <p:cNvPr id="33" name="Rectangle 31"/>
            <p:cNvSpPr>
              <a:spLocks noChangeArrowheads="1"/>
            </p:cNvSpPr>
            <p:nvPr/>
          </p:nvSpPr>
          <p:spPr bwMode="auto">
            <a:xfrm>
              <a:off x="2448" y="220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5</a:t>
              </a:r>
            </a:p>
          </p:txBody>
        </p:sp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408" y="230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9</a:t>
              </a:r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4320" y="2400"/>
              <a:ext cx="48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11</a:t>
              </a:r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1968" y="3024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6</a:t>
              </a:r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216" y="3168"/>
              <a:ext cx="1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92075" tIns="46038" rIns="92075" bIns="46038">
              <a:spAutoFit/>
            </a:bodyPr>
            <a:lstStyle/>
            <a:p>
              <a:pPr>
                <a:spcBef>
                  <a:spcPct val="50000"/>
                </a:spcBef>
                <a:defRPr/>
              </a:pPr>
              <a:r>
                <a:rPr lang="en-US" altLang="ja-JP">
                  <a:cs typeface="+mn-cs"/>
                </a:rPr>
                <a:t>7</a:t>
              </a:r>
            </a:p>
          </p:txBody>
        </p:sp>
        <p:sp>
          <p:nvSpPr>
            <p:cNvPr id="38" name="Line 36"/>
            <p:cNvSpPr>
              <a:spLocks noChangeShapeType="1"/>
            </p:cNvSpPr>
            <p:nvPr/>
          </p:nvSpPr>
          <p:spPr bwMode="auto">
            <a:xfrm>
              <a:off x="2688" y="2352"/>
              <a:ext cx="67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  <p:sp>
          <p:nvSpPr>
            <p:cNvPr id="39" name="Line 37"/>
            <p:cNvSpPr>
              <a:spLocks noChangeShapeType="1"/>
            </p:cNvSpPr>
            <p:nvPr/>
          </p:nvSpPr>
          <p:spPr bwMode="auto">
            <a:xfrm flipV="1">
              <a:off x="3456" y="2592"/>
              <a:ext cx="912" cy="67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ja-JP" altLang="en-US"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3748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sz="4000" dirty="0"/>
              <a:t>Graph </a:t>
            </a:r>
            <a:r>
              <a:rPr lang="en-US" altLang="ja-JP" sz="4000" dirty="0" smtClean="0"/>
              <a:t>Representation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7090" y="2164277"/>
            <a:ext cx="8562109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matrix: </a:t>
            </a:r>
            <a:r>
              <a:rPr lang="en-US" sz="2400" dirty="0"/>
              <a:t>represents a graph as </a:t>
            </a:r>
            <a:r>
              <a:rPr lang="fr-FR" sz="2400" b="1" dirty="0"/>
              <a:t>n x n</a:t>
            </a:r>
            <a:r>
              <a:rPr lang="fr-FR" sz="2400" dirty="0"/>
              <a:t> matrix </a:t>
            </a:r>
            <a:r>
              <a:rPr lang="fr-FR" sz="2400" b="1" dirty="0"/>
              <a:t>A </a:t>
            </a:r>
            <a:r>
              <a:rPr lang="fr-FR" sz="2400" dirty="0"/>
              <a:t>(</a:t>
            </a:r>
            <a:r>
              <a:rPr lang="fr-FR" sz="2400" dirty="0" err="1"/>
              <a:t>here</a:t>
            </a:r>
            <a:r>
              <a:rPr lang="fr-FR" sz="2400" dirty="0"/>
              <a:t>, </a:t>
            </a:r>
            <a:r>
              <a:rPr lang="fr-FR" sz="2400" b="1" dirty="0"/>
              <a:t>n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the </a:t>
            </a:r>
            <a:r>
              <a:rPr lang="fr-FR" sz="2400" dirty="0" err="1"/>
              <a:t>number</a:t>
            </a:r>
            <a:r>
              <a:rPr lang="fr-FR" sz="2400" dirty="0"/>
              <a:t> of </a:t>
            </a:r>
            <a:r>
              <a:rPr lang="fr-FR" sz="2400" dirty="0" err="1"/>
              <a:t>nodes</a:t>
            </a:r>
            <a:r>
              <a:rPr lang="fr-FR" sz="2400" dirty="0"/>
              <a:t>/ </a:t>
            </a:r>
            <a:r>
              <a:rPr lang="fr-FR" sz="2400" dirty="0" err="1"/>
              <a:t>vertices</a:t>
            </a:r>
            <a:r>
              <a:rPr lang="fr-FR" sz="2400" dirty="0"/>
              <a:t>):</a:t>
            </a:r>
            <a:endParaRPr lang="en-US" sz="2400" dirty="0"/>
          </a:p>
          <a:p>
            <a:pPr lvl="1"/>
            <a:r>
              <a:rPr lang="en-US" sz="2000" dirty="0"/>
              <a:t> </a:t>
            </a:r>
            <a:r>
              <a:rPr lang="en-US" sz="2000" b="1" dirty="0"/>
              <a:t>A[</a:t>
            </a:r>
            <a:r>
              <a:rPr lang="en-US" sz="2000" b="1" dirty="0" err="1"/>
              <a:t>i</a:t>
            </a:r>
            <a:r>
              <a:rPr lang="en-US" sz="2000" b="1" dirty="0"/>
              <a:t>, j]  = 1</a:t>
            </a:r>
            <a:r>
              <a:rPr lang="en-US" sz="2000" dirty="0"/>
              <a:t> 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</a:t>
            </a:r>
            <a:r>
              <a:rPr lang="en-US" sz="2000" dirty="0"/>
              <a:t> </a:t>
            </a:r>
            <a:r>
              <a:rPr lang="en-US" sz="2000" b="1" dirty="0">
                <a:sym typeface="Symbol" panose="05050102010706020507" pitchFamily="18" charset="2"/>
              </a:rPr>
              <a:t></a:t>
            </a:r>
            <a:r>
              <a:rPr lang="en-US" sz="2000" b="1" dirty="0"/>
              <a:t> E</a:t>
            </a:r>
            <a:r>
              <a:rPr lang="en-US" sz="2000" dirty="0"/>
              <a:t> (or weight of edge)</a:t>
            </a:r>
          </a:p>
          <a:p>
            <a:pPr marL="225425" lvl="1" indent="0">
              <a:buNone/>
            </a:pPr>
            <a:r>
              <a:rPr lang="en-US" sz="2000" dirty="0"/>
              <a:t>                 </a:t>
            </a:r>
            <a:r>
              <a:rPr lang="en-US" sz="2000" b="1" dirty="0"/>
              <a:t>= 0 </a:t>
            </a:r>
            <a:r>
              <a:rPr lang="en-US" sz="2000" dirty="0"/>
              <a:t>if edge </a:t>
            </a:r>
            <a:r>
              <a:rPr lang="en-US" sz="2000" b="1" dirty="0"/>
              <a:t>(</a:t>
            </a:r>
            <a:r>
              <a:rPr lang="en-US" sz="2000" b="1" dirty="0" err="1"/>
              <a:t>i</a:t>
            </a:r>
            <a:r>
              <a:rPr lang="en-US" sz="2000" b="1" dirty="0"/>
              <a:t>, j) </a:t>
            </a:r>
            <a:r>
              <a:rPr lang="en-US" sz="2000" b="1" dirty="0">
                <a:sym typeface="Symbol" panose="05050102010706020507" pitchFamily="18" charset="2"/>
              </a:rPr>
              <a:t></a:t>
            </a:r>
            <a:r>
              <a:rPr lang="en-US" sz="2000" b="1" dirty="0"/>
              <a:t> </a:t>
            </a:r>
            <a:r>
              <a:rPr lang="en-US" sz="2000" b="1" dirty="0" smtClean="0"/>
              <a:t>E</a:t>
            </a:r>
          </a:p>
          <a:p>
            <a:pPr indent="-231775"/>
            <a:endParaRPr lang="en-US" sz="2400" dirty="0" smtClean="0">
              <a:solidFill>
                <a:srgbClr val="FF0000"/>
              </a:solidFill>
            </a:endParaRPr>
          </a:p>
          <a:p>
            <a:pPr indent="-231775"/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b="1" dirty="0" smtClean="0"/>
              <a:t>n</a:t>
            </a:r>
            <a:r>
              <a:rPr lang="en-US" sz="2400" b="1" baseline="30000" dirty="0" smtClean="0"/>
              <a:t>2</a:t>
            </a:r>
            <a:r>
              <a:rPr lang="en-US" sz="2400" dirty="0" smtClean="0"/>
              <a:t>)</a:t>
            </a:r>
            <a:endParaRPr lang="en-US" sz="2000" dirty="0"/>
          </a:p>
          <a:p>
            <a:pPr marL="111125" indent="-342900">
              <a:buFont typeface="Wingdings" panose="05000000000000000000" pitchFamily="2" charset="2"/>
              <a:buChar char="v"/>
            </a:pPr>
            <a:r>
              <a:rPr lang="en-US" sz="2400" dirty="0" smtClean="0"/>
              <a:t>Using </a:t>
            </a:r>
            <a:r>
              <a:rPr lang="en-US" sz="2400" dirty="0"/>
              <a:t>adjacency matrix is more efficient to represent </a:t>
            </a:r>
            <a:r>
              <a:rPr lang="en-US" sz="2400" b="1" dirty="0"/>
              <a:t>dense </a:t>
            </a:r>
            <a:r>
              <a:rPr lang="en-US" sz="2400" dirty="0" smtClean="0"/>
              <a:t>graphs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000" dirty="0" smtClean="0"/>
              <a:t> </a:t>
            </a:r>
            <a:r>
              <a:rPr lang="en-US" sz="2400" dirty="0" smtClean="0"/>
              <a:t>Especially </a:t>
            </a:r>
            <a:r>
              <a:rPr lang="en-US" sz="2400" dirty="0"/>
              <a:t>if store just one </a:t>
            </a:r>
            <a:r>
              <a:rPr lang="en-US" sz="2400" dirty="0" smtClean="0"/>
              <a:t>bit/edge</a:t>
            </a:r>
          </a:p>
          <a:p>
            <a:pPr marL="53975" indent="-285750">
              <a:buFont typeface="Wingdings" panose="05000000000000000000" pitchFamily="2" charset="2"/>
              <a:buChar char="v"/>
            </a:pPr>
            <a:r>
              <a:rPr lang="en-US" sz="2400" dirty="0" smtClean="0"/>
              <a:t> Undirected </a:t>
            </a:r>
            <a:r>
              <a:rPr lang="en-US" sz="2400" dirty="0"/>
              <a:t>graph: only need half of </a:t>
            </a:r>
            <a:r>
              <a:rPr lang="en-US" sz="2400" dirty="0" smtClean="0"/>
              <a:t>matrix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0539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5122" name="Picture 2" descr="C:\Users\Teacher.DESKTOP-MDC10OU\Desktop\sequential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475" y="1583316"/>
            <a:ext cx="6877050" cy="2638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2023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44849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2576945" y="44888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8271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Teacher.DESKTOP-MDC10OU\Desktop\images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351" y="1603654"/>
            <a:ext cx="8144994" cy="316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62000" y="572884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eight edges.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50193" y="4818347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53470" y="4794510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71382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pic>
        <p:nvPicPr>
          <p:cNvPr id="10242" name="Picture 2" descr="C:\Users\Teacher.DESKTOP-MDC10OU\Desktop\downloa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708" y="1537422"/>
            <a:ext cx="7973025" cy="3427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762000" y="583968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adjacency-matrix</a:t>
            </a:r>
            <a:r>
              <a:rPr lang="en-US" dirty="0"/>
              <a:t> 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317673" y="512231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576945" y="512620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8968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5494" y="1554310"/>
            <a:ext cx="83097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Adjacency list: </a:t>
            </a:r>
            <a:r>
              <a:rPr lang="en-US" sz="2400" dirty="0"/>
              <a:t>list of adjacent </a:t>
            </a:r>
            <a:r>
              <a:rPr lang="en-US" sz="2400" dirty="0" smtClean="0"/>
              <a:t>vertices. For </a:t>
            </a:r>
            <a:r>
              <a:rPr lang="en-US" sz="2400" dirty="0"/>
              <a:t>each vertex v </a:t>
            </a:r>
            <a:r>
              <a:rPr lang="en-US" sz="2400" dirty="0">
                <a:sym typeface="Symbol" panose="05050102010706020507" pitchFamily="18" charset="2"/>
              </a:rPr>
              <a:t></a:t>
            </a:r>
            <a:r>
              <a:rPr lang="en-US" sz="2400" dirty="0"/>
              <a:t> V, store a list of vertices adjacent </a:t>
            </a:r>
            <a:r>
              <a:rPr lang="en-US" sz="2400" dirty="0" smtClean="0"/>
              <a:t>to v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Storage requirements: </a:t>
            </a:r>
            <a:r>
              <a:rPr lang="en-US" sz="2400" dirty="0" smtClean="0"/>
              <a:t>O(</a:t>
            </a:r>
            <a:r>
              <a:rPr lang="en-US" sz="2400" dirty="0" err="1" smtClean="0"/>
              <a:t>n+e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Using </a:t>
            </a:r>
            <a:r>
              <a:rPr lang="en-US" sz="2400" dirty="0"/>
              <a:t>adjacency list is more efficient to represent </a:t>
            </a:r>
            <a:r>
              <a:rPr lang="en-US" sz="2400" b="1" dirty="0"/>
              <a:t>sparse</a:t>
            </a:r>
            <a:r>
              <a:rPr lang="en-US" sz="2400" dirty="0"/>
              <a:t> graphs</a:t>
            </a:r>
          </a:p>
        </p:txBody>
      </p:sp>
      <p:pic>
        <p:nvPicPr>
          <p:cNvPr id="6146" name="Picture 2" descr="C:\Users\Teacher.DESKTOP-MDC10OU\Desktop\graph-representation-linked-representation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3190473"/>
            <a:ext cx="6486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Rectangle 40"/>
          <p:cNvSpPr/>
          <p:nvPr/>
        </p:nvSpPr>
        <p:spPr>
          <a:xfrm>
            <a:off x="762000" y="5955032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</a:t>
            </a:r>
            <a:r>
              <a:rPr lang="en-US" dirty="0">
                <a:solidFill>
                  <a:srgbClr val="FF0000"/>
                </a:solidFill>
              </a:rPr>
              <a:t>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 </a:t>
            </a:r>
            <a:r>
              <a:rPr lang="en-US" dirty="0" smtClean="0"/>
              <a:t>representation </a:t>
            </a:r>
            <a:r>
              <a:rPr lang="en-US" dirty="0"/>
              <a:t>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317673" y="5468688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43" name="TextBox 42"/>
          <p:cNvSpPr txBox="1"/>
          <p:nvPr/>
        </p:nvSpPr>
        <p:spPr>
          <a:xfrm>
            <a:off x="2576945" y="5472576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36963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Introduction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Applications</a:t>
            </a:r>
          </a:p>
          <a:p>
            <a:pPr marL="342900" indent="-342900">
              <a:buAutoNum type="arabicPeriod"/>
            </a:pPr>
            <a:r>
              <a:rPr lang="en-US" sz="2400" dirty="0" smtClean="0">
                <a:solidFill>
                  <a:schemeClr val="tx1"/>
                </a:solidFill>
              </a:rPr>
              <a:t>Graph Representation</a:t>
            </a:r>
          </a:p>
          <a:p>
            <a:pPr marL="342900" indent="-342900">
              <a:buAutoNum type="arabicPeriod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C:\Users\Teacher.DESKTOP-MDC10OU\Desktop\graph-representation-linked-representa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238" y="2262188"/>
            <a:ext cx="7629525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332272" y="736661"/>
            <a:ext cx="387951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/>
              <a:t>Graph Representation</a:t>
            </a:r>
            <a:endParaRPr lang="en-US" sz="2800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547945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An </a:t>
            </a:r>
            <a:r>
              <a:rPr lang="en-US" dirty="0">
                <a:solidFill>
                  <a:srgbClr val="FF0000"/>
                </a:solidFill>
              </a:rPr>
              <a:t>undirected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five vertices </a:t>
            </a:r>
            <a:r>
              <a:rPr lang="en-US" dirty="0"/>
              <a:t>and </a:t>
            </a:r>
            <a:r>
              <a:rPr lang="en-US" dirty="0" smtClean="0"/>
              <a:t>six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08053" y="476208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967325" y="476597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76447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5" name="Picture 3" descr="C:\Users\Teacher.DESKTOP-MDC10OU\Desktop\Untitled.pn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881" y="1336864"/>
            <a:ext cx="8427890" cy="3914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2800" dirty="0"/>
              <a:t>Graph Representation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5895109"/>
            <a:ext cx="762000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a. A </a:t>
            </a:r>
            <a:r>
              <a:rPr lang="en-US" dirty="0" smtClean="0">
                <a:solidFill>
                  <a:srgbClr val="FF0000"/>
                </a:solidFill>
              </a:rPr>
              <a:t>directed weighted graph </a:t>
            </a:r>
            <a:r>
              <a:rPr lang="en-US" b="1" i="1" dirty="0"/>
              <a:t>G</a:t>
            </a:r>
            <a:r>
              <a:rPr lang="en-US" dirty="0"/>
              <a:t> having </a:t>
            </a:r>
            <a:r>
              <a:rPr lang="en-US" dirty="0" smtClean="0"/>
              <a:t> six vertices </a:t>
            </a:r>
            <a:r>
              <a:rPr lang="en-US" dirty="0"/>
              <a:t>and </a:t>
            </a:r>
            <a:r>
              <a:rPr lang="en-US" dirty="0" smtClean="0"/>
              <a:t>seven </a:t>
            </a:r>
            <a:r>
              <a:rPr lang="en-US" dirty="0"/>
              <a:t>edges</a:t>
            </a:r>
            <a:r>
              <a:rPr lang="en-US" dirty="0" smtClean="0"/>
              <a:t>.</a:t>
            </a:r>
          </a:p>
          <a:p>
            <a:pPr lvl="1">
              <a:spcBef>
                <a:spcPct val="25000"/>
              </a:spcBef>
              <a:spcAft>
                <a:spcPct val="25000"/>
              </a:spcAft>
            </a:pPr>
            <a:r>
              <a:rPr lang="en-US" dirty="0" smtClean="0"/>
              <a:t>b. </a:t>
            </a:r>
            <a:r>
              <a:rPr lang="en-US" dirty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adjacency-list</a:t>
            </a:r>
            <a:r>
              <a:rPr lang="en-US" dirty="0" smtClean="0"/>
              <a:t> </a:t>
            </a:r>
            <a:r>
              <a:rPr lang="en-US" dirty="0"/>
              <a:t>representation of </a:t>
            </a:r>
            <a:r>
              <a:rPr lang="en-US" b="1" i="1" dirty="0"/>
              <a:t>G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708053" y="5177733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(b)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1967325" y="5181621"/>
            <a:ext cx="803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</a:t>
            </a:r>
            <a:r>
              <a:rPr lang="en-US" sz="2400" dirty="0" smtClean="0"/>
              <a:t> (a)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07829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2" name="Rectangle 1"/>
          <p:cNvSpPr/>
          <p:nvPr/>
        </p:nvSpPr>
        <p:spPr>
          <a:xfrm>
            <a:off x="555026" y="1859755"/>
            <a:ext cx="814562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</a:t>
            </a:r>
            <a:r>
              <a:rPr lang="en-US" b="1" dirty="0" err="1"/>
              <a:t>Schaum's</a:t>
            </a:r>
            <a:r>
              <a:rPr lang="en-US" b="1" dirty="0"/>
              <a:t> Outline of Data Structures with C++”</a:t>
            </a:r>
            <a:r>
              <a:rPr lang="en-US" dirty="0"/>
              <a:t>. By John R. Hubbard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(Can be found in university Library)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Program Design”, </a:t>
            </a:r>
            <a:r>
              <a:rPr lang="en-US" dirty="0"/>
              <a:t>Robert L. Kruse, 3</a:t>
            </a:r>
            <a:r>
              <a:rPr lang="en-US" baseline="30000" dirty="0"/>
              <a:t>rd</a:t>
            </a:r>
            <a:r>
              <a:rPr lang="en-US" dirty="0"/>
              <a:t> Edition, 1996.</a:t>
            </a:r>
            <a:r>
              <a:rPr lang="en-US" b="1" dirty="0"/>
              <a:t> 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structures, algorithms and performance”, </a:t>
            </a:r>
            <a:r>
              <a:rPr lang="en-US" dirty="0"/>
              <a:t>D. Wood, Addison-Wesley, 1993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“Advanced Data Structures”, </a:t>
            </a:r>
            <a:r>
              <a:rPr lang="en-US" dirty="0"/>
              <a:t>Peter Brass, Cambridge University Press, 2008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 Analysis”, </a:t>
            </a:r>
            <a:r>
              <a:rPr lang="en-US" dirty="0"/>
              <a:t>Edition 3.2 (C++ Version), Clifford A. Shaffer, Virginia Tech, Blacksburg, VA 24061 January 2, 2012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“C++  Data Structures”, </a:t>
            </a:r>
            <a:r>
              <a:rPr lang="en-US" dirty="0"/>
              <a:t>Nell Dale and David Teague, Jones and Bartlett Publishers, 2001.</a:t>
            </a:r>
          </a:p>
          <a:p>
            <a:pPr marL="342900" indent="-342900" algn="just">
              <a:spcAft>
                <a:spcPts val="0"/>
              </a:spcAft>
              <a:buSzPct val="90000"/>
              <a:buFont typeface="Wingdings" panose="05000000000000000000" pitchFamily="2" charset="2"/>
              <a:buChar char="q"/>
              <a:defRPr/>
            </a:pPr>
            <a:r>
              <a:rPr lang="en-US" b="1" dirty="0"/>
              <a:t>“Data Structures and Algorithms with Object-Oriented Design Patterns in C++”, </a:t>
            </a:r>
            <a:r>
              <a:rPr lang="en-US" dirty="0"/>
              <a:t>Bruno R. Preiss,</a:t>
            </a:r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2" name="Rectangle 1"/>
          <p:cNvSpPr/>
          <p:nvPr/>
        </p:nvSpPr>
        <p:spPr>
          <a:xfrm>
            <a:off x="335493" y="2044005"/>
            <a:ext cx="828203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r>
              <a:rPr lang="en-US" dirty="0">
                <a:hlinkClick r:id="rId2"/>
              </a:rPr>
              <a:t>https://en.wikipedia.org/wiki/Data_structure</a:t>
            </a:r>
            <a:endParaRPr lang="en-US" dirty="0"/>
          </a:p>
          <a:p>
            <a:pPr marL="342900" indent="-342900" algn="just">
              <a:spcAft>
                <a:spcPts val="0"/>
              </a:spcAft>
              <a:buSzPct val="90000"/>
              <a:buFont typeface="+mj-lt"/>
              <a:buAutoNum type="arabicPeriod"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Graphs</a:t>
            </a:r>
            <a:endParaRPr lang="en-US" dirty="0"/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94240" y="2105907"/>
            <a:ext cx="8531105" cy="23968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78047" indent="-378047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en-US" sz="2400" b="1" dirty="0" smtClean="0">
                <a:solidFill>
                  <a:srgbClr val="7030A0"/>
                </a:solidFill>
              </a:rPr>
              <a:t>Graph</a:t>
            </a:r>
            <a:r>
              <a:rPr lang="en-US" sz="2400" dirty="0" smtClean="0"/>
              <a:t> – </a:t>
            </a:r>
            <a:r>
              <a:rPr lang="en-US" sz="2000" dirty="0" smtClean="0"/>
              <a:t>mathematical object consisting of a set of: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V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nodes</a:t>
            </a:r>
            <a:r>
              <a:rPr lang="en-US" dirty="0" smtClean="0">
                <a:solidFill>
                  <a:schemeClr val="tx1"/>
                </a:solidFill>
              </a:rPr>
              <a:t> (vertices, points).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i="1" dirty="0" smtClean="0">
                <a:solidFill>
                  <a:schemeClr val="tx1"/>
                </a:solidFill>
              </a:rPr>
              <a:t>E</a:t>
            </a:r>
            <a:r>
              <a:rPr lang="en-US" dirty="0" smtClean="0">
                <a:solidFill>
                  <a:schemeClr val="tx1"/>
                </a:solidFill>
              </a:rPr>
              <a:t> = </a:t>
            </a:r>
            <a:r>
              <a:rPr lang="en-US" b="1" dirty="0" smtClean="0">
                <a:solidFill>
                  <a:schemeClr val="tx1"/>
                </a:solidFill>
              </a:rPr>
              <a:t>edges</a:t>
            </a:r>
            <a:r>
              <a:rPr lang="en-US" dirty="0" smtClean="0">
                <a:solidFill>
                  <a:schemeClr val="tx1"/>
                </a:solidFill>
              </a:rPr>
              <a:t> (links, arcs) between pairs of nodes.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Denoted by </a:t>
            </a:r>
            <a:r>
              <a:rPr lang="en-US" i="1" dirty="0" smtClean="0">
                <a:solidFill>
                  <a:schemeClr val="tx1"/>
                </a:solidFill>
                <a:cs typeface="Arial" charset="0"/>
              </a:rPr>
              <a:t>G = (V, E).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dirty="0" smtClean="0">
                <a:solidFill>
                  <a:schemeClr val="tx1"/>
                </a:solidFill>
              </a:rPr>
              <a:t>Captures pair wise relationship between objects.</a:t>
            </a:r>
          </a:p>
          <a:p>
            <a:pPr marL="361902" indent="-315039" defTabSz="330792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¡"/>
              <a:defRPr/>
            </a:pPr>
            <a:r>
              <a:rPr lang="en-US" b="1" dirty="0" smtClean="0">
                <a:solidFill>
                  <a:schemeClr val="tx1"/>
                </a:solidFill>
              </a:rPr>
              <a:t>Graph size </a:t>
            </a:r>
            <a:r>
              <a:rPr lang="en-US" dirty="0" smtClean="0">
                <a:solidFill>
                  <a:schemeClr val="tx1"/>
                </a:solidFill>
              </a:rPr>
              <a:t>parameters:  </a:t>
            </a:r>
            <a:r>
              <a:rPr lang="en-US" i="1" dirty="0" smtClean="0">
                <a:solidFill>
                  <a:schemeClr val="tx1"/>
                </a:solidFill>
              </a:rPr>
              <a:t>n = |V|, m = |E|.</a:t>
            </a:r>
            <a:endParaRPr lang="en-US" sz="2000" dirty="0">
              <a:solidFill>
                <a:schemeClr val="tx1"/>
              </a:solidFill>
            </a:endParaRPr>
          </a:p>
        </p:txBody>
      </p:sp>
      <p:pic>
        <p:nvPicPr>
          <p:cNvPr id="12" name="Picture 47" descr="kleinberg_03F02"/>
          <p:cNvPicPr preferRelativeResize="0"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/>
          <a:srcRect l="19600" r="45515" b="20930"/>
          <a:stretch>
            <a:fillRect/>
          </a:stretch>
        </p:blipFill>
        <p:spPr bwMode="auto">
          <a:xfrm>
            <a:off x="5854332" y="2428734"/>
            <a:ext cx="2535872" cy="30022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/>
          <p:cNvSpPr/>
          <p:nvPr/>
        </p:nvSpPr>
        <p:spPr>
          <a:xfrm>
            <a:off x="421341" y="4157741"/>
            <a:ext cx="4986056" cy="1961280"/>
          </a:xfrm>
          <a:prstGeom prst="rect">
            <a:avLst/>
          </a:prstGeom>
        </p:spPr>
        <p:txBody>
          <a:bodyPr wrap="square" lIns="100813" tIns="50406" rIns="100813" bIns="50406">
            <a:spAutoFit/>
          </a:bodyPr>
          <a:lstStyle/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V = { 1, 2, 3, 4, 5, 6, 7, 8 }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E = { {1,2}, {1,3}, {2,3}, {2,4}, {2,5}, {3,5}, {3,7}, {3,8}, {4,5}, {5,6} }</a:t>
            </a:r>
            <a:br>
              <a:rPr lang="en-US" dirty="0" smtClean="0"/>
            </a:br>
            <a:r>
              <a:rPr lang="en-US" dirty="0" smtClean="0"/>
              <a:t>n = 8</a:t>
            </a:r>
          </a:p>
          <a:p>
            <a:pPr>
              <a:lnSpc>
                <a:spcPts val="2867"/>
              </a:lnSpc>
              <a:buClr>
                <a:srgbClr val="003399"/>
              </a:buClr>
              <a:buSzPct val="50000"/>
            </a:pPr>
            <a:r>
              <a:rPr lang="en-US" dirty="0" smtClean="0"/>
              <a:t>m = 11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Graphs</a:t>
            </a:r>
            <a:endParaRPr lang="en-US" sz="2600" b="1" dirty="0">
              <a:solidFill>
                <a:schemeClr val="tx1"/>
              </a:solidFill>
            </a:endParaRP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1069975" y="4111625"/>
            <a:ext cx="1631950" cy="1514475"/>
            <a:chOff x="1062" y="2754"/>
            <a:chExt cx="1028" cy="954"/>
          </a:xfrm>
        </p:grpSpPr>
        <p:sp>
          <p:nvSpPr>
            <p:cNvPr id="6" name="Oval 5"/>
            <p:cNvSpPr>
              <a:spLocks noChangeArrowheads="1"/>
            </p:cNvSpPr>
            <p:nvPr/>
          </p:nvSpPr>
          <p:spPr bwMode="auto">
            <a:xfrm>
              <a:off x="1063" y="2842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7" name="Oval 6"/>
            <p:cNvSpPr>
              <a:spLocks noChangeArrowheads="1"/>
            </p:cNvSpPr>
            <p:nvPr/>
          </p:nvSpPr>
          <p:spPr bwMode="auto">
            <a:xfrm>
              <a:off x="1700" y="284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8" name="Oval 7"/>
            <p:cNvSpPr>
              <a:spLocks noChangeArrowheads="1"/>
            </p:cNvSpPr>
            <p:nvPr/>
          </p:nvSpPr>
          <p:spPr bwMode="auto">
            <a:xfrm>
              <a:off x="1062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>
              <a:off x="1700" y="3451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>
              <a:off x="1345" y="2954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836" y="3099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1204" y="309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H="1">
              <a:off x="1305" y="3064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" name="Freeform 13"/>
            <p:cNvSpPr>
              <a:spLocks/>
            </p:cNvSpPr>
            <p:nvPr/>
          </p:nvSpPr>
          <p:spPr bwMode="auto">
            <a:xfrm>
              <a:off x="1340" y="3479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" name="Freeform 14"/>
            <p:cNvSpPr>
              <a:spLocks/>
            </p:cNvSpPr>
            <p:nvPr/>
          </p:nvSpPr>
          <p:spPr bwMode="auto">
            <a:xfrm flipH="1" flipV="1">
              <a:off x="1334" y="3623"/>
              <a:ext cx="364" cy="73"/>
            </a:xfrm>
            <a:custGeom>
              <a:avLst/>
              <a:gdLst>
                <a:gd name="T0" fmla="*/ 0 w 364"/>
                <a:gd name="T1" fmla="*/ 73 h 73"/>
                <a:gd name="T2" fmla="*/ 173 w 364"/>
                <a:gd name="T3" fmla="*/ 2 h 73"/>
                <a:gd name="T4" fmla="*/ 364 w 364"/>
                <a:gd name="T5" fmla="*/ 59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4" h="73">
                  <a:moveTo>
                    <a:pt x="0" y="73"/>
                  </a:moveTo>
                  <a:cubicBezTo>
                    <a:pt x="56" y="38"/>
                    <a:pt x="112" y="4"/>
                    <a:pt x="173" y="2"/>
                  </a:cubicBezTo>
                  <a:cubicBezTo>
                    <a:pt x="234" y="0"/>
                    <a:pt x="299" y="29"/>
                    <a:pt x="364" y="59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6" name="Freeform 15"/>
            <p:cNvSpPr>
              <a:spLocks/>
            </p:cNvSpPr>
            <p:nvPr/>
          </p:nvSpPr>
          <p:spPr bwMode="auto">
            <a:xfrm>
              <a:off x="1912" y="2754"/>
              <a:ext cx="178" cy="173"/>
            </a:xfrm>
            <a:custGeom>
              <a:avLst/>
              <a:gdLst>
                <a:gd name="T0" fmla="*/ 0 w 178"/>
                <a:gd name="T1" fmla="*/ 102 h 173"/>
                <a:gd name="T2" fmla="*/ 44 w 178"/>
                <a:gd name="T3" fmla="*/ 13 h 173"/>
                <a:gd name="T4" fmla="*/ 146 w 178"/>
                <a:gd name="T5" fmla="*/ 22 h 173"/>
                <a:gd name="T6" fmla="*/ 164 w 178"/>
                <a:gd name="T7" fmla="*/ 111 h 173"/>
                <a:gd name="T8" fmla="*/ 62 w 178"/>
                <a:gd name="T9" fmla="*/ 17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8" h="173">
                  <a:moveTo>
                    <a:pt x="0" y="102"/>
                  </a:moveTo>
                  <a:cubicBezTo>
                    <a:pt x="10" y="64"/>
                    <a:pt x="20" y="26"/>
                    <a:pt x="44" y="13"/>
                  </a:cubicBezTo>
                  <a:cubicBezTo>
                    <a:pt x="68" y="0"/>
                    <a:pt x="126" y="6"/>
                    <a:pt x="146" y="22"/>
                  </a:cubicBezTo>
                  <a:cubicBezTo>
                    <a:pt x="166" y="38"/>
                    <a:pt x="178" y="86"/>
                    <a:pt x="164" y="111"/>
                  </a:cubicBezTo>
                  <a:cubicBezTo>
                    <a:pt x="150" y="136"/>
                    <a:pt x="106" y="154"/>
                    <a:pt x="62" y="173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grpSp>
        <p:nvGrpSpPr>
          <p:cNvPr id="17" name="Group 16"/>
          <p:cNvGrpSpPr>
            <a:grpSpLocks/>
          </p:cNvGrpSpPr>
          <p:nvPr/>
        </p:nvGrpSpPr>
        <p:grpSpPr bwMode="auto">
          <a:xfrm>
            <a:off x="3765550" y="4249738"/>
            <a:ext cx="1463675" cy="1376362"/>
            <a:chOff x="2099" y="2677"/>
            <a:chExt cx="922" cy="867"/>
          </a:xfrm>
        </p:grpSpPr>
        <p:sp>
          <p:nvSpPr>
            <p:cNvPr id="18" name="Oval 17"/>
            <p:cNvSpPr>
              <a:spLocks noChangeArrowheads="1"/>
            </p:cNvSpPr>
            <p:nvPr/>
          </p:nvSpPr>
          <p:spPr bwMode="auto">
            <a:xfrm>
              <a:off x="2100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>
              <a:off x="2737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>
              <a:off x="2099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>
              <a:off x="2737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>
              <a:off x="2382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2873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2241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H="1">
              <a:off x="2342" y="2900"/>
              <a:ext cx="447" cy="42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1257300" y="5738813"/>
            <a:ext cx="1035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27" name="Text Box 26"/>
          <p:cNvSpPr txBox="1">
            <a:spLocks noChangeArrowheads="1"/>
          </p:cNvSpPr>
          <p:nvPr/>
        </p:nvSpPr>
        <p:spPr bwMode="auto">
          <a:xfrm>
            <a:off x="3833813" y="5738813"/>
            <a:ext cx="12890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Undirected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6292850" y="4249738"/>
            <a:ext cx="1463675" cy="1376362"/>
            <a:chOff x="3964" y="2677"/>
            <a:chExt cx="922" cy="867"/>
          </a:xfrm>
        </p:grpSpPr>
        <p:sp>
          <p:nvSpPr>
            <p:cNvPr id="29" name="Oval 28"/>
            <p:cNvSpPr>
              <a:spLocks noChangeArrowheads="1"/>
            </p:cNvSpPr>
            <p:nvPr/>
          </p:nvSpPr>
          <p:spPr bwMode="auto">
            <a:xfrm>
              <a:off x="3965" y="2678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1</a:t>
              </a:r>
            </a:p>
          </p:txBody>
        </p:sp>
        <p:sp>
          <p:nvSpPr>
            <p:cNvPr id="30" name="Oval 29"/>
            <p:cNvSpPr>
              <a:spLocks noChangeArrowheads="1"/>
            </p:cNvSpPr>
            <p:nvPr/>
          </p:nvSpPr>
          <p:spPr bwMode="auto">
            <a:xfrm>
              <a:off x="4602" y="267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2</a:t>
              </a:r>
            </a:p>
          </p:txBody>
        </p:sp>
        <p:sp>
          <p:nvSpPr>
            <p:cNvPr id="31" name="Oval 30"/>
            <p:cNvSpPr>
              <a:spLocks noChangeArrowheads="1"/>
            </p:cNvSpPr>
            <p:nvPr/>
          </p:nvSpPr>
          <p:spPr bwMode="auto">
            <a:xfrm>
              <a:off x="3964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3</a:t>
              </a:r>
            </a:p>
          </p:txBody>
        </p:sp>
        <p:sp>
          <p:nvSpPr>
            <p:cNvPr id="32" name="Oval 31"/>
            <p:cNvSpPr>
              <a:spLocks noChangeArrowheads="1"/>
            </p:cNvSpPr>
            <p:nvPr/>
          </p:nvSpPr>
          <p:spPr bwMode="auto">
            <a:xfrm>
              <a:off x="4602" y="3287"/>
              <a:ext cx="284" cy="257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ja-JP" sz="1800">
                  <a:latin typeface="Arial" charset="0"/>
                </a:rPr>
                <a:t>4</a:t>
              </a:r>
            </a:p>
          </p:txBody>
        </p:sp>
        <p:sp>
          <p:nvSpPr>
            <p:cNvPr id="33" name="Line 32"/>
            <p:cNvSpPr>
              <a:spLocks noChangeShapeType="1"/>
            </p:cNvSpPr>
            <p:nvPr/>
          </p:nvSpPr>
          <p:spPr bwMode="auto">
            <a:xfrm>
              <a:off x="4247" y="2790"/>
              <a:ext cx="3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4" name="Line 33"/>
            <p:cNvSpPr>
              <a:spLocks noChangeShapeType="1"/>
            </p:cNvSpPr>
            <p:nvPr/>
          </p:nvSpPr>
          <p:spPr bwMode="auto">
            <a:xfrm>
              <a:off x="4738" y="2935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35" name="Line 34"/>
            <p:cNvSpPr>
              <a:spLocks noChangeShapeType="1"/>
            </p:cNvSpPr>
            <p:nvPr/>
          </p:nvSpPr>
          <p:spPr bwMode="auto">
            <a:xfrm flipV="1">
              <a:off x="4106" y="2931"/>
              <a:ext cx="0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36" name="Text Box 35"/>
          <p:cNvSpPr txBox="1">
            <a:spLocks noChangeArrowheads="1"/>
          </p:cNvSpPr>
          <p:nvPr/>
        </p:nvSpPr>
        <p:spPr bwMode="auto">
          <a:xfrm>
            <a:off x="6657975" y="5738813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ja-JP" sz="1800">
                <a:latin typeface="Arial" charset="0"/>
              </a:rPr>
              <a:t>Acyclic</a:t>
            </a:r>
          </a:p>
          <a:p>
            <a:pPr algn="ctr"/>
            <a:r>
              <a:rPr lang="en-US" altLang="ja-JP" sz="1800">
                <a:latin typeface="Arial" charset="0"/>
              </a:rPr>
              <a:t>graph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59884" y="1327448"/>
            <a:ext cx="856210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Undirected Graph</a:t>
            </a:r>
            <a:r>
              <a:rPr lang="en-US" sz="2000" b="1" dirty="0" smtClean="0">
                <a:solidFill>
                  <a:srgbClr val="FF0000"/>
                </a:solidFill>
              </a:rPr>
              <a:t>: </a:t>
            </a:r>
            <a:r>
              <a:rPr lang="en-US" sz="2000" dirty="0" smtClean="0"/>
              <a:t>A </a:t>
            </a:r>
            <a:r>
              <a:rPr lang="en-US" sz="2000" dirty="0"/>
              <a:t>graph whose edges are unordered pairs of </a:t>
            </a:r>
            <a:r>
              <a:rPr lang="en-US" sz="2000" dirty="0" smtClean="0"/>
              <a:t>vertices. That </a:t>
            </a:r>
            <a:r>
              <a:rPr lang="en-US" sz="2000" dirty="0"/>
              <a:t>is, each edge connects two </a:t>
            </a:r>
            <a:r>
              <a:rPr lang="en-US" sz="2000" dirty="0" smtClean="0"/>
              <a:t>vertices where </a:t>
            </a:r>
            <a:r>
              <a:rPr lang="en-US" sz="2000" dirty="0"/>
              <a:t>edge (u, v) = edge (v, u</a:t>
            </a:r>
            <a:r>
              <a:rPr lang="en-US" sz="2000" dirty="0" smtClean="0"/>
              <a:t>).</a:t>
            </a:r>
          </a:p>
          <a:p>
            <a:pPr algn="just"/>
            <a:endParaRPr lang="en-US" sz="2000" b="1" dirty="0" smtClean="0">
              <a:solidFill>
                <a:srgbClr val="FF0000"/>
              </a:solidFill>
            </a:endParaRPr>
          </a:p>
          <a:p>
            <a:pPr marL="0" lvl="2"/>
            <a:r>
              <a:rPr lang="en-US" sz="2000" b="1" dirty="0" smtClean="0">
                <a:solidFill>
                  <a:srgbClr val="FF0000"/>
                </a:solidFill>
              </a:rPr>
              <a:t>Directed Graph: </a:t>
            </a:r>
            <a:r>
              <a:rPr lang="en-US" sz="2000" dirty="0" smtClean="0"/>
              <a:t> </a:t>
            </a:r>
            <a:r>
              <a:rPr lang="en-US" sz="2000" dirty="0"/>
              <a:t>A </a:t>
            </a:r>
            <a:r>
              <a:rPr lang="en-US" sz="2000" dirty="0" smtClean="0"/>
              <a:t>graph</a:t>
            </a:r>
            <a:r>
              <a:rPr lang="en-US" sz="2000" dirty="0"/>
              <a:t> whose </a:t>
            </a:r>
            <a:r>
              <a:rPr lang="en-US" sz="2000" dirty="0" smtClean="0"/>
              <a:t>edges</a:t>
            </a:r>
            <a:r>
              <a:rPr lang="en-US" sz="2000" dirty="0"/>
              <a:t> are ordered pairs of vertices. That is, each edge can be followed from one vertex to another </a:t>
            </a:r>
            <a:r>
              <a:rPr lang="en-US" sz="2000" dirty="0" smtClean="0"/>
              <a:t>vertex where </a:t>
            </a:r>
            <a:r>
              <a:rPr lang="en-US" sz="2000" dirty="0"/>
              <a:t>edge (u, v) goes from vertex u to vertex </a:t>
            </a:r>
            <a:r>
              <a:rPr lang="en-US" sz="2000" dirty="0" smtClean="0"/>
              <a:t>v. </a:t>
            </a:r>
          </a:p>
          <a:p>
            <a:pPr marL="0" lvl="2"/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Acyclic </a:t>
            </a:r>
            <a:r>
              <a:rPr lang="en-US" sz="2000" b="1" dirty="0">
                <a:solidFill>
                  <a:srgbClr val="FF0000"/>
                </a:solidFill>
              </a:rPr>
              <a:t>Graph: </a:t>
            </a:r>
            <a:r>
              <a:rPr lang="en-US" sz="2000" dirty="0"/>
              <a:t>A graph with no path that starts and ends at the same vertex</a:t>
            </a:r>
            <a:r>
              <a:rPr lang="en-US" sz="2000" dirty="0" smtClean="0"/>
              <a:t>.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6578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 </a:t>
            </a:r>
            <a:r>
              <a:rPr lang="en-US" sz="2000" b="1" dirty="0">
                <a:solidFill>
                  <a:srgbClr val="FF0000"/>
                </a:solidFill>
              </a:rPr>
              <a:t>directed</a:t>
            </a:r>
            <a:r>
              <a:rPr lang="en-US" sz="2000" dirty="0"/>
              <a:t> graph G=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E={ (1,2), (2,2), (2,4), (2,5), (4,1), (4,5), (5,4), (6,3) }. </a:t>
            </a:r>
            <a:br>
              <a:rPr lang="en-US" sz="2000" dirty="0"/>
            </a:br>
            <a:r>
              <a:rPr lang="en-US" sz="2000" dirty="0"/>
              <a:t>The edge (2,2) is </a:t>
            </a:r>
            <a:r>
              <a:rPr lang="en-US" sz="2000" b="1" dirty="0">
                <a:solidFill>
                  <a:srgbClr val="FF0000"/>
                </a:solidFill>
              </a:rPr>
              <a:t>self loop</a:t>
            </a:r>
            <a:r>
              <a:rPr lang="en-US" sz="2000" dirty="0">
                <a:solidFill>
                  <a:srgbClr val="FF0000"/>
                </a:solidFill>
              </a:rPr>
              <a:t>.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/>
              <a:t>Vertex 5 has </a:t>
            </a:r>
            <a:r>
              <a:rPr lang="en-US" sz="2000" b="1" dirty="0">
                <a:solidFill>
                  <a:srgbClr val="FF0000"/>
                </a:solidFill>
              </a:rPr>
              <a:t>in-degree</a:t>
            </a:r>
            <a:r>
              <a:rPr lang="en-US" sz="2000" dirty="0"/>
              <a:t> 2 and </a:t>
            </a:r>
            <a:r>
              <a:rPr lang="en-US" sz="2000" b="1" dirty="0">
                <a:solidFill>
                  <a:srgbClr val="FF0000"/>
                </a:solidFill>
              </a:rPr>
              <a:t>out-degree</a:t>
            </a:r>
            <a:r>
              <a:rPr lang="en-US" sz="2000" dirty="0">
                <a:solidFill>
                  <a:srgbClr val="FF0000"/>
                </a:solidFill>
              </a:rPr>
              <a:t> 1.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Vertex 4 is </a:t>
            </a:r>
            <a:r>
              <a:rPr lang="en-US" sz="2000" b="1" dirty="0">
                <a:solidFill>
                  <a:srgbClr val="FF0000"/>
                </a:solidFill>
              </a:rPr>
              <a:t>adjacent </a:t>
            </a:r>
            <a:r>
              <a:rPr lang="en-US" sz="2000" dirty="0"/>
              <a:t>to vertex 5; {1, 5} is </a:t>
            </a:r>
            <a:r>
              <a:rPr lang="en-US" sz="2000" b="1" dirty="0">
                <a:solidFill>
                  <a:srgbClr val="FF0000"/>
                </a:solidFill>
              </a:rPr>
              <a:t>adjacen</a:t>
            </a:r>
            <a:r>
              <a:rPr lang="en-US" sz="2000" b="1" dirty="0"/>
              <a:t>t </a:t>
            </a:r>
            <a:r>
              <a:rPr lang="en-US" sz="2000" dirty="0"/>
              <a:t>to 4; </a:t>
            </a:r>
            <a:br>
              <a:rPr lang="en-US" sz="2000" dirty="0"/>
            </a:br>
            <a:r>
              <a:rPr lang="en-US" sz="2000" dirty="0"/>
              <a:t>3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 except 6.</a:t>
            </a:r>
          </a:p>
        </p:txBody>
      </p:sp>
      <p:pic>
        <p:nvPicPr>
          <p:cNvPr id="38" name="Picture 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7297" y="3809991"/>
            <a:ext cx="2419429" cy="308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32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 smtClean="0"/>
              <a:t>Graph Example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35494" y="1501667"/>
            <a:ext cx="82404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undirected</a:t>
            </a:r>
            <a:r>
              <a:rPr lang="en-US" sz="2000" dirty="0"/>
              <a:t> graph G = (V, E), where </a:t>
            </a:r>
            <a:br>
              <a:rPr lang="en-US" sz="2000" dirty="0"/>
            </a:br>
            <a:r>
              <a:rPr lang="en-US" sz="2000" dirty="0"/>
              <a:t>V = {1, 2, 3, 4, 5, 6} and </a:t>
            </a:r>
            <a:br>
              <a:rPr lang="en-US" sz="2000" dirty="0"/>
            </a:br>
            <a:r>
              <a:rPr lang="en-US" sz="2000" dirty="0"/>
              <a:t>E = { </a:t>
            </a:r>
            <a:r>
              <a:rPr lang="en-US" sz="2000" dirty="0" smtClean="0"/>
              <a:t>{1,2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1,5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2,5</a:t>
            </a:r>
            <a:r>
              <a:rPr lang="en-US" sz="2000" dirty="0"/>
              <a:t>}</a:t>
            </a:r>
            <a:r>
              <a:rPr lang="en-US" sz="2000" dirty="0" smtClean="0"/>
              <a:t>, </a:t>
            </a:r>
            <a:r>
              <a:rPr lang="en-US" sz="2000" dirty="0"/>
              <a:t>{</a:t>
            </a:r>
            <a:r>
              <a:rPr lang="en-US" sz="2000" dirty="0" smtClean="0"/>
              <a:t>3,6}}. 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The vertex 4 is </a:t>
            </a:r>
            <a:r>
              <a:rPr lang="en-US" sz="2000" b="1" dirty="0">
                <a:solidFill>
                  <a:srgbClr val="FF0000"/>
                </a:solidFill>
              </a:rPr>
              <a:t>isolated</a:t>
            </a:r>
            <a:r>
              <a:rPr lang="en-US" sz="2000" dirty="0">
                <a:solidFill>
                  <a:srgbClr val="FF0000"/>
                </a:solidFill>
              </a:rPr>
              <a:t>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1, 2, 5 has </a:t>
            </a:r>
            <a:r>
              <a:rPr lang="en-US" sz="2000" b="1" dirty="0">
                <a:solidFill>
                  <a:srgbClr val="FF0000"/>
                </a:solidFill>
              </a:rPr>
              <a:t>degree</a:t>
            </a:r>
            <a:r>
              <a:rPr lang="en-US" sz="2000" dirty="0"/>
              <a:t> 2; vertex 3, 6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; vertex 4 has </a:t>
            </a:r>
            <a:r>
              <a:rPr lang="en-US" sz="2000" b="1" dirty="0">
                <a:solidFill>
                  <a:srgbClr val="FF0000"/>
                </a:solidFill>
              </a:rPr>
              <a:t>degree </a:t>
            </a:r>
            <a:r>
              <a:rPr lang="en-US" sz="2000" dirty="0">
                <a:solidFill>
                  <a:srgbClr val="FF0000"/>
                </a:solidFill>
              </a:rPr>
              <a:t>0.</a:t>
            </a:r>
            <a:r>
              <a:rPr lang="en-US" sz="2000" dirty="0"/>
              <a:t> </a:t>
            </a:r>
            <a:br>
              <a:rPr lang="en-US" sz="2000" dirty="0"/>
            </a:br>
            <a:r>
              <a:rPr lang="en-US" sz="2000" dirty="0"/>
              <a:t>Vertex 3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vertex 6 and vice versa; {1, 5} is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2; 4 is not </a:t>
            </a:r>
            <a:r>
              <a:rPr lang="en-US" sz="2000" b="1" dirty="0">
                <a:solidFill>
                  <a:srgbClr val="FF0000"/>
                </a:solidFill>
              </a:rPr>
              <a:t>adjacent</a:t>
            </a:r>
            <a:r>
              <a:rPr lang="en-US" sz="2000" b="1" dirty="0"/>
              <a:t> </a:t>
            </a:r>
            <a:r>
              <a:rPr lang="en-US" sz="2000" dirty="0"/>
              <a:t>to any other vertex.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217" y="3748436"/>
            <a:ext cx="2309021" cy="289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535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Graph Introduction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00A471B-FCB5-3949-B014-0D06C67E41B3}"/>
              </a:ext>
            </a:extLst>
          </p:cNvPr>
          <p:cNvSpPr txBox="1"/>
          <p:nvPr/>
        </p:nvSpPr>
        <p:spPr>
          <a:xfrm>
            <a:off x="304800" y="2053106"/>
            <a:ext cx="85634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</a:rPr>
              <a:t>Complete </a:t>
            </a:r>
            <a:r>
              <a:rPr lang="en-US" dirty="0" smtClean="0">
                <a:solidFill>
                  <a:srgbClr val="FF0000"/>
                </a:solidFill>
              </a:rPr>
              <a:t>graph: </a:t>
            </a:r>
            <a:r>
              <a:rPr lang="en-US" dirty="0" smtClean="0"/>
              <a:t>When </a:t>
            </a:r>
            <a:r>
              <a:rPr lang="en-US" dirty="0"/>
              <a:t>every vertex is strictly connected to each other. (The number of edges in the graph is maximum).</a:t>
            </a:r>
          </a:p>
          <a:p>
            <a:pPr algn="just"/>
            <a:r>
              <a:rPr lang="en-US" dirty="0" smtClean="0">
                <a:solidFill>
                  <a:srgbClr val="FF0000"/>
                </a:solidFill>
              </a:rPr>
              <a:t>Degree </a:t>
            </a:r>
            <a:r>
              <a:rPr lang="en-US" dirty="0">
                <a:solidFill>
                  <a:srgbClr val="FF0000"/>
                </a:solidFill>
              </a:rPr>
              <a:t>of a vertex v: 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The </a:t>
            </a:r>
            <a:r>
              <a:rPr lang="en-US" dirty="0"/>
              <a:t>degree of vertex v in a graph G, </a:t>
            </a:r>
            <a:r>
              <a:rPr lang="en-US" dirty="0" smtClean="0"/>
              <a:t>written d </a:t>
            </a:r>
            <a:r>
              <a:rPr lang="en-US" dirty="0"/>
              <a:t>(v ), is the number of edges incident to v, except that each loop at v counts </a:t>
            </a:r>
            <a:r>
              <a:rPr lang="en-US" dirty="0" smtClean="0"/>
              <a:t>twice (</a:t>
            </a:r>
            <a:r>
              <a:rPr lang="en-US" i="1" dirty="0" smtClean="0"/>
              <a:t>in-degree</a:t>
            </a:r>
            <a:r>
              <a:rPr lang="en-US" dirty="0" smtClean="0"/>
              <a:t> and </a:t>
            </a:r>
            <a:r>
              <a:rPr lang="en-US" i="1" dirty="0" smtClean="0"/>
              <a:t>out-degree</a:t>
            </a:r>
            <a:r>
              <a:rPr lang="en-US" dirty="0" smtClean="0"/>
              <a:t> for directed graphs) </a:t>
            </a:r>
            <a:endParaRPr lang="en-US" dirty="0"/>
          </a:p>
        </p:txBody>
      </p:sp>
      <p:sp>
        <p:nvSpPr>
          <p:cNvPr id="6" name="Text Box 29"/>
          <p:cNvSpPr txBox="1">
            <a:spLocks noChangeArrowheads="1"/>
          </p:cNvSpPr>
          <p:nvPr/>
        </p:nvSpPr>
        <p:spPr bwMode="auto">
          <a:xfrm>
            <a:off x="722133" y="5708586"/>
            <a:ext cx="1896725" cy="4095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dirty="0"/>
              <a:t>Complete Graph</a:t>
            </a:r>
          </a:p>
        </p:txBody>
      </p:sp>
      <p:grpSp>
        <p:nvGrpSpPr>
          <p:cNvPr id="7" name="Group 34"/>
          <p:cNvGrpSpPr>
            <a:grpSpLocks/>
          </p:cNvGrpSpPr>
          <p:nvPr/>
        </p:nvGrpSpPr>
        <p:grpSpPr bwMode="auto">
          <a:xfrm>
            <a:off x="723798" y="3898200"/>
            <a:ext cx="2022168" cy="1590091"/>
            <a:chOff x="1224" y="2664"/>
            <a:chExt cx="888" cy="760"/>
          </a:xfrm>
        </p:grpSpPr>
        <p:sp>
          <p:nvSpPr>
            <p:cNvPr id="8" name="Line 33"/>
            <p:cNvSpPr>
              <a:spLocks noChangeShapeType="1"/>
            </p:cNvSpPr>
            <p:nvPr/>
          </p:nvSpPr>
          <p:spPr bwMode="auto">
            <a:xfrm>
              <a:off x="1284" y="2928"/>
              <a:ext cx="600" cy="4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2032" y="290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H="1">
              <a:off x="1302" y="2724"/>
              <a:ext cx="321" cy="1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1697" y="2718"/>
              <a:ext cx="335" cy="2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>
              <a:off x="1275" y="2938"/>
              <a:ext cx="197" cy="3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528" y="3376"/>
              <a:ext cx="3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 flipH="1">
              <a:off x="1891" y="2992"/>
              <a:ext cx="157" cy="38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 flipH="1">
              <a:off x="1496" y="2744"/>
              <a:ext cx="152" cy="5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>
              <a:off x="1304" y="2908"/>
              <a:ext cx="725" cy="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1688" y="2752"/>
              <a:ext cx="181" cy="6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V="1">
              <a:off x="1528" y="2976"/>
              <a:ext cx="504" cy="3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Oval 4"/>
            <p:cNvSpPr>
              <a:spLocks noChangeArrowheads="1"/>
            </p:cNvSpPr>
            <p:nvPr/>
          </p:nvSpPr>
          <p:spPr bwMode="auto">
            <a:xfrm>
              <a:off x="1624" y="2664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0" name="Oval 8"/>
            <p:cNvSpPr>
              <a:spLocks noChangeArrowheads="1"/>
            </p:cNvSpPr>
            <p:nvPr/>
          </p:nvSpPr>
          <p:spPr bwMode="auto">
            <a:xfrm>
              <a:off x="1448" y="3320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1" name="Oval 7"/>
            <p:cNvSpPr>
              <a:spLocks noChangeArrowheads="1"/>
            </p:cNvSpPr>
            <p:nvPr/>
          </p:nvSpPr>
          <p:spPr bwMode="auto">
            <a:xfrm>
              <a:off x="1840" y="333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  <p:sp>
          <p:nvSpPr>
            <p:cNvPr id="22" name="Oval 5"/>
            <p:cNvSpPr>
              <a:spLocks noChangeArrowheads="1"/>
            </p:cNvSpPr>
            <p:nvPr/>
          </p:nvSpPr>
          <p:spPr bwMode="auto">
            <a:xfrm>
              <a:off x="1224" y="2856"/>
              <a:ext cx="80" cy="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TW" altLang="en-US"/>
            </a:p>
          </p:txBody>
        </p:sp>
      </p:grpSp>
      <p:sp>
        <p:nvSpPr>
          <p:cNvPr id="23" name="Text Box 4"/>
          <p:cNvSpPr txBox="1">
            <a:spLocks noChangeArrowheads="1"/>
          </p:cNvSpPr>
          <p:nvPr/>
        </p:nvSpPr>
        <p:spPr bwMode="auto">
          <a:xfrm>
            <a:off x="4222510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A</a:t>
            </a:r>
          </a:p>
        </p:txBody>
      </p:sp>
      <p:sp>
        <p:nvSpPr>
          <p:cNvPr id="24" name="Text Box 5"/>
          <p:cNvSpPr txBox="1">
            <a:spLocks noChangeArrowheads="1"/>
          </p:cNvSpPr>
          <p:nvPr/>
        </p:nvSpPr>
        <p:spPr bwMode="auto">
          <a:xfrm>
            <a:off x="6713298" y="4532553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C</a:t>
            </a:r>
          </a:p>
        </p:txBody>
      </p:sp>
      <p:sp>
        <p:nvSpPr>
          <p:cNvPr id="25" name="Text Box 6"/>
          <p:cNvSpPr txBox="1">
            <a:spLocks noChangeArrowheads="1"/>
          </p:cNvSpPr>
          <p:nvPr/>
        </p:nvSpPr>
        <p:spPr bwMode="auto">
          <a:xfrm>
            <a:off x="5700473" y="3894378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B</a:t>
            </a:r>
          </a:p>
        </p:txBody>
      </p:sp>
      <p:sp>
        <p:nvSpPr>
          <p:cNvPr id="26" name="Text Box 7"/>
          <p:cNvSpPr txBox="1">
            <a:spLocks noChangeArrowheads="1"/>
          </p:cNvSpPr>
          <p:nvPr/>
        </p:nvSpPr>
        <p:spPr bwMode="auto">
          <a:xfrm>
            <a:off x="5679835" y="5016740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D</a:t>
            </a:r>
          </a:p>
        </p:txBody>
      </p:sp>
      <p:sp>
        <p:nvSpPr>
          <p:cNvPr id="27" name="Line 8"/>
          <p:cNvSpPr>
            <a:spLocks noChangeShapeType="1"/>
          </p:cNvSpPr>
          <p:nvPr/>
        </p:nvSpPr>
        <p:spPr bwMode="auto">
          <a:xfrm>
            <a:off x="4698760" y="4202353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8" name="Line 9"/>
          <p:cNvSpPr>
            <a:spLocks noChangeShapeType="1"/>
          </p:cNvSpPr>
          <p:nvPr/>
        </p:nvSpPr>
        <p:spPr bwMode="auto">
          <a:xfrm>
            <a:off x="4708285" y="5246928"/>
            <a:ext cx="911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9" name="Line 10"/>
          <p:cNvSpPr>
            <a:spLocks noChangeShapeType="1"/>
          </p:cNvSpPr>
          <p:nvPr/>
        </p:nvSpPr>
        <p:spPr bwMode="auto">
          <a:xfrm>
            <a:off x="4698760" y="4235690"/>
            <a:ext cx="920750" cy="989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0" name="Line 11"/>
          <p:cNvSpPr>
            <a:spLocks noChangeShapeType="1"/>
          </p:cNvSpPr>
          <p:nvPr/>
        </p:nvSpPr>
        <p:spPr bwMode="auto">
          <a:xfrm flipV="1">
            <a:off x="4687648" y="4191240"/>
            <a:ext cx="931862" cy="1044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" name="Text Box 12"/>
          <p:cNvSpPr txBox="1">
            <a:spLocks noChangeArrowheads="1"/>
          </p:cNvSpPr>
          <p:nvPr/>
        </p:nvSpPr>
        <p:spPr bwMode="auto">
          <a:xfrm>
            <a:off x="3524010" y="4499215"/>
            <a:ext cx="423863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F</a:t>
            </a: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4252673" y="5070715"/>
            <a:ext cx="425450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0813" tIns="50406" rIns="100813" bIns="50406"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800" i="1" baseline="-16000"/>
              <a:t>E</a:t>
            </a:r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5629035" y="4697653"/>
            <a:ext cx="901700" cy="515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" name="Line 15"/>
          <p:cNvSpPr>
            <a:spLocks noChangeShapeType="1"/>
          </p:cNvSpPr>
          <p:nvPr/>
        </p:nvSpPr>
        <p:spPr bwMode="auto">
          <a:xfrm flipH="1" flipV="1">
            <a:off x="3917710" y="4708765"/>
            <a:ext cx="78105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" name="Line 16"/>
          <p:cNvSpPr>
            <a:spLocks noChangeShapeType="1"/>
          </p:cNvSpPr>
          <p:nvPr/>
        </p:nvSpPr>
        <p:spPr bwMode="auto">
          <a:xfrm flipV="1">
            <a:off x="3968510" y="4191240"/>
            <a:ext cx="698500" cy="549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6" name="Line 17"/>
          <p:cNvSpPr>
            <a:spLocks noChangeShapeType="1"/>
          </p:cNvSpPr>
          <p:nvPr/>
        </p:nvSpPr>
        <p:spPr bwMode="auto">
          <a:xfrm>
            <a:off x="5660785" y="4224578"/>
            <a:ext cx="860425" cy="506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4597160" y="4102340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529023" y="4102340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39" name="Oval 20"/>
          <p:cNvSpPr>
            <a:spLocks noChangeArrowheads="1"/>
          </p:cNvSpPr>
          <p:nvPr/>
        </p:nvSpPr>
        <p:spPr bwMode="auto">
          <a:xfrm>
            <a:off x="4597160" y="51485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0" name="Oval 21"/>
          <p:cNvSpPr>
            <a:spLocks noChangeArrowheads="1"/>
          </p:cNvSpPr>
          <p:nvPr/>
        </p:nvSpPr>
        <p:spPr bwMode="auto">
          <a:xfrm>
            <a:off x="5529023" y="5148503"/>
            <a:ext cx="180975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1" name="Oval 22"/>
          <p:cNvSpPr>
            <a:spLocks noChangeArrowheads="1"/>
          </p:cNvSpPr>
          <p:nvPr/>
        </p:nvSpPr>
        <p:spPr bwMode="auto">
          <a:xfrm>
            <a:off x="3847860" y="4653203"/>
            <a:ext cx="182563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42" name="Oval 23"/>
          <p:cNvSpPr>
            <a:spLocks noChangeArrowheads="1"/>
          </p:cNvSpPr>
          <p:nvPr/>
        </p:nvSpPr>
        <p:spPr bwMode="auto">
          <a:xfrm>
            <a:off x="6449773" y="4619865"/>
            <a:ext cx="182562" cy="1873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63" name="Text Box 24"/>
          <p:cNvSpPr txBox="1">
            <a:spLocks noChangeArrowheads="1"/>
          </p:cNvSpPr>
          <p:nvPr/>
        </p:nvSpPr>
        <p:spPr bwMode="auto">
          <a:xfrm>
            <a:off x="6144079" y="5191798"/>
            <a:ext cx="2724150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1008063">
              <a:spcBef>
                <a:spcPct val="50000"/>
              </a:spcBef>
            </a:pP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>
                <a:solidFill>
                  <a:schemeClr val="accent2"/>
                </a:solidFill>
              </a:rPr>
              <a:t>A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</a:t>
            </a:r>
            <a:r>
              <a:rPr lang="en-US" altLang="zh-TW" sz="2000" dirty="0">
                <a:solidFill>
                  <a:schemeClr val="accent2"/>
                </a:solidFill>
              </a:rPr>
              <a:t>, 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d</a:t>
            </a:r>
            <a:r>
              <a:rPr lang="en-US" altLang="zh-TW" sz="2000" dirty="0" smtClean="0">
                <a:solidFill>
                  <a:schemeClr val="accent2"/>
                </a:solidFill>
              </a:rPr>
              <a:t>(</a:t>
            </a:r>
            <a:r>
              <a:rPr lang="en-US" altLang="zh-TW" sz="2000" i="1" dirty="0" smtClean="0">
                <a:solidFill>
                  <a:schemeClr val="accent2"/>
                </a:solidFill>
              </a:rPr>
              <a:t>B</a:t>
            </a:r>
            <a:r>
              <a:rPr lang="en-US" altLang="zh-TW" sz="2000" dirty="0" smtClean="0">
                <a:solidFill>
                  <a:schemeClr val="accent2"/>
                </a:solidFill>
              </a:rPr>
              <a:t>)=3,d(C)=2</a:t>
            </a:r>
            <a:endParaRPr lang="en-US" altLang="zh-TW" sz="2000" dirty="0">
              <a:solidFill>
                <a:schemeClr val="accent2"/>
              </a:solidFill>
            </a:endParaRPr>
          </a:p>
          <a:p>
            <a:pPr defTabSz="1008063">
              <a:spcBef>
                <a:spcPct val="50000"/>
              </a:spcBef>
            </a:pPr>
            <a:r>
              <a:rPr lang="en-US" altLang="zh-TW" sz="2000" dirty="0" smtClean="0">
                <a:solidFill>
                  <a:schemeClr val="accent2"/>
                </a:solidFill>
              </a:rPr>
              <a:t>d(D)=3, d(E)=3,d(F)=2</a:t>
            </a:r>
            <a:endParaRPr lang="en-US" altLang="zh-TW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3" grpId="0"/>
      <p:bldP spid="24" grpId="0"/>
      <p:bldP spid="25" grpId="0"/>
      <p:bldP spid="26" grpId="0"/>
      <p:bldP spid="27" grpId="0" animBg="1"/>
      <p:bldP spid="28" grpId="0" animBg="1"/>
      <p:bldP spid="29" grpId="0" animBg="1"/>
      <p:bldP spid="30" grpId="0" animBg="1"/>
      <p:bldP spid="31" grpId="0"/>
      <p:bldP spid="32" grpId="0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6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600" b="1" dirty="0">
              <a:solidFill>
                <a:schemeClr val="tx1"/>
              </a:solidFill>
            </a:endParaRP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35495" y="1440874"/>
            <a:ext cx="8522756" cy="4685290"/>
          </a:xfrm>
          <a:prstGeom prst="rect">
            <a:avLst/>
          </a:prstGeom>
        </p:spPr>
        <p:txBody>
          <a:bodyPr/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Dense graph: </a:t>
            </a:r>
            <a:r>
              <a:rPr lang="en-US" dirty="0" smtClean="0"/>
              <a:t>When the number of edges in the graph is close to maximum. (</a:t>
            </a:r>
            <a:r>
              <a:rPr lang="en-US" i="1" dirty="0" smtClean="0"/>
              <a:t>adjacency matrix</a:t>
            </a:r>
            <a:r>
              <a:rPr lang="en-US" dirty="0" smtClean="0"/>
              <a:t> is used to store info for this)</a:t>
            </a:r>
          </a:p>
          <a:p>
            <a:pPr marL="0" indent="-3175" algn="just">
              <a:buNone/>
            </a:pPr>
            <a:r>
              <a:rPr lang="en-US" dirty="0" smtClean="0">
                <a:solidFill>
                  <a:srgbClr val="FF0000"/>
                </a:solidFill>
              </a:rPr>
              <a:t>Sparse graph: </a:t>
            </a:r>
            <a:r>
              <a:rPr lang="en-US" dirty="0" smtClean="0"/>
              <a:t>When number of edges in the graph is very few. (</a:t>
            </a:r>
            <a:r>
              <a:rPr lang="en-US" i="1" dirty="0" smtClean="0"/>
              <a:t>adjacency list</a:t>
            </a:r>
            <a:r>
              <a:rPr lang="en-US" dirty="0" smtClean="0"/>
              <a:t> is used to store info for this)</a:t>
            </a:r>
            <a:endParaRPr lang="en-US" b="1" dirty="0" smtClean="0"/>
          </a:p>
          <a:p>
            <a:endParaRPr lang="en-US" dirty="0"/>
          </a:p>
        </p:txBody>
      </p:sp>
      <p:pic>
        <p:nvPicPr>
          <p:cNvPr id="1026" name="Picture 2" descr="C:\Users\Teacher.DESKTOP-MDC10OU\Desktop\1_fDK6MfQvcliQ-u5lEmjc8Q.pn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494" y="3437312"/>
            <a:ext cx="8347364" cy="300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3554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2"/>
          <p:cNvSpPr txBox="1">
            <a:spLocks/>
          </p:cNvSpPr>
          <p:nvPr/>
        </p:nvSpPr>
        <p:spPr>
          <a:xfrm>
            <a:off x="335494" y="731162"/>
            <a:ext cx="6543608" cy="493414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/>
              <a:t>Graph Introduction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53BED9D7-DC35-6145-B086-E1B62BC08349}"/>
              </a:ext>
            </a:extLst>
          </p:cNvPr>
          <p:cNvSpPr txBox="1"/>
          <p:nvPr/>
        </p:nvSpPr>
        <p:spPr>
          <a:xfrm>
            <a:off x="335495" y="1795817"/>
            <a:ext cx="830050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b="1" dirty="0">
                <a:solidFill>
                  <a:srgbClr val="FF0000"/>
                </a:solidFill>
              </a:rPr>
              <a:t>Weighted graph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associates weights with either the edges or the </a:t>
            </a:r>
            <a:r>
              <a:rPr lang="en-US" sz="2000" dirty="0" smtClean="0"/>
              <a:t>vertices</a:t>
            </a:r>
          </a:p>
          <a:p>
            <a:pPr algn="just"/>
            <a:endParaRPr lang="en-US" sz="2000" b="1" dirty="0"/>
          </a:p>
          <a:p>
            <a:pPr algn="just"/>
            <a:r>
              <a:rPr lang="en-US" sz="2000" b="1" dirty="0" smtClean="0">
                <a:solidFill>
                  <a:srgbClr val="FF0000"/>
                </a:solidFill>
              </a:rPr>
              <a:t>DAG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Directed acyclic </a:t>
            </a:r>
            <a:r>
              <a:rPr lang="en-US" sz="2000" dirty="0" smtClean="0"/>
              <a:t>graphs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if every vertex of a graph can </a:t>
            </a:r>
            <a:r>
              <a:rPr lang="en-US" sz="2000" i="1" dirty="0"/>
              <a:t>reach</a:t>
            </a:r>
            <a:r>
              <a:rPr lang="en-US" sz="2000" dirty="0"/>
              <a:t> every other vertex, i.e., every pair of vertices is connected by a </a:t>
            </a:r>
            <a:r>
              <a:rPr lang="en-US" sz="2000" dirty="0" smtClean="0"/>
              <a:t>path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Strongly connected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every 2 vertices are reachable from each other (in a digraph</a:t>
            </a:r>
            <a:r>
              <a:rPr lang="en-US" sz="2000" dirty="0" smtClean="0"/>
              <a:t>)</a:t>
            </a:r>
          </a:p>
          <a:p>
            <a:pPr algn="just"/>
            <a:endParaRPr lang="en-US" sz="2000" dirty="0"/>
          </a:p>
          <a:p>
            <a:pPr algn="just"/>
            <a:r>
              <a:rPr lang="en-US" sz="2000" b="1" dirty="0">
                <a:solidFill>
                  <a:srgbClr val="FF0000"/>
                </a:solidFill>
              </a:rPr>
              <a:t>Connected Component</a:t>
            </a:r>
            <a:r>
              <a:rPr lang="en-US" sz="2000" dirty="0">
                <a:solidFill>
                  <a:srgbClr val="FF0000"/>
                </a:solidFill>
              </a:rPr>
              <a:t>: </a:t>
            </a:r>
            <a:r>
              <a:rPr lang="en-US" sz="2000" dirty="0"/>
              <a:t>equivalence classes of vertices under “is reachable from” relation. Simply put, it is a subgraph in which any two vertices are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each other by paths, and which is </a:t>
            </a:r>
            <a:r>
              <a:rPr lang="en-US" sz="2000" b="1" dirty="0">
                <a:solidFill>
                  <a:srgbClr val="FF0000"/>
                </a:solidFill>
              </a:rPr>
              <a:t>connected</a:t>
            </a:r>
            <a:r>
              <a:rPr lang="en-US" sz="2000" dirty="0">
                <a:solidFill>
                  <a:srgbClr val="FF0000"/>
                </a:solidFill>
              </a:rPr>
              <a:t> </a:t>
            </a:r>
            <a:r>
              <a:rPr lang="en-US" sz="2000" dirty="0"/>
              <a:t>to no additional vertices in the </a:t>
            </a:r>
            <a:r>
              <a:rPr lang="en-US" sz="2000" dirty="0" err="1"/>
              <a:t>supergraph</a:t>
            </a:r>
            <a:r>
              <a:rPr lang="en-US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3762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TYPE_IMAGE" val="Text Box 3"/>
</p:tagLst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574006AFD41904FB64F35A937FABB5A" ma:contentTypeVersion="2" ma:contentTypeDescription="Create a new document." ma:contentTypeScope="" ma:versionID="89ab1205a38596931a62c2e3c94c769d">
  <xsd:schema xmlns:xsd="http://www.w3.org/2001/XMLSchema" xmlns:xs="http://www.w3.org/2001/XMLSchema" xmlns:p="http://schemas.microsoft.com/office/2006/metadata/properties" xmlns:ns2="db0edfcc-8eb0-4eb0-a78f-867ee3373a90" targetNamespace="http://schemas.microsoft.com/office/2006/metadata/properties" ma:root="true" ma:fieldsID="7a33b132df51abbde48bba8428b3cdd7" ns2:_="">
    <xsd:import namespace="db0edfcc-8eb0-4eb0-a78f-867ee3373a9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0edfcc-8eb0-4eb0-a78f-867ee3373a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5F412A-BD5F-4B2C-8DCC-B75F124574E9}"/>
</file>

<file path=customXml/itemProps2.xml><?xml version="1.0" encoding="utf-8"?>
<ds:datastoreItem xmlns:ds="http://schemas.openxmlformats.org/officeDocument/2006/customXml" ds:itemID="{28CBDB17-10C7-45AD-AAB2-074B9418AAEC}"/>
</file>

<file path=customXml/itemProps3.xml><?xml version="1.0" encoding="utf-8"?>
<ds:datastoreItem xmlns:ds="http://schemas.openxmlformats.org/officeDocument/2006/customXml" ds:itemID="{02E58092-1C3D-4D81-82E6-E3E04CF904C9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1598</TotalTime>
  <Words>1162</Words>
  <Application>Microsoft Office PowerPoint</Application>
  <PresentationFormat>On-screen Show (4:3)</PresentationFormat>
  <Paragraphs>198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5" baseType="lpstr">
      <vt:lpstr>Spectrum</vt:lpstr>
      <vt:lpstr>Photo Editor Photo</vt:lpstr>
      <vt:lpstr>Graph</vt:lpstr>
      <vt:lpstr>Lecture Outline</vt:lpstr>
      <vt:lpstr>Graphs</vt:lpstr>
      <vt:lpstr>PowerPoint Presentation</vt:lpstr>
      <vt:lpstr>PowerPoint Presentation</vt:lpstr>
      <vt:lpstr>PowerPoint Presentation</vt:lpstr>
      <vt:lpstr>Graph Introduction</vt:lpstr>
      <vt:lpstr>PowerPoint Presentation</vt:lpstr>
      <vt:lpstr>PowerPoint Presentation</vt:lpstr>
      <vt:lpstr>PowerPoint Presentation</vt:lpstr>
      <vt:lpstr>Graph Applications</vt:lpstr>
      <vt:lpstr>PowerPoint Presentation</vt:lpstr>
      <vt:lpstr>PowerPoint Presentation</vt:lpstr>
      <vt:lpstr>PowerPoint Presentation</vt:lpstr>
      <vt:lpstr>Graph Representation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Teacher</cp:lastModifiedBy>
  <cp:revision>42</cp:revision>
  <dcterms:created xsi:type="dcterms:W3CDTF">2018-12-10T17:20:29Z</dcterms:created>
  <dcterms:modified xsi:type="dcterms:W3CDTF">2020-04-28T14:28:08Z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0x010100D574006AFD41904FB64F35A937FABB5A</vt:lpwstr>
  </property>
</Properties>
</file>