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7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ngesInfos/changesInfo1.xml" ContentType="application/vnd.ms-powerpoint.changesinfo+xml"/>
  <Override PartName="/ppt/revisionInfo.xml" ContentType="application/vnd.ms-powerpoint.revisioninfo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78" r:id="rId4"/>
    <p:sldId id="279" r:id="rId5"/>
    <p:sldId id="280" r:id="rId6"/>
    <p:sldId id="265" r:id="rId7"/>
    <p:sldId id="281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>
        <p:scale>
          <a:sx n="80" d="100"/>
          <a:sy n="80" d="100"/>
        </p:scale>
        <p:origin x="-1086" y="30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37" Type="http://schemas.openxmlformats.org/officeDocument/2006/relationships/customXml" Target="../customXml/item3.xml"/><Relationship Id="rId5" Type="http://schemas.openxmlformats.org/officeDocument/2006/relationships/slide" Target="slides/slide4.xml"/><Relationship Id="rId36" Type="http://schemas.openxmlformats.org/officeDocument/2006/relationships/customXml" Target="../customXml/item2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35" Type="http://schemas.openxmlformats.org/officeDocument/2006/relationships/customXml" Target="../customXml/item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4C29BE-F205-4296-AC55-32A58A82FAC9}" type="datetimeFigureOut">
              <a:rPr lang="en-US" smtClean="0"/>
              <a:t>28-Apr-20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269580-4BF0-497F-A9CC-754B57BDE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464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28-Apr-20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xmlns="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28-Apr-20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28-Apr-20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28-Apr-20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28-Apr-20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28-Apr-20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28-Apr-20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28-Apr-20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28-Apr-20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28-Apr-20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28-Apr-20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28-Apr-20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28-Apr-20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28-Apr-20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28-Apr-20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28-Apr-20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xmlns="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28-Apr-20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Binary_Search_Tree" TargetMode="Externa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Binary Search Tree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</a:t>
            </a:r>
            <a:r>
              <a:rPr lang="en-US" dirty="0" smtClean="0"/>
              <a:t>: CSC 2106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xmlns="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0570350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xmlns="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xmlns="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xmlns="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xmlns="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xmlns="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xmlns="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Name &amp; email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xmlns="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</a:t>
            </a:r>
            <a:r>
              <a:rPr lang="en-US" dirty="0" smtClean="0"/>
              <a:t>: Data Structure (Theory)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sz="2400" dirty="0" smtClean="0">
                <a:solidFill>
                  <a:schemeClr val="tx1"/>
                </a:solidFill>
              </a:rPr>
              <a:t>Binary Search Tree</a:t>
            </a: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en-US" sz="2400" dirty="0" smtClean="0">
                <a:solidFill>
                  <a:schemeClr val="tx1"/>
                </a:solidFill>
              </a:rPr>
              <a:t>Building BST (Insertion)</a:t>
            </a:r>
          </a:p>
          <a:p>
            <a:pPr marL="342900" indent="-342900">
              <a:buAutoNum type="arabicPeriod"/>
            </a:pPr>
            <a:r>
              <a:rPr lang="en-US" sz="2400" dirty="0" smtClean="0">
                <a:solidFill>
                  <a:schemeClr val="tx1"/>
                </a:solidFill>
              </a:rPr>
              <a:t>Searching in BST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Binary Search Tree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Introduction</a:t>
            </a:r>
            <a:endParaRPr lang="x-none" dirty="0"/>
          </a:p>
        </p:txBody>
      </p:sp>
      <p:sp>
        <p:nvSpPr>
          <p:cNvPr id="4" name="TextBox 3"/>
          <p:cNvSpPr txBox="1"/>
          <p:nvPr/>
        </p:nvSpPr>
        <p:spPr>
          <a:xfrm>
            <a:off x="5284872" y="2463976"/>
            <a:ext cx="3728500" cy="313932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Is a Binary Tree such that:</a:t>
            </a:r>
          </a:p>
          <a:p>
            <a:pPr lvl="1"/>
            <a:r>
              <a:rPr lang="en-US" dirty="0"/>
              <a:t>Every node entry has a unique key (i.e. no duplication item</a:t>
            </a:r>
            <a:r>
              <a:rPr lang="en-US" dirty="0" smtClean="0"/>
              <a:t>).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All the keys in the left </a:t>
            </a:r>
            <a:r>
              <a:rPr lang="en-US" dirty="0" err="1"/>
              <a:t>subtree</a:t>
            </a:r>
            <a:r>
              <a:rPr lang="en-US" dirty="0"/>
              <a:t> of a node are less than the key of the node</a:t>
            </a:r>
            <a:r>
              <a:rPr lang="en-US" dirty="0" smtClean="0"/>
              <a:t>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All the keys in the right </a:t>
            </a:r>
            <a:r>
              <a:rPr lang="en-US" dirty="0" err="1"/>
              <a:t>subtree</a:t>
            </a:r>
            <a:r>
              <a:rPr lang="en-US" dirty="0"/>
              <a:t> of a node are greater than the key of the node.</a:t>
            </a:r>
          </a:p>
        </p:txBody>
      </p:sp>
      <p:sp>
        <p:nvSpPr>
          <p:cNvPr id="7" name="Oval 6"/>
          <p:cNvSpPr/>
          <p:nvPr/>
        </p:nvSpPr>
        <p:spPr>
          <a:xfrm>
            <a:off x="2292625" y="2166796"/>
            <a:ext cx="685800" cy="594360"/>
          </a:xfrm>
          <a:prstGeom prst="ellips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43</a:t>
            </a:r>
            <a:endParaRPr lang="en-US" sz="2000" b="1" dirty="0"/>
          </a:p>
        </p:txBody>
      </p:sp>
      <p:sp>
        <p:nvSpPr>
          <p:cNvPr id="8" name="Oval 7"/>
          <p:cNvSpPr/>
          <p:nvPr/>
        </p:nvSpPr>
        <p:spPr>
          <a:xfrm>
            <a:off x="1147771" y="3090348"/>
            <a:ext cx="685800" cy="594360"/>
          </a:xfrm>
          <a:prstGeom prst="ellips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31</a:t>
            </a:r>
            <a:endParaRPr lang="en-US" sz="2000" b="1" dirty="0"/>
          </a:p>
        </p:txBody>
      </p:sp>
      <p:sp>
        <p:nvSpPr>
          <p:cNvPr id="9" name="Oval 8"/>
          <p:cNvSpPr/>
          <p:nvPr/>
        </p:nvSpPr>
        <p:spPr>
          <a:xfrm>
            <a:off x="3720877" y="3142982"/>
            <a:ext cx="685800" cy="594360"/>
          </a:xfrm>
          <a:prstGeom prst="ellips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64</a:t>
            </a:r>
            <a:endParaRPr lang="en-US" sz="2000" b="1" dirty="0"/>
          </a:p>
        </p:txBody>
      </p:sp>
      <p:sp>
        <p:nvSpPr>
          <p:cNvPr id="10" name="Oval 9"/>
          <p:cNvSpPr/>
          <p:nvPr/>
        </p:nvSpPr>
        <p:spPr>
          <a:xfrm>
            <a:off x="522507" y="4094394"/>
            <a:ext cx="685800" cy="594360"/>
          </a:xfrm>
          <a:prstGeom prst="ellips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20</a:t>
            </a:r>
            <a:endParaRPr lang="en-US" sz="2000" b="1" dirty="0"/>
          </a:p>
        </p:txBody>
      </p:sp>
      <p:sp>
        <p:nvSpPr>
          <p:cNvPr id="11" name="Oval 10"/>
          <p:cNvSpPr/>
          <p:nvPr/>
        </p:nvSpPr>
        <p:spPr>
          <a:xfrm>
            <a:off x="1847169" y="4094393"/>
            <a:ext cx="685800" cy="594360"/>
          </a:xfrm>
          <a:prstGeom prst="ellips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40</a:t>
            </a:r>
            <a:endParaRPr lang="en-US" sz="2000" b="1" dirty="0"/>
          </a:p>
        </p:txBody>
      </p:sp>
      <p:sp>
        <p:nvSpPr>
          <p:cNvPr id="12" name="Oval 11"/>
          <p:cNvSpPr/>
          <p:nvPr/>
        </p:nvSpPr>
        <p:spPr>
          <a:xfrm>
            <a:off x="4456568" y="4126279"/>
            <a:ext cx="685800" cy="594360"/>
          </a:xfrm>
          <a:prstGeom prst="ellips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89</a:t>
            </a:r>
            <a:endParaRPr lang="en-US" sz="2000" b="1" dirty="0"/>
          </a:p>
        </p:txBody>
      </p:sp>
      <p:sp>
        <p:nvSpPr>
          <p:cNvPr id="13" name="Oval 12"/>
          <p:cNvSpPr/>
          <p:nvPr/>
        </p:nvSpPr>
        <p:spPr>
          <a:xfrm>
            <a:off x="3183989" y="4126278"/>
            <a:ext cx="685800" cy="594360"/>
          </a:xfrm>
          <a:prstGeom prst="ellips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56</a:t>
            </a:r>
            <a:endParaRPr lang="en-US" sz="2000" b="1" dirty="0"/>
          </a:p>
        </p:txBody>
      </p:sp>
      <p:sp>
        <p:nvSpPr>
          <p:cNvPr id="14" name="Oval 13"/>
          <p:cNvSpPr/>
          <p:nvPr/>
        </p:nvSpPr>
        <p:spPr>
          <a:xfrm>
            <a:off x="1592609" y="5086337"/>
            <a:ext cx="685800" cy="594360"/>
          </a:xfrm>
          <a:prstGeom prst="ellips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33</a:t>
            </a:r>
            <a:endParaRPr lang="en-US" sz="2000" b="1" dirty="0"/>
          </a:p>
        </p:txBody>
      </p:sp>
      <p:sp>
        <p:nvSpPr>
          <p:cNvPr id="15" name="Oval 14"/>
          <p:cNvSpPr/>
          <p:nvPr/>
        </p:nvSpPr>
        <p:spPr>
          <a:xfrm>
            <a:off x="802650" y="5093813"/>
            <a:ext cx="685800" cy="594360"/>
          </a:xfrm>
          <a:prstGeom prst="ellips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28</a:t>
            </a:r>
            <a:endParaRPr lang="en-US" sz="2000" b="1" dirty="0"/>
          </a:p>
        </p:txBody>
      </p:sp>
      <p:sp>
        <p:nvSpPr>
          <p:cNvPr id="16" name="Oval 15"/>
          <p:cNvSpPr/>
          <p:nvPr/>
        </p:nvSpPr>
        <p:spPr>
          <a:xfrm>
            <a:off x="2715085" y="5088844"/>
            <a:ext cx="685800" cy="594360"/>
          </a:xfrm>
          <a:prstGeom prst="ellips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47</a:t>
            </a:r>
            <a:endParaRPr lang="en-US" sz="2000" b="1" dirty="0"/>
          </a:p>
        </p:txBody>
      </p:sp>
      <p:cxnSp>
        <p:nvCxnSpPr>
          <p:cNvPr id="17" name="Straight Arrow Connector 16"/>
          <p:cNvCxnSpPr>
            <a:stCxn id="7" idx="3"/>
            <a:endCxn id="8" idx="0"/>
          </p:cNvCxnSpPr>
          <p:nvPr/>
        </p:nvCxnSpPr>
        <p:spPr>
          <a:xfrm flipH="1">
            <a:off x="1490671" y="2674114"/>
            <a:ext cx="902387" cy="416234"/>
          </a:xfrm>
          <a:prstGeom prst="straightConnector1">
            <a:avLst/>
          </a:prstGeom>
          <a:ln w="31750">
            <a:solidFill>
              <a:srgbClr val="0000B0"/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4"/>
            <a:endCxn id="14" idx="0"/>
          </p:cNvCxnSpPr>
          <p:nvPr/>
        </p:nvCxnSpPr>
        <p:spPr>
          <a:xfrm flipH="1">
            <a:off x="1935509" y="4688753"/>
            <a:ext cx="254560" cy="397584"/>
          </a:xfrm>
          <a:prstGeom prst="straightConnector1">
            <a:avLst/>
          </a:prstGeom>
          <a:ln w="31750">
            <a:solidFill>
              <a:srgbClr val="0000B0"/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7" idx="5"/>
            <a:endCxn id="9" idx="0"/>
          </p:cNvCxnSpPr>
          <p:nvPr/>
        </p:nvCxnSpPr>
        <p:spPr>
          <a:xfrm>
            <a:off x="2877992" y="2674114"/>
            <a:ext cx="1185785" cy="468868"/>
          </a:xfrm>
          <a:prstGeom prst="straightConnector1">
            <a:avLst/>
          </a:prstGeom>
          <a:ln w="31750">
            <a:solidFill>
              <a:srgbClr val="0000B0"/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4"/>
            <a:endCxn id="10" idx="0"/>
          </p:cNvCxnSpPr>
          <p:nvPr/>
        </p:nvCxnSpPr>
        <p:spPr>
          <a:xfrm flipH="1">
            <a:off x="865407" y="3684708"/>
            <a:ext cx="625264" cy="409686"/>
          </a:xfrm>
          <a:prstGeom prst="straightConnector1">
            <a:avLst/>
          </a:prstGeom>
          <a:ln w="31750">
            <a:solidFill>
              <a:srgbClr val="0000B0"/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8" idx="4"/>
            <a:endCxn id="11" idx="0"/>
          </p:cNvCxnSpPr>
          <p:nvPr/>
        </p:nvCxnSpPr>
        <p:spPr>
          <a:xfrm>
            <a:off x="1490671" y="3684708"/>
            <a:ext cx="699398" cy="409685"/>
          </a:xfrm>
          <a:prstGeom prst="straightConnector1">
            <a:avLst/>
          </a:prstGeom>
          <a:ln w="31750">
            <a:solidFill>
              <a:srgbClr val="0000B0"/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0" idx="4"/>
            <a:endCxn id="15" idx="0"/>
          </p:cNvCxnSpPr>
          <p:nvPr/>
        </p:nvCxnSpPr>
        <p:spPr>
          <a:xfrm>
            <a:off x="865407" y="4688754"/>
            <a:ext cx="280143" cy="405059"/>
          </a:xfrm>
          <a:prstGeom prst="straightConnector1">
            <a:avLst/>
          </a:prstGeom>
          <a:ln w="31750">
            <a:solidFill>
              <a:srgbClr val="0000B0"/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9" idx="4"/>
            <a:endCxn id="13" idx="0"/>
          </p:cNvCxnSpPr>
          <p:nvPr/>
        </p:nvCxnSpPr>
        <p:spPr>
          <a:xfrm flipH="1">
            <a:off x="3526889" y="3737342"/>
            <a:ext cx="536888" cy="388936"/>
          </a:xfrm>
          <a:prstGeom prst="straightConnector1">
            <a:avLst/>
          </a:prstGeom>
          <a:ln w="31750">
            <a:solidFill>
              <a:srgbClr val="0000B0"/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9" idx="4"/>
            <a:endCxn id="12" idx="0"/>
          </p:cNvCxnSpPr>
          <p:nvPr/>
        </p:nvCxnSpPr>
        <p:spPr>
          <a:xfrm>
            <a:off x="4063777" y="3737342"/>
            <a:ext cx="735691" cy="388937"/>
          </a:xfrm>
          <a:prstGeom prst="straightConnector1">
            <a:avLst/>
          </a:prstGeom>
          <a:ln w="31750">
            <a:solidFill>
              <a:srgbClr val="0000B0"/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3" idx="4"/>
            <a:endCxn id="16" idx="0"/>
          </p:cNvCxnSpPr>
          <p:nvPr/>
        </p:nvCxnSpPr>
        <p:spPr>
          <a:xfrm flipH="1">
            <a:off x="3057985" y="4720638"/>
            <a:ext cx="468904" cy="368206"/>
          </a:xfrm>
          <a:prstGeom prst="straightConnector1">
            <a:avLst/>
          </a:prstGeom>
          <a:ln w="31750">
            <a:solidFill>
              <a:srgbClr val="0000B0"/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3653999" y="5084212"/>
            <a:ext cx="685800" cy="594360"/>
          </a:xfrm>
          <a:prstGeom prst="ellips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59</a:t>
            </a:r>
            <a:endParaRPr lang="en-US" sz="2000" b="1" dirty="0"/>
          </a:p>
        </p:txBody>
      </p:sp>
      <p:cxnSp>
        <p:nvCxnSpPr>
          <p:cNvPr id="27" name="Straight Arrow Connector 26"/>
          <p:cNvCxnSpPr>
            <a:stCxn id="13" idx="4"/>
            <a:endCxn id="26" idx="0"/>
          </p:cNvCxnSpPr>
          <p:nvPr/>
        </p:nvCxnSpPr>
        <p:spPr>
          <a:xfrm>
            <a:off x="3526889" y="4720638"/>
            <a:ext cx="470010" cy="363574"/>
          </a:xfrm>
          <a:prstGeom prst="straightConnector1">
            <a:avLst/>
          </a:prstGeom>
          <a:ln w="31750">
            <a:solidFill>
              <a:srgbClr val="0000B0"/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976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Binary Search Tree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Insertion</a:t>
            </a:r>
            <a:endParaRPr lang="x-none" dirty="0"/>
          </a:p>
        </p:txBody>
      </p:sp>
      <p:sp>
        <p:nvSpPr>
          <p:cNvPr id="28" name="Oval 27"/>
          <p:cNvSpPr/>
          <p:nvPr/>
        </p:nvSpPr>
        <p:spPr>
          <a:xfrm>
            <a:off x="1771417" y="2585758"/>
            <a:ext cx="685800" cy="594360"/>
          </a:xfrm>
          <a:prstGeom prst="ellips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43</a:t>
            </a:r>
            <a:endParaRPr lang="en-US" sz="2000" b="1" dirty="0"/>
          </a:p>
        </p:txBody>
      </p:sp>
      <p:sp>
        <p:nvSpPr>
          <p:cNvPr id="29" name="Oval 28"/>
          <p:cNvSpPr/>
          <p:nvPr/>
        </p:nvSpPr>
        <p:spPr>
          <a:xfrm>
            <a:off x="640779" y="3367554"/>
            <a:ext cx="685800" cy="594360"/>
          </a:xfrm>
          <a:prstGeom prst="ellips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31</a:t>
            </a:r>
            <a:endParaRPr lang="en-US" sz="2000" b="1" dirty="0"/>
          </a:p>
        </p:txBody>
      </p:sp>
      <p:sp>
        <p:nvSpPr>
          <p:cNvPr id="30" name="Oval 29"/>
          <p:cNvSpPr/>
          <p:nvPr/>
        </p:nvSpPr>
        <p:spPr>
          <a:xfrm>
            <a:off x="3213885" y="3420188"/>
            <a:ext cx="685800" cy="594360"/>
          </a:xfrm>
          <a:prstGeom prst="ellips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64</a:t>
            </a:r>
            <a:endParaRPr lang="en-US" sz="2000" b="1" dirty="0"/>
          </a:p>
        </p:txBody>
      </p:sp>
      <p:sp>
        <p:nvSpPr>
          <p:cNvPr id="31" name="Oval 30"/>
          <p:cNvSpPr/>
          <p:nvPr/>
        </p:nvSpPr>
        <p:spPr>
          <a:xfrm>
            <a:off x="15515" y="4371600"/>
            <a:ext cx="685800" cy="594360"/>
          </a:xfrm>
          <a:prstGeom prst="ellips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20</a:t>
            </a:r>
            <a:endParaRPr lang="en-US" sz="2000" b="1" dirty="0"/>
          </a:p>
        </p:txBody>
      </p:sp>
      <p:sp>
        <p:nvSpPr>
          <p:cNvPr id="32" name="Oval 31"/>
          <p:cNvSpPr/>
          <p:nvPr/>
        </p:nvSpPr>
        <p:spPr>
          <a:xfrm>
            <a:off x="1340177" y="4371599"/>
            <a:ext cx="685800" cy="594360"/>
          </a:xfrm>
          <a:prstGeom prst="ellips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40</a:t>
            </a:r>
            <a:endParaRPr lang="en-US" sz="2000" b="1" dirty="0"/>
          </a:p>
        </p:txBody>
      </p:sp>
      <p:sp>
        <p:nvSpPr>
          <p:cNvPr id="33" name="Oval 32"/>
          <p:cNvSpPr/>
          <p:nvPr/>
        </p:nvSpPr>
        <p:spPr>
          <a:xfrm>
            <a:off x="3949576" y="4403485"/>
            <a:ext cx="685800" cy="594360"/>
          </a:xfrm>
          <a:prstGeom prst="ellips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89</a:t>
            </a:r>
            <a:endParaRPr lang="en-US" sz="2000" b="1" dirty="0"/>
          </a:p>
        </p:txBody>
      </p:sp>
      <p:sp>
        <p:nvSpPr>
          <p:cNvPr id="34" name="Oval 33"/>
          <p:cNvSpPr/>
          <p:nvPr/>
        </p:nvSpPr>
        <p:spPr>
          <a:xfrm>
            <a:off x="2676997" y="4403484"/>
            <a:ext cx="685800" cy="594360"/>
          </a:xfrm>
          <a:prstGeom prst="ellips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56</a:t>
            </a:r>
            <a:endParaRPr lang="en-US" sz="2000" b="1" dirty="0"/>
          </a:p>
        </p:txBody>
      </p:sp>
      <p:sp>
        <p:nvSpPr>
          <p:cNvPr id="35" name="Oval 34"/>
          <p:cNvSpPr/>
          <p:nvPr/>
        </p:nvSpPr>
        <p:spPr>
          <a:xfrm>
            <a:off x="1085617" y="5363543"/>
            <a:ext cx="685800" cy="594360"/>
          </a:xfrm>
          <a:prstGeom prst="ellips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33</a:t>
            </a:r>
            <a:endParaRPr lang="en-US" sz="2000" b="1" dirty="0"/>
          </a:p>
        </p:txBody>
      </p:sp>
      <p:sp>
        <p:nvSpPr>
          <p:cNvPr id="36" name="Oval 35"/>
          <p:cNvSpPr/>
          <p:nvPr/>
        </p:nvSpPr>
        <p:spPr>
          <a:xfrm>
            <a:off x="295658" y="5371019"/>
            <a:ext cx="685800" cy="594360"/>
          </a:xfrm>
          <a:prstGeom prst="ellips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28</a:t>
            </a:r>
            <a:endParaRPr lang="en-US" sz="2000" b="1" dirty="0"/>
          </a:p>
        </p:txBody>
      </p:sp>
      <p:sp>
        <p:nvSpPr>
          <p:cNvPr id="37" name="Oval 36"/>
          <p:cNvSpPr/>
          <p:nvPr/>
        </p:nvSpPr>
        <p:spPr>
          <a:xfrm>
            <a:off x="2208093" y="5366050"/>
            <a:ext cx="685800" cy="594360"/>
          </a:xfrm>
          <a:prstGeom prst="ellips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47</a:t>
            </a:r>
            <a:endParaRPr lang="en-US" sz="2000" b="1" dirty="0"/>
          </a:p>
        </p:txBody>
      </p:sp>
      <p:cxnSp>
        <p:nvCxnSpPr>
          <p:cNvPr id="38" name="Straight Arrow Connector 37"/>
          <p:cNvCxnSpPr>
            <a:stCxn id="28" idx="3"/>
            <a:endCxn id="29" idx="0"/>
          </p:cNvCxnSpPr>
          <p:nvPr/>
        </p:nvCxnSpPr>
        <p:spPr>
          <a:xfrm flipH="1">
            <a:off x="983679" y="3093076"/>
            <a:ext cx="888171" cy="274478"/>
          </a:xfrm>
          <a:prstGeom prst="straightConnector1">
            <a:avLst/>
          </a:prstGeom>
          <a:ln w="31750">
            <a:solidFill>
              <a:srgbClr val="0000B0"/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2" idx="4"/>
            <a:endCxn id="35" idx="0"/>
          </p:cNvCxnSpPr>
          <p:nvPr/>
        </p:nvCxnSpPr>
        <p:spPr>
          <a:xfrm flipH="1">
            <a:off x="1428517" y="4965959"/>
            <a:ext cx="254560" cy="397584"/>
          </a:xfrm>
          <a:prstGeom prst="straightConnector1">
            <a:avLst/>
          </a:prstGeom>
          <a:ln w="31750">
            <a:solidFill>
              <a:srgbClr val="0000B0"/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28" idx="5"/>
            <a:endCxn id="30" idx="0"/>
          </p:cNvCxnSpPr>
          <p:nvPr/>
        </p:nvCxnSpPr>
        <p:spPr>
          <a:xfrm>
            <a:off x="2356784" y="3093076"/>
            <a:ext cx="1200001" cy="327112"/>
          </a:xfrm>
          <a:prstGeom prst="straightConnector1">
            <a:avLst/>
          </a:prstGeom>
          <a:ln w="31750">
            <a:solidFill>
              <a:srgbClr val="0000B0"/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29" idx="4"/>
            <a:endCxn id="31" idx="0"/>
          </p:cNvCxnSpPr>
          <p:nvPr/>
        </p:nvCxnSpPr>
        <p:spPr>
          <a:xfrm flipH="1">
            <a:off x="358415" y="3961914"/>
            <a:ext cx="625264" cy="409686"/>
          </a:xfrm>
          <a:prstGeom prst="straightConnector1">
            <a:avLst/>
          </a:prstGeom>
          <a:ln w="31750">
            <a:solidFill>
              <a:srgbClr val="0000B0"/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9" idx="4"/>
            <a:endCxn id="32" idx="0"/>
          </p:cNvCxnSpPr>
          <p:nvPr/>
        </p:nvCxnSpPr>
        <p:spPr>
          <a:xfrm>
            <a:off x="983679" y="3961914"/>
            <a:ext cx="699398" cy="409685"/>
          </a:xfrm>
          <a:prstGeom prst="straightConnector1">
            <a:avLst/>
          </a:prstGeom>
          <a:ln w="31750">
            <a:solidFill>
              <a:srgbClr val="0000B0"/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1" idx="4"/>
            <a:endCxn id="36" idx="0"/>
          </p:cNvCxnSpPr>
          <p:nvPr/>
        </p:nvCxnSpPr>
        <p:spPr>
          <a:xfrm>
            <a:off x="358415" y="4965960"/>
            <a:ext cx="280143" cy="405059"/>
          </a:xfrm>
          <a:prstGeom prst="straightConnector1">
            <a:avLst/>
          </a:prstGeom>
          <a:ln w="31750">
            <a:solidFill>
              <a:srgbClr val="0000B0"/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0" idx="4"/>
            <a:endCxn id="34" idx="0"/>
          </p:cNvCxnSpPr>
          <p:nvPr/>
        </p:nvCxnSpPr>
        <p:spPr>
          <a:xfrm flipH="1">
            <a:off x="3019897" y="4014548"/>
            <a:ext cx="536888" cy="388936"/>
          </a:xfrm>
          <a:prstGeom prst="straightConnector1">
            <a:avLst/>
          </a:prstGeom>
          <a:ln w="31750">
            <a:solidFill>
              <a:srgbClr val="0000B0"/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0" idx="4"/>
            <a:endCxn id="33" idx="0"/>
          </p:cNvCxnSpPr>
          <p:nvPr/>
        </p:nvCxnSpPr>
        <p:spPr>
          <a:xfrm>
            <a:off x="3556785" y="4014548"/>
            <a:ext cx="735691" cy="388937"/>
          </a:xfrm>
          <a:prstGeom prst="straightConnector1">
            <a:avLst/>
          </a:prstGeom>
          <a:ln w="31750">
            <a:solidFill>
              <a:srgbClr val="0000B0"/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34" idx="4"/>
            <a:endCxn id="37" idx="0"/>
          </p:cNvCxnSpPr>
          <p:nvPr/>
        </p:nvCxnSpPr>
        <p:spPr>
          <a:xfrm flipH="1">
            <a:off x="2550993" y="4997844"/>
            <a:ext cx="468904" cy="368206"/>
          </a:xfrm>
          <a:prstGeom prst="straightConnector1">
            <a:avLst/>
          </a:prstGeom>
          <a:ln w="31750">
            <a:solidFill>
              <a:srgbClr val="0000B0"/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3147007" y="5361418"/>
            <a:ext cx="685800" cy="594360"/>
          </a:xfrm>
          <a:prstGeom prst="ellips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59</a:t>
            </a:r>
            <a:endParaRPr lang="en-US" sz="2000" b="1" dirty="0"/>
          </a:p>
        </p:txBody>
      </p:sp>
      <p:cxnSp>
        <p:nvCxnSpPr>
          <p:cNvPr id="48" name="Straight Arrow Connector 47"/>
          <p:cNvCxnSpPr>
            <a:stCxn id="34" idx="4"/>
            <a:endCxn id="47" idx="0"/>
          </p:cNvCxnSpPr>
          <p:nvPr/>
        </p:nvCxnSpPr>
        <p:spPr>
          <a:xfrm>
            <a:off x="3019897" y="4997844"/>
            <a:ext cx="470010" cy="363574"/>
          </a:xfrm>
          <a:prstGeom prst="straightConnector1">
            <a:avLst/>
          </a:prstGeom>
          <a:ln w="31750">
            <a:solidFill>
              <a:srgbClr val="0000B0"/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986609" y="2806677"/>
            <a:ext cx="4415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&gt;</a:t>
            </a:r>
            <a:endParaRPr lang="en-US" sz="2800" dirty="0"/>
          </a:p>
        </p:txBody>
      </p:sp>
      <p:sp>
        <p:nvSpPr>
          <p:cNvPr id="50" name="TextBox 49"/>
          <p:cNvSpPr txBox="1"/>
          <p:nvPr/>
        </p:nvSpPr>
        <p:spPr>
          <a:xfrm>
            <a:off x="2956367" y="2817907"/>
            <a:ext cx="4415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&lt;</a:t>
            </a:r>
            <a:endParaRPr lang="en-US" sz="2800" dirty="0"/>
          </a:p>
        </p:txBody>
      </p:sp>
      <p:sp>
        <p:nvSpPr>
          <p:cNvPr id="51" name="TextBox 50"/>
          <p:cNvSpPr txBox="1"/>
          <p:nvPr/>
        </p:nvSpPr>
        <p:spPr>
          <a:xfrm>
            <a:off x="1286315" y="3745790"/>
            <a:ext cx="4415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&lt;</a:t>
            </a:r>
            <a:endParaRPr lang="en-US" sz="2800" dirty="0"/>
          </a:p>
        </p:txBody>
      </p:sp>
      <p:sp>
        <p:nvSpPr>
          <p:cNvPr id="52" name="TextBox 51"/>
          <p:cNvSpPr txBox="1"/>
          <p:nvPr/>
        </p:nvSpPr>
        <p:spPr>
          <a:xfrm>
            <a:off x="3872556" y="3804943"/>
            <a:ext cx="4415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&lt;</a:t>
            </a:r>
            <a:endParaRPr lang="en-US" sz="2800" dirty="0"/>
          </a:p>
        </p:txBody>
      </p:sp>
      <p:sp>
        <p:nvSpPr>
          <p:cNvPr id="53" name="TextBox 52"/>
          <p:cNvSpPr txBox="1"/>
          <p:nvPr/>
        </p:nvSpPr>
        <p:spPr>
          <a:xfrm>
            <a:off x="3184745" y="4828317"/>
            <a:ext cx="4415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&lt;</a:t>
            </a:r>
            <a:endParaRPr lang="en-US" sz="2800" dirty="0"/>
          </a:p>
        </p:txBody>
      </p:sp>
      <p:sp>
        <p:nvSpPr>
          <p:cNvPr id="54" name="TextBox 53"/>
          <p:cNvSpPr txBox="1"/>
          <p:nvPr/>
        </p:nvSpPr>
        <p:spPr>
          <a:xfrm>
            <a:off x="2309998" y="4837954"/>
            <a:ext cx="4415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&gt;</a:t>
            </a:r>
            <a:endParaRPr lang="en-US" sz="2800" dirty="0"/>
          </a:p>
        </p:txBody>
      </p:sp>
      <p:sp>
        <p:nvSpPr>
          <p:cNvPr id="55" name="TextBox 54"/>
          <p:cNvSpPr txBox="1"/>
          <p:nvPr/>
        </p:nvSpPr>
        <p:spPr>
          <a:xfrm>
            <a:off x="476674" y="4837954"/>
            <a:ext cx="4415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&lt;</a:t>
            </a:r>
            <a:endParaRPr lang="en-US" sz="2800" dirty="0"/>
          </a:p>
        </p:txBody>
      </p:sp>
      <p:sp>
        <p:nvSpPr>
          <p:cNvPr id="56" name="TextBox 55"/>
          <p:cNvSpPr txBox="1"/>
          <p:nvPr/>
        </p:nvSpPr>
        <p:spPr>
          <a:xfrm>
            <a:off x="269547" y="3783735"/>
            <a:ext cx="4415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&gt;</a:t>
            </a:r>
            <a:endParaRPr lang="en-US" sz="2800" dirty="0"/>
          </a:p>
        </p:txBody>
      </p:sp>
      <p:sp>
        <p:nvSpPr>
          <p:cNvPr id="57" name="TextBox 56"/>
          <p:cNvSpPr txBox="1"/>
          <p:nvPr/>
        </p:nvSpPr>
        <p:spPr>
          <a:xfrm>
            <a:off x="1048230" y="4787492"/>
            <a:ext cx="4415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&gt;</a:t>
            </a:r>
            <a:endParaRPr lang="en-US" sz="2800" dirty="0"/>
          </a:p>
        </p:txBody>
      </p:sp>
      <p:sp>
        <p:nvSpPr>
          <p:cNvPr id="58" name="TextBox 57"/>
          <p:cNvSpPr txBox="1"/>
          <p:nvPr/>
        </p:nvSpPr>
        <p:spPr>
          <a:xfrm>
            <a:off x="2772317" y="3831276"/>
            <a:ext cx="4415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&gt;</a:t>
            </a:r>
            <a:endParaRPr lang="en-US" sz="2800" dirty="0"/>
          </a:p>
        </p:txBody>
      </p:sp>
      <p:sp>
        <p:nvSpPr>
          <p:cNvPr id="59" name="Rectangle 58"/>
          <p:cNvSpPr/>
          <p:nvPr/>
        </p:nvSpPr>
        <p:spPr>
          <a:xfrm>
            <a:off x="6166894" y="2711528"/>
            <a:ext cx="1257044" cy="300768"/>
          </a:xfrm>
          <a:prstGeom prst="rect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Fred</a:t>
            </a:r>
            <a:endParaRPr lang="en-US" sz="2000" dirty="0"/>
          </a:p>
        </p:txBody>
      </p:sp>
      <p:sp>
        <p:nvSpPr>
          <p:cNvPr id="60" name="Rectangle 59"/>
          <p:cNvSpPr/>
          <p:nvPr/>
        </p:nvSpPr>
        <p:spPr>
          <a:xfrm>
            <a:off x="4978671" y="3582738"/>
            <a:ext cx="1257044" cy="301444"/>
          </a:xfrm>
          <a:prstGeom prst="rect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Dan</a:t>
            </a:r>
            <a:endParaRPr lang="en-US" sz="3200" dirty="0"/>
          </a:p>
        </p:txBody>
      </p:sp>
      <p:sp>
        <p:nvSpPr>
          <p:cNvPr id="61" name="Rectangle 60"/>
          <p:cNvSpPr/>
          <p:nvPr/>
        </p:nvSpPr>
        <p:spPr>
          <a:xfrm>
            <a:off x="7412762" y="3582738"/>
            <a:ext cx="1257044" cy="277143"/>
          </a:xfrm>
          <a:prstGeom prst="rect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Mary</a:t>
            </a:r>
            <a:endParaRPr lang="en-US" sz="2000" dirty="0"/>
          </a:p>
        </p:txBody>
      </p:sp>
      <p:sp>
        <p:nvSpPr>
          <p:cNvPr id="62" name="Rectangle 61"/>
          <p:cNvSpPr/>
          <p:nvPr/>
        </p:nvSpPr>
        <p:spPr>
          <a:xfrm>
            <a:off x="4689964" y="4528500"/>
            <a:ext cx="948849" cy="308683"/>
          </a:xfrm>
          <a:prstGeom prst="rect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Alan</a:t>
            </a:r>
            <a:endParaRPr lang="en-US" sz="2000" dirty="0"/>
          </a:p>
        </p:txBody>
      </p:sp>
      <p:sp>
        <p:nvSpPr>
          <p:cNvPr id="63" name="Rectangle 62"/>
          <p:cNvSpPr/>
          <p:nvPr/>
        </p:nvSpPr>
        <p:spPr>
          <a:xfrm>
            <a:off x="5937167" y="4540027"/>
            <a:ext cx="835351" cy="297156"/>
          </a:xfrm>
          <a:prstGeom prst="rect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Eve</a:t>
            </a:r>
            <a:endParaRPr lang="en-US" sz="2000" dirty="0"/>
          </a:p>
        </p:txBody>
      </p:sp>
      <p:sp>
        <p:nvSpPr>
          <p:cNvPr id="64" name="Rectangle 63"/>
          <p:cNvSpPr/>
          <p:nvPr/>
        </p:nvSpPr>
        <p:spPr>
          <a:xfrm>
            <a:off x="8187970" y="4528500"/>
            <a:ext cx="806423" cy="304740"/>
          </a:xfrm>
          <a:prstGeom prst="rect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Sue</a:t>
            </a:r>
            <a:endParaRPr lang="en-US" sz="2000" dirty="0"/>
          </a:p>
        </p:txBody>
      </p:sp>
      <p:sp>
        <p:nvSpPr>
          <p:cNvPr id="65" name="Rectangle 64"/>
          <p:cNvSpPr/>
          <p:nvPr/>
        </p:nvSpPr>
        <p:spPr>
          <a:xfrm>
            <a:off x="7220415" y="4528500"/>
            <a:ext cx="760121" cy="277143"/>
          </a:xfrm>
          <a:prstGeom prst="rect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Kate</a:t>
            </a:r>
            <a:endParaRPr lang="en-US" sz="2000" dirty="0"/>
          </a:p>
        </p:txBody>
      </p:sp>
      <p:sp>
        <p:nvSpPr>
          <p:cNvPr id="66" name="Rectangle 65"/>
          <p:cNvSpPr/>
          <p:nvPr/>
        </p:nvSpPr>
        <p:spPr>
          <a:xfrm>
            <a:off x="5104406" y="5622800"/>
            <a:ext cx="916858" cy="277143"/>
          </a:xfrm>
          <a:prstGeom prst="rect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Eric</a:t>
            </a:r>
            <a:endParaRPr lang="en-US" sz="2000" dirty="0"/>
          </a:p>
        </p:txBody>
      </p:sp>
      <p:sp>
        <p:nvSpPr>
          <p:cNvPr id="67" name="Rectangle 66"/>
          <p:cNvSpPr/>
          <p:nvPr/>
        </p:nvSpPr>
        <p:spPr>
          <a:xfrm>
            <a:off x="4128747" y="5622800"/>
            <a:ext cx="832082" cy="283477"/>
          </a:xfrm>
          <a:prstGeom prst="rect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Bill</a:t>
            </a:r>
            <a:endParaRPr lang="en-US" sz="2000" dirty="0"/>
          </a:p>
        </p:txBody>
      </p:sp>
      <p:sp>
        <p:nvSpPr>
          <p:cNvPr id="68" name="Rectangle 67"/>
          <p:cNvSpPr/>
          <p:nvPr/>
        </p:nvSpPr>
        <p:spPr>
          <a:xfrm>
            <a:off x="6378736" y="5663230"/>
            <a:ext cx="1014546" cy="243047"/>
          </a:xfrm>
          <a:prstGeom prst="rect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Greg</a:t>
            </a:r>
            <a:endParaRPr lang="en-US" sz="2000" dirty="0"/>
          </a:p>
        </p:txBody>
      </p:sp>
      <p:cxnSp>
        <p:nvCxnSpPr>
          <p:cNvPr id="69" name="Straight Arrow Connector 68"/>
          <p:cNvCxnSpPr>
            <a:stCxn id="59" idx="2"/>
            <a:endCxn id="60" idx="0"/>
          </p:cNvCxnSpPr>
          <p:nvPr/>
        </p:nvCxnSpPr>
        <p:spPr>
          <a:xfrm flipH="1">
            <a:off x="5607193" y="3012296"/>
            <a:ext cx="1188223" cy="570442"/>
          </a:xfrm>
          <a:prstGeom prst="straightConnector1">
            <a:avLst/>
          </a:prstGeom>
          <a:ln w="31750">
            <a:solidFill>
              <a:srgbClr val="0000B0"/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63" idx="2"/>
            <a:endCxn id="66" idx="0"/>
          </p:cNvCxnSpPr>
          <p:nvPr/>
        </p:nvCxnSpPr>
        <p:spPr>
          <a:xfrm flipH="1">
            <a:off x="5562835" y="4837183"/>
            <a:ext cx="792008" cy="785617"/>
          </a:xfrm>
          <a:prstGeom prst="straightConnector1">
            <a:avLst/>
          </a:prstGeom>
          <a:ln w="31750">
            <a:solidFill>
              <a:srgbClr val="0000B0"/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59" idx="2"/>
            <a:endCxn id="61" idx="0"/>
          </p:cNvCxnSpPr>
          <p:nvPr/>
        </p:nvCxnSpPr>
        <p:spPr>
          <a:xfrm>
            <a:off x="6795416" y="3012296"/>
            <a:ext cx="1245868" cy="570442"/>
          </a:xfrm>
          <a:prstGeom prst="straightConnector1">
            <a:avLst/>
          </a:prstGeom>
          <a:ln w="31750">
            <a:solidFill>
              <a:srgbClr val="0000B0"/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60" idx="2"/>
            <a:endCxn id="62" idx="0"/>
          </p:cNvCxnSpPr>
          <p:nvPr/>
        </p:nvCxnSpPr>
        <p:spPr>
          <a:xfrm flipH="1">
            <a:off x="5164389" y="3884182"/>
            <a:ext cx="442804" cy="644318"/>
          </a:xfrm>
          <a:prstGeom prst="straightConnector1">
            <a:avLst/>
          </a:prstGeom>
          <a:ln w="31750">
            <a:solidFill>
              <a:srgbClr val="0000B0"/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60" idx="2"/>
            <a:endCxn id="63" idx="0"/>
          </p:cNvCxnSpPr>
          <p:nvPr/>
        </p:nvCxnSpPr>
        <p:spPr>
          <a:xfrm>
            <a:off x="5607193" y="3884182"/>
            <a:ext cx="747650" cy="655845"/>
          </a:xfrm>
          <a:prstGeom prst="straightConnector1">
            <a:avLst/>
          </a:prstGeom>
          <a:ln w="31750">
            <a:solidFill>
              <a:srgbClr val="0000B0"/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62" idx="2"/>
            <a:endCxn id="67" idx="0"/>
          </p:cNvCxnSpPr>
          <p:nvPr/>
        </p:nvCxnSpPr>
        <p:spPr>
          <a:xfrm flipH="1">
            <a:off x="4544788" y="4837183"/>
            <a:ext cx="619601" cy="785617"/>
          </a:xfrm>
          <a:prstGeom prst="straightConnector1">
            <a:avLst/>
          </a:prstGeom>
          <a:ln w="31750">
            <a:solidFill>
              <a:srgbClr val="0000B0"/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61" idx="2"/>
            <a:endCxn id="65" idx="0"/>
          </p:cNvCxnSpPr>
          <p:nvPr/>
        </p:nvCxnSpPr>
        <p:spPr>
          <a:xfrm flipH="1">
            <a:off x="7600476" y="3859881"/>
            <a:ext cx="440808" cy="668619"/>
          </a:xfrm>
          <a:prstGeom prst="straightConnector1">
            <a:avLst/>
          </a:prstGeom>
          <a:ln w="31750">
            <a:solidFill>
              <a:srgbClr val="0000B0"/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61" idx="2"/>
            <a:endCxn id="64" idx="0"/>
          </p:cNvCxnSpPr>
          <p:nvPr/>
        </p:nvCxnSpPr>
        <p:spPr>
          <a:xfrm>
            <a:off x="8041284" y="3859881"/>
            <a:ext cx="549898" cy="668619"/>
          </a:xfrm>
          <a:prstGeom prst="straightConnector1">
            <a:avLst/>
          </a:prstGeom>
          <a:ln w="31750">
            <a:solidFill>
              <a:srgbClr val="0000B0"/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65" idx="2"/>
            <a:endCxn id="68" idx="0"/>
          </p:cNvCxnSpPr>
          <p:nvPr/>
        </p:nvCxnSpPr>
        <p:spPr>
          <a:xfrm flipH="1">
            <a:off x="6886009" y="4805643"/>
            <a:ext cx="714467" cy="857587"/>
          </a:xfrm>
          <a:prstGeom prst="straightConnector1">
            <a:avLst/>
          </a:prstGeom>
          <a:ln w="31750">
            <a:solidFill>
              <a:srgbClr val="0000B0"/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8" name="Rectangle 77"/>
          <p:cNvSpPr/>
          <p:nvPr/>
        </p:nvSpPr>
        <p:spPr>
          <a:xfrm>
            <a:off x="7627534" y="5622800"/>
            <a:ext cx="1257044" cy="296358"/>
          </a:xfrm>
          <a:prstGeom prst="rect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Len</a:t>
            </a:r>
            <a:endParaRPr lang="en-US" sz="2000" dirty="0"/>
          </a:p>
        </p:txBody>
      </p:sp>
      <p:cxnSp>
        <p:nvCxnSpPr>
          <p:cNvPr id="79" name="Straight Arrow Connector 78"/>
          <p:cNvCxnSpPr>
            <a:stCxn id="65" idx="2"/>
            <a:endCxn id="78" idx="0"/>
          </p:cNvCxnSpPr>
          <p:nvPr/>
        </p:nvCxnSpPr>
        <p:spPr>
          <a:xfrm>
            <a:off x="7600476" y="4805643"/>
            <a:ext cx="655580" cy="817157"/>
          </a:xfrm>
          <a:prstGeom prst="straightConnector1">
            <a:avLst/>
          </a:prstGeom>
          <a:ln w="31750">
            <a:solidFill>
              <a:srgbClr val="0000B0"/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5830427" y="3038362"/>
            <a:ext cx="4415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&gt;</a:t>
            </a:r>
            <a:endParaRPr lang="en-US" sz="2800" dirty="0"/>
          </a:p>
        </p:txBody>
      </p:sp>
      <p:sp>
        <p:nvSpPr>
          <p:cNvPr id="81" name="TextBox 80"/>
          <p:cNvSpPr txBox="1"/>
          <p:nvPr/>
        </p:nvSpPr>
        <p:spPr>
          <a:xfrm>
            <a:off x="7393367" y="3000843"/>
            <a:ext cx="4415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&lt;</a:t>
            </a:r>
            <a:endParaRPr lang="en-US" sz="2800" dirty="0"/>
          </a:p>
        </p:txBody>
      </p:sp>
      <p:sp>
        <p:nvSpPr>
          <p:cNvPr id="82" name="TextBox 81"/>
          <p:cNvSpPr txBox="1"/>
          <p:nvPr/>
        </p:nvSpPr>
        <p:spPr>
          <a:xfrm>
            <a:off x="5937167" y="3804943"/>
            <a:ext cx="4415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&lt;</a:t>
            </a:r>
            <a:endParaRPr lang="en-US" sz="2800" dirty="0"/>
          </a:p>
        </p:txBody>
      </p:sp>
      <p:sp>
        <p:nvSpPr>
          <p:cNvPr id="83" name="TextBox 82"/>
          <p:cNvSpPr txBox="1"/>
          <p:nvPr/>
        </p:nvSpPr>
        <p:spPr>
          <a:xfrm>
            <a:off x="7220415" y="3794457"/>
            <a:ext cx="4415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&gt;</a:t>
            </a:r>
            <a:endParaRPr lang="en-US" sz="2800" dirty="0"/>
          </a:p>
        </p:txBody>
      </p:sp>
      <p:sp>
        <p:nvSpPr>
          <p:cNvPr id="84" name="TextBox 83"/>
          <p:cNvSpPr txBox="1"/>
          <p:nvPr/>
        </p:nvSpPr>
        <p:spPr>
          <a:xfrm>
            <a:off x="6710860" y="4903141"/>
            <a:ext cx="4415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&gt;</a:t>
            </a:r>
            <a:endParaRPr lang="en-US" sz="2800" dirty="0"/>
          </a:p>
        </p:txBody>
      </p:sp>
      <p:sp>
        <p:nvSpPr>
          <p:cNvPr id="85" name="TextBox 84"/>
          <p:cNvSpPr txBox="1"/>
          <p:nvPr/>
        </p:nvSpPr>
        <p:spPr>
          <a:xfrm>
            <a:off x="7865893" y="4787918"/>
            <a:ext cx="4415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&lt;</a:t>
            </a:r>
            <a:endParaRPr lang="en-US" sz="2800" dirty="0"/>
          </a:p>
        </p:txBody>
      </p:sp>
      <p:sp>
        <p:nvSpPr>
          <p:cNvPr id="86" name="TextBox 85"/>
          <p:cNvSpPr txBox="1"/>
          <p:nvPr/>
        </p:nvSpPr>
        <p:spPr>
          <a:xfrm>
            <a:off x="4822662" y="4812367"/>
            <a:ext cx="4415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&lt;</a:t>
            </a:r>
            <a:endParaRPr lang="en-US" sz="2800" dirty="0"/>
          </a:p>
        </p:txBody>
      </p:sp>
      <p:sp>
        <p:nvSpPr>
          <p:cNvPr id="87" name="TextBox 86"/>
          <p:cNvSpPr txBox="1"/>
          <p:nvPr/>
        </p:nvSpPr>
        <p:spPr>
          <a:xfrm>
            <a:off x="5097097" y="3804943"/>
            <a:ext cx="4415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&gt;</a:t>
            </a:r>
            <a:endParaRPr lang="en-US" sz="2800" dirty="0"/>
          </a:p>
        </p:txBody>
      </p:sp>
      <p:sp>
        <p:nvSpPr>
          <p:cNvPr id="88" name="TextBox 87"/>
          <p:cNvSpPr txBox="1"/>
          <p:nvPr/>
        </p:nvSpPr>
        <p:spPr>
          <a:xfrm>
            <a:off x="5890734" y="4850660"/>
            <a:ext cx="4415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&gt;</a:t>
            </a:r>
            <a:endParaRPr lang="en-US" sz="2800" dirty="0"/>
          </a:p>
        </p:txBody>
      </p:sp>
      <p:sp>
        <p:nvSpPr>
          <p:cNvPr id="89" name="TextBox 88"/>
          <p:cNvSpPr txBox="1"/>
          <p:nvPr/>
        </p:nvSpPr>
        <p:spPr>
          <a:xfrm>
            <a:off x="8370397" y="3806968"/>
            <a:ext cx="4415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&lt;</a:t>
            </a:r>
            <a:endParaRPr lang="en-US" sz="2800" dirty="0"/>
          </a:p>
        </p:txBody>
      </p:sp>
      <p:sp>
        <p:nvSpPr>
          <p:cNvPr id="90" name="Left Arrow 89"/>
          <p:cNvSpPr/>
          <p:nvPr/>
        </p:nvSpPr>
        <p:spPr>
          <a:xfrm>
            <a:off x="2512905" y="2574483"/>
            <a:ext cx="1319902" cy="373904"/>
          </a:xfrm>
          <a:prstGeom prst="leftArrow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400" dirty="0" smtClean="0"/>
              <a:t>Integer Key</a:t>
            </a:r>
            <a:endParaRPr lang="en-US" sz="1400" dirty="0"/>
          </a:p>
        </p:txBody>
      </p:sp>
      <p:sp>
        <p:nvSpPr>
          <p:cNvPr id="91" name="Right Arrow 90"/>
          <p:cNvSpPr/>
          <p:nvPr/>
        </p:nvSpPr>
        <p:spPr>
          <a:xfrm>
            <a:off x="4689964" y="2574483"/>
            <a:ext cx="1110516" cy="346554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 smtClean="0"/>
              <a:t>String Key</a:t>
            </a:r>
            <a:endParaRPr lang="en-US" sz="1600" dirty="0"/>
          </a:p>
        </p:txBody>
      </p:sp>
      <p:sp>
        <p:nvSpPr>
          <p:cNvPr id="92" name="Rectangle 91"/>
          <p:cNvSpPr/>
          <p:nvPr/>
        </p:nvSpPr>
        <p:spPr>
          <a:xfrm>
            <a:off x="753972" y="2130872"/>
            <a:ext cx="681711" cy="40085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43</a:t>
            </a:r>
            <a:endParaRPr lang="en-US" dirty="0"/>
          </a:p>
        </p:txBody>
      </p:sp>
      <p:sp>
        <p:nvSpPr>
          <p:cNvPr id="93" name="Rectangle 92"/>
          <p:cNvSpPr/>
          <p:nvPr/>
        </p:nvSpPr>
        <p:spPr>
          <a:xfrm>
            <a:off x="1429815" y="2130872"/>
            <a:ext cx="616847" cy="40085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31</a:t>
            </a:r>
            <a:endParaRPr lang="en-US" dirty="0"/>
          </a:p>
        </p:txBody>
      </p:sp>
      <p:sp>
        <p:nvSpPr>
          <p:cNvPr id="94" name="Rectangle 93"/>
          <p:cNvSpPr/>
          <p:nvPr/>
        </p:nvSpPr>
        <p:spPr>
          <a:xfrm>
            <a:off x="2026801" y="2130872"/>
            <a:ext cx="702640" cy="40085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64</a:t>
            </a:r>
            <a:endParaRPr lang="en-US" dirty="0"/>
          </a:p>
        </p:txBody>
      </p:sp>
      <p:sp>
        <p:nvSpPr>
          <p:cNvPr id="95" name="Rectangle 94"/>
          <p:cNvSpPr/>
          <p:nvPr/>
        </p:nvSpPr>
        <p:spPr>
          <a:xfrm>
            <a:off x="2731766" y="2130872"/>
            <a:ext cx="673887" cy="40085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40</a:t>
            </a:r>
            <a:endParaRPr lang="en-US" dirty="0"/>
          </a:p>
        </p:txBody>
      </p:sp>
      <p:sp>
        <p:nvSpPr>
          <p:cNvPr id="96" name="Rectangle 95"/>
          <p:cNvSpPr/>
          <p:nvPr/>
        </p:nvSpPr>
        <p:spPr>
          <a:xfrm>
            <a:off x="3405653" y="2130872"/>
            <a:ext cx="666162" cy="40085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20</a:t>
            </a:r>
            <a:endParaRPr lang="en-US" dirty="0"/>
          </a:p>
        </p:txBody>
      </p:sp>
      <p:sp>
        <p:nvSpPr>
          <p:cNvPr id="97" name="Rectangle 96"/>
          <p:cNvSpPr/>
          <p:nvPr/>
        </p:nvSpPr>
        <p:spPr>
          <a:xfrm>
            <a:off x="4069605" y="2130872"/>
            <a:ext cx="674301" cy="40085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89</a:t>
            </a:r>
            <a:endParaRPr lang="en-US" dirty="0"/>
          </a:p>
        </p:txBody>
      </p:sp>
      <p:sp>
        <p:nvSpPr>
          <p:cNvPr id="98" name="Rectangle 97"/>
          <p:cNvSpPr/>
          <p:nvPr/>
        </p:nvSpPr>
        <p:spPr>
          <a:xfrm>
            <a:off x="4753775" y="2130872"/>
            <a:ext cx="786030" cy="40085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56</a:t>
            </a:r>
            <a:endParaRPr lang="en-US" dirty="0"/>
          </a:p>
        </p:txBody>
      </p:sp>
      <p:sp>
        <p:nvSpPr>
          <p:cNvPr id="99" name="Rectangle 98"/>
          <p:cNvSpPr/>
          <p:nvPr/>
        </p:nvSpPr>
        <p:spPr>
          <a:xfrm>
            <a:off x="5538243" y="2130872"/>
            <a:ext cx="693395" cy="40085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47</a:t>
            </a:r>
            <a:endParaRPr lang="en-US" dirty="0"/>
          </a:p>
        </p:txBody>
      </p:sp>
      <p:sp>
        <p:nvSpPr>
          <p:cNvPr id="100" name="Rectangle 99"/>
          <p:cNvSpPr/>
          <p:nvPr/>
        </p:nvSpPr>
        <p:spPr>
          <a:xfrm>
            <a:off x="6234132" y="2130871"/>
            <a:ext cx="665957" cy="40085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33</a:t>
            </a:r>
            <a:endParaRPr lang="en-US" dirty="0"/>
          </a:p>
        </p:txBody>
      </p:sp>
      <p:sp>
        <p:nvSpPr>
          <p:cNvPr id="101" name="Rectangle 100"/>
          <p:cNvSpPr/>
          <p:nvPr/>
        </p:nvSpPr>
        <p:spPr>
          <a:xfrm>
            <a:off x="6890310" y="2120361"/>
            <a:ext cx="780080" cy="40085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28</a:t>
            </a:r>
            <a:endParaRPr lang="en-US" dirty="0"/>
          </a:p>
        </p:txBody>
      </p:sp>
      <p:sp>
        <p:nvSpPr>
          <p:cNvPr id="102" name="Rectangle 101"/>
          <p:cNvSpPr/>
          <p:nvPr/>
        </p:nvSpPr>
        <p:spPr>
          <a:xfrm>
            <a:off x="7670391" y="2125584"/>
            <a:ext cx="647821" cy="40085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59</a:t>
            </a:r>
            <a:endParaRPr lang="en-US" dirty="0"/>
          </a:p>
        </p:txBody>
      </p:sp>
      <p:sp>
        <p:nvSpPr>
          <p:cNvPr id="103" name="Rectangle 102"/>
          <p:cNvSpPr/>
          <p:nvPr/>
        </p:nvSpPr>
        <p:spPr>
          <a:xfrm>
            <a:off x="130629" y="2128278"/>
            <a:ext cx="954988" cy="40085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Fred</a:t>
            </a:r>
            <a:endParaRPr lang="en-US" dirty="0"/>
          </a:p>
        </p:txBody>
      </p:sp>
      <p:sp>
        <p:nvSpPr>
          <p:cNvPr id="104" name="Rectangle 103"/>
          <p:cNvSpPr/>
          <p:nvPr/>
        </p:nvSpPr>
        <p:spPr>
          <a:xfrm>
            <a:off x="918242" y="2128278"/>
            <a:ext cx="764835" cy="40085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Mary</a:t>
            </a:r>
            <a:endParaRPr lang="en-US" dirty="0"/>
          </a:p>
        </p:txBody>
      </p:sp>
      <p:sp>
        <p:nvSpPr>
          <p:cNvPr id="105" name="Rectangle 104"/>
          <p:cNvSpPr/>
          <p:nvPr/>
        </p:nvSpPr>
        <p:spPr>
          <a:xfrm>
            <a:off x="1683077" y="2130873"/>
            <a:ext cx="626921" cy="40085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Kate</a:t>
            </a:r>
            <a:endParaRPr lang="en-US" dirty="0"/>
          </a:p>
        </p:txBody>
      </p:sp>
      <p:sp>
        <p:nvSpPr>
          <p:cNvPr id="106" name="Rectangle 105"/>
          <p:cNvSpPr/>
          <p:nvPr/>
        </p:nvSpPr>
        <p:spPr>
          <a:xfrm>
            <a:off x="2315682" y="2128278"/>
            <a:ext cx="704215" cy="40085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Dan</a:t>
            </a:r>
            <a:endParaRPr lang="en-US" dirty="0"/>
          </a:p>
        </p:txBody>
      </p:sp>
      <p:sp>
        <p:nvSpPr>
          <p:cNvPr id="107" name="Rectangle 106"/>
          <p:cNvSpPr/>
          <p:nvPr/>
        </p:nvSpPr>
        <p:spPr>
          <a:xfrm>
            <a:off x="3019897" y="2128278"/>
            <a:ext cx="812910" cy="40085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Len</a:t>
            </a:r>
            <a:endParaRPr lang="en-US" dirty="0"/>
          </a:p>
        </p:txBody>
      </p:sp>
      <p:sp>
        <p:nvSpPr>
          <p:cNvPr id="108" name="Rectangle 107"/>
          <p:cNvSpPr/>
          <p:nvPr/>
        </p:nvSpPr>
        <p:spPr>
          <a:xfrm>
            <a:off x="3832807" y="2128278"/>
            <a:ext cx="802569" cy="40085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Alan</a:t>
            </a:r>
            <a:endParaRPr lang="en-US" dirty="0"/>
          </a:p>
        </p:txBody>
      </p:sp>
      <p:sp>
        <p:nvSpPr>
          <p:cNvPr id="109" name="Rectangle 108"/>
          <p:cNvSpPr/>
          <p:nvPr/>
        </p:nvSpPr>
        <p:spPr>
          <a:xfrm>
            <a:off x="4635376" y="2128277"/>
            <a:ext cx="682505" cy="40085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</a:t>
            </a:r>
            <a:endParaRPr lang="en-US" dirty="0"/>
          </a:p>
        </p:txBody>
      </p:sp>
      <p:sp>
        <p:nvSpPr>
          <p:cNvPr id="110" name="Rectangle 109"/>
          <p:cNvSpPr/>
          <p:nvPr/>
        </p:nvSpPr>
        <p:spPr>
          <a:xfrm>
            <a:off x="5327869" y="2128276"/>
            <a:ext cx="693395" cy="40085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Bill</a:t>
            </a:r>
            <a:endParaRPr lang="en-US" dirty="0"/>
          </a:p>
        </p:txBody>
      </p:sp>
      <p:sp>
        <p:nvSpPr>
          <p:cNvPr id="111" name="Rectangle 110"/>
          <p:cNvSpPr/>
          <p:nvPr/>
        </p:nvSpPr>
        <p:spPr>
          <a:xfrm>
            <a:off x="6012306" y="2128278"/>
            <a:ext cx="760212" cy="40085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Sue</a:t>
            </a:r>
            <a:endParaRPr lang="en-US" dirty="0"/>
          </a:p>
        </p:txBody>
      </p:sp>
      <p:sp>
        <p:nvSpPr>
          <p:cNvPr id="112" name="Rectangle 111"/>
          <p:cNvSpPr/>
          <p:nvPr/>
        </p:nvSpPr>
        <p:spPr>
          <a:xfrm>
            <a:off x="6772518" y="2128275"/>
            <a:ext cx="945222" cy="40085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Greg</a:t>
            </a:r>
            <a:endParaRPr lang="en-US" dirty="0"/>
          </a:p>
        </p:txBody>
      </p:sp>
      <p:sp>
        <p:nvSpPr>
          <p:cNvPr id="113" name="Rectangle 112"/>
          <p:cNvSpPr/>
          <p:nvPr/>
        </p:nvSpPr>
        <p:spPr>
          <a:xfrm>
            <a:off x="7717125" y="2128275"/>
            <a:ext cx="616852" cy="40085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Eric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3508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indefinite"/>
                                        <p:tgtEl>
                                          <p:spTgt spid="9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1" dur="indefinite"/>
                                        <p:tgtEl>
                                          <p:spTgt spid="9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indefinite"/>
                                        <p:tgtEl>
                                          <p:spTgt spid="9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indefinite"/>
                                        <p:tgtEl>
                                          <p:spTgt spid="9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5" dur="indefinite"/>
                                        <p:tgtEl>
                                          <p:spTgt spid="9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6" dur="indefinite"/>
                                        <p:tgtEl>
                                          <p:spTgt spid="9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indefinite"/>
                                        <p:tgtEl>
                                          <p:spTgt spid="9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5" dur="indefinite"/>
                                        <p:tgtEl>
                                          <p:spTgt spid="9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6" dur="indefinite"/>
                                        <p:tgtEl>
                                          <p:spTgt spid="9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indefinite"/>
                                        <p:tgtEl>
                                          <p:spTgt spid="9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5" dur="indefinite"/>
                                        <p:tgtEl>
                                          <p:spTgt spid="9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6" dur="indefinite"/>
                                        <p:tgtEl>
                                          <p:spTgt spid="9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indefinite"/>
                                        <p:tgtEl>
                                          <p:spTgt spid="9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1" dur="indefinite"/>
                                        <p:tgtEl>
                                          <p:spTgt spid="9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2" dur="indefinite"/>
                                        <p:tgtEl>
                                          <p:spTgt spid="9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indefinite"/>
                                        <p:tgtEl>
                                          <p:spTgt spid="9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37" dur="indefinite"/>
                                        <p:tgtEl>
                                          <p:spTgt spid="9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8" dur="indefinite"/>
                                        <p:tgtEl>
                                          <p:spTgt spid="9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indefinite"/>
                                        <p:tgtEl>
                                          <p:spTgt spid="9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63" dur="indefinite"/>
                                        <p:tgtEl>
                                          <p:spTgt spid="9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4" dur="indefinite"/>
                                        <p:tgtEl>
                                          <p:spTgt spid="9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indefinite"/>
                                        <p:tgtEl>
                                          <p:spTgt spid="9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89" dur="indefinite"/>
                                        <p:tgtEl>
                                          <p:spTgt spid="9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0" dur="indefinite"/>
                                        <p:tgtEl>
                                          <p:spTgt spid="9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ntr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1" presetClass="exit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indefinite"/>
                                        <p:tgtEl>
                                          <p:spTgt spid="10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21" dur="indefinite"/>
                                        <p:tgtEl>
                                          <p:spTgt spid="10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2" dur="indefinite"/>
                                        <p:tgtEl>
                                          <p:spTgt spid="10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1" presetClass="entr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1" presetClass="exit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indefinite"/>
                                        <p:tgtEl>
                                          <p:spTgt spid="10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53" dur="indefinite"/>
                                        <p:tgtEl>
                                          <p:spTgt spid="10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4" dur="indefinite"/>
                                        <p:tgtEl>
                                          <p:spTgt spid="10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1" presetClass="entr" presetSubtype="0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>
                      <p:stCondLst>
                        <p:cond delay="indefinite"/>
                      </p:stCondLst>
                      <p:childTnLst>
                        <p:par>
                          <p:cTn id="274" fill="hold">
                            <p:stCondLst>
                              <p:cond delay="0"/>
                            </p:stCondLst>
                            <p:childTnLst>
                              <p:par>
                                <p:cTn id="275" presetID="1" presetClass="exit" presetSubtype="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7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1" fill="hold">
                      <p:stCondLst>
                        <p:cond delay="indefinite"/>
                      </p:stCondLst>
                      <p:childTnLst>
                        <p:par>
                          <p:cTn id="282" fill="hold">
                            <p:stCondLst>
                              <p:cond delay="0"/>
                            </p:stCondLst>
                            <p:childTnLst>
                              <p:par>
                                <p:cTn id="283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indefinite"/>
                                        <p:tgtEl>
                                          <p:spTgt spid="10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85" dur="indefinite"/>
                                        <p:tgtEl>
                                          <p:spTgt spid="10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6" dur="indefinite"/>
                                        <p:tgtEl>
                                          <p:spTgt spid="10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" fill="hold">
                      <p:stCondLst>
                        <p:cond delay="indefinite"/>
                      </p:stCondLst>
                      <p:childTnLst>
                        <p:par>
                          <p:cTn id="288" fill="hold">
                            <p:stCondLst>
                              <p:cond delay="0"/>
                            </p:stCondLst>
                            <p:childTnLst>
                              <p:par>
                                <p:cTn id="289" presetID="1" presetClass="entr" presetSubtype="0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>
                      <p:stCondLst>
                        <p:cond delay="indefinite"/>
                      </p:stCondLst>
                      <p:childTnLst>
                        <p:par>
                          <p:cTn id="292" fill="hold">
                            <p:stCondLst>
                              <p:cond delay="0"/>
                            </p:stCondLst>
                            <p:childTnLst>
                              <p:par>
                                <p:cTn id="293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5" fill="hold">
                      <p:stCondLst>
                        <p:cond delay="indefinite"/>
                      </p:stCondLst>
                      <p:childTnLst>
                        <p:par>
                          <p:cTn id="296" fill="hold">
                            <p:stCondLst>
                              <p:cond delay="0"/>
                            </p:stCondLst>
                            <p:childTnLst>
                              <p:par>
                                <p:cTn id="2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1" fill="hold">
                      <p:stCondLst>
                        <p:cond delay="indefinite"/>
                      </p:stCondLst>
                      <p:childTnLst>
                        <p:par>
                          <p:cTn id="302" fill="hold">
                            <p:stCondLst>
                              <p:cond delay="0"/>
                            </p:stCondLst>
                            <p:childTnLst>
                              <p:par>
                                <p:cTn id="3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5" fill="hold">
                      <p:stCondLst>
                        <p:cond delay="indefinite"/>
                      </p:stCondLst>
                      <p:childTnLst>
                        <p:par>
                          <p:cTn id="306" fill="hold">
                            <p:stCondLst>
                              <p:cond delay="0"/>
                            </p:stCondLst>
                            <p:childTnLst>
                              <p:par>
                                <p:cTn id="307" presetID="1" presetClass="exit" presetSubtype="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9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3" fill="hold">
                      <p:stCondLst>
                        <p:cond delay="indefinite"/>
                      </p:stCondLst>
                      <p:childTnLst>
                        <p:par>
                          <p:cTn id="314" fill="hold">
                            <p:stCondLst>
                              <p:cond delay="0"/>
                            </p:stCondLst>
                            <p:childTnLst>
                              <p:par>
                                <p:cTn id="3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7" fill="hold">
                      <p:stCondLst>
                        <p:cond delay="indefinite"/>
                      </p:stCondLst>
                      <p:childTnLst>
                        <p:par>
                          <p:cTn id="338" fill="hold">
                            <p:stCondLst>
                              <p:cond delay="0"/>
                            </p:stCondLst>
                            <p:childTnLst>
                              <p:par>
                                <p:cTn id="339" presetID="1" presetClass="emph" presetSubtype="1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indefinite"/>
                                        <p:tgtEl>
                                          <p:spTgt spid="10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41" dur="indefinite"/>
                                        <p:tgtEl>
                                          <p:spTgt spid="10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2" dur="indefinite"/>
                                        <p:tgtEl>
                                          <p:spTgt spid="10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3" fill="hold">
                      <p:stCondLst>
                        <p:cond delay="indefinite"/>
                      </p:stCondLst>
                      <p:childTnLst>
                        <p:par>
                          <p:cTn id="344" fill="hold">
                            <p:stCondLst>
                              <p:cond delay="0"/>
                            </p:stCondLst>
                            <p:childTnLst>
                              <p:par>
                                <p:cTn id="3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0" fill="hold">
                      <p:stCondLst>
                        <p:cond delay="indefinite"/>
                      </p:stCondLst>
                      <p:childTnLst>
                        <p:par>
                          <p:cTn id="351" fill="hold">
                            <p:stCondLst>
                              <p:cond delay="0"/>
                            </p:stCondLst>
                            <p:childTnLst>
                              <p:par>
                                <p:cTn id="352" presetID="1" presetClass="emph" presetSubtype="1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indefinite"/>
                                        <p:tgtEl>
                                          <p:spTgt spid="10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54" dur="indefinite"/>
                                        <p:tgtEl>
                                          <p:spTgt spid="10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5" dur="indefinite"/>
                                        <p:tgtEl>
                                          <p:spTgt spid="10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6" fill="hold">
                      <p:stCondLst>
                        <p:cond delay="indefinite"/>
                      </p:stCondLst>
                      <p:childTnLst>
                        <p:par>
                          <p:cTn id="357" fill="hold">
                            <p:stCondLst>
                              <p:cond delay="0"/>
                            </p:stCondLst>
                            <p:childTnLst>
                              <p:par>
                                <p:cTn id="3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2" fill="hold">
                      <p:stCondLst>
                        <p:cond delay="indefinite"/>
                      </p:stCondLst>
                      <p:childTnLst>
                        <p:par>
                          <p:cTn id="363" fill="hold">
                            <p:stCondLst>
                              <p:cond delay="0"/>
                            </p:stCondLst>
                            <p:childTnLst>
                              <p:par>
                                <p:cTn id="3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6" fill="hold">
                      <p:stCondLst>
                        <p:cond delay="indefinite"/>
                      </p:stCondLst>
                      <p:childTnLst>
                        <p:par>
                          <p:cTn id="367" fill="hold">
                            <p:stCondLst>
                              <p:cond delay="0"/>
                            </p:stCondLst>
                            <p:childTnLst>
                              <p:par>
                                <p:cTn id="36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0" fill="hold">
                      <p:stCondLst>
                        <p:cond delay="indefinite"/>
                      </p:stCondLst>
                      <p:childTnLst>
                        <p:par>
                          <p:cTn id="371" fill="hold">
                            <p:stCondLst>
                              <p:cond delay="0"/>
                            </p:stCondLst>
                            <p:childTnLst>
                              <p:par>
                                <p:cTn id="372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3" dur="indefinite"/>
                                        <p:tgtEl>
                                          <p:spTgt spid="10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74" dur="indefinite"/>
                                        <p:tgtEl>
                                          <p:spTgt spid="10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5" dur="indefinite"/>
                                        <p:tgtEl>
                                          <p:spTgt spid="10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6" fill="hold">
                      <p:stCondLst>
                        <p:cond delay="indefinite"/>
                      </p:stCondLst>
                      <p:childTnLst>
                        <p:par>
                          <p:cTn id="377" fill="hold">
                            <p:stCondLst>
                              <p:cond delay="0"/>
                            </p:stCondLst>
                            <p:childTnLst>
                              <p:par>
                                <p:cTn id="378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0" fill="hold">
                      <p:stCondLst>
                        <p:cond delay="indefinite"/>
                      </p:stCondLst>
                      <p:childTnLst>
                        <p:par>
                          <p:cTn id="381" fill="hold">
                            <p:stCondLst>
                              <p:cond delay="0"/>
                            </p:stCondLst>
                            <p:childTnLst>
                              <p:par>
                                <p:cTn id="3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6" fill="hold">
                      <p:stCondLst>
                        <p:cond delay="indefinite"/>
                      </p:stCondLst>
                      <p:childTnLst>
                        <p:par>
                          <p:cTn id="387" fill="hold">
                            <p:stCondLst>
                              <p:cond delay="0"/>
                            </p:stCondLst>
                            <p:childTnLst>
                              <p:par>
                                <p:cTn id="3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0" fill="hold">
                      <p:stCondLst>
                        <p:cond delay="indefinite"/>
                      </p:stCondLst>
                      <p:childTnLst>
                        <p:par>
                          <p:cTn id="391" fill="hold">
                            <p:stCondLst>
                              <p:cond delay="0"/>
                            </p:stCondLst>
                            <p:childTnLst>
                              <p:par>
                                <p:cTn id="392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6" fill="hold">
                      <p:stCondLst>
                        <p:cond delay="indefinite"/>
                      </p:stCondLst>
                      <p:childTnLst>
                        <p:par>
                          <p:cTn id="397" fill="hold">
                            <p:stCondLst>
                              <p:cond delay="0"/>
                            </p:stCondLst>
                            <p:childTnLst>
                              <p:par>
                                <p:cTn id="398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9" dur="indefinite"/>
                                        <p:tgtEl>
                                          <p:spTgt spid="10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00" dur="indefinite"/>
                                        <p:tgtEl>
                                          <p:spTgt spid="10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1" dur="indefinite"/>
                                        <p:tgtEl>
                                          <p:spTgt spid="10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2" fill="hold">
                      <p:stCondLst>
                        <p:cond delay="indefinite"/>
                      </p:stCondLst>
                      <p:childTnLst>
                        <p:par>
                          <p:cTn id="403" fill="hold">
                            <p:stCondLst>
                              <p:cond delay="0"/>
                            </p:stCondLst>
                            <p:childTnLst>
                              <p:par>
                                <p:cTn id="40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8" fill="hold">
                      <p:stCondLst>
                        <p:cond delay="indefinite"/>
                      </p:stCondLst>
                      <p:childTnLst>
                        <p:par>
                          <p:cTn id="409" fill="hold">
                            <p:stCondLst>
                              <p:cond delay="0"/>
                            </p:stCondLst>
                            <p:childTnLst>
                              <p:par>
                                <p:cTn id="4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2" fill="hold">
                      <p:stCondLst>
                        <p:cond delay="indefinite"/>
                      </p:stCondLst>
                      <p:childTnLst>
                        <p:par>
                          <p:cTn id="413" fill="hold">
                            <p:stCondLst>
                              <p:cond delay="0"/>
                            </p:stCondLst>
                            <p:childTnLst>
                              <p:par>
                                <p:cTn id="41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6" fill="hold">
                      <p:stCondLst>
                        <p:cond delay="indefinite"/>
                      </p:stCondLst>
                      <p:childTnLst>
                        <p:par>
                          <p:cTn id="417" fill="hold">
                            <p:stCondLst>
                              <p:cond delay="0"/>
                            </p:stCondLst>
                            <p:childTnLst>
                              <p:par>
                                <p:cTn id="418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9" dur="indefinite"/>
                                        <p:tgtEl>
                                          <p:spTgt spid="10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20" dur="indefinite"/>
                                        <p:tgtEl>
                                          <p:spTgt spid="10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1" dur="indefinite"/>
                                        <p:tgtEl>
                                          <p:spTgt spid="10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2" fill="hold">
                      <p:stCondLst>
                        <p:cond delay="indefinite"/>
                      </p:stCondLst>
                      <p:childTnLst>
                        <p:par>
                          <p:cTn id="423" fill="hold">
                            <p:stCondLst>
                              <p:cond delay="0"/>
                            </p:stCondLst>
                            <p:childTnLst>
                              <p:par>
                                <p:cTn id="424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6" fill="hold">
                      <p:stCondLst>
                        <p:cond delay="indefinite"/>
                      </p:stCondLst>
                      <p:childTnLst>
                        <p:par>
                          <p:cTn id="427" fill="hold">
                            <p:stCondLst>
                              <p:cond delay="0"/>
                            </p:stCondLst>
                            <p:childTnLst>
                              <p:par>
                                <p:cTn id="4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2" fill="hold">
                      <p:stCondLst>
                        <p:cond delay="indefinite"/>
                      </p:stCondLst>
                      <p:childTnLst>
                        <p:par>
                          <p:cTn id="433" fill="hold">
                            <p:stCondLst>
                              <p:cond delay="0"/>
                            </p:stCondLst>
                            <p:childTnLst>
                              <p:par>
                                <p:cTn id="4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6" fill="hold">
                      <p:stCondLst>
                        <p:cond delay="indefinite"/>
                      </p:stCondLst>
                      <p:childTnLst>
                        <p:par>
                          <p:cTn id="437" fill="hold">
                            <p:stCondLst>
                              <p:cond delay="0"/>
                            </p:stCondLst>
                            <p:childTnLst>
                              <p:par>
                                <p:cTn id="438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2" fill="hold">
                      <p:stCondLst>
                        <p:cond delay="indefinite"/>
                      </p:stCondLst>
                      <p:childTnLst>
                        <p:par>
                          <p:cTn id="443" fill="hold">
                            <p:stCondLst>
                              <p:cond delay="0"/>
                            </p:stCondLst>
                            <p:childTnLst>
                              <p:par>
                                <p:cTn id="444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5" dur="indefinite"/>
                                        <p:tgtEl>
                                          <p:spTgt spid="10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46" dur="indefinite"/>
                                        <p:tgtEl>
                                          <p:spTgt spid="10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7" dur="indefinite"/>
                                        <p:tgtEl>
                                          <p:spTgt spid="10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8" fill="hold">
                      <p:stCondLst>
                        <p:cond delay="indefinite"/>
                      </p:stCondLst>
                      <p:childTnLst>
                        <p:par>
                          <p:cTn id="449" fill="hold">
                            <p:stCondLst>
                              <p:cond delay="0"/>
                            </p:stCondLst>
                            <p:childTnLst>
                              <p:par>
                                <p:cTn id="450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2" fill="hold">
                      <p:stCondLst>
                        <p:cond delay="indefinite"/>
                      </p:stCondLst>
                      <p:childTnLst>
                        <p:par>
                          <p:cTn id="453" fill="hold">
                            <p:stCondLst>
                              <p:cond delay="0"/>
                            </p:stCondLst>
                            <p:childTnLst>
                              <p:par>
                                <p:cTn id="4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8" fill="hold">
                      <p:stCondLst>
                        <p:cond delay="indefinite"/>
                      </p:stCondLst>
                      <p:childTnLst>
                        <p:par>
                          <p:cTn id="459" fill="hold">
                            <p:stCondLst>
                              <p:cond delay="0"/>
                            </p:stCondLst>
                            <p:childTnLst>
                              <p:par>
                                <p:cTn id="4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2" fill="hold">
                      <p:stCondLst>
                        <p:cond delay="indefinite"/>
                      </p:stCondLst>
                      <p:childTnLst>
                        <p:par>
                          <p:cTn id="463" fill="hold">
                            <p:stCondLst>
                              <p:cond delay="0"/>
                            </p:stCondLst>
                            <p:childTnLst>
                              <p:par>
                                <p:cTn id="464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8" fill="hold">
                      <p:stCondLst>
                        <p:cond delay="indefinite"/>
                      </p:stCondLst>
                      <p:childTnLst>
                        <p:par>
                          <p:cTn id="469" fill="hold">
                            <p:stCondLst>
                              <p:cond delay="0"/>
                            </p:stCondLst>
                            <p:childTnLst>
                              <p:par>
                                <p:cTn id="470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1" dur="indefinite"/>
                                        <p:tgtEl>
                                          <p:spTgt spid="10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72" dur="indefinite"/>
                                        <p:tgtEl>
                                          <p:spTgt spid="10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73" dur="indefinite"/>
                                        <p:tgtEl>
                                          <p:spTgt spid="10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4" fill="hold">
                      <p:stCondLst>
                        <p:cond delay="indefinite"/>
                      </p:stCondLst>
                      <p:childTnLst>
                        <p:par>
                          <p:cTn id="475" fill="hold">
                            <p:stCondLst>
                              <p:cond delay="0"/>
                            </p:stCondLst>
                            <p:childTnLst>
                              <p:par>
                                <p:cTn id="476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8" fill="hold">
                      <p:stCondLst>
                        <p:cond delay="indefinite"/>
                      </p:stCondLst>
                      <p:childTnLst>
                        <p:par>
                          <p:cTn id="479" fill="hold">
                            <p:stCondLst>
                              <p:cond delay="0"/>
                            </p:stCondLst>
                            <p:childTnLst>
                              <p:par>
                                <p:cTn id="4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4" fill="hold">
                      <p:stCondLst>
                        <p:cond delay="indefinite"/>
                      </p:stCondLst>
                      <p:childTnLst>
                        <p:par>
                          <p:cTn id="485" fill="hold">
                            <p:stCondLst>
                              <p:cond delay="0"/>
                            </p:stCondLst>
                            <p:childTnLst>
                              <p:par>
                                <p:cTn id="4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8" fill="hold">
                      <p:stCondLst>
                        <p:cond delay="indefinite"/>
                      </p:stCondLst>
                      <p:childTnLst>
                        <p:par>
                          <p:cTn id="489" fill="hold">
                            <p:stCondLst>
                              <p:cond delay="0"/>
                            </p:stCondLst>
                            <p:childTnLst>
                              <p:par>
                                <p:cTn id="490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4" fill="hold">
                      <p:stCondLst>
                        <p:cond delay="indefinite"/>
                      </p:stCondLst>
                      <p:childTnLst>
                        <p:par>
                          <p:cTn id="495" fill="hold">
                            <p:stCondLst>
                              <p:cond delay="0"/>
                            </p:stCondLst>
                            <p:childTnLst>
                              <p:par>
                                <p:cTn id="496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7" dur="indefinite"/>
                                        <p:tgtEl>
                                          <p:spTgt spid="1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98" dur="indefinite"/>
                                        <p:tgtEl>
                                          <p:spTgt spid="1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99" dur="indefinite"/>
                                        <p:tgtEl>
                                          <p:spTgt spid="1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0" fill="hold">
                      <p:stCondLst>
                        <p:cond delay="indefinite"/>
                      </p:stCondLst>
                      <p:childTnLst>
                        <p:par>
                          <p:cTn id="501" fill="hold">
                            <p:stCondLst>
                              <p:cond delay="0"/>
                            </p:stCondLst>
                            <p:childTnLst>
                              <p:par>
                                <p:cTn id="502" presetID="1" presetClass="entr" presetSubtype="0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4" fill="hold">
                      <p:stCondLst>
                        <p:cond delay="indefinite"/>
                      </p:stCondLst>
                      <p:childTnLst>
                        <p:par>
                          <p:cTn id="505" fill="hold">
                            <p:stCondLst>
                              <p:cond delay="0"/>
                            </p:stCondLst>
                            <p:childTnLst>
                              <p:par>
                                <p:cTn id="506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8" fill="hold">
                      <p:stCondLst>
                        <p:cond delay="indefinite"/>
                      </p:stCondLst>
                      <p:childTnLst>
                        <p:par>
                          <p:cTn id="509" fill="hold">
                            <p:stCondLst>
                              <p:cond delay="0"/>
                            </p:stCondLst>
                            <p:childTnLst>
                              <p:par>
                                <p:cTn id="5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4" fill="hold">
                      <p:stCondLst>
                        <p:cond delay="indefinite"/>
                      </p:stCondLst>
                      <p:childTnLst>
                        <p:par>
                          <p:cTn id="515" fill="hold">
                            <p:stCondLst>
                              <p:cond delay="0"/>
                            </p:stCondLst>
                            <p:childTnLst>
                              <p:par>
                                <p:cTn id="5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8" fill="hold">
                      <p:stCondLst>
                        <p:cond delay="indefinite"/>
                      </p:stCondLst>
                      <p:childTnLst>
                        <p:par>
                          <p:cTn id="519" fill="hold">
                            <p:stCondLst>
                              <p:cond delay="0"/>
                            </p:stCondLst>
                            <p:childTnLst>
                              <p:par>
                                <p:cTn id="520" presetID="1" presetClass="exit" presetSubtype="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2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6" fill="hold">
                      <p:stCondLst>
                        <p:cond delay="indefinite"/>
                      </p:stCondLst>
                      <p:childTnLst>
                        <p:par>
                          <p:cTn id="527" fill="hold">
                            <p:stCondLst>
                              <p:cond delay="0"/>
                            </p:stCondLst>
                            <p:childTnLst>
                              <p:par>
                                <p:cTn id="528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9" dur="indefinite"/>
                                        <p:tgtEl>
                                          <p:spTgt spid="1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30" dur="indefinite"/>
                                        <p:tgtEl>
                                          <p:spTgt spid="1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31" dur="indefinite"/>
                                        <p:tgtEl>
                                          <p:spTgt spid="1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2" fill="hold">
                      <p:stCondLst>
                        <p:cond delay="indefinite"/>
                      </p:stCondLst>
                      <p:childTnLst>
                        <p:par>
                          <p:cTn id="533" fill="hold">
                            <p:stCondLst>
                              <p:cond delay="0"/>
                            </p:stCondLst>
                            <p:childTnLst>
                              <p:par>
                                <p:cTn id="534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6" fill="hold">
                      <p:stCondLst>
                        <p:cond delay="indefinite"/>
                      </p:stCondLst>
                      <p:childTnLst>
                        <p:par>
                          <p:cTn id="537" fill="hold">
                            <p:stCondLst>
                              <p:cond delay="0"/>
                            </p:stCondLst>
                            <p:childTnLst>
                              <p:par>
                                <p:cTn id="5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2" fill="hold">
                      <p:stCondLst>
                        <p:cond delay="indefinite"/>
                      </p:stCondLst>
                      <p:childTnLst>
                        <p:par>
                          <p:cTn id="543" fill="hold">
                            <p:stCondLst>
                              <p:cond delay="0"/>
                            </p:stCondLst>
                            <p:childTnLst>
                              <p:par>
                                <p:cTn id="5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6" fill="hold">
                      <p:stCondLst>
                        <p:cond delay="indefinite"/>
                      </p:stCondLst>
                      <p:childTnLst>
                        <p:par>
                          <p:cTn id="547" fill="hold">
                            <p:stCondLst>
                              <p:cond delay="0"/>
                            </p:stCondLst>
                            <p:childTnLst>
                              <p:par>
                                <p:cTn id="548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2" fill="hold">
                      <p:stCondLst>
                        <p:cond delay="indefinite"/>
                      </p:stCondLst>
                      <p:childTnLst>
                        <p:par>
                          <p:cTn id="553" fill="hold">
                            <p:stCondLst>
                              <p:cond delay="0"/>
                            </p:stCondLst>
                            <p:childTnLst>
                              <p:par>
                                <p:cTn id="554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5" dur="indefinite"/>
                                        <p:tgtEl>
                                          <p:spTgt spid="1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56" dur="indefinite"/>
                                        <p:tgtEl>
                                          <p:spTgt spid="1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57" dur="indefinite"/>
                                        <p:tgtEl>
                                          <p:spTgt spid="1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8" fill="hold">
                      <p:stCondLst>
                        <p:cond delay="indefinite"/>
                      </p:stCondLst>
                      <p:childTnLst>
                        <p:par>
                          <p:cTn id="559" fill="hold">
                            <p:stCondLst>
                              <p:cond delay="0"/>
                            </p:stCondLst>
                            <p:childTnLst>
                              <p:par>
                                <p:cTn id="560" presetID="1" presetClass="entr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2" fill="hold">
                      <p:stCondLst>
                        <p:cond delay="indefinite"/>
                      </p:stCondLst>
                      <p:childTnLst>
                        <p:par>
                          <p:cTn id="563" fill="hold">
                            <p:stCondLst>
                              <p:cond delay="0"/>
                            </p:stCondLst>
                            <p:childTnLst>
                              <p:par>
                                <p:cTn id="564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6" fill="hold">
                      <p:stCondLst>
                        <p:cond delay="indefinite"/>
                      </p:stCondLst>
                      <p:childTnLst>
                        <p:par>
                          <p:cTn id="567" fill="hold">
                            <p:stCondLst>
                              <p:cond delay="0"/>
                            </p:stCondLst>
                            <p:childTnLst>
                              <p:par>
                                <p:cTn id="5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2" fill="hold">
                      <p:stCondLst>
                        <p:cond delay="indefinite"/>
                      </p:stCondLst>
                      <p:childTnLst>
                        <p:par>
                          <p:cTn id="573" fill="hold">
                            <p:stCondLst>
                              <p:cond delay="0"/>
                            </p:stCondLst>
                            <p:childTnLst>
                              <p:par>
                                <p:cTn id="5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6" fill="hold">
                      <p:stCondLst>
                        <p:cond delay="indefinite"/>
                      </p:stCondLst>
                      <p:childTnLst>
                        <p:par>
                          <p:cTn id="577" fill="hold">
                            <p:stCondLst>
                              <p:cond delay="0"/>
                            </p:stCondLst>
                            <p:childTnLst>
                              <p:par>
                                <p:cTn id="578" presetID="1" presetClass="exit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0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4" fill="hold">
                      <p:stCondLst>
                        <p:cond delay="indefinite"/>
                      </p:stCondLst>
                      <p:childTnLst>
                        <p:par>
                          <p:cTn id="585" fill="hold">
                            <p:stCondLst>
                              <p:cond delay="0"/>
                            </p:stCondLst>
                            <p:childTnLst>
                              <p:par>
                                <p:cTn id="586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7" dur="indefinite"/>
                                        <p:tgtEl>
                                          <p:spTgt spid="1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88" dur="indefinite"/>
                                        <p:tgtEl>
                                          <p:spTgt spid="1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89" dur="indefinite"/>
                                        <p:tgtEl>
                                          <p:spTgt spid="1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0" fill="hold">
                      <p:stCondLst>
                        <p:cond delay="indefinite"/>
                      </p:stCondLst>
                      <p:childTnLst>
                        <p:par>
                          <p:cTn id="591" fill="hold">
                            <p:stCondLst>
                              <p:cond delay="0"/>
                            </p:stCondLst>
                            <p:childTnLst>
                              <p:par>
                                <p:cTn id="592" presetID="1" presetClass="entr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4" fill="hold">
                      <p:stCondLst>
                        <p:cond delay="indefinite"/>
                      </p:stCondLst>
                      <p:childTnLst>
                        <p:par>
                          <p:cTn id="595" fill="hold">
                            <p:stCondLst>
                              <p:cond delay="0"/>
                            </p:stCondLst>
                            <p:childTnLst>
                              <p:par>
                                <p:cTn id="596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8" fill="hold">
                      <p:stCondLst>
                        <p:cond delay="indefinite"/>
                      </p:stCondLst>
                      <p:childTnLst>
                        <p:par>
                          <p:cTn id="599" fill="hold">
                            <p:stCondLst>
                              <p:cond delay="0"/>
                            </p:stCondLst>
                            <p:childTnLst>
                              <p:par>
                                <p:cTn id="6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4" fill="hold">
                      <p:stCondLst>
                        <p:cond delay="indefinite"/>
                      </p:stCondLst>
                      <p:childTnLst>
                        <p:par>
                          <p:cTn id="605" fill="hold">
                            <p:stCondLst>
                              <p:cond delay="0"/>
                            </p:stCondLst>
                            <p:childTnLst>
                              <p:par>
                                <p:cTn id="60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8" fill="hold">
                      <p:stCondLst>
                        <p:cond delay="indefinite"/>
                      </p:stCondLst>
                      <p:childTnLst>
                        <p:par>
                          <p:cTn id="609" fill="hold">
                            <p:stCondLst>
                              <p:cond delay="0"/>
                            </p:stCondLst>
                            <p:childTnLst>
                              <p:par>
                                <p:cTn id="610" presetID="1" presetClass="exit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2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47" grpId="0" animBg="1"/>
      <p:bldP spid="49" grpId="0"/>
      <p:bldP spid="49" grpId="1"/>
      <p:bldP spid="49" grpId="2"/>
      <p:bldP spid="49" grpId="3"/>
      <p:bldP spid="49" grpId="4"/>
      <p:bldP spid="49" grpId="5"/>
      <p:bldP spid="49" grpId="6"/>
      <p:bldP spid="49" grpId="7"/>
      <p:bldP spid="49" grpId="8"/>
      <p:bldP spid="49" grpId="9"/>
      <p:bldP spid="50" grpId="0"/>
      <p:bldP spid="50" grpId="1"/>
      <p:bldP spid="50" grpId="2"/>
      <p:bldP spid="50" grpId="3"/>
      <p:bldP spid="50" grpId="4"/>
      <p:bldP spid="50" grpId="5"/>
      <p:bldP spid="50" grpId="6"/>
      <p:bldP spid="50" grpId="7"/>
      <p:bldP spid="50" grpId="8"/>
      <p:bldP spid="50" grpId="9"/>
      <p:bldP spid="51" grpId="0"/>
      <p:bldP spid="51" grpId="1"/>
      <p:bldP spid="51" grpId="2"/>
      <p:bldP spid="51" grpId="3"/>
      <p:bldP spid="52" grpId="0"/>
      <p:bldP spid="52" grpId="1"/>
      <p:bldP spid="53" grpId="0"/>
      <p:bldP spid="53" grpId="1"/>
      <p:bldP spid="54" grpId="0"/>
      <p:bldP spid="54" grpId="1"/>
      <p:bldP spid="55" grpId="0"/>
      <p:bldP spid="55" grpId="1"/>
      <p:bldP spid="56" grpId="0"/>
      <p:bldP spid="56" grpId="1"/>
      <p:bldP spid="56" grpId="2"/>
      <p:bldP spid="56" grpId="3"/>
      <p:bldP spid="57" grpId="0"/>
      <p:bldP spid="57" grpId="1"/>
      <p:bldP spid="58" grpId="0"/>
      <p:bldP spid="58" grpId="1"/>
      <p:bldP spid="58" grpId="2"/>
      <p:bldP spid="58" grpId="3"/>
      <p:bldP spid="58" grpId="4"/>
      <p:bldP spid="58" grpId="5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78" grpId="0" animBg="1"/>
      <p:bldP spid="80" grpId="0"/>
      <p:bldP spid="80" grpId="1"/>
      <p:bldP spid="80" grpId="2"/>
      <p:bldP spid="80" grpId="3"/>
      <p:bldP spid="80" grpId="4"/>
      <p:bldP spid="80" grpId="5"/>
      <p:bldP spid="80" grpId="6"/>
      <p:bldP spid="80" grpId="7"/>
      <p:bldP spid="80" grpId="8"/>
      <p:bldP spid="80" grpId="9"/>
      <p:bldP spid="81" grpId="0"/>
      <p:bldP spid="81" grpId="1"/>
      <p:bldP spid="81" grpId="2"/>
      <p:bldP spid="81" grpId="3"/>
      <p:bldP spid="81" grpId="4"/>
      <p:bldP spid="81" grpId="5"/>
      <p:bldP spid="81" grpId="6"/>
      <p:bldP spid="81" grpId="7"/>
      <p:bldP spid="82" grpId="0"/>
      <p:bldP spid="82" grpId="1"/>
      <p:bldP spid="82" grpId="2"/>
      <p:bldP spid="82" grpId="3"/>
      <p:bldP spid="83" grpId="0"/>
      <p:bldP spid="83" grpId="1"/>
      <p:bldP spid="83" grpId="2"/>
      <p:bldP spid="83" grpId="3"/>
      <p:bldP spid="83" grpId="4"/>
      <p:bldP spid="83" grpId="5"/>
      <p:bldP spid="84" grpId="0"/>
      <p:bldP spid="84" grpId="1"/>
      <p:bldP spid="85" grpId="0"/>
      <p:bldP spid="85" grpId="1"/>
      <p:bldP spid="86" grpId="0"/>
      <p:bldP spid="86" grpId="1"/>
      <p:bldP spid="87" grpId="0"/>
      <p:bldP spid="87" grpId="1"/>
      <p:bldP spid="87" grpId="2"/>
      <p:bldP spid="87" grpId="3"/>
      <p:bldP spid="88" grpId="0"/>
      <p:bldP spid="88" grpId="1"/>
      <p:bldP spid="89" grpId="0"/>
      <p:bldP spid="89" grpId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03" grpId="0" animBg="1"/>
      <p:bldP spid="103" grpId="1" animBg="1"/>
      <p:bldP spid="104" grpId="0" animBg="1"/>
      <p:bldP spid="104" grpId="1" animBg="1"/>
      <p:bldP spid="105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Binary Search Tree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Searching</a:t>
            </a:r>
            <a:endParaRPr lang="x-none" dirty="0"/>
          </a:p>
        </p:txBody>
      </p:sp>
      <p:sp>
        <p:nvSpPr>
          <p:cNvPr id="28" name="Content Placeholder 2"/>
          <p:cNvSpPr txBox="1">
            <a:spLocks/>
          </p:cNvSpPr>
          <p:nvPr/>
        </p:nvSpPr>
        <p:spPr>
          <a:xfrm>
            <a:off x="159305" y="2269075"/>
            <a:ext cx="2283497" cy="63070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solidFill>
                  <a:schemeClr val="tx1"/>
                </a:solidFill>
              </a:rPr>
              <a:t>Search Elements 59 and 42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4272832" y="2192815"/>
            <a:ext cx="685800" cy="594360"/>
          </a:xfrm>
          <a:prstGeom prst="ellips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43</a:t>
            </a:r>
            <a:endParaRPr lang="en-US" sz="2000" b="1" dirty="0"/>
          </a:p>
        </p:txBody>
      </p:sp>
      <p:sp>
        <p:nvSpPr>
          <p:cNvPr id="30" name="Oval 29"/>
          <p:cNvSpPr/>
          <p:nvPr/>
        </p:nvSpPr>
        <p:spPr>
          <a:xfrm>
            <a:off x="2642785" y="3138060"/>
            <a:ext cx="685800" cy="594360"/>
          </a:xfrm>
          <a:prstGeom prst="ellips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31</a:t>
            </a:r>
            <a:endParaRPr lang="en-US" sz="2000" b="1" dirty="0"/>
          </a:p>
        </p:txBody>
      </p:sp>
      <p:sp>
        <p:nvSpPr>
          <p:cNvPr id="31" name="Oval 30"/>
          <p:cNvSpPr/>
          <p:nvPr/>
        </p:nvSpPr>
        <p:spPr>
          <a:xfrm>
            <a:off x="6138574" y="3116367"/>
            <a:ext cx="685800" cy="594360"/>
          </a:xfrm>
          <a:prstGeom prst="ellips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64</a:t>
            </a:r>
            <a:endParaRPr lang="en-US" sz="2000" b="1" dirty="0"/>
          </a:p>
        </p:txBody>
      </p:sp>
      <p:sp>
        <p:nvSpPr>
          <p:cNvPr id="32" name="Oval 31"/>
          <p:cNvSpPr/>
          <p:nvPr/>
        </p:nvSpPr>
        <p:spPr>
          <a:xfrm>
            <a:off x="1757002" y="4120412"/>
            <a:ext cx="685800" cy="594360"/>
          </a:xfrm>
          <a:prstGeom prst="ellips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20</a:t>
            </a:r>
            <a:endParaRPr lang="en-US" sz="2000" b="1" dirty="0"/>
          </a:p>
        </p:txBody>
      </p:sp>
      <p:sp>
        <p:nvSpPr>
          <p:cNvPr id="33" name="Oval 32"/>
          <p:cNvSpPr/>
          <p:nvPr/>
        </p:nvSpPr>
        <p:spPr>
          <a:xfrm>
            <a:off x="3368841" y="4202087"/>
            <a:ext cx="685800" cy="594360"/>
          </a:xfrm>
          <a:prstGeom prst="ellips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40</a:t>
            </a:r>
            <a:endParaRPr lang="en-US" sz="2000" b="1" dirty="0"/>
          </a:p>
        </p:txBody>
      </p:sp>
      <p:sp>
        <p:nvSpPr>
          <p:cNvPr id="34" name="Oval 33"/>
          <p:cNvSpPr/>
          <p:nvPr/>
        </p:nvSpPr>
        <p:spPr>
          <a:xfrm>
            <a:off x="7037904" y="4127443"/>
            <a:ext cx="685800" cy="594360"/>
          </a:xfrm>
          <a:prstGeom prst="ellips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89</a:t>
            </a:r>
            <a:endParaRPr lang="en-US" sz="2000" b="1" dirty="0"/>
          </a:p>
        </p:txBody>
      </p:sp>
      <p:sp>
        <p:nvSpPr>
          <p:cNvPr id="35" name="Oval 34"/>
          <p:cNvSpPr/>
          <p:nvPr/>
        </p:nvSpPr>
        <p:spPr>
          <a:xfrm>
            <a:off x="5164196" y="4152297"/>
            <a:ext cx="685800" cy="594360"/>
          </a:xfrm>
          <a:prstGeom prst="ellips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56</a:t>
            </a:r>
            <a:endParaRPr lang="en-US" sz="2000" b="1" dirty="0"/>
          </a:p>
        </p:txBody>
      </p:sp>
      <p:sp>
        <p:nvSpPr>
          <p:cNvPr id="36" name="Oval 35"/>
          <p:cNvSpPr/>
          <p:nvPr/>
        </p:nvSpPr>
        <p:spPr>
          <a:xfrm>
            <a:off x="3061412" y="5120761"/>
            <a:ext cx="685800" cy="594360"/>
          </a:xfrm>
          <a:prstGeom prst="ellips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33</a:t>
            </a:r>
            <a:endParaRPr lang="en-US" sz="2000" b="1" dirty="0"/>
          </a:p>
        </p:txBody>
      </p:sp>
      <p:sp>
        <p:nvSpPr>
          <p:cNvPr id="37" name="Oval 36"/>
          <p:cNvSpPr/>
          <p:nvPr/>
        </p:nvSpPr>
        <p:spPr>
          <a:xfrm>
            <a:off x="2251855" y="5117497"/>
            <a:ext cx="685800" cy="594360"/>
          </a:xfrm>
          <a:prstGeom prst="ellips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28</a:t>
            </a:r>
            <a:endParaRPr lang="en-US" sz="2000" b="1" dirty="0"/>
          </a:p>
        </p:txBody>
      </p:sp>
      <p:sp>
        <p:nvSpPr>
          <p:cNvPr id="38" name="Oval 37"/>
          <p:cNvSpPr/>
          <p:nvPr/>
        </p:nvSpPr>
        <p:spPr>
          <a:xfrm>
            <a:off x="4534690" y="5147187"/>
            <a:ext cx="685800" cy="594360"/>
          </a:xfrm>
          <a:prstGeom prst="ellips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47</a:t>
            </a:r>
            <a:endParaRPr lang="en-US" sz="2000" b="1" dirty="0"/>
          </a:p>
        </p:txBody>
      </p:sp>
      <p:cxnSp>
        <p:nvCxnSpPr>
          <p:cNvPr id="39" name="Straight Arrow Connector 38"/>
          <p:cNvCxnSpPr>
            <a:stCxn id="29" idx="3"/>
            <a:endCxn id="30" idx="0"/>
          </p:cNvCxnSpPr>
          <p:nvPr/>
        </p:nvCxnSpPr>
        <p:spPr>
          <a:xfrm flipH="1">
            <a:off x="2985685" y="2700133"/>
            <a:ext cx="1387580" cy="437927"/>
          </a:xfrm>
          <a:prstGeom prst="straightConnector1">
            <a:avLst/>
          </a:prstGeom>
          <a:ln w="31750">
            <a:solidFill>
              <a:srgbClr val="0000B0"/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3" idx="4"/>
            <a:endCxn id="36" idx="0"/>
          </p:cNvCxnSpPr>
          <p:nvPr/>
        </p:nvCxnSpPr>
        <p:spPr>
          <a:xfrm flipH="1">
            <a:off x="3404312" y="4796447"/>
            <a:ext cx="307429" cy="324314"/>
          </a:xfrm>
          <a:prstGeom prst="straightConnector1">
            <a:avLst/>
          </a:prstGeom>
          <a:ln w="31750">
            <a:solidFill>
              <a:srgbClr val="0000B0"/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29" idx="5"/>
            <a:endCxn id="31" idx="0"/>
          </p:cNvCxnSpPr>
          <p:nvPr/>
        </p:nvCxnSpPr>
        <p:spPr>
          <a:xfrm>
            <a:off x="4858199" y="2700133"/>
            <a:ext cx="1623275" cy="416234"/>
          </a:xfrm>
          <a:prstGeom prst="straightConnector1">
            <a:avLst/>
          </a:prstGeom>
          <a:ln w="31750">
            <a:solidFill>
              <a:srgbClr val="0000B0"/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0" idx="4"/>
            <a:endCxn id="32" idx="0"/>
          </p:cNvCxnSpPr>
          <p:nvPr/>
        </p:nvCxnSpPr>
        <p:spPr>
          <a:xfrm flipH="1">
            <a:off x="2099902" y="3732420"/>
            <a:ext cx="885783" cy="387992"/>
          </a:xfrm>
          <a:prstGeom prst="straightConnector1">
            <a:avLst/>
          </a:prstGeom>
          <a:ln w="31750">
            <a:solidFill>
              <a:srgbClr val="0000B0"/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0" idx="4"/>
            <a:endCxn id="33" idx="0"/>
          </p:cNvCxnSpPr>
          <p:nvPr/>
        </p:nvCxnSpPr>
        <p:spPr>
          <a:xfrm>
            <a:off x="2985685" y="3732420"/>
            <a:ext cx="726056" cy="469667"/>
          </a:xfrm>
          <a:prstGeom prst="straightConnector1">
            <a:avLst/>
          </a:prstGeom>
          <a:ln w="31750">
            <a:solidFill>
              <a:srgbClr val="0000B0"/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2" idx="4"/>
            <a:endCxn id="37" idx="0"/>
          </p:cNvCxnSpPr>
          <p:nvPr/>
        </p:nvCxnSpPr>
        <p:spPr>
          <a:xfrm>
            <a:off x="2099902" y="4714772"/>
            <a:ext cx="494853" cy="402725"/>
          </a:xfrm>
          <a:prstGeom prst="straightConnector1">
            <a:avLst/>
          </a:prstGeom>
          <a:ln w="31750">
            <a:solidFill>
              <a:srgbClr val="0000B0"/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1" idx="4"/>
            <a:endCxn id="35" idx="0"/>
          </p:cNvCxnSpPr>
          <p:nvPr/>
        </p:nvCxnSpPr>
        <p:spPr>
          <a:xfrm flipH="1">
            <a:off x="5507096" y="3710727"/>
            <a:ext cx="974378" cy="441570"/>
          </a:xfrm>
          <a:prstGeom prst="straightConnector1">
            <a:avLst/>
          </a:prstGeom>
          <a:ln w="31750">
            <a:solidFill>
              <a:srgbClr val="0000B0"/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31" idx="4"/>
            <a:endCxn id="34" idx="0"/>
          </p:cNvCxnSpPr>
          <p:nvPr/>
        </p:nvCxnSpPr>
        <p:spPr>
          <a:xfrm>
            <a:off x="6481474" y="3710727"/>
            <a:ext cx="899330" cy="416716"/>
          </a:xfrm>
          <a:prstGeom prst="straightConnector1">
            <a:avLst/>
          </a:prstGeom>
          <a:ln w="31750">
            <a:solidFill>
              <a:srgbClr val="0000B0"/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5" idx="4"/>
            <a:endCxn id="38" idx="0"/>
          </p:cNvCxnSpPr>
          <p:nvPr/>
        </p:nvCxnSpPr>
        <p:spPr>
          <a:xfrm flipH="1">
            <a:off x="4877590" y="4746657"/>
            <a:ext cx="629506" cy="400530"/>
          </a:xfrm>
          <a:prstGeom prst="straightConnector1">
            <a:avLst/>
          </a:prstGeom>
          <a:ln w="31750">
            <a:solidFill>
              <a:srgbClr val="0000B0"/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5813500" y="5144984"/>
            <a:ext cx="685800" cy="594360"/>
          </a:xfrm>
          <a:prstGeom prst="ellips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59</a:t>
            </a:r>
            <a:endParaRPr lang="en-US" sz="2000" b="1" dirty="0"/>
          </a:p>
        </p:txBody>
      </p:sp>
      <p:cxnSp>
        <p:nvCxnSpPr>
          <p:cNvPr id="49" name="Straight Arrow Connector 48"/>
          <p:cNvCxnSpPr>
            <a:stCxn id="35" idx="4"/>
            <a:endCxn id="48" idx="0"/>
          </p:cNvCxnSpPr>
          <p:nvPr/>
        </p:nvCxnSpPr>
        <p:spPr>
          <a:xfrm>
            <a:off x="5507096" y="4746657"/>
            <a:ext cx="649304" cy="398327"/>
          </a:xfrm>
          <a:prstGeom prst="straightConnector1">
            <a:avLst/>
          </a:prstGeom>
          <a:ln w="31750">
            <a:solidFill>
              <a:srgbClr val="0000B0"/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5164197" y="2192815"/>
            <a:ext cx="879788" cy="50731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43 &lt; 59</a:t>
            </a:r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5201720" y="3214181"/>
            <a:ext cx="879788" cy="50731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64 &gt; 59</a:t>
            </a:r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5879901" y="4231420"/>
            <a:ext cx="879788" cy="50731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56 &lt; 59</a:t>
            </a:r>
            <a:endParaRPr lang="en-US" dirty="0"/>
          </a:p>
        </p:txBody>
      </p:sp>
      <p:sp>
        <p:nvSpPr>
          <p:cNvPr id="53" name="Rectangle 52"/>
          <p:cNvSpPr/>
          <p:nvPr/>
        </p:nvSpPr>
        <p:spPr>
          <a:xfrm>
            <a:off x="6598010" y="5190708"/>
            <a:ext cx="879788" cy="50731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59 = 59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3061412" y="2233730"/>
            <a:ext cx="879788" cy="50731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43 &gt; 42</a:t>
            </a:r>
            <a:endParaRPr lang="en-US" dirty="0"/>
          </a:p>
        </p:txBody>
      </p:sp>
      <p:sp>
        <p:nvSpPr>
          <p:cNvPr id="55" name="Rectangle 54"/>
          <p:cNvSpPr/>
          <p:nvPr/>
        </p:nvSpPr>
        <p:spPr>
          <a:xfrm>
            <a:off x="3470640" y="3145081"/>
            <a:ext cx="879788" cy="50731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31 &lt; 42</a:t>
            </a:r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4086156" y="4278030"/>
            <a:ext cx="879788" cy="50731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40 &lt; 42</a:t>
            </a:r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3839855" y="4838817"/>
            <a:ext cx="612152" cy="50731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? 42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7661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indefinite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7" dur="indefinite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indefinite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0" dur="indefinite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" dur="indefinite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indefinite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0" dur="indefinite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indefinite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3" dur="indefinite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indefinite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indefinite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3" dur="indefinite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indefinite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6" dur="indefinite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7" dur="indefinite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8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4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7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8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indefinite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1" dur="indefinite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2" dur="indefinite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indefinite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5" dur="indefinite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6" dur="indefinite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indefinite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9" dur="indefinite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0" dur="indefinite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indefinite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B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3" dur="indefinite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indefinite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B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6" dur="indefinite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indefinite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B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9" dur="indefinite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94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5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indefinite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04" dur="indefinite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indefinite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07" dur="indefinite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8" dur="indefinite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indefinite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7" dur="indefinite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indefinite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20" dur="indefinite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1" dur="indefinite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50" grpId="0" animBg="1"/>
      <p:bldP spid="50" grpId="1" animBg="1"/>
      <p:bldP spid="51" grpId="0" animBg="1"/>
      <p:bldP spid="51" grpId="1" animBg="1"/>
      <p:bldP spid="52" grpId="0" animBg="1"/>
      <p:bldP spid="52" grpId="1" animBg="1"/>
      <p:bldP spid="53" grpId="0" animBg="1"/>
      <p:bldP spid="53" grpId="1" animBg="1"/>
      <p:bldP spid="54" grpId="0" animBg="1"/>
      <p:bldP spid="54" grpId="1" animBg="1"/>
      <p:bldP spid="55" grpId="0" animBg="1"/>
      <p:bldP spid="55" grpId="1" animBg="1"/>
      <p:bldP spid="56" grpId="0" animBg="1"/>
      <p:bldP spid="56" grpId="1" animBg="1"/>
      <p:bldP spid="57" grpId="0" animBg="1"/>
      <p:bldP spid="57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56CD2EA8-B54C-CE4F-A943-BFB367453E0E}"/>
              </a:ext>
            </a:extLst>
          </p:cNvPr>
          <p:cNvSpPr txBox="1"/>
          <p:nvPr/>
        </p:nvSpPr>
        <p:spPr>
          <a:xfrm>
            <a:off x="783772" y="2435897"/>
            <a:ext cx="81108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en.wikipedia.org/wiki/Binary_Search_Tree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099"/>
            <a:ext cx="3232896" cy="829939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2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335496" y="1594093"/>
            <a:ext cx="836903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</a:t>
            </a:r>
            <a:r>
              <a:rPr lang="en-US" b="1" dirty="0" err="1"/>
              <a:t>Schaum's</a:t>
            </a:r>
            <a:r>
              <a:rPr lang="en-US" b="1" dirty="0"/>
              <a:t> Outline of Data Structures with C++”</a:t>
            </a:r>
            <a:r>
              <a:rPr lang="en-US" dirty="0"/>
              <a:t>. By John R. Hubbard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 and Program Design”, </a:t>
            </a:r>
            <a:r>
              <a:rPr lang="en-US" dirty="0"/>
              <a:t>Robert L. Kruse, 3</a:t>
            </a:r>
            <a:r>
              <a:rPr lang="en-US" baseline="30000" dirty="0"/>
              <a:t>rd</a:t>
            </a:r>
            <a:r>
              <a:rPr lang="en-US" dirty="0"/>
              <a:t> Edition, 1996.</a:t>
            </a:r>
            <a:r>
              <a:rPr lang="en-US" b="1" dirty="0"/>
              <a:t> </a:t>
            </a:r>
            <a:endParaRPr lang="en-US" dirty="0"/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structures, algorithms and performance”, </a:t>
            </a:r>
            <a:r>
              <a:rPr lang="en-US" dirty="0"/>
              <a:t>D. Wood, Addison-Wesley, 1993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“Advanced Data Structures”, </a:t>
            </a:r>
            <a:r>
              <a:rPr lang="en-US" dirty="0"/>
              <a:t>Peter Brass, Cambridge University Press, 2008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 and Algorithm Analysis”, </a:t>
            </a:r>
            <a:r>
              <a:rPr lang="en-US" dirty="0"/>
              <a:t>Edition 3.2 (C++ Version), Clifford A. Shaffer, Virginia Tech, Blacksburg, VA 24061 January 2, 2012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“C++  Data Structures”, </a:t>
            </a:r>
            <a:r>
              <a:rPr lang="en-US" dirty="0"/>
              <a:t>Nell Dale and David Teague, Jones and Bartlett Publishers, 2001.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 and Algorithms with Object-Oriented Design Patterns in C++”, </a:t>
            </a:r>
            <a:r>
              <a:rPr lang="en-US" dirty="0"/>
              <a:t>Bruno R. </a:t>
            </a:r>
            <a:r>
              <a:rPr lang="en-US" dirty="0" err="1"/>
              <a:t>Preiss</a:t>
            </a:r>
            <a:r>
              <a:rPr lang="en-US" dirty="0"/>
              <a:t>,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754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574006AFD41904FB64F35A937FABB5A" ma:contentTypeVersion="2" ma:contentTypeDescription="Create a new document." ma:contentTypeScope="" ma:versionID="89ab1205a38596931a62c2e3c94c769d">
  <xsd:schema xmlns:xsd="http://www.w3.org/2001/XMLSchema" xmlns:xs="http://www.w3.org/2001/XMLSchema" xmlns:p="http://schemas.microsoft.com/office/2006/metadata/properties" xmlns:ns2="db0edfcc-8eb0-4eb0-a78f-867ee3373a90" targetNamespace="http://schemas.microsoft.com/office/2006/metadata/properties" ma:root="true" ma:fieldsID="7a33b132df51abbde48bba8428b3cdd7" ns2:_="">
    <xsd:import namespace="db0edfcc-8eb0-4eb0-a78f-867ee3373a9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b0edfcc-8eb0-4eb0-a78f-867ee3373a9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9F89C47-C2B1-41A5-AB9A-1B2FE987ACDB}"/>
</file>

<file path=customXml/itemProps2.xml><?xml version="1.0" encoding="utf-8"?>
<ds:datastoreItem xmlns:ds="http://schemas.openxmlformats.org/officeDocument/2006/customXml" ds:itemID="{2715F4B1-7158-4E00-8652-472F3D9BBCB8}"/>
</file>

<file path=customXml/itemProps3.xml><?xml version="1.0" encoding="utf-8"?>
<ds:datastoreItem xmlns:ds="http://schemas.openxmlformats.org/officeDocument/2006/customXml" ds:itemID="{7867E47B-B7D5-4A85-BC05-755CC7E4B8F7}"/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1211</TotalTime>
  <Words>373</Words>
  <Application>Microsoft Office PowerPoint</Application>
  <PresentationFormat>On-screen Show (4:3)</PresentationFormat>
  <Paragraphs>136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Spectrum</vt:lpstr>
      <vt:lpstr>Binary Search Tree</vt:lpstr>
      <vt:lpstr>Lecture Outline</vt:lpstr>
      <vt:lpstr>Binary Search Tree</vt:lpstr>
      <vt:lpstr>Binary Search Tree</vt:lpstr>
      <vt:lpstr>Binary Search Tree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Windows User</cp:lastModifiedBy>
  <cp:revision>112</cp:revision>
  <dcterms:created xsi:type="dcterms:W3CDTF">2018-12-10T17:20:29Z</dcterms:created>
  <dcterms:modified xsi:type="dcterms:W3CDTF">2020-04-28T15:49:23Z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0x010100D574006AFD41904FB64F35A937FABB5A</vt:lpwstr>
  </property>
</Properties>
</file>