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9" r:id="rId5"/>
    <p:sldId id="268" r:id="rId6"/>
    <p:sldId id="270" r:id="rId7"/>
    <p:sldId id="305" r:id="rId8"/>
    <p:sldId id="267" r:id="rId9"/>
    <p:sldId id="271" r:id="rId10"/>
    <p:sldId id="25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264" r:id="rId45"/>
    <p:sldId id="26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mst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en-US" sz="4400" dirty="0" smtClean="0"/>
              <a:t>Spanning </a:t>
            </a:r>
            <a:r>
              <a:rPr lang="en-US" sz="4400" dirty="0"/>
              <a:t>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542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371600"/>
            <a:ext cx="8574088" cy="51816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T = a spanning tree containing a single node s;</a:t>
            </a:r>
            <a:b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E = set of edges adjacent to s;</a:t>
            </a:r>
            <a:b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while T does not contain all the nodes {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remove an edge (v, w) of lowest cost from E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if w is already in T then discard edge (v, w)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else {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add edge (v, w) and node w to T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add to E the edges adjacent to w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en-US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An edge of lowest cost can be found with a </a:t>
            </a:r>
            <a:r>
              <a:rPr lang="en-US" sz="2000" b="1" dirty="0" smtClean="0"/>
              <a:t>priority queue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Testing for a cycle is automatic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Hence, Prim’s algorithm is far </a:t>
            </a:r>
            <a:r>
              <a:rPr lang="en-US" sz="1800" b="1" dirty="0" smtClean="0"/>
              <a:t>simpler</a:t>
            </a:r>
            <a:r>
              <a:rPr lang="en-US" sz="1800" dirty="0" smtClean="0"/>
              <a:t> to implement than </a:t>
            </a:r>
            <a:r>
              <a:rPr lang="en-US" sz="1800" b="1" dirty="0" err="1" smtClean="0"/>
              <a:t>Kruskal’s</a:t>
            </a:r>
            <a:r>
              <a:rPr lang="en-US" sz="1800" dirty="0" smtClean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 Box 60"/>
          <p:cNvSpPr txBox="1">
            <a:spLocks noChangeArrowheads="1"/>
          </p:cNvSpPr>
          <p:nvPr/>
        </p:nvSpPr>
        <p:spPr bwMode="auto">
          <a:xfrm>
            <a:off x="5681698" y="166949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Initialize array</a:t>
            </a:r>
          </a:p>
        </p:txBody>
      </p:sp>
      <p:graphicFrame>
        <p:nvGraphicFramePr>
          <p:cNvPr id="4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86713"/>
              </p:ext>
            </p:extLst>
          </p:nvPr>
        </p:nvGraphicFramePr>
        <p:xfrm>
          <a:off x="5410235" y="250769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33"/>
          <p:cNvSpPr txBox="1">
            <a:spLocks noChangeArrowheads="1"/>
          </p:cNvSpPr>
          <p:nvPr/>
        </p:nvSpPr>
        <p:spPr bwMode="auto">
          <a:xfrm>
            <a:off x="1654210" y="3345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6" name="Line 134"/>
          <p:cNvSpPr>
            <a:spLocks noChangeShapeType="1"/>
          </p:cNvSpPr>
          <p:nvPr/>
        </p:nvSpPr>
        <p:spPr bwMode="auto">
          <a:xfrm flipH="1">
            <a:off x="4300573" y="365069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135"/>
          <p:cNvSpPr txBox="1">
            <a:spLocks noChangeArrowheads="1"/>
          </p:cNvSpPr>
          <p:nvPr/>
        </p:nvSpPr>
        <p:spPr bwMode="auto">
          <a:xfrm>
            <a:off x="4067210" y="39761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8" name="Line 136"/>
          <p:cNvSpPr>
            <a:spLocks noChangeShapeType="1"/>
          </p:cNvSpPr>
          <p:nvPr/>
        </p:nvSpPr>
        <p:spPr bwMode="auto">
          <a:xfrm>
            <a:off x="3048035" y="26600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7"/>
          <p:cNvSpPr>
            <a:spLocks noChangeShapeType="1"/>
          </p:cNvSpPr>
          <p:nvPr/>
        </p:nvSpPr>
        <p:spPr bwMode="auto">
          <a:xfrm flipV="1">
            <a:off x="3352835" y="281249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3200435" y="27362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39"/>
          <p:cNvSpPr>
            <a:spLocks noChangeShapeType="1"/>
          </p:cNvSpPr>
          <p:nvPr/>
        </p:nvSpPr>
        <p:spPr bwMode="auto">
          <a:xfrm flipV="1">
            <a:off x="1981235" y="36506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0"/>
          <p:cNvSpPr>
            <a:spLocks noChangeShapeType="1"/>
          </p:cNvSpPr>
          <p:nvPr/>
        </p:nvSpPr>
        <p:spPr bwMode="auto">
          <a:xfrm flipV="1">
            <a:off x="2895635" y="380309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1"/>
          <p:cNvSpPr>
            <a:spLocks noChangeShapeType="1"/>
          </p:cNvSpPr>
          <p:nvPr/>
        </p:nvSpPr>
        <p:spPr bwMode="auto">
          <a:xfrm flipV="1">
            <a:off x="1828835" y="326969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2"/>
          <p:cNvSpPr>
            <a:spLocks noChangeShapeType="1"/>
          </p:cNvSpPr>
          <p:nvPr/>
        </p:nvSpPr>
        <p:spPr bwMode="auto">
          <a:xfrm>
            <a:off x="2057435" y="31172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3"/>
          <p:cNvSpPr>
            <a:spLocks noChangeShapeType="1"/>
          </p:cNvSpPr>
          <p:nvPr/>
        </p:nvSpPr>
        <p:spPr bwMode="auto">
          <a:xfrm>
            <a:off x="3244885" y="250769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4"/>
          <p:cNvSpPr>
            <a:spLocks noChangeShapeType="1"/>
          </p:cNvSpPr>
          <p:nvPr/>
        </p:nvSpPr>
        <p:spPr bwMode="auto">
          <a:xfrm>
            <a:off x="4114835" y="281249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45"/>
          <p:cNvSpPr>
            <a:spLocks noChangeArrowheads="1"/>
          </p:cNvSpPr>
          <p:nvPr/>
        </p:nvSpPr>
        <p:spPr bwMode="auto">
          <a:xfrm>
            <a:off x="1600235" y="29648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6"/>
          <p:cNvSpPr>
            <a:spLocks noChangeArrowheads="1"/>
          </p:cNvSpPr>
          <p:nvPr/>
        </p:nvSpPr>
        <p:spPr bwMode="auto">
          <a:xfrm>
            <a:off x="1752635" y="2812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9" name="Oval 147"/>
          <p:cNvSpPr>
            <a:spLocks noChangeArrowheads="1"/>
          </p:cNvSpPr>
          <p:nvPr/>
        </p:nvSpPr>
        <p:spPr bwMode="auto">
          <a:xfrm>
            <a:off x="1600235" y="37268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20" name="Oval 148"/>
          <p:cNvSpPr>
            <a:spLocks noChangeArrowheads="1"/>
          </p:cNvSpPr>
          <p:nvPr/>
        </p:nvSpPr>
        <p:spPr bwMode="auto">
          <a:xfrm>
            <a:off x="2971835" y="33458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1" name="Oval 149"/>
          <p:cNvSpPr>
            <a:spLocks noChangeArrowheads="1"/>
          </p:cNvSpPr>
          <p:nvPr/>
        </p:nvSpPr>
        <p:spPr bwMode="auto">
          <a:xfrm>
            <a:off x="2819435" y="23552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2" name="Oval 150"/>
          <p:cNvSpPr>
            <a:spLocks noChangeArrowheads="1"/>
          </p:cNvSpPr>
          <p:nvPr/>
        </p:nvSpPr>
        <p:spPr bwMode="auto">
          <a:xfrm>
            <a:off x="3886235" y="4336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3" name="Oval 151"/>
          <p:cNvSpPr>
            <a:spLocks noChangeArrowheads="1"/>
          </p:cNvSpPr>
          <p:nvPr/>
        </p:nvSpPr>
        <p:spPr bwMode="auto">
          <a:xfrm>
            <a:off x="4343435" y="34220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4" name="Oval 152"/>
          <p:cNvSpPr>
            <a:spLocks noChangeArrowheads="1"/>
          </p:cNvSpPr>
          <p:nvPr/>
        </p:nvSpPr>
        <p:spPr bwMode="auto">
          <a:xfrm>
            <a:off x="3810035" y="2431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5" name="Oval 153"/>
          <p:cNvSpPr>
            <a:spLocks noChangeArrowheads="1"/>
          </p:cNvSpPr>
          <p:nvPr/>
        </p:nvSpPr>
        <p:spPr bwMode="auto">
          <a:xfrm>
            <a:off x="2590835" y="4336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6" name="Line 154"/>
          <p:cNvSpPr>
            <a:spLocks noChangeShapeType="1"/>
          </p:cNvSpPr>
          <p:nvPr/>
        </p:nvSpPr>
        <p:spPr bwMode="auto">
          <a:xfrm>
            <a:off x="3352835" y="37268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55"/>
          <p:cNvSpPr>
            <a:spLocks noChangeShapeType="1"/>
          </p:cNvSpPr>
          <p:nvPr/>
        </p:nvSpPr>
        <p:spPr bwMode="auto">
          <a:xfrm flipH="1">
            <a:off x="3048035" y="46412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56"/>
          <p:cNvSpPr>
            <a:spLocks noChangeShapeType="1"/>
          </p:cNvSpPr>
          <p:nvPr/>
        </p:nvSpPr>
        <p:spPr bwMode="auto">
          <a:xfrm flipH="1" flipV="1">
            <a:off x="1981235" y="410789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157"/>
          <p:cNvSpPr txBox="1">
            <a:spLocks noChangeArrowheads="1"/>
          </p:cNvSpPr>
          <p:nvPr/>
        </p:nvSpPr>
        <p:spPr bwMode="auto">
          <a:xfrm>
            <a:off x="3352835" y="4565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0" name="Text Box 158"/>
          <p:cNvSpPr txBox="1">
            <a:spLocks noChangeArrowheads="1"/>
          </p:cNvSpPr>
          <p:nvPr/>
        </p:nvSpPr>
        <p:spPr bwMode="auto">
          <a:xfrm>
            <a:off x="3178210" y="40428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1" name="Text Box 159"/>
          <p:cNvSpPr txBox="1">
            <a:spLocks noChangeArrowheads="1"/>
          </p:cNvSpPr>
          <p:nvPr/>
        </p:nvSpPr>
        <p:spPr bwMode="auto">
          <a:xfrm>
            <a:off x="3438560" y="37046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2" name="Text Box 160"/>
          <p:cNvSpPr txBox="1">
            <a:spLocks noChangeArrowheads="1"/>
          </p:cNvSpPr>
          <p:nvPr/>
        </p:nvSpPr>
        <p:spPr bwMode="auto">
          <a:xfrm>
            <a:off x="3710023" y="32363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3" name="Text Box 161"/>
          <p:cNvSpPr txBox="1">
            <a:spLocks noChangeArrowheads="1"/>
          </p:cNvSpPr>
          <p:nvPr/>
        </p:nvSpPr>
        <p:spPr bwMode="auto">
          <a:xfrm>
            <a:off x="4267235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162"/>
          <p:cNvSpPr txBox="1">
            <a:spLocks noChangeArrowheads="1"/>
          </p:cNvSpPr>
          <p:nvPr/>
        </p:nvSpPr>
        <p:spPr bwMode="auto">
          <a:xfrm>
            <a:off x="3341723" y="3063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5" name="Text Box 163"/>
          <p:cNvSpPr txBox="1">
            <a:spLocks noChangeArrowheads="1"/>
          </p:cNvSpPr>
          <p:nvPr/>
        </p:nvSpPr>
        <p:spPr bwMode="auto">
          <a:xfrm>
            <a:off x="3397285" y="2279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6" name="Text Box 164"/>
          <p:cNvSpPr txBox="1">
            <a:spLocks noChangeArrowheads="1"/>
          </p:cNvSpPr>
          <p:nvPr/>
        </p:nvSpPr>
        <p:spPr bwMode="auto">
          <a:xfrm>
            <a:off x="2895635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7" name="Text Box 165"/>
          <p:cNvSpPr txBox="1">
            <a:spLocks noChangeArrowheads="1"/>
          </p:cNvSpPr>
          <p:nvPr/>
        </p:nvSpPr>
        <p:spPr bwMode="auto">
          <a:xfrm>
            <a:off x="2590835" y="31172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8" name="Text Box 166"/>
          <p:cNvSpPr txBox="1">
            <a:spLocks noChangeArrowheads="1"/>
          </p:cNvSpPr>
          <p:nvPr/>
        </p:nvSpPr>
        <p:spPr bwMode="auto">
          <a:xfrm>
            <a:off x="2286035" y="3574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9" name="Text Box 167"/>
          <p:cNvSpPr txBox="1">
            <a:spLocks noChangeArrowheads="1"/>
          </p:cNvSpPr>
          <p:nvPr/>
        </p:nvSpPr>
        <p:spPr bwMode="auto">
          <a:xfrm>
            <a:off x="2122523" y="4250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40" name="Line 168"/>
          <p:cNvSpPr>
            <a:spLocks noChangeShapeType="1"/>
          </p:cNvSpPr>
          <p:nvPr/>
        </p:nvSpPr>
        <p:spPr bwMode="auto">
          <a:xfrm flipV="1">
            <a:off x="2178085" y="27140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169"/>
          <p:cNvSpPr txBox="1">
            <a:spLocks noChangeArrowheads="1"/>
          </p:cNvSpPr>
          <p:nvPr/>
        </p:nvSpPr>
        <p:spPr bwMode="auto">
          <a:xfrm>
            <a:off x="2209835" y="25838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2" name="Freeform 170"/>
          <p:cNvSpPr>
            <a:spLocks/>
          </p:cNvSpPr>
          <p:nvPr/>
        </p:nvSpPr>
        <p:spPr bwMode="auto">
          <a:xfrm>
            <a:off x="3124235" y="197429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 Box 171"/>
          <p:cNvSpPr txBox="1">
            <a:spLocks noChangeArrowheads="1"/>
          </p:cNvSpPr>
          <p:nvPr/>
        </p:nvSpPr>
        <p:spPr bwMode="auto">
          <a:xfrm>
            <a:off x="4267235" y="1821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4" name="Line 172"/>
          <p:cNvSpPr>
            <a:spLocks noChangeShapeType="1"/>
          </p:cNvSpPr>
          <p:nvPr/>
        </p:nvSpPr>
        <p:spPr bwMode="auto">
          <a:xfrm flipH="1">
            <a:off x="4343435" y="433649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98790" y="3373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45153" y="3678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11790" y="40038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92615" y="2687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97415" y="2840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45015" y="2764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925815" y="3678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840215" y="38308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773415" y="3297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002015" y="3145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189465" y="253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059415" y="2840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544815" y="29926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697215" y="2840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1544815" y="3754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916415" y="3373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2764015" y="2383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30815" y="4364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288015" y="344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3754615" y="2459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535415" y="4364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3297415" y="3754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992615" y="466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 flipV="1">
            <a:off x="1925815" y="413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3297415" y="4592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122790" y="40705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3383140" y="37323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3654603" y="32640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4211815" y="291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3286303" y="3091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3341865" y="2306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840215" y="291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2535415" y="3145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2230615" y="360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067103" y="4278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2122665" y="27417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2154415" y="26116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5011915" y="16972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 with any node, say D</a:t>
            </a:r>
          </a:p>
        </p:txBody>
      </p:sp>
      <p:graphicFrame>
        <p:nvGraphicFramePr>
          <p:cNvPr id="40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12134"/>
              </p:ext>
            </p:extLst>
          </p:nvPr>
        </p:nvGraphicFramePr>
        <p:xfrm>
          <a:off x="5354815" y="25354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7"/>
          <p:cNvSpPr>
            <a:spLocks/>
          </p:cNvSpPr>
          <p:nvPr/>
        </p:nvSpPr>
        <p:spPr bwMode="auto">
          <a:xfrm>
            <a:off x="3068815" y="200200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8"/>
          <p:cNvSpPr txBox="1">
            <a:spLocks noChangeArrowheads="1"/>
          </p:cNvSpPr>
          <p:nvPr/>
        </p:nvSpPr>
        <p:spPr bwMode="auto">
          <a:xfrm>
            <a:off x="4211815" y="1849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9"/>
          <p:cNvSpPr>
            <a:spLocks noChangeShapeType="1"/>
          </p:cNvSpPr>
          <p:nvPr/>
        </p:nvSpPr>
        <p:spPr bwMode="auto">
          <a:xfrm flipH="1">
            <a:off x="4288015" y="43642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71080" y="36645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17443" y="396935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84080" y="42947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64905" y="29787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69705" y="313115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17305" y="30549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98105" y="39693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812505" y="4121755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45705" y="35883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74305" y="34359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61755" y="28263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31705" y="313115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17105" y="32835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69505" y="3131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17105" y="40455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88705" y="36645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36305" y="26739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03105" y="4655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60305" y="37407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26905" y="2750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07705" y="4655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69705" y="40455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64905" y="49599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98105" y="442655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69705" y="48837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95080" y="43614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55430" y="40233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26893" y="35550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84105" y="32073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58593" y="33819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14155" y="25977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12505" y="32073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07705" y="34359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02905" y="38931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39393" y="45694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94955" y="30327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26705" y="29025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23905" y="124996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30390"/>
              </p:ext>
            </p:extLst>
          </p:nvPr>
        </p:nvGraphicFramePr>
        <p:xfrm>
          <a:off x="5327105" y="282635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41105" y="229295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84105" y="21405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60305" y="465515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98790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45153" y="36091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11790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92615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97415" y="27709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45015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25815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92615" y="36853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73415" y="3228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02015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89465" y="2466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59415" y="27709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44815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97215" y="2770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44815" y="3685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16415" y="3304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64015" y="23137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30815" y="4294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88015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54615" y="2389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35415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97415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92615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25815" y="40663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97415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22790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83140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54603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11815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86303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41865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40215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35415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30615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67103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22665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54415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973815" y="170412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6280"/>
              </p:ext>
            </p:extLst>
          </p:nvPr>
        </p:nvGraphicFramePr>
        <p:xfrm>
          <a:off x="5354815" y="24661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68815" y="19327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11815" y="178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88015" y="429492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68065" y="3387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314428" y="369225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1065" y="40176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61890" y="27016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366690" y="285405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214290" y="27778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95090" y="36922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61890" y="376845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842690" y="33112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71290" y="31588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58740" y="25492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128690" y="285405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614090" y="30064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66490" y="2854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14090" y="37684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85690" y="33874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33290" y="23968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900090" y="4378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57290" y="34636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823890" y="2473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6046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366690" y="37684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061890" y="46828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95090" y="414945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66690" y="4606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92065" y="40843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452415" y="37462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723878" y="32779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810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55578" y="3104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411140" y="2320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9094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04690" y="31588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99890" y="36160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36378" y="4292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91940" y="27556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223690" y="26254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292328" y="126020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74516"/>
              </p:ext>
            </p:extLst>
          </p:nvPr>
        </p:nvGraphicFramePr>
        <p:xfrm>
          <a:off x="5424090" y="254925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138090" y="201585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81090" y="1863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57290" y="437805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43370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189733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6370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37195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41995" y="304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089595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70395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37195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17995" y="35052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46595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34045" y="27432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03995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489395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41795" y="3048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489395" y="3962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60995" y="3581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08595" y="25908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75395" y="4572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32595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699195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7999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1995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37195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70395" y="43434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41995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67370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27720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99183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5639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30883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86445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8479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79995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175195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11683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67245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098995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67633" y="17431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63028"/>
              </p:ext>
            </p:extLst>
          </p:nvPr>
        </p:nvGraphicFramePr>
        <p:xfrm>
          <a:off x="5299395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13395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56395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32595" y="457202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09630" y="34428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H="1">
            <a:off x="4355993" y="374767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22630" y="407311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103455" y="275707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408255" y="290947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3255855" y="283327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2036655" y="374767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3103455" y="382387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884255" y="336667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112855" y="321427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300305" y="26380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170255" y="290947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655655" y="306187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808055" y="29094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655655" y="38238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027255" y="34428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874855" y="24522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941655" y="44334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4398855" y="35190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865455" y="25284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2646255" y="44334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3408255" y="38238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3103455" y="47382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 flipV="1">
            <a:off x="2036655" y="42048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408255" y="46620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33630" y="41397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493980" y="38016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765443" y="333333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4322655" y="29856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397143" y="3160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452705" y="23760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951055" y="29856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646255" y="321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341455" y="3671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2177943" y="4347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233505" y="281105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2265255" y="26808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5333893" y="138865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7888"/>
              </p:ext>
            </p:extLst>
          </p:nvPr>
        </p:nvGraphicFramePr>
        <p:xfrm>
          <a:off x="5465655" y="260467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3"/>
          <p:cNvSpPr>
            <a:spLocks/>
          </p:cNvSpPr>
          <p:nvPr/>
        </p:nvSpPr>
        <p:spPr bwMode="auto">
          <a:xfrm>
            <a:off x="3179655" y="207127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322655" y="19188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5"/>
          <p:cNvSpPr>
            <a:spLocks noChangeShapeType="1"/>
          </p:cNvSpPr>
          <p:nvPr/>
        </p:nvSpPr>
        <p:spPr bwMode="auto">
          <a:xfrm flipH="1">
            <a:off x="4398855" y="443347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1264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59008" y="363683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2564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0647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311270" y="27986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5887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3967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06470" y="371303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8727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1587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03320" y="252717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73270" y="279863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5867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1107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58670" y="3713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30270" y="3332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77870" y="23414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44670" y="4322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0187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68470" y="2417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4927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31127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00647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39670" y="409403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1127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3664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9699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6845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2567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0015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5572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5407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4927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4447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8095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3652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6827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236908" y="134924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59694"/>
              </p:ext>
            </p:extLst>
          </p:nvPr>
        </p:nvGraphicFramePr>
        <p:xfrm>
          <a:off x="5368670" y="249383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82670" y="196043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25670" y="1808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01870" y="432263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57225" y="35260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03588" y="383080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70225" y="415624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51050" y="284020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55850" y="299260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03450" y="291640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84250" y="383080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51050" y="390700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31850" y="344980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60450" y="329740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47900" y="272114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17850" y="299260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03250" y="314500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55650" y="29926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03250" y="39070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74850" y="35260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22450" y="25354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89250" y="45166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46450" y="36022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13050" y="26116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93850" y="45166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55850" y="390700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51050" y="48214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84250" y="428800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55850" y="4745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81225" y="42229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41575" y="388478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13038" y="341646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70250" y="30688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44738" y="32434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00300" y="2459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98650" y="30688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93850" y="32974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189050" y="37546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25538" y="4430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81100" y="289418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12850" y="276400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81488" y="139875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66635"/>
              </p:ext>
            </p:extLst>
          </p:nvPr>
        </p:nvGraphicFramePr>
        <p:xfrm>
          <a:off x="5313250" y="268780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27250" y="215440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70250" y="20020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46450" y="451660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Spanning Tree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Minimum Spanning Tree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Prim’s Algorithm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Kruskal’s</a:t>
            </a:r>
            <a:r>
              <a:rPr lang="en-US" sz="2400" dirty="0" smtClean="0">
                <a:solidFill>
                  <a:schemeClr val="tx1"/>
                </a:solidFill>
              </a:rPr>
              <a:t> Algorithm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2"/>
          <p:cNvSpPr>
            <a:spLocks/>
          </p:cNvSpPr>
          <p:nvPr/>
        </p:nvSpPr>
        <p:spPr bwMode="auto">
          <a:xfrm>
            <a:off x="3082670" y="183574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12645" y="32073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4259008" y="351214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25645" y="383757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06470" y="252154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311270" y="267394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 flipV="1">
            <a:off x="3158870" y="259774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939670" y="351214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006470" y="358834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1787270" y="313114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15870" y="297874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203320" y="240247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073270" y="267394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558670" y="282634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711070" y="26739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558670" y="35883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930270" y="32073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777870" y="22167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844670" y="4197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301870" y="32835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768470" y="2292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549270" y="4197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311270" y="358834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006470" y="45027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 flipV="1">
            <a:off x="1939670" y="396934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311270" y="44265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136645" y="390425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396995" y="35661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668458" y="309780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225670" y="2750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300158" y="2924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355720" y="21405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854070" y="2750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549270" y="29787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244470" y="34359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080958" y="4112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V="1">
            <a:off x="2136520" y="257551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168270" y="244534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987670" y="160714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09320"/>
              </p:ext>
            </p:extLst>
          </p:nvPr>
        </p:nvGraphicFramePr>
        <p:xfrm>
          <a:off x="5368670" y="236914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25670" y="16833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01870" y="419794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027250" y="212669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57225" y="34982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203588" y="380309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70225" y="412853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51050" y="281249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255850" y="296489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103450" y="288869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884250" y="380309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51050" y="387929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731850" y="342209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60450" y="326969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47900" y="269343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17850" y="296489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503250" y="311729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55650" y="29648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03250" y="38792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74850" y="34982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722450" y="25076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789250" y="4488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46450" y="35744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13050" y="2583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493850" y="4488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55850" y="387929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951050" y="479369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884250" y="426029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55850" y="47174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081225" y="419520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41575" y="385707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613038" y="338875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70250" y="30410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44738" y="32157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300300" y="24314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798650" y="30410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93850" y="32696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89050" y="37268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25538" y="44031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081100" y="286647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112850" y="273629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10050" y="137104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58061"/>
              </p:ext>
            </p:extLst>
          </p:nvPr>
        </p:nvGraphicFramePr>
        <p:xfrm>
          <a:off x="5313250" y="266009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70250" y="19742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46450" y="448889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95"/>
          <p:cNvSpPr txBox="1">
            <a:spLocks noChangeArrowheads="1"/>
          </p:cNvSpPr>
          <p:nvPr/>
        </p:nvSpPr>
        <p:spPr bwMode="auto">
          <a:xfrm>
            <a:off x="4932250" y="5708095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902555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32530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078893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45530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26355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131155" y="304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2978755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759555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826355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607155" y="35052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835755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023205" y="27765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893155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378555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30955" y="3048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378555" y="3962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50155" y="3581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597755" y="25908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66455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121755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588355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36915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131155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826355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759555" y="43434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31155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56530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16880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488343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04555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120043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175605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7395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369155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64355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900843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1956405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988155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29818" y="145417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84879"/>
              </p:ext>
            </p:extLst>
          </p:nvPr>
        </p:nvGraphicFramePr>
        <p:xfrm>
          <a:off x="5188555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045555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121755" y="45720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235075" y="218211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5050" y="3553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411413" y="385851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78050" y="41839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58875" y="28679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463675" y="30203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311275" y="29441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092075" y="38585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158875" y="393471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939675" y="34775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168275" y="33251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355725" y="274885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225675" y="302031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11075" y="31727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863475" y="3020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711075" y="39347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082675" y="3553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930275" y="25631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997075" y="4544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454275" y="36299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920875" y="2639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701675" y="4544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463675" y="39347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158875" y="48491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2092075" y="431571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463675" y="4772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289050" y="42506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49400" y="39124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820863" y="34441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3780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452563" y="3271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508125" y="2486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0064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701675" y="33251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396875" y="3782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233363" y="4458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288925" y="29218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320675" y="27917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244850" y="128359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21902"/>
              </p:ext>
            </p:extLst>
          </p:nvPr>
        </p:nvGraphicFramePr>
        <p:xfrm>
          <a:off x="5521075" y="271551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378075" y="2029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454275" y="454431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/>
          </p:cNvSpPr>
          <p:nvPr/>
        </p:nvSpPr>
        <p:spPr bwMode="auto">
          <a:xfrm>
            <a:off x="3027250" y="19327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57225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>
            <a:off x="4203588" y="36091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70225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951050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3255850" y="27709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3103450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1884250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2951050" y="36853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1731850" y="3228125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960450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147900" y="24994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17850" y="27709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503250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655650" y="2770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1503250" y="3685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874850" y="3304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722450" y="2313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78925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246450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713050" y="2389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249385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3255850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2951050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 flipV="1">
            <a:off x="1884250" y="40663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55850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081225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341575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613038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17025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244738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300300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79865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493850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2189050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2025538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2081100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2112850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5397388" y="14660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42461"/>
              </p:ext>
            </p:extLst>
          </p:nvPr>
        </p:nvGraphicFramePr>
        <p:xfrm>
          <a:off x="5313250" y="24661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170250" y="178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5"/>
          <p:cNvSpPr>
            <a:spLocks noChangeShapeType="1"/>
          </p:cNvSpPr>
          <p:nvPr/>
        </p:nvSpPr>
        <p:spPr bwMode="auto">
          <a:xfrm flipH="1">
            <a:off x="4246450" y="42949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013395" y="219597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43370" y="35675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189733" y="387237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6370" y="419780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37195" y="288177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241995" y="303417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089595" y="295797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870395" y="387237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37195" y="394857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717995" y="349137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46595" y="333897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34045" y="276270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03995" y="303417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489395" y="318657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41795" y="3034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489395" y="39485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60995" y="356757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708595" y="25769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775395" y="4558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32595" y="36437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699195" y="2653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479995" y="4558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1995" y="394857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937195" y="486297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870395" y="432957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41995" y="47867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067370" y="426448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27720" y="392634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599183" y="345803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56395" y="31103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30883" y="32849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286445" y="25007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784795" y="31103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79995" y="33389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75195" y="37961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11683" y="447244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067245" y="293574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98995" y="280557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312095" y="1368883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18693"/>
              </p:ext>
            </p:extLst>
          </p:nvPr>
        </p:nvGraphicFramePr>
        <p:xfrm>
          <a:off x="5299395" y="272937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56395" y="20435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32595" y="455817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96"/>
          <p:cNvSpPr txBox="1">
            <a:spLocks noChangeArrowheads="1"/>
          </p:cNvSpPr>
          <p:nvPr/>
        </p:nvSpPr>
        <p:spPr bwMode="auto">
          <a:xfrm>
            <a:off x="4918395" y="577737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110380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40355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286718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53355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34180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338980" y="304802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186580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967380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034180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814980" y="3505225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043580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231030" y="27765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100980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586380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738780" y="3048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86380" y="3962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957980" y="3581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805580" y="25908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872380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329580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96180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576980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338980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034180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967380" y="43434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338980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164355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424705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696168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253380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27868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383430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881780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576980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272180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108668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164230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195980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93180" y="159863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77172"/>
              </p:ext>
            </p:extLst>
          </p:nvPr>
        </p:nvGraphicFramePr>
        <p:xfrm>
          <a:off x="5396380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53380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29580" y="45720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805570" y="225139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35545" y="3622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3034170" y="308959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2729370" y="400399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V="1">
            <a:off x="1510170" y="354679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2926220" y="281812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3796170" y="308959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1281570" y="32419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1433970" y="3089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1281570" y="40039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2653170" y="36229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2500770" y="26323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3567570" y="4613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4024770" y="36991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3491370" y="2708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272170" y="4613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 flipV="1">
            <a:off x="1662570" y="438499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2859545" y="43199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3948570" y="31657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3023058" y="3340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078620" y="25561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1803858" y="45278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5104270" y="1568765"/>
            <a:ext cx="34559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Cost of Minimum Spanning Tree = </a:t>
            </a:r>
            <a:r>
              <a:rPr lang="en-US">
                <a:sym typeface="Symbol" pitchFamily="18" charset="2"/>
              </a:rPr>
              <a:t> </a:t>
            </a:r>
            <a:r>
              <a:rPr lang="en-US" sz="1600" b="1" i="1"/>
              <a:t>d</a:t>
            </a:r>
            <a:r>
              <a:rPr lang="en-US" sz="1600" b="1" i="1" baseline="-25000"/>
              <a:t>v </a:t>
            </a:r>
            <a:r>
              <a:rPr lang="en-US" sz="1600" b="1" i="1"/>
              <a:t>= </a:t>
            </a:r>
            <a:r>
              <a:rPr lang="en-US" sz="1600" b="1">
                <a:solidFill>
                  <a:srgbClr val="FF0000"/>
                </a:solidFill>
              </a:rPr>
              <a:t>21</a:t>
            </a: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064"/>
              </p:ext>
            </p:extLst>
          </p:nvPr>
        </p:nvGraphicFramePr>
        <p:xfrm>
          <a:off x="5091570" y="278479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 Box 93"/>
          <p:cNvSpPr txBox="1">
            <a:spLocks noChangeArrowheads="1"/>
          </p:cNvSpPr>
          <p:nvPr/>
        </p:nvSpPr>
        <p:spPr bwMode="auto">
          <a:xfrm>
            <a:off x="3948570" y="2098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7" name="Line 94"/>
          <p:cNvSpPr>
            <a:spLocks noChangeShapeType="1"/>
          </p:cNvSpPr>
          <p:nvPr/>
        </p:nvSpPr>
        <p:spPr bwMode="auto">
          <a:xfrm flipH="1">
            <a:off x="4024770" y="461359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95"/>
          <p:cNvSpPr txBox="1">
            <a:spLocks noChangeArrowheads="1"/>
          </p:cNvSpPr>
          <p:nvPr/>
        </p:nvSpPr>
        <p:spPr bwMode="auto">
          <a:xfrm>
            <a:off x="5286833" y="598519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Done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lnSpc>
                <a:spcPct val="200000"/>
              </a:lnSpc>
            </a:pPr>
            <a:r>
              <a:rPr lang="da-DK" sz="4000" dirty="0"/>
              <a:t>Kruskal's Algorithm</a:t>
            </a:r>
            <a:endParaRPr lang="en-US" sz="4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0945" y="2202873"/>
            <a:ext cx="8395855" cy="3923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Edge based </a:t>
            </a:r>
            <a:r>
              <a:rPr lang="da-DK" sz="2800" dirty="0" smtClean="0">
                <a:solidFill>
                  <a:schemeClr val="tx1"/>
                </a:solidFill>
              </a:rPr>
              <a:t>algorithm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Add edges one at a time in increasing weight order</a:t>
            </a:r>
            <a:r>
              <a:rPr lang="da-DK" sz="2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The algorithm maintains </a:t>
            </a:r>
            <a:r>
              <a:rPr lang="da-DK" sz="2800" b="1" i="1" dirty="0">
                <a:solidFill>
                  <a:schemeClr val="tx1"/>
                </a:solidFill>
              </a:rPr>
              <a:t>S</a:t>
            </a:r>
            <a:r>
              <a:rPr lang="da-DK" sz="2800" i="1" dirty="0">
                <a:solidFill>
                  <a:schemeClr val="tx1"/>
                </a:solidFill>
              </a:rPr>
              <a:t>:</a:t>
            </a:r>
            <a:r>
              <a:rPr lang="da-DK" sz="2800" dirty="0">
                <a:solidFill>
                  <a:schemeClr val="tx1"/>
                </a:solidFill>
              </a:rPr>
              <a:t> a </a:t>
            </a:r>
            <a:r>
              <a:rPr lang="da-DK" sz="2800" b="1" i="1" dirty="0">
                <a:solidFill>
                  <a:schemeClr val="tx1"/>
                </a:solidFill>
              </a:rPr>
              <a:t>forest of trees</a:t>
            </a:r>
            <a:r>
              <a:rPr lang="da-DK" sz="2800" dirty="0">
                <a:solidFill>
                  <a:schemeClr val="tx1"/>
                </a:solidFill>
              </a:rPr>
              <a:t>. </a:t>
            </a:r>
            <a:endParaRPr lang="da-DK" sz="28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An edge is accepted if it connects vertices of </a:t>
            </a:r>
            <a:r>
              <a:rPr lang="da-DK" sz="2800" b="1" i="1" dirty="0">
                <a:solidFill>
                  <a:schemeClr val="tx1"/>
                </a:solidFill>
              </a:rPr>
              <a:t>distinct trees</a:t>
            </a:r>
            <a:r>
              <a:rPr lang="da-DK" sz="2800" dirty="0">
                <a:solidFill>
                  <a:schemeClr val="tx1"/>
                </a:solidFill>
              </a:rPr>
              <a:t> (the cut respects </a:t>
            </a:r>
            <a:r>
              <a:rPr lang="da-DK" sz="2800" b="1" i="1" dirty="0">
                <a:solidFill>
                  <a:schemeClr val="tx1"/>
                </a:solidFill>
              </a:rPr>
              <a:t>S</a:t>
            </a:r>
            <a:r>
              <a:rPr lang="da-DK" sz="2800" dirty="0">
                <a:solidFill>
                  <a:schemeClr val="tx1"/>
                </a:solidFill>
              </a:rPr>
              <a:t>) and does not create any cycle.</a:t>
            </a:r>
          </a:p>
        </p:txBody>
      </p:sp>
    </p:spTree>
    <p:extLst>
      <p:ext uri="{BB962C8B-B14F-4D97-AF65-F5344CB8AC3E}">
        <p14:creationId xmlns:p14="http://schemas.microsoft.com/office/powerpoint/2010/main" val="20233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8768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T = empty spanning tree;</a:t>
            </a:r>
            <a:b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E = set of edges;</a:t>
            </a:r>
            <a:b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N = number of nodes in graph;</a:t>
            </a:r>
          </a:p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while T has fewer than N - 1 edges {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remove an edge (v, w) of lowest cost from E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if adding (v, w) to T would create a cycle</a:t>
            </a:r>
          </a:p>
          <a:p>
            <a:pPr lvl="2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then discard (v, w)</a:t>
            </a:r>
          </a:p>
          <a:p>
            <a:pPr lvl="2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else add (v, w) to T</a:t>
            </a:r>
          </a:p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en-US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Finding an edge of lowest cost can be done just by sorting the edges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Efficient testing for a cycle requires a fairly complex algorithm (</a:t>
            </a:r>
            <a:r>
              <a:rPr lang="en-US" dirty="0" smtClean="0">
                <a:solidFill>
                  <a:schemeClr val="tx2"/>
                </a:solidFill>
              </a:rPr>
              <a:t>UNION-FIND</a:t>
            </a:r>
            <a:r>
              <a:rPr lang="en-US" dirty="0" smtClean="0"/>
              <a:t>) which we don’t cover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5225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Spanning Tree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154381"/>
            <a:ext cx="8229600" cy="101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da-DK" sz="2800" dirty="0" smtClean="0">
                <a:solidFill>
                  <a:schemeClr val="tx1"/>
                </a:solidFill>
              </a:rPr>
              <a:t>A </a:t>
            </a:r>
            <a:r>
              <a:rPr lang="da-DK" sz="2800" b="1" dirty="0" smtClean="0">
                <a:solidFill>
                  <a:schemeClr val="tx1"/>
                </a:solidFill>
              </a:rPr>
              <a:t>spanning tree </a:t>
            </a:r>
            <a:r>
              <a:rPr lang="da-DK" sz="2800" dirty="0" smtClean="0">
                <a:solidFill>
                  <a:schemeClr val="tx1"/>
                </a:solidFill>
              </a:rPr>
              <a:t>of </a:t>
            </a:r>
            <a:r>
              <a:rPr lang="da-DK" sz="2800" b="1" dirty="0" smtClean="0">
                <a:solidFill>
                  <a:schemeClr val="tx1"/>
                </a:solidFill>
              </a:rPr>
              <a:t>G </a:t>
            </a:r>
            <a:r>
              <a:rPr lang="da-DK" sz="2800" dirty="0" smtClean="0">
                <a:solidFill>
                  <a:schemeClr val="tx1"/>
                </a:solidFill>
              </a:rPr>
              <a:t>is a subgraph which </a:t>
            </a:r>
            <a:r>
              <a:rPr lang="da-DK" sz="2400" dirty="0" smtClean="0">
                <a:solidFill>
                  <a:schemeClr val="tx1"/>
                </a:solidFill>
              </a:rPr>
              <a:t>is a tree contains all vertices of </a:t>
            </a:r>
            <a:r>
              <a:rPr lang="da-DK" sz="2400" b="1" dirty="0" smtClean="0">
                <a:solidFill>
                  <a:schemeClr val="tx1"/>
                </a:solidFill>
              </a:rPr>
              <a:t>G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029255"/>
              </p:ext>
            </p:extLst>
          </p:nvPr>
        </p:nvGraphicFramePr>
        <p:xfrm>
          <a:off x="4025895" y="3061104"/>
          <a:ext cx="4800600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hoto Editor Photo" r:id="rId3" imgW="6039693" imgH="3924848" progId="MSPhotoEd.3">
                  <p:embed/>
                </p:oleObj>
              </mc:Choice>
              <mc:Fallback>
                <p:oleObj name="Photo Editor Photo" r:id="rId3" imgW="6039693" imgH="39248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895" y="3061104"/>
                        <a:ext cx="4800600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9895" y="3342091"/>
            <a:ext cx="344170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da-DK" altLang="en-US" sz="2800" dirty="0">
                <a:latin typeface="Tahoma" pitchFamily="34" charset="0"/>
              </a:rPr>
              <a:t>How many edges are there in a spanning tree, if there are </a:t>
            </a:r>
            <a:r>
              <a:rPr lang="da-DK" altLang="en-US" sz="2800" i="1" dirty="0">
                <a:latin typeface="Tahoma" pitchFamily="34" charset="0"/>
              </a:rPr>
              <a:t>V </a:t>
            </a:r>
            <a:r>
              <a:rPr lang="da-DK" altLang="en-US" sz="2800" dirty="0">
                <a:latin typeface="Tahoma" pitchFamily="34" charset="0"/>
              </a:rPr>
              <a:t>vertices</a:t>
            </a:r>
            <a:r>
              <a:rPr lang="da-DK" altLang="en-US" sz="2800" dirty="0" smtClean="0">
                <a:latin typeface="Tahoma" pitchFamily="34" charset="0"/>
              </a:rPr>
              <a:t>?</a:t>
            </a:r>
            <a:r>
              <a:rPr lang="da-DK" altLang="en-US" sz="2400" b="1" i="1" dirty="0">
                <a:latin typeface="Tahoma" pitchFamily="34" charset="0"/>
              </a:rPr>
              <a:t> </a:t>
            </a:r>
            <a:endParaRPr lang="da-DK" altLang="en-US" sz="24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6109" y="5106231"/>
            <a:ext cx="10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sz="2400" b="1" i="1" dirty="0">
                <a:latin typeface="Tahoma" pitchFamily="34" charset="0"/>
              </a:rPr>
              <a:t>(v-1</a:t>
            </a:r>
            <a:r>
              <a:rPr lang="da-DK" altLang="en-US" sz="2400" b="1" i="1" dirty="0" smtClean="0">
                <a:latin typeface="Tahoma" pitchFamily="34" charset="0"/>
              </a:rPr>
              <a:t>)</a:t>
            </a:r>
            <a:endParaRPr lang="da-DK" altLang="en-US" sz="2000" b="1" i="1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081463" y="1773390"/>
            <a:ext cx="4071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 an undirected, weight graph</a:t>
            </a:r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587375" y="30687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4" name="Line 57"/>
          <p:cNvSpPr>
            <a:spLocks noChangeShapeType="1"/>
          </p:cNvSpPr>
          <p:nvPr/>
        </p:nvSpPr>
        <p:spPr bwMode="auto">
          <a:xfrm flipH="1">
            <a:off x="3233738" y="337359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3000375" y="36990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auto">
          <a:xfrm>
            <a:off x="1981200" y="23829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0"/>
          <p:cNvSpPr>
            <a:spLocks noChangeShapeType="1"/>
          </p:cNvSpPr>
          <p:nvPr/>
        </p:nvSpPr>
        <p:spPr bwMode="auto">
          <a:xfrm flipV="1">
            <a:off x="2286000" y="253539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61"/>
          <p:cNvSpPr>
            <a:spLocks noChangeShapeType="1"/>
          </p:cNvSpPr>
          <p:nvPr/>
        </p:nvSpPr>
        <p:spPr bwMode="auto">
          <a:xfrm flipH="1" flipV="1">
            <a:off x="2133600" y="24591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 flipV="1">
            <a:off x="914400" y="33735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 flipV="1">
            <a:off x="1828800" y="344979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 flipV="1">
            <a:off x="762000" y="299259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65"/>
          <p:cNvSpPr>
            <a:spLocks noChangeShapeType="1"/>
          </p:cNvSpPr>
          <p:nvPr/>
        </p:nvSpPr>
        <p:spPr bwMode="auto">
          <a:xfrm>
            <a:off x="990600" y="28401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auto">
          <a:xfrm>
            <a:off x="2178050" y="226392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67"/>
          <p:cNvSpPr>
            <a:spLocks noChangeShapeType="1"/>
          </p:cNvSpPr>
          <p:nvPr/>
        </p:nvSpPr>
        <p:spPr bwMode="auto">
          <a:xfrm>
            <a:off x="3048000" y="253539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68"/>
          <p:cNvSpPr>
            <a:spLocks noChangeArrowheads="1"/>
          </p:cNvSpPr>
          <p:nvPr/>
        </p:nvSpPr>
        <p:spPr bwMode="auto">
          <a:xfrm>
            <a:off x="533400" y="26877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685800" y="2535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70"/>
          <p:cNvSpPr>
            <a:spLocks noChangeArrowheads="1"/>
          </p:cNvSpPr>
          <p:nvPr/>
        </p:nvSpPr>
        <p:spPr bwMode="auto">
          <a:xfrm>
            <a:off x="533400" y="34497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71"/>
          <p:cNvSpPr>
            <a:spLocks noChangeArrowheads="1"/>
          </p:cNvSpPr>
          <p:nvPr/>
        </p:nvSpPr>
        <p:spPr bwMode="auto">
          <a:xfrm>
            <a:off x="1905000" y="30687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72"/>
          <p:cNvSpPr>
            <a:spLocks noChangeArrowheads="1"/>
          </p:cNvSpPr>
          <p:nvPr/>
        </p:nvSpPr>
        <p:spPr bwMode="auto">
          <a:xfrm>
            <a:off x="1752600" y="20781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73"/>
          <p:cNvSpPr>
            <a:spLocks noChangeArrowheads="1"/>
          </p:cNvSpPr>
          <p:nvPr/>
        </p:nvSpPr>
        <p:spPr bwMode="auto">
          <a:xfrm>
            <a:off x="2819400" y="4059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74"/>
          <p:cNvSpPr>
            <a:spLocks noChangeArrowheads="1"/>
          </p:cNvSpPr>
          <p:nvPr/>
        </p:nvSpPr>
        <p:spPr bwMode="auto">
          <a:xfrm>
            <a:off x="3276600" y="31449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75"/>
          <p:cNvSpPr>
            <a:spLocks noChangeArrowheads="1"/>
          </p:cNvSpPr>
          <p:nvPr/>
        </p:nvSpPr>
        <p:spPr bwMode="auto">
          <a:xfrm>
            <a:off x="2743200" y="2154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76"/>
          <p:cNvSpPr>
            <a:spLocks noChangeArrowheads="1"/>
          </p:cNvSpPr>
          <p:nvPr/>
        </p:nvSpPr>
        <p:spPr bwMode="auto">
          <a:xfrm>
            <a:off x="1524000" y="4059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77"/>
          <p:cNvSpPr>
            <a:spLocks noChangeShapeType="1"/>
          </p:cNvSpPr>
          <p:nvPr/>
        </p:nvSpPr>
        <p:spPr bwMode="auto">
          <a:xfrm>
            <a:off x="2286000" y="34497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78"/>
          <p:cNvSpPr>
            <a:spLocks noChangeShapeType="1"/>
          </p:cNvSpPr>
          <p:nvPr/>
        </p:nvSpPr>
        <p:spPr bwMode="auto">
          <a:xfrm flipH="1">
            <a:off x="1981200" y="43641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79"/>
          <p:cNvSpPr>
            <a:spLocks noChangeShapeType="1"/>
          </p:cNvSpPr>
          <p:nvPr/>
        </p:nvSpPr>
        <p:spPr bwMode="auto">
          <a:xfrm flipH="1" flipV="1">
            <a:off x="914400" y="383079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80"/>
          <p:cNvSpPr txBox="1">
            <a:spLocks noChangeArrowheads="1"/>
          </p:cNvSpPr>
          <p:nvPr/>
        </p:nvSpPr>
        <p:spPr bwMode="auto">
          <a:xfrm>
            <a:off x="2286000" y="4287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8" name="Text Box 81"/>
          <p:cNvSpPr txBox="1">
            <a:spLocks noChangeArrowheads="1"/>
          </p:cNvSpPr>
          <p:nvPr/>
        </p:nvSpPr>
        <p:spPr bwMode="auto">
          <a:xfrm>
            <a:off x="2111375" y="37657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82"/>
          <p:cNvSpPr txBox="1">
            <a:spLocks noChangeArrowheads="1"/>
          </p:cNvSpPr>
          <p:nvPr/>
        </p:nvSpPr>
        <p:spPr bwMode="auto">
          <a:xfrm>
            <a:off x="2371725" y="34275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0" name="Text Box 83"/>
          <p:cNvSpPr txBox="1">
            <a:spLocks noChangeArrowheads="1"/>
          </p:cNvSpPr>
          <p:nvPr/>
        </p:nvSpPr>
        <p:spPr bwMode="auto">
          <a:xfrm>
            <a:off x="2643188" y="29592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1" name="Text Box 84"/>
          <p:cNvSpPr txBox="1">
            <a:spLocks noChangeArrowheads="1"/>
          </p:cNvSpPr>
          <p:nvPr/>
        </p:nvSpPr>
        <p:spPr bwMode="auto">
          <a:xfrm>
            <a:off x="3200400" y="2611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85"/>
          <p:cNvSpPr txBox="1">
            <a:spLocks noChangeArrowheads="1"/>
          </p:cNvSpPr>
          <p:nvPr/>
        </p:nvSpPr>
        <p:spPr bwMode="auto">
          <a:xfrm>
            <a:off x="2274888" y="2786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86"/>
          <p:cNvSpPr txBox="1">
            <a:spLocks noChangeArrowheads="1"/>
          </p:cNvSpPr>
          <p:nvPr/>
        </p:nvSpPr>
        <p:spPr bwMode="auto">
          <a:xfrm>
            <a:off x="2330450" y="2001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87"/>
          <p:cNvSpPr txBox="1">
            <a:spLocks noChangeArrowheads="1"/>
          </p:cNvSpPr>
          <p:nvPr/>
        </p:nvSpPr>
        <p:spPr bwMode="auto">
          <a:xfrm>
            <a:off x="1828800" y="2611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5" name="Text Box 88"/>
          <p:cNvSpPr txBox="1">
            <a:spLocks noChangeArrowheads="1"/>
          </p:cNvSpPr>
          <p:nvPr/>
        </p:nvSpPr>
        <p:spPr bwMode="auto">
          <a:xfrm>
            <a:off x="1524000" y="28401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89"/>
          <p:cNvSpPr txBox="1">
            <a:spLocks noChangeArrowheads="1"/>
          </p:cNvSpPr>
          <p:nvPr/>
        </p:nvSpPr>
        <p:spPr bwMode="auto">
          <a:xfrm>
            <a:off x="1219200" y="32973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7" name="Text Box 90"/>
          <p:cNvSpPr txBox="1">
            <a:spLocks noChangeArrowheads="1"/>
          </p:cNvSpPr>
          <p:nvPr/>
        </p:nvSpPr>
        <p:spPr bwMode="auto">
          <a:xfrm>
            <a:off x="1055688" y="39736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 flipV="1">
            <a:off x="1111250" y="24369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92"/>
          <p:cNvSpPr txBox="1">
            <a:spLocks noChangeArrowheads="1"/>
          </p:cNvSpPr>
          <p:nvPr/>
        </p:nvSpPr>
        <p:spPr bwMode="auto">
          <a:xfrm>
            <a:off x="1143000" y="23067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98338" y="1591565"/>
            <a:ext cx="452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 the edges by increasing edge weight</a:t>
            </a: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60903"/>
              </p:ext>
            </p:extLst>
          </p:nvPr>
        </p:nvGraphicFramePr>
        <p:xfrm>
          <a:off x="4412675" y="27155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656650" y="3553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>
            <a:off x="3303013" y="385851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069650" y="41839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2050475" y="28679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 flipV="1">
            <a:off x="2355275" y="30203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 flipV="1">
            <a:off x="2202875" y="29441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983675" y="38585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V="1">
            <a:off x="1898075" y="3934715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 flipV="1">
            <a:off x="831275" y="34775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1059875" y="33251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2247325" y="27488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3117275" y="302031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602675" y="31727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5"/>
          <p:cNvSpPr>
            <a:spLocks noChangeArrowheads="1"/>
          </p:cNvSpPr>
          <p:nvPr/>
        </p:nvSpPr>
        <p:spPr bwMode="auto">
          <a:xfrm>
            <a:off x="755075" y="3020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602675" y="3934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1974275" y="3553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821875" y="25631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2888675" y="4544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60"/>
          <p:cNvSpPr>
            <a:spLocks noChangeArrowheads="1"/>
          </p:cNvSpPr>
          <p:nvPr/>
        </p:nvSpPr>
        <p:spPr bwMode="auto">
          <a:xfrm>
            <a:off x="3345875" y="36299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1"/>
          <p:cNvSpPr>
            <a:spLocks noChangeArrowheads="1"/>
          </p:cNvSpPr>
          <p:nvPr/>
        </p:nvSpPr>
        <p:spPr bwMode="auto">
          <a:xfrm>
            <a:off x="2812475" y="2639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2"/>
          <p:cNvSpPr>
            <a:spLocks noChangeArrowheads="1"/>
          </p:cNvSpPr>
          <p:nvPr/>
        </p:nvSpPr>
        <p:spPr bwMode="auto">
          <a:xfrm>
            <a:off x="1593275" y="4544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2355275" y="39347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050475" y="48491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 flipV="1">
            <a:off x="983675" y="431571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355275" y="4772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2180650" y="42506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2441000" y="39124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2712463" y="34441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70"/>
          <p:cNvSpPr txBox="1">
            <a:spLocks noChangeArrowheads="1"/>
          </p:cNvSpPr>
          <p:nvPr/>
        </p:nvSpPr>
        <p:spPr bwMode="auto">
          <a:xfrm>
            <a:off x="32696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2344163" y="3271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2399725" y="2486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18980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593275" y="33251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1288475" y="3782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1124963" y="4458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1180525" y="29218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212275" y="27917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45648"/>
              </p:ext>
            </p:extLst>
          </p:nvPr>
        </p:nvGraphicFramePr>
        <p:xfrm>
          <a:off x="6317675" y="27028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39500" y="144132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7905"/>
              </p:ext>
            </p:extLst>
          </p:nvPr>
        </p:nvGraphicFramePr>
        <p:xfrm>
          <a:off x="4620500" y="24938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6447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10838" y="363683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7747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5830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63100" y="27986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1070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9150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05900" y="3713035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3910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6770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55150" y="252717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325100" y="279863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1050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6290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10500" y="3713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82100" y="3332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29700" y="23414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9650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5370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020300" y="2417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01100" y="4322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6310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5830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91500" y="409403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6310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8847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4882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92028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7750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5198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0755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0590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0110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9630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3278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8835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42010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91841"/>
              </p:ext>
            </p:extLst>
          </p:nvPr>
        </p:nvGraphicFramePr>
        <p:xfrm>
          <a:off x="6525500" y="24811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197935" y="155865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22456"/>
              </p:ext>
            </p:extLst>
          </p:nvPr>
        </p:nvGraphicFramePr>
        <p:xfrm>
          <a:off x="4578935" y="239685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822910" y="32350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>
            <a:off x="3469273" y="353985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235910" y="386528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2216735" y="254925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 flipV="1">
            <a:off x="2521535" y="27016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 flipV="1">
            <a:off x="2369135" y="262545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1149935" y="353985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V="1">
            <a:off x="2064335" y="361605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 flipV="1">
            <a:off x="997535" y="315885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1226135" y="300645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2413585" y="2430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3283535" y="270165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768935" y="285405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5"/>
          <p:cNvSpPr>
            <a:spLocks noChangeArrowheads="1"/>
          </p:cNvSpPr>
          <p:nvPr/>
        </p:nvSpPr>
        <p:spPr bwMode="auto">
          <a:xfrm>
            <a:off x="921335" y="27016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768935" y="36160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2140535" y="32350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988135" y="22444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3054935" y="42256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60"/>
          <p:cNvSpPr>
            <a:spLocks noChangeArrowheads="1"/>
          </p:cNvSpPr>
          <p:nvPr/>
        </p:nvSpPr>
        <p:spPr bwMode="auto">
          <a:xfrm>
            <a:off x="3512135" y="33112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1"/>
          <p:cNvSpPr>
            <a:spLocks noChangeArrowheads="1"/>
          </p:cNvSpPr>
          <p:nvPr/>
        </p:nvSpPr>
        <p:spPr bwMode="auto">
          <a:xfrm>
            <a:off x="2978735" y="23206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2"/>
          <p:cNvSpPr>
            <a:spLocks noChangeArrowheads="1"/>
          </p:cNvSpPr>
          <p:nvPr/>
        </p:nvSpPr>
        <p:spPr bwMode="auto">
          <a:xfrm>
            <a:off x="1759535" y="42256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2521535" y="36160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216735" y="45304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 flipV="1">
            <a:off x="1149935" y="399705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521535" y="44542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2346910" y="39319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2607260" y="35938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2878723" y="312551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70"/>
          <p:cNvSpPr txBox="1">
            <a:spLocks noChangeArrowheads="1"/>
          </p:cNvSpPr>
          <p:nvPr/>
        </p:nvSpPr>
        <p:spPr bwMode="auto">
          <a:xfrm>
            <a:off x="3435935" y="2777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2510423" y="2952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2565985" y="21682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2064335" y="2777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759535" y="30064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1454735" y="34636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1291223" y="4139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1346785" y="260322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378535" y="24730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05697"/>
              </p:ext>
            </p:extLst>
          </p:nvPr>
        </p:nvGraphicFramePr>
        <p:xfrm>
          <a:off x="6483935" y="238415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53355" y="160021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71722"/>
              </p:ext>
            </p:extLst>
          </p:nvPr>
        </p:nvGraphicFramePr>
        <p:xfrm>
          <a:off x="4634355" y="24384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78330" y="32766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24693" y="358141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91330" y="39068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72155" y="25908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76955" y="27432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24555" y="26670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205355" y="35814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19755" y="365761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52955" y="32004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81555" y="30480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69005" y="24717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338955" y="274321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24355" y="28956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76755" y="27432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24355" y="36576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95955" y="32766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43555" y="22860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110355" y="42672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67555" y="33528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034155" y="23622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14955" y="42672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76955" y="36576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72155" y="45720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205355" y="403861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76955" y="44958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02330" y="39735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62680" y="36353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934143" y="31670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91355" y="2819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65843" y="29940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21405" y="22098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19755" y="2819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14955" y="30480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510155" y="3505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46643" y="4181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02205" y="26447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433955" y="25146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90387"/>
              </p:ext>
            </p:extLst>
          </p:nvPr>
        </p:nvGraphicFramePr>
        <p:xfrm>
          <a:off x="6539355" y="24257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118"/>
          <p:cNvSpPr txBox="1">
            <a:spLocks noChangeArrowheads="1"/>
          </p:cNvSpPr>
          <p:nvPr/>
        </p:nvSpPr>
        <p:spPr bwMode="auto">
          <a:xfrm>
            <a:off x="4024755" y="516574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Accepting edge (E,G) would create a cycle</a:t>
            </a: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56370" y="157250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85254"/>
              </p:ext>
            </p:extLst>
          </p:nvPr>
        </p:nvGraphicFramePr>
        <p:xfrm>
          <a:off x="4537370" y="241070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781345" y="32489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27708" y="355370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194345" y="387914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175170" y="256310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479970" y="271550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27570" y="263930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08370" y="355370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22770" y="362990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55970" y="317270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184570" y="302030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372020" y="244404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41970" y="271550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27370" y="286790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879770" y="27155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27370" y="36299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098970" y="32489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46570" y="22583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13370" y="4239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470570" y="33251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37170" y="2334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17970" y="4239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479970" y="362990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175170" y="45443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08370" y="401090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479970" y="44681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05345" y="39458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565695" y="360768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37158" y="313936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394370" y="27917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468858" y="2966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24420" y="21821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22770" y="27917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17970" y="30203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13170" y="34775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49658" y="41537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05220" y="261708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36970" y="248690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8203"/>
              </p:ext>
            </p:extLst>
          </p:nvPr>
        </p:nvGraphicFramePr>
        <p:xfrm>
          <a:off x="6442370" y="239800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7935" y="158636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5134"/>
              </p:ext>
            </p:extLst>
          </p:nvPr>
        </p:nvGraphicFramePr>
        <p:xfrm>
          <a:off x="4578935" y="242456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22910" y="32627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69273" y="356756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35910" y="389299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16735" y="257696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21535" y="272936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69135" y="265316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49935" y="356756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64335" y="364376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97535" y="318656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26135" y="303416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13585" y="245789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83535" y="272936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68935" y="288176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21335" y="27293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68935" y="36437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40535" y="32627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88135" y="22721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54935" y="4253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12135" y="33389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78735" y="2348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59535" y="4253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21535" y="364376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16735" y="45581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49935" y="402476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21535" y="44819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46910" y="395967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07260" y="36215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78723" y="315322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35935" y="28055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10423" y="29801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65985" y="21959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64335" y="28055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59535" y="30341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54735" y="34913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91223" y="4167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46785" y="263093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78535" y="250076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25559"/>
              </p:ext>
            </p:extLst>
          </p:nvPr>
        </p:nvGraphicFramePr>
        <p:xfrm>
          <a:off x="6483935" y="241186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64195" y="151708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63528"/>
              </p:ext>
            </p:extLst>
          </p:nvPr>
        </p:nvGraphicFramePr>
        <p:xfrm>
          <a:off x="4745195" y="235528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89170" y="31934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635533" y="349828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402170" y="382372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82995" y="250768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87795" y="266008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535395" y="258388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316195" y="349828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230595" y="357448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63795" y="311728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92395" y="296488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79845" y="238862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49795" y="266008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935195" y="281248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87595" y="266008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935195" y="35744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306795" y="319348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54395" y="22028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221195" y="4184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78395" y="32696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44995" y="2279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925795" y="4184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87795" y="357448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82995" y="448888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316195" y="395548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87795" y="44126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513170" y="389039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73520" y="355226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44983" y="308394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602195" y="27362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76683" y="2910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732245" y="21266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230595" y="27362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925795" y="29648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620995" y="34220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57483" y="40983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513045" y="256166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44795" y="243148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33169"/>
              </p:ext>
            </p:extLst>
          </p:nvPr>
        </p:nvGraphicFramePr>
        <p:xfrm>
          <a:off x="6650195" y="234258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11790" y="165563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97678"/>
              </p:ext>
            </p:extLst>
          </p:nvPr>
        </p:nvGraphicFramePr>
        <p:xfrm>
          <a:off x="4592790" y="24938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3676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83128" y="363683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4976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3059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35390" y="279863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8299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6379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78190" y="371303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1139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3999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27440" y="252717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97390" y="279863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8279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3519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82790" y="37130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54390" y="33320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01990" y="23414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6879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2599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92590" y="2417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7339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3539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3059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63790" y="409403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3539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6076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2111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9257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4979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2427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7984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7819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7339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6859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0507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6064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9239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73042"/>
              </p:ext>
            </p:extLst>
          </p:nvPr>
        </p:nvGraphicFramePr>
        <p:xfrm>
          <a:off x="6497790" y="24811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22630" y="162792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34255"/>
              </p:ext>
            </p:extLst>
          </p:nvPr>
        </p:nvGraphicFramePr>
        <p:xfrm>
          <a:off x="4703630" y="246612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47605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93968" y="360912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360605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41430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46230" y="277092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93830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274630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89030" y="368532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22230" y="3228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50830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38280" y="249946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08230" y="27709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93630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46030" y="2770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93630" y="3685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265230" y="3304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12830" y="2313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17963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36830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03430" y="2389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8423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46230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41430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274630" y="40663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46230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71605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31955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03418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56063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35118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90680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8903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84230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579430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15918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71480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03230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57143"/>
              </p:ext>
            </p:extLst>
          </p:nvPr>
        </p:nvGraphicFramePr>
        <p:xfrm>
          <a:off x="6608630" y="245342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dirty="0"/>
              <a:t>Minimum Spanning Trees (MST)</a:t>
            </a:r>
            <a:endParaRPr lang="en-US" sz="40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2279095"/>
            <a:ext cx="5259388" cy="277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Undirected, connected graph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i="1" dirty="0" smtClean="0">
                <a:solidFill>
                  <a:schemeClr val="tx1"/>
                </a:solidFill>
              </a:rPr>
              <a:t>	</a:t>
            </a:r>
            <a:r>
              <a:rPr lang="en-US" sz="2800" b="1" i="1" dirty="0" smtClean="0">
                <a:solidFill>
                  <a:schemeClr val="tx1"/>
                </a:solidFill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</a:rPr>
              <a:t> = (</a:t>
            </a:r>
            <a:r>
              <a:rPr lang="en-US" sz="2800" b="1" i="1" dirty="0" smtClean="0">
                <a:solidFill>
                  <a:schemeClr val="tx1"/>
                </a:solidFill>
              </a:rPr>
              <a:t>V</a:t>
            </a:r>
            <a:r>
              <a:rPr lang="en-US" sz="2800" b="1" dirty="0" smtClean="0">
                <a:solidFill>
                  <a:schemeClr val="tx1"/>
                </a:solidFill>
              </a:rPr>
              <a:t>,</a:t>
            </a:r>
            <a:r>
              <a:rPr lang="en-US" sz="2800" b="1" i="1" dirty="0" smtClean="0">
                <a:solidFill>
                  <a:schemeClr val="tx1"/>
                </a:solidFill>
              </a:rPr>
              <a:t>E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Weight </a:t>
            </a:r>
            <a:r>
              <a:rPr lang="en-US" sz="2800" b="1" i="1" dirty="0" smtClean="0">
                <a:solidFill>
                  <a:schemeClr val="tx1"/>
                </a:solidFill>
              </a:rPr>
              <a:t>W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181666"/>
              </p:ext>
            </p:extLst>
          </p:nvPr>
        </p:nvGraphicFramePr>
        <p:xfrm>
          <a:off x="5792788" y="2364820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2364820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1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11790" y="171105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87348"/>
              </p:ext>
            </p:extLst>
          </p:nvPr>
        </p:nvGraphicFramePr>
        <p:xfrm>
          <a:off x="4592790" y="254925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36765" y="3387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83128" y="369225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49765" y="40176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30590" y="27016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35390" y="285405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82990" y="27778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63790" y="36922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78190" y="376845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11390" y="33112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39990" y="31588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27440" y="258259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97390" y="285405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82790" y="30064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35190" y="2854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82790" y="37684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54390" y="33874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01990" y="23968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687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25990" y="34636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92590" y="2473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733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35390" y="37684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30590" y="46828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63790" y="414945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35390" y="4606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60765" y="40843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21115" y="37462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92578" y="32779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497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24278" y="3104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79840" y="2320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781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73390" y="31588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68590" y="36160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05078" y="4292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60640" y="27556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92390" y="26254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44371"/>
              </p:ext>
            </p:extLst>
          </p:nvPr>
        </p:nvGraphicFramePr>
        <p:xfrm>
          <a:off x="6497790" y="253655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7935" y="172491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3109"/>
              </p:ext>
            </p:extLst>
          </p:nvPr>
        </p:nvGraphicFramePr>
        <p:xfrm>
          <a:off x="4578935" y="256311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22910" y="34013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69273" y="370611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35910" y="403154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16735" y="271551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21535" y="286791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69135" y="279171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49935" y="370611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64335" y="378231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97535" y="332511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26135" y="317271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13585" y="259644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83535" y="286791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68935" y="302031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21335" y="286791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68935" y="37823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40535" y="34013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88135" y="24107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54935" y="4391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12135" y="34775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78735" y="2486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59535" y="4391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21535" y="378231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16735" y="469671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49935" y="416331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21535" y="46205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46910" y="409822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07260" y="376008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78723" y="329177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35935" y="29441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10423" y="31187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65985" y="23345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64335" y="29441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59535" y="31727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54735" y="3629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91223" y="43061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46785" y="276948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78535" y="26393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03610"/>
              </p:ext>
            </p:extLst>
          </p:nvPr>
        </p:nvGraphicFramePr>
        <p:xfrm>
          <a:off x="6483935" y="255041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50340" y="166949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26653"/>
              </p:ext>
            </p:extLst>
          </p:nvPr>
        </p:nvGraphicFramePr>
        <p:xfrm>
          <a:off x="4731340" y="250769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75315" y="3345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621678" y="365069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388315" y="39761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69140" y="26600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73940" y="281249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521540" y="27362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302340" y="36506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216740" y="372689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49940" y="326969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78540" y="31172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65990" y="254102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35940" y="281249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921340" y="29648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73740" y="2812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921340" y="37268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292940" y="33458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40540" y="23552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207340" y="4336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64540" y="34220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31140" y="2431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911940" y="4336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73940" y="37268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69140" y="46412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302340" y="410789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73940" y="4565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99315" y="40428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59665" y="37046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31128" y="32363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588340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62828" y="3063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718390" y="2279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216740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911940" y="31172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607140" y="3574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43628" y="4250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99190" y="27140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30940" y="25838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70039"/>
              </p:ext>
            </p:extLst>
          </p:nvPr>
        </p:nvGraphicFramePr>
        <p:xfrm>
          <a:off x="6636340" y="249499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62400" y="147552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60042"/>
              </p:ext>
            </p:extLst>
          </p:nvPr>
        </p:nvGraphicFramePr>
        <p:xfrm>
          <a:off x="4343400" y="231372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587375" y="31519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233738" y="345672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000375" y="378215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 flipV="1">
            <a:off x="2286000" y="261852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 flipV="1">
            <a:off x="1828800" y="353292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 flipV="1">
            <a:off x="762000" y="307572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51"/>
          <p:cNvSpPr>
            <a:spLocks noChangeShapeType="1"/>
          </p:cNvSpPr>
          <p:nvPr/>
        </p:nvSpPr>
        <p:spPr bwMode="auto">
          <a:xfrm>
            <a:off x="2178050" y="234705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52"/>
          <p:cNvSpPr>
            <a:spLocks noChangeShapeType="1"/>
          </p:cNvSpPr>
          <p:nvPr/>
        </p:nvSpPr>
        <p:spPr bwMode="auto">
          <a:xfrm>
            <a:off x="3048000" y="261852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53"/>
          <p:cNvSpPr>
            <a:spLocks noChangeArrowheads="1"/>
          </p:cNvSpPr>
          <p:nvPr/>
        </p:nvSpPr>
        <p:spPr bwMode="auto">
          <a:xfrm>
            <a:off x="533400" y="277092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685800" y="2618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4" name="Oval 55"/>
          <p:cNvSpPr>
            <a:spLocks noChangeArrowheads="1"/>
          </p:cNvSpPr>
          <p:nvPr/>
        </p:nvSpPr>
        <p:spPr bwMode="auto">
          <a:xfrm>
            <a:off x="533400" y="35329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5" name="Oval 56"/>
          <p:cNvSpPr>
            <a:spLocks noChangeArrowheads="1"/>
          </p:cNvSpPr>
          <p:nvPr/>
        </p:nvSpPr>
        <p:spPr bwMode="auto">
          <a:xfrm>
            <a:off x="1905000" y="31519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6" name="Oval 57"/>
          <p:cNvSpPr>
            <a:spLocks noChangeArrowheads="1"/>
          </p:cNvSpPr>
          <p:nvPr/>
        </p:nvSpPr>
        <p:spPr bwMode="auto">
          <a:xfrm>
            <a:off x="1752600" y="21613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7" name="Oval 58"/>
          <p:cNvSpPr>
            <a:spLocks noChangeArrowheads="1"/>
          </p:cNvSpPr>
          <p:nvPr/>
        </p:nvSpPr>
        <p:spPr bwMode="auto">
          <a:xfrm>
            <a:off x="2819400" y="4142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18" name="Oval 59"/>
          <p:cNvSpPr>
            <a:spLocks noChangeArrowheads="1"/>
          </p:cNvSpPr>
          <p:nvPr/>
        </p:nvSpPr>
        <p:spPr bwMode="auto">
          <a:xfrm>
            <a:off x="3276600" y="32281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19" name="Oval 60"/>
          <p:cNvSpPr>
            <a:spLocks noChangeArrowheads="1"/>
          </p:cNvSpPr>
          <p:nvPr/>
        </p:nvSpPr>
        <p:spPr bwMode="auto">
          <a:xfrm>
            <a:off x="2743200" y="2237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0" name="Oval 61"/>
          <p:cNvSpPr>
            <a:spLocks noChangeArrowheads="1"/>
          </p:cNvSpPr>
          <p:nvPr/>
        </p:nvSpPr>
        <p:spPr bwMode="auto">
          <a:xfrm>
            <a:off x="1524000" y="4142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1" name="Line 64"/>
          <p:cNvSpPr>
            <a:spLocks noChangeShapeType="1"/>
          </p:cNvSpPr>
          <p:nvPr/>
        </p:nvSpPr>
        <p:spPr bwMode="auto">
          <a:xfrm flipH="1" flipV="1">
            <a:off x="914400" y="391392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66"/>
          <p:cNvSpPr txBox="1">
            <a:spLocks noChangeArrowheads="1"/>
          </p:cNvSpPr>
          <p:nvPr/>
        </p:nvSpPr>
        <p:spPr bwMode="auto">
          <a:xfrm>
            <a:off x="2111375" y="384883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3200400" y="26947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4" name="Text Box 71"/>
          <p:cNvSpPr txBox="1">
            <a:spLocks noChangeArrowheads="1"/>
          </p:cNvSpPr>
          <p:nvPr/>
        </p:nvSpPr>
        <p:spPr bwMode="auto">
          <a:xfrm>
            <a:off x="2330450" y="20851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5" name="Text Box 75"/>
          <p:cNvSpPr txBox="1">
            <a:spLocks noChangeArrowheads="1"/>
          </p:cNvSpPr>
          <p:nvPr/>
        </p:nvSpPr>
        <p:spPr bwMode="auto">
          <a:xfrm>
            <a:off x="1055688" y="40567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graphicFrame>
        <p:nvGraphicFramePr>
          <p:cNvPr id="2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85311"/>
              </p:ext>
            </p:extLst>
          </p:nvPr>
        </p:nvGraphicFramePr>
        <p:xfrm>
          <a:off x="6248400" y="230102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116"/>
          <p:cNvSpPr txBox="1">
            <a:spLocks noChangeArrowheads="1"/>
          </p:cNvSpPr>
          <p:nvPr/>
        </p:nvSpPr>
        <p:spPr bwMode="auto">
          <a:xfrm>
            <a:off x="4572000" y="4980720"/>
            <a:ext cx="28956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Done</a:t>
            </a:r>
          </a:p>
          <a:p>
            <a:pPr>
              <a:spcBef>
                <a:spcPct val="50000"/>
              </a:spcBef>
            </a:pPr>
            <a:r>
              <a:rPr lang="en-US" b="1"/>
              <a:t>Total Cost = </a:t>
            </a:r>
            <a:r>
              <a:rPr lang="en-US" b="1">
                <a:sym typeface="Symbol" pitchFamily="18" charset="2"/>
              </a:rPr>
              <a:t> </a:t>
            </a:r>
            <a:r>
              <a:rPr lang="en-US" b="1" i="1"/>
              <a:t>d</a:t>
            </a:r>
            <a:r>
              <a:rPr lang="en-US" b="1" i="1" baseline="-25000"/>
              <a:t>v </a:t>
            </a:r>
            <a:r>
              <a:rPr lang="en-US" b="1" i="1"/>
              <a:t>= 21</a:t>
            </a:r>
          </a:p>
          <a:p>
            <a:pPr>
              <a:spcBef>
                <a:spcPct val="50000"/>
              </a:spcBef>
            </a:pPr>
            <a:endParaRPr lang="en-US" b="1"/>
          </a:p>
        </p:txBody>
      </p:sp>
      <p:sp>
        <p:nvSpPr>
          <p:cNvPr id="28" name="Text Box 117"/>
          <p:cNvSpPr txBox="1">
            <a:spLocks noChangeArrowheads="1"/>
          </p:cNvSpPr>
          <p:nvPr/>
        </p:nvSpPr>
        <p:spPr bwMode="auto">
          <a:xfrm>
            <a:off x="2274888" y="286934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29" name="Text Box 118"/>
          <p:cNvSpPr txBox="1">
            <a:spLocks noChangeArrowheads="1"/>
          </p:cNvSpPr>
          <p:nvPr/>
        </p:nvSpPr>
        <p:spPr bwMode="auto">
          <a:xfrm>
            <a:off x="7772400" y="3805970"/>
            <a:ext cx="457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cs typeface="Times New Roman" pitchFamily="18" charset="0"/>
              </a:rPr>
              <a:t>}</a:t>
            </a:r>
            <a:endParaRPr lang="en-US" sz="6600"/>
          </a:p>
        </p:txBody>
      </p:sp>
      <p:sp>
        <p:nvSpPr>
          <p:cNvPr id="30" name="Text Box 119"/>
          <p:cNvSpPr txBox="1">
            <a:spLocks noChangeArrowheads="1"/>
          </p:cNvSpPr>
          <p:nvPr/>
        </p:nvSpPr>
        <p:spPr bwMode="auto">
          <a:xfrm>
            <a:off x="8020050" y="416315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not </a:t>
            </a:r>
          </a:p>
          <a:p>
            <a:r>
              <a:rPr lang="en-US" sz="1400"/>
              <a:t>considered</a:t>
            </a: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en.wikipedia.org/wiki/Data_structure</a:t>
            </a:r>
            <a:endParaRPr lang="en-US" dirty="0" smtClean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https://visualgo.net/en/mst?slide=1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dirty="0"/>
              <a:t>Minimum Spanning Trees (MST)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1780" y="1600200"/>
            <a:ext cx="5259388" cy="277177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Undirected, connected graph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i="1" dirty="0" smtClean="0"/>
              <a:t>	</a:t>
            </a:r>
            <a:r>
              <a:rPr lang="en-US" b="1" i="1" dirty="0" smtClean="0"/>
              <a:t>G</a:t>
            </a:r>
            <a:r>
              <a:rPr lang="en-US" b="1" dirty="0" smtClean="0"/>
              <a:t> = (</a:t>
            </a:r>
            <a:r>
              <a:rPr lang="en-US" b="1" i="1" dirty="0" smtClean="0"/>
              <a:t>V</a:t>
            </a:r>
            <a:r>
              <a:rPr lang="en-US" b="1" dirty="0" smtClean="0"/>
              <a:t>,</a:t>
            </a:r>
            <a:r>
              <a:rPr lang="en-US" b="1" i="1" dirty="0" smtClean="0"/>
              <a:t>E</a:t>
            </a:r>
            <a:r>
              <a:rPr lang="en-US" b="1" dirty="0" smtClean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Weight </a:t>
            </a:r>
            <a:r>
              <a:rPr lang="en-US" b="1" i="1" dirty="0" smtClean="0"/>
              <a:t>W</a:t>
            </a:r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148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b="1">
                <a:latin typeface="Tahoma" pitchFamily="34" charset="0"/>
              </a:rPr>
              <a:t>Spanning tree</a:t>
            </a:r>
            <a:r>
              <a:rPr lang="en-US" altLang="en-US" sz="2400">
                <a:latin typeface="Tahoma" pitchFamily="34" charset="0"/>
              </a:rPr>
              <a:t>: </a:t>
            </a:r>
            <a:r>
              <a:rPr lang="en-US" altLang="en-US">
                <a:latin typeface="Tahoma" pitchFamily="34" charset="0"/>
                <a:cs typeface="Tahoma" pitchFamily="34" charset="0"/>
              </a:rPr>
              <a:t>A spanning tree is a sub-graph of a graph that contains or connects all the vertices and has no cycle. 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077093" y="1941513"/>
            <a:ext cx="2311400" cy="1825625"/>
            <a:chOff x="3863" y="1223"/>
            <a:chExt cx="1456" cy="1150"/>
          </a:xfrm>
        </p:grpSpPr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766" y="2079"/>
              <a:ext cx="55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4765" y="1559"/>
              <a:ext cx="553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296" y="1223"/>
              <a:ext cx="490" cy="3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3901" y="1233"/>
              <a:ext cx="399" cy="39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H="1" flipV="1">
              <a:off x="3905" y="1609"/>
              <a:ext cx="400" cy="75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V="1">
              <a:off x="4299" y="2088"/>
              <a:ext cx="479" cy="28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863" y="2150"/>
              <a:ext cx="462" cy="21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9761"/>
              </p:ext>
            </p:extLst>
          </p:nvPr>
        </p:nvGraphicFramePr>
        <p:xfrm>
          <a:off x="573736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36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9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dirty="0"/>
              <a:t>Minimum Spanning Trees (MST)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5259388" cy="277177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Undirected, connected graph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i="1" dirty="0" smtClean="0"/>
              <a:t>	</a:t>
            </a:r>
            <a:r>
              <a:rPr lang="en-US" b="1" i="1" dirty="0" smtClean="0"/>
              <a:t>G</a:t>
            </a:r>
            <a:r>
              <a:rPr lang="en-US" b="1" dirty="0" smtClean="0"/>
              <a:t> = (</a:t>
            </a:r>
            <a:r>
              <a:rPr lang="en-US" b="1" i="1" dirty="0" smtClean="0"/>
              <a:t>V</a:t>
            </a:r>
            <a:r>
              <a:rPr lang="en-US" b="1" dirty="0" smtClean="0"/>
              <a:t>,</a:t>
            </a:r>
            <a:r>
              <a:rPr lang="en-US" b="1" i="1" dirty="0" smtClean="0"/>
              <a:t>E</a:t>
            </a:r>
            <a:r>
              <a:rPr lang="en-US" b="1" dirty="0" smtClean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Weight </a:t>
            </a:r>
            <a:r>
              <a:rPr lang="en-US" b="1" i="1" dirty="0" smtClean="0"/>
              <a:t>W</a:t>
            </a:r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9690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b="1">
                <a:latin typeface="Tahoma" pitchFamily="34" charset="0"/>
              </a:rPr>
              <a:t>Minimum spanning tree</a:t>
            </a:r>
            <a:r>
              <a:rPr lang="en-US" altLang="en-US" sz="2400">
                <a:latin typeface="Tahoma" pitchFamily="34" charset="0"/>
              </a:rPr>
              <a:t> (</a:t>
            </a:r>
            <a:r>
              <a:rPr lang="en-US" altLang="en-US" sz="2400" b="1">
                <a:latin typeface="Tahoma" pitchFamily="34" charset="0"/>
              </a:rPr>
              <a:t>MST</a:t>
            </a:r>
            <a:r>
              <a:rPr lang="en-US" altLang="en-US" sz="2400">
                <a:latin typeface="Tahoma" pitchFamily="34" charset="0"/>
              </a:rPr>
              <a:t>): Spanning tree where total weight of the tree is minimum.</a:t>
            </a:r>
            <a:endParaRPr lang="en-GB" altLang="en-US" sz="2400" i="1">
              <a:latin typeface="Tahoma" pitchFamily="34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135688" y="1958975"/>
            <a:ext cx="2311400" cy="1741488"/>
            <a:chOff x="3865" y="1234"/>
            <a:chExt cx="1456" cy="1097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768" y="1586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767" y="2052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923" y="1589"/>
              <a:ext cx="399" cy="74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865" y="2108"/>
              <a:ext cx="433" cy="22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935" y="1589"/>
              <a:ext cx="841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 flipV="1">
              <a:off x="4761" y="1589"/>
              <a:ext cx="5" cy="46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910" y="1234"/>
              <a:ext cx="348" cy="35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79278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/>
              <a:t>Applications of Minimum Spanning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798" y="2186515"/>
            <a:ext cx="8562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Consider n stations are to be linked using a communication network &amp; laying of communication links between any two stations involves a cost.</a:t>
            </a:r>
            <a:br>
              <a:rPr lang="en-US" dirty="0"/>
            </a:br>
            <a:r>
              <a:rPr lang="en-US" dirty="0"/>
              <a:t>The ideal solution would be to extract a subgraph termed as minimum cost spanning tree.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Suppose you want to construct highways or railroads spanning several cities then we can use the concept of minimum spanning trees.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Designing Local Area Networks.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Laying pipelines connecting offshore drilling sites, refineries and consumer markets.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Suppose you want to apply a set of houses with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Electric Power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Water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Telephone lines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Sewage lines</a:t>
            </a:r>
          </a:p>
          <a:p>
            <a:pPr lvl="1" algn="just"/>
            <a:r>
              <a:rPr lang="en-US" dirty="0"/>
              <a:t>To reduce cost, you can connect houses with minimum cost spanning trees.</a:t>
            </a:r>
          </a:p>
        </p:txBody>
      </p:sp>
    </p:spTree>
    <p:extLst>
      <p:ext uri="{BB962C8B-B14F-4D97-AF65-F5344CB8AC3E}">
        <p14:creationId xmlns:p14="http://schemas.microsoft.com/office/powerpoint/2010/main" val="18529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Algorithms for Obtaining the </a:t>
            </a:r>
            <a:r>
              <a:rPr lang="en-US" sz="3600" dirty="0" smtClean="0"/>
              <a:t>MST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798" y="2435897"/>
            <a:ext cx="85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Prim's Algorithm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Kruskal's</a:t>
            </a:r>
            <a:r>
              <a:rPr lang="en-US" sz="24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lnSpc>
                <a:spcPct val="200000"/>
              </a:lnSpc>
            </a:pPr>
            <a:r>
              <a:rPr lang="en-US" sz="4400" dirty="0"/>
              <a:t>Prim's Algorithm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0945" y="2202873"/>
            <a:ext cx="8395855" cy="3923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 smtClean="0">
                <a:solidFill>
                  <a:schemeClr val="tx1"/>
                </a:solidFill>
              </a:rPr>
              <a:t>Vertex based algorithm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 smtClean="0">
                <a:solidFill>
                  <a:schemeClr val="tx1"/>
                </a:solidFill>
              </a:rPr>
              <a:t>Grows a single </a:t>
            </a:r>
            <a:r>
              <a:rPr lang="da-DK" sz="2400" b="1" dirty="0" smtClean="0">
                <a:solidFill>
                  <a:schemeClr val="tx1"/>
                </a:solidFill>
              </a:rPr>
              <a:t>MST </a:t>
            </a:r>
            <a:r>
              <a:rPr lang="da-DK" sz="2400" b="1" i="1" dirty="0" smtClean="0">
                <a:solidFill>
                  <a:schemeClr val="tx1"/>
                </a:solidFill>
              </a:rPr>
              <a:t>T</a:t>
            </a:r>
            <a:r>
              <a:rPr lang="da-DK" sz="2400" dirty="0" smtClean="0">
                <a:solidFill>
                  <a:schemeClr val="tx1"/>
                </a:solidFill>
              </a:rPr>
              <a:t> one vertex at a time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 smtClean="0">
                <a:solidFill>
                  <a:schemeClr val="tx1"/>
                </a:solidFill>
              </a:rPr>
              <a:t>The set </a:t>
            </a:r>
            <a:r>
              <a:rPr lang="da-DK" sz="2400" b="1" i="1" dirty="0" smtClean="0">
                <a:solidFill>
                  <a:schemeClr val="tx1"/>
                </a:solidFill>
              </a:rPr>
              <a:t>S</a:t>
            </a:r>
            <a:r>
              <a:rPr lang="da-DK" sz="2400" dirty="0" smtClean="0">
                <a:solidFill>
                  <a:schemeClr val="tx1"/>
                </a:solidFill>
              </a:rPr>
              <a:t> covers the portion of </a:t>
            </a:r>
            <a:r>
              <a:rPr lang="da-DK" sz="2400" b="1" i="1" dirty="0" smtClean="0">
                <a:solidFill>
                  <a:schemeClr val="tx1"/>
                </a:solidFill>
              </a:rPr>
              <a:t>T</a:t>
            </a:r>
            <a:r>
              <a:rPr lang="da-DK" sz="2400" dirty="0" smtClean="0">
                <a:solidFill>
                  <a:schemeClr val="tx1"/>
                </a:solidFill>
              </a:rPr>
              <a:t> that was </a:t>
            </a:r>
            <a:r>
              <a:rPr lang="da-DK" sz="2400" i="1" dirty="0" smtClean="0">
                <a:solidFill>
                  <a:schemeClr val="tx1"/>
                </a:solidFill>
              </a:rPr>
              <a:t>already computed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i="1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 smtClean="0">
                <a:solidFill>
                  <a:schemeClr val="tx1"/>
                </a:solidFill>
              </a:rPr>
              <a:t>Annotate all vertices </a:t>
            </a:r>
            <a:r>
              <a:rPr lang="da-DK" sz="2400" b="1" i="1" dirty="0" smtClean="0">
                <a:solidFill>
                  <a:schemeClr val="tx1"/>
                </a:solidFill>
              </a:rPr>
              <a:t>v</a:t>
            </a:r>
            <a:r>
              <a:rPr lang="da-DK" sz="2400" i="1" dirty="0" smtClean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outside of the set </a:t>
            </a:r>
            <a:r>
              <a:rPr lang="da-DK" sz="2400" b="1" i="1" dirty="0" smtClean="0">
                <a:solidFill>
                  <a:schemeClr val="tx1"/>
                </a:solidFill>
              </a:rPr>
              <a:t>S</a:t>
            </a:r>
            <a:r>
              <a:rPr lang="da-DK" sz="2400" i="1" dirty="0" smtClean="0">
                <a:solidFill>
                  <a:schemeClr val="tx1"/>
                </a:solidFill>
              </a:rPr>
              <a:t>.</a:t>
            </a:r>
            <a:r>
              <a:rPr lang="da-DK" sz="2400" dirty="0" smtClean="0">
                <a:solidFill>
                  <a:schemeClr val="tx1"/>
                </a:solidFill>
              </a:rPr>
              <a:t> The </a:t>
            </a:r>
            <a:r>
              <a:rPr lang="da-DK" sz="2400" i="1" dirty="0" smtClean="0">
                <a:solidFill>
                  <a:schemeClr val="tx1"/>
                </a:solidFill>
              </a:rPr>
              <a:t>minimum weight</a:t>
            </a:r>
            <a:r>
              <a:rPr lang="da-DK" sz="2400" dirty="0" smtClean="0">
                <a:solidFill>
                  <a:schemeClr val="tx1"/>
                </a:solidFill>
              </a:rPr>
              <a:t> of an edge that connects </a:t>
            </a:r>
            <a:r>
              <a:rPr lang="da-DK" sz="2400" b="1" i="1" dirty="0" smtClean="0">
                <a:solidFill>
                  <a:schemeClr val="tx1"/>
                </a:solidFill>
              </a:rPr>
              <a:t>v</a:t>
            </a:r>
            <a:r>
              <a:rPr lang="da-DK" sz="2400" i="1" dirty="0" smtClean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to a vertex in </a:t>
            </a:r>
            <a:r>
              <a:rPr lang="da-DK" sz="2400" b="1" i="1" dirty="0" smtClean="0">
                <a:solidFill>
                  <a:schemeClr val="tx1"/>
                </a:solidFill>
              </a:rPr>
              <a:t>S </a:t>
            </a:r>
            <a:r>
              <a:rPr lang="da-DK" sz="2400" dirty="0" smtClean="0">
                <a:solidFill>
                  <a:schemeClr val="tx1"/>
                </a:solidFill>
              </a:rPr>
              <a:t>is</a:t>
            </a:r>
            <a:r>
              <a:rPr lang="da-DK" sz="2400" i="1" dirty="0" smtClean="0">
                <a:solidFill>
                  <a:schemeClr val="tx1"/>
                </a:solidFill>
              </a:rPr>
              <a:t> </a:t>
            </a:r>
            <a:r>
              <a:rPr lang="da-DK" sz="2400" b="1" i="1" dirty="0" smtClean="0">
                <a:solidFill>
                  <a:schemeClr val="tx1"/>
                </a:solidFill>
              </a:rPr>
              <a:t>w</a:t>
            </a:r>
            <a:r>
              <a:rPr lang="da-DK" sz="2400" i="1" dirty="0" smtClean="0">
                <a:solidFill>
                  <a:schemeClr val="tx1"/>
                </a:solidFill>
              </a:rPr>
              <a:t>.</a:t>
            </a:r>
            <a:br>
              <a:rPr lang="da-DK" sz="2400" i="1" dirty="0" smtClean="0">
                <a:solidFill>
                  <a:schemeClr val="tx1"/>
                </a:solidFill>
              </a:rPr>
            </a:br>
            <a:r>
              <a:rPr lang="da-DK" sz="2400" i="1" dirty="0" smtClean="0">
                <a:solidFill>
                  <a:schemeClr val="tx1"/>
                </a:solidFill>
              </a:rPr>
              <a:t>(</a:t>
            </a:r>
            <a:r>
              <a:rPr lang="da-DK" sz="2400" b="1" dirty="0" smtClean="0">
                <a:solidFill>
                  <a:schemeClr val="tx1"/>
                </a:solidFill>
              </a:rPr>
              <a:t>w</a:t>
            </a:r>
            <a:r>
              <a:rPr lang="da-DK" sz="2400" dirty="0" smtClean="0">
                <a:solidFill>
                  <a:schemeClr val="tx1"/>
                </a:solidFill>
              </a:rPr>
              <a:t> = </a:t>
            </a:r>
            <a:r>
              <a:rPr lang="da-DK" sz="2400" b="1" dirty="0" smtClean="0">
                <a:solidFill>
                  <a:schemeClr val="tx1"/>
                </a:solidFill>
                <a:latin typeface="Symbol" panose="05050102010706020507" pitchFamily="18" charset="2"/>
              </a:rPr>
              <a:t>¥</a:t>
            </a:r>
            <a:r>
              <a:rPr lang="da-DK" sz="2400" dirty="0" smtClean="0">
                <a:solidFill>
                  <a:schemeClr val="tx1"/>
                </a:solidFill>
              </a:rPr>
              <a:t> if no edge exists)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74006AFD41904FB64F35A937FABB5A" ma:contentTypeVersion="2" ma:contentTypeDescription="Create a new document." ma:contentTypeScope="" ma:versionID="89ab1205a38596931a62c2e3c94c769d">
  <xsd:schema xmlns:xsd="http://www.w3.org/2001/XMLSchema" xmlns:xs="http://www.w3.org/2001/XMLSchema" xmlns:p="http://schemas.microsoft.com/office/2006/metadata/properties" xmlns:ns2="db0edfcc-8eb0-4eb0-a78f-867ee3373a90" targetNamespace="http://schemas.microsoft.com/office/2006/metadata/properties" ma:root="true" ma:fieldsID="7a33b132df51abbde48bba8428b3cdd7" ns2:_="">
    <xsd:import namespace="db0edfcc-8eb0-4eb0-a78f-867ee3373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edfcc-8eb0-4eb0-a78f-867ee3373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C01610-61A1-4728-9F21-9B18A52575C7}"/>
</file>

<file path=customXml/itemProps2.xml><?xml version="1.0" encoding="utf-8"?>
<ds:datastoreItem xmlns:ds="http://schemas.openxmlformats.org/officeDocument/2006/customXml" ds:itemID="{BF992D6B-097D-40DE-ABA1-257B7BC66A59}"/>
</file>

<file path=customXml/itemProps3.xml><?xml version="1.0" encoding="utf-8"?>
<ds:datastoreItem xmlns:ds="http://schemas.openxmlformats.org/officeDocument/2006/customXml" ds:itemID="{413D1B74-813B-471E-8447-D8EB1FF5DAB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120</TotalTime>
  <Words>2896</Words>
  <Application>Microsoft Office PowerPoint</Application>
  <PresentationFormat>On-screen Show (4:3)</PresentationFormat>
  <Paragraphs>1863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Spectrum</vt:lpstr>
      <vt:lpstr>Photo Editor Photo</vt:lpstr>
      <vt:lpstr>Spanning Tree</vt:lpstr>
      <vt:lpstr>Lecture Outline</vt:lpstr>
      <vt:lpstr>Spanning Tree</vt:lpstr>
      <vt:lpstr>Minimum Spanning Trees (MST)</vt:lpstr>
      <vt:lpstr>PowerPoint Presentation</vt:lpstr>
      <vt:lpstr>PowerPoint Presentation</vt:lpstr>
      <vt:lpstr>Applications of Minimum Spanning Tree</vt:lpstr>
      <vt:lpstr>Algorithms for Obtaining the MST</vt:lpstr>
      <vt:lpstr>Prim's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37</cp:revision>
  <dcterms:created xsi:type="dcterms:W3CDTF">2018-12-10T17:20:29Z</dcterms:created>
  <dcterms:modified xsi:type="dcterms:W3CDTF">2020-04-29T08:35:41Z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0x010100D574006AFD41904FB64F35A937FABB5A</vt:lpwstr>
  </property>
</Properties>
</file>