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268" r:id="rId5"/>
    <p:sldId id="257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2" r:id="rId19"/>
    <p:sldId id="312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7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265" r:id="rId49"/>
    <p:sldId id="2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1144" autoAdjust="0"/>
  </p:normalViewPr>
  <p:slideViewPr>
    <p:cSldViewPr snapToGrid="0" snapToObjects="1"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4031-2A19-483F-AF48-BFDC2E0CB8AD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DE9C-667F-42C3-B8B7-ED0E11FA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85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Ashraf </a:t>
                      </a:r>
                      <a:r>
                        <a:rPr lang="en-US" i="1" dirty="0" err="1"/>
                        <a:t>Uddin</a:t>
                      </a:r>
                      <a:r>
                        <a:rPr lang="en-US" i="1" dirty="0"/>
                        <a:t>				dr.ashraf@aiub.edu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Example: Two-Ply Game</a:t>
            </a:r>
            <a:endParaRPr lang="en-US" dirty="0"/>
          </a:p>
        </p:txBody>
      </p:sp>
      <p:pic>
        <p:nvPicPr>
          <p:cNvPr id="3" name="Picture 2" descr="C:\WINNT\Profiles\yongm\Desktop\2ply2.gif">
            <a:extLst>
              <a:ext uri="{FF2B5EF4-FFF2-40B4-BE49-F238E27FC236}">
                <a16:creationId xmlns:a16="http://schemas.microsoft.com/office/drawing/2014/main" id="{B9A01515-51A5-446F-86D0-CAC864C8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249" y="2107810"/>
            <a:ext cx="7123501" cy="286795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7D70B-D3F4-42D4-99FA-02993051FF85}"/>
              </a:ext>
            </a:extLst>
          </p:cNvPr>
          <p:cNvSpPr/>
          <p:nvPr/>
        </p:nvSpPr>
        <p:spPr>
          <a:xfrm>
            <a:off x="617516" y="5118973"/>
            <a:ext cx="790896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tabLst>
                <a:tab pos="1082675" algn="l"/>
              </a:tabLst>
            </a:pPr>
            <a:r>
              <a:rPr lang="en-US" altLang="de-DE" sz="2400" b="1" dirty="0" err="1"/>
              <a:t>Minimax</a:t>
            </a:r>
            <a:r>
              <a:rPr lang="en-US" altLang="de-DE" sz="2400" b="1" dirty="0"/>
              <a:t> Decision</a:t>
            </a:r>
            <a:r>
              <a:rPr lang="en-US" altLang="de-DE" sz="2400" dirty="0"/>
              <a:t> - maximizes the utility for Max based on the assumption that Min will attempt to Minimize this utility.</a:t>
            </a:r>
          </a:p>
        </p:txBody>
      </p:sp>
    </p:spTree>
    <p:extLst>
      <p:ext uri="{BB962C8B-B14F-4D97-AF65-F5344CB8AC3E}">
        <p14:creationId xmlns:p14="http://schemas.microsoft.com/office/powerpoint/2010/main" val="53245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Minimax  Algorithm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D54732-A912-4BF3-86A1-7656FAC775E6}"/>
              </a:ext>
            </a:extLst>
          </p:cNvPr>
          <p:cNvSpPr txBox="1">
            <a:spLocks noChangeArrowheads="1"/>
          </p:cNvSpPr>
          <p:nvPr/>
        </p:nvSpPr>
        <p:spPr>
          <a:xfrm>
            <a:off x="113506" y="2252002"/>
            <a:ext cx="8916988" cy="4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82675" algn="l"/>
              </a:tabLst>
            </a:pPr>
            <a:r>
              <a:rPr lang="en-US" altLang="de-DE" sz="2800" dirty="0">
                <a:solidFill>
                  <a:schemeClr val="tx1"/>
                </a:solidFill>
              </a:rPr>
              <a:t>Minimax Algorithm determines optimum strategy for Max: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1. Generate the whole game tree, down to the leaves.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2. Apply utility (payoff) function to each leaf.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3. Use the utility of the terminal states to determine the utility of the nodes one level higher up in the search tree. Back-up values from leaves through branch nodes: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Max node computes the Max of its child values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a Min node computes the Min of its child values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4. At root: choose the move leading to the child of highest value.</a:t>
            </a:r>
          </a:p>
          <a:p>
            <a:pPr lvl="2" algn="just">
              <a:tabLst>
                <a:tab pos="1082675" algn="l"/>
              </a:tabLst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Pseudocode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54A38-5FBB-4976-B247-DDFD349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7" y="1911253"/>
            <a:ext cx="9010443" cy="49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339EE-58AF-4311-9FD0-921ABFA6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55"/>
            <a:ext cx="8638964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FD81F-26DD-420E-BA38-0063D723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8" y="2436536"/>
            <a:ext cx="8763609" cy="36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42E8-659B-4486-A8B0-197970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" y="2181225"/>
            <a:ext cx="8565254" cy="38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0" y="2082510"/>
            <a:ext cx="7770792" cy="39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2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Properties of minimax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F38394-4C80-40FB-8C63-E4D2EF718BBD}"/>
              </a:ext>
            </a:extLst>
          </p:cNvPr>
          <p:cNvSpPr txBox="1">
            <a:spLocks noChangeArrowheads="1"/>
          </p:cNvSpPr>
          <p:nvPr/>
        </p:nvSpPr>
        <p:spPr>
          <a:xfrm>
            <a:off x="-16828" y="2080591"/>
            <a:ext cx="9054811" cy="477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Complete?</a:t>
            </a:r>
            <a:r>
              <a:rPr lang="en-US" altLang="en-US" sz="1400" dirty="0">
                <a:solidFill>
                  <a:schemeClr val="tx1"/>
                </a:solidFill>
              </a:rPr>
              <a:t>  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(if tree is finite).</a:t>
            </a:r>
          </a:p>
          <a:p>
            <a:pPr algn="just"/>
            <a:endParaRPr lang="en-US" altLang="en-US" sz="1400" u="sng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Optimal?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(against an optimal opponent).
</a:t>
            </a: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Time complexity?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</a:t>
            </a:r>
            <a:r>
              <a:rPr lang="en-US" altLang="en-US" sz="1800" baseline="300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Space complexity?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bm</a:t>
            </a:r>
            <a:r>
              <a:rPr lang="en-US" altLang="en-US" sz="1800" dirty="0">
                <a:solidFill>
                  <a:schemeClr val="tx1"/>
                </a:solidFill>
              </a:rPr>
              <a:t>)   (depth-first search, generate all actions at once)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O(m)   (backtracking search, generate actions one at a time)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Game Tree Size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856ED93-4A33-4B66-9047-904DDE20A93B}"/>
              </a:ext>
            </a:extLst>
          </p:cNvPr>
          <p:cNvSpPr txBox="1">
            <a:spLocks noChangeArrowheads="1"/>
          </p:cNvSpPr>
          <p:nvPr/>
        </p:nvSpPr>
        <p:spPr>
          <a:xfrm>
            <a:off x="187562" y="2150772"/>
            <a:ext cx="8678142" cy="3940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Tic-Tac-Toe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b ≈ 5 legal actions per state on average, total of 9 plies in game.</a:t>
            </a: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“ply” = one action by one player, “move” = two plies.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5</a:t>
            </a:r>
            <a:r>
              <a:rPr lang="en-US" altLang="en-US" baseline="30000" dirty="0">
                <a:solidFill>
                  <a:schemeClr val="tx1"/>
                </a:solidFill>
              </a:rPr>
              <a:t>9</a:t>
            </a:r>
            <a:r>
              <a:rPr lang="en-US" altLang="en-US" dirty="0">
                <a:solidFill>
                  <a:schemeClr val="tx1"/>
                </a:solidFill>
              </a:rPr>
              <a:t> = 1,953,125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9! = 362,880  </a:t>
            </a:r>
          </a:p>
          <a:p>
            <a:pPr lvl="1" algn="l"/>
            <a:r>
              <a:rPr lang="en-US" altLang="en-US" b="1" dirty="0">
                <a:solidFill>
                  <a:schemeClr val="tx1"/>
                </a:solidFill>
                <a:cs typeface="Arial" pitchFamily="34" charset="0"/>
                <a:sym typeface="Wingdings" pitchFamily="2" charset="2"/>
              </a:rPr>
              <a:t></a:t>
            </a:r>
            <a:r>
              <a:rPr lang="en-US" altLang="en-US" b="1" dirty="0">
                <a:solidFill>
                  <a:schemeClr val="tx1"/>
                </a:solidFill>
              </a:rPr>
              <a:t> exact solution quite reasonable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Is There Another Way?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E9407A9-E7EF-4908-9F06-A1296306523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89924"/>
            <a:ext cx="8529549" cy="41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400" dirty="0">
                <a:solidFill>
                  <a:schemeClr val="tx1"/>
                </a:solidFill>
              </a:rPr>
              <a:t>Take Chess on average has: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 35 branches and 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usually at least 100 moves</a:t>
            </a:r>
          </a:p>
          <a:p>
            <a:pPr lvl="2" algn="l"/>
            <a:r>
              <a:rPr lang="en-US" altLang="de-DE" sz="2400" dirty="0">
                <a:solidFill>
                  <a:schemeClr val="tx1"/>
                </a:solidFill>
              </a:rPr>
              <a:t>so game space is: 35</a:t>
            </a:r>
            <a:r>
              <a:rPr lang="en-US" altLang="de-DE" sz="2400" baseline="30000" dirty="0">
                <a:solidFill>
                  <a:schemeClr val="tx1"/>
                </a:solidFill>
              </a:rPr>
              <a:t>100</a:t>
            </a:r>
            <a:r>
              <a:rPr lang="en-US" altLang="de-DE" sz="2400" dirty="0">
                <a:solidFill>
                  <a:schemeClr val="tx1"/>
                </a:solidFill>
              </a:rPr>
              <a:t> </a:t>
            </a:r>
          </a:p>
          <a:p>
            <a:pPr lvl="4" algn="l"/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Is this a realistic game space to search?</a:t>
            </a:r>
          </a:p>
          <a:p>
            <a:endParaRPr lang="en-US" altLang="de-DE" sz="2400" dirty="0">
              <a:solidFill>
                <a:schemeClr val="tx1"/>
              </a:solidFill>
            </a:endParaRPr>
          </a:p>
          <a:p>
            <a:r>
              <a:rPr lang="en-US" altLang="de-DE" sz="2400" dirty="0">
                <a:solidFill>
                  <a:schemeClr val="tx1"/>
                </a:solidFill>
              </a:rPr>
              <a:t>Since time is important factor in gaming searching this game space is </a:t>
            </a:r>
            <a:r>
              <a:rPr lang="en-US" altLang="de-DE" sz="2400" dirty="0">
                <a:solidFill>
                  <a:srgbClr val="FF0000"/>
                </a:solidFill>
              </a:rPr>
              <a:t>highly undesirable</a:t>
            </a:r>
            <a:r>
              <a:rPr lang="en-US" altLang="de-DE" sz="2400" dirty="0">
                <a:solidFill>
                  <a:schemeClr val="tx1"/>
                </a:solidFill>
              </a:rPr>
              <a:t>.</a:t>
            </a:r>
            <a:endParaRPr lang="en-US" altLang="de-DE" sz="2400" baseline="30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0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and Its Components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as a Search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Perfect Decision in Two Players Games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MiniMax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Imperfect Decision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Cutoff Search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Alpha-Beta Pruning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Imperfect Decisions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EDFBC1-CF72-4DEB-B70D-36C44157D38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332383"/>
            <a:ext cx="8916988" cy="422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Many game produce very large search trees.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Cutoffs must be implemented due to time restrictions, 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Evaluation Functions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DF5E979-7B89-4382-AF08-741794B595B8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120348"/>
            <a:ext cx="8612188" cy="4204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function that returns an estimate of the expected utility of the game from a given position.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Given the present situation give an estimate as to the value of the next move.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performance of a game-playing program is </a:t>
            </a:r>
            <a:r>
              <a:rPr lang="en-US" altLang="de-DE" sz="2800" dirty="0" err="1">
                <a:solidFill>
                  <a:schemeClr val="tx1"/>
                </a:solidFill>
              </a:rPr>
              <a:t>dependant</a:t>
            </a:r>
            <a:r>
              <a:rPr lang="en-US" altLang="de-DE" sz="2800" dirty="0">
                <a:solidFill>
                  <a:schemeClr val="tx1"/>
                </a:solidFill>
              </a:rPr>
              <a:t> on the quality of the evaluation functions.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8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How to Judge Quality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07F50E0-294E-4BB1-9963-3B0BB04B2F2D}"/>
              </a:ext>
            </a:extLst>
          </p:cNvPr>
          <p:cNvSpPr txBox="1">
            <a:spLocks noChangeArrowheads="1"/>
          </p:cNvSpPr>
          <p:nvPr/>
        </p:nvSpPr>
        <p:spPr>
          <a:xfrm>
            <a:off x="117682" y="2093842"/>
            <a:ext cx="9026318" cy="4154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Evaluation functions must agree with the utility functions on the terminal states.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It must not take too long ( trade off between accuracy and time cost).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Should reflect actual chance of winning.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01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Design of Evaluation Function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347A3D-D509-4018-B003-B4974F5957A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093842"/>
            <a:ext cx="8824223" cy="430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Different evaluation functions must depend on the nature of the game.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Encode the quality of a position in a number that is representable within the framework of the given language.</a:t>
            </a:r>
          </a:p>
          <a:p>
            <a:pPr algn="just"/>
            <a:endParaRPr lang="en-US" altLang="de-DE" sz="2800">
              <a:solidFill>
                <a:schemeClr val="tx1"/>
              </a:solidFill>
            </a:endParaRPr>
          </a:p>
          <a:p>
            <a:pPr algn="just"/>
            <a:r>
              <a:rPr lang="en-US" altLang="de-DE" sz="2800">
                <a:solidFill>
                  <a:schemeClr val="tx1"/>
                </a:solidFill>
              </a:rPr>
              <a:t>Design a heuristic for value to the given position of any object in the game.</a:t>
            </a: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6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07" y="449005"/>
            <a:ext cx="7808976" cy="1088136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de-DE" sz="3200" b="1" dirty="0"/>
              <a:t>Material Advantage Evaluation Functions</a:t>
            </a:r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610EE28-F452-463F-8012-E78190886CE5}"/>
              </a:ext>
            </a:extLst>
          </p:cNvPr>
          <p:cNvSpPr txBox="1">
            <a:spLocks noChangeArrowheads="1"/>
          </p:cNvSpPr>
          <p:nvPr/>
        </p:nvSpPr>
        <p:spPr>
          <a:xfrm>
            <a:off x="209306" y="2150772"/>
            <a:ext cx="8788919" cy="409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Values of the pieces are judge independent of other pieces on the board. </a:t>
            </a:r>
            <a:r>
              <a:rPr lang="en-US" altLang="de-DE" sz="2400" b="1" u="sng" dirty="0">
                <a:solidFill>
                  <a:srgbClr val="FF0000"/>
                </a:solidFill>
              </a:rPr>
              <a:t>A value is returned based on the material value of the computer minus the material value of the player.</a:t>
            </a:r>
          </a:p>
          <a:p>
            <a:pPr lvl="2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3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Weighted Linear Functions</a:t>
            </a:r>
          </a:p>
          <a:p>
            <a:pPr lvl="3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1</a:t>
            </a:r>
            <a:r>
              <a:rPr lang="en-US" altLang="de-DE" sz="2400" dirty="0">
                <a:solidFill>
                  <a:schemeClr val="tx1"/>
                </a:solidFill>
              </a:rPr>
              <a:t>+w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>
                <a:solidFill>
                  <a:schemeClr val="tx1"/>
                </a:solidFill>
              </a:rPr>
              <a:t>2</a:t>
            </a:r>
            <a:r>
              <a:rPr lang="en-US" altLang="de-DE" sz="2400" dirty="0">
                <a:solidFill>
                  <a:schemeClr val="tx1"/>
                </a:solidFill>
              </a:rPr>
              <a:t>+……</a:t>
            </a:r>
            <a:r>
              <a:rPr lang="en-US" altLang="de-DE" sz="2400" dirty="0" err="1">
                <a:solidFill>
                  <a:schemeClr val="tx1"/>
                </a:solidFill>
              </a:rPr>
              <a:t>w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de-DE" sz="2400" dirty="0" err="1">
                <a:solidFill>
                  <a:schemeClr val="tx1"/>
                </a:solidFill>
              </a:rPr>
              <a:t>f</a:t>
            </a:r>
            <a:r>
              <a:rPr lang="en-US" altLang="de-DE" sz="2400" baseline="-25000" dirty="0" err="1">
                <a:solidFill>
                  <a:schemeClr val="tx1"/>
                </a:solidFill>
              </a:rPr>
              <a:t>n</a:t>
            </a:r>
            <a:endParaRPr lang="en-US" altLang="de-DE" sz="2400" baseline="-250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endParaRPr lang="en-US" altLang="de-DE" sz="2400" dirty="0">
              <a:solidFill>
                <a:schemeClr val="tx1"/>
              </a:solidFill>
            </a:endParaRP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w’s are weight of the pieces</a:t>
            </a:r>
          </a:p>
          <a:p>
            <a:pPr lvl="4" algn="just">
              <a:lnSpc>
                <a:spcPct val="90000"/>
              </a:lnSpc>
            </a:pPr>
            <a:r>
              <a:rPr lang="en-US" altLang="de-DE" sz="2400" dirty="0">
                <a:solidFill>
                  <a:schemeClr val="tx1"/>
                </a:solidFill>
              </a:rPr>
              <a:t>f’s are features of the particular positions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5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Heuristic Evaluation Functions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4FF1A-4ED8-43DC-AC52-F370672F48B9}"/>
              </a:ext>
            </a:extLst>
          </p:cNvPr>
          <p:cNvSpPr txBox="1">
            <a:spLocks noChangeArrowheads="1"/>
          </p:cNvSpPr>
          <p:nvPr/>
        </p:nvSpPr>
        <p:spPr>
          <a:xfrm>
            <a:off x="592428" y="2011680"/>
            <a:ext cx="8458807" cy="41057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An Evaluation Function: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Estimates </a:t>
            </a:r>
            <a:r>
              <a:rPr lang="en-US" altLang="en-US" dirty="0">
                <a:solidFill>
                  <a:srgbClr val="FF0000"/>
                </a:solidFill>
              </a:rPr>
              <a:t>how good the current board configuration is for a player.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Typically, </a:t>
            </a:r>
            <a:r>
              <a:rPr lang="en-US" altLang="en-US" dirty="0">
                <a:solidFill>
                  <a:srgbClr val="FF0000"/>
                </a:solidFill>
              </a:rPr>
              <a:t>evaluate how good it is for the player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                       how good it is for the opponent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</a:p>
          <a:p>
            <a:pPr lvl="1"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                       </a:t>
            </a:r>
            <a:r>
              <a:rPr lang="en-US" altLang="en-US" dirty="0">
                <a:solidFill>
                  <a:srgbClr val="FF0000"/>
                </a:solidFill>
              </a:rPr>
              <a:t>then subtract the opponent’s score from the players.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Often called “</a:t>
            </a:r>
            <a:r>
              <a:rPr lang="en-US" altLang="en-US" dirty="0">
                <a:solidFill>
                  <a:srgbClr val="FF0000"/>
                </a:solidFill>
              </a:rPr>
              <a:t>static</a:t>
            </a:r>
            <a:r>
              <a:rPr lang="en-US" altLang="en-US" dirty="0">
                <a:solidFill>
                  <a:schemeClr val="tx1"/>
                </a:solidFill>
              </a:rPr>
              <a:t>” because it is called on a </a:t>
            </a:r>
            <a:r>
              <a:rPr lang="en-US" altLang="en-US" dirty="0">
                <a:solidFill>
                  <a:srgbClr val="FF0000"/>
                </a:solidFill>
              </a:rPr>
              <a:t>static board position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Othello: Number of white pieces - Number of black pieces</a:t>
            </a:r>
          </a:p>
          <a:p>
            <a:pPr marL="800100" lvl="1" indent="-342900" algn="just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Chess:  Value of all white pieces - Value of all black pieces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Typical values from -infinity (loss) to +infinity (win) or [-1, +1].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If the board evaluation  is X for a player, it’s -X for the opponent </a:t>
            </a:r>
            <a:r>
              <a:rPr lang="en-US" altLang="en-US" dirty="0">
                <a:solidFill>
                  <a:schemeClr val="tx1"/>
                </a:solidFill>
              </a:rPr>
              <a:t>“Zero-sum game”</a:t>
            </a:r>
          </a:p>
        </p:txBody>
      </p:sp>
    </p:spTree>
    <p:extLst>
      <p:ext uri="{BB962C8B-B14F-4D97-AF65-F5344CB8AC3E}">
        <p14:creationId xmlns:p14="http://schemas.microsoft.com/office/powerpoint/2010/main" val="199191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6" y="5106391"/>
            <a:ext cx="70199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1425039"/>
            <a:ext cx="7324725" cy="368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28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1040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Heuristic evaluation function for</a:t>
            </a:r>
            <a:br>
              <a:rPr lang="en-US" altLang="en-US" dirty="0"/>
            </a:br>
            <a:r>
              <a:rPr lang="en-US" altLang="en-US" dirty="0"/>
              <a:t>tic-tac-toe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1B72AD9-814B-45F6-9552-85552EF6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053" y="2093841"/>
            <a:ext cx="8365397" cy="425544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1531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Cutoff Search	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ABE990-9A52-4F7D-881D-AB634D1D4DD1}"/>
              </a:ext>
            </a:extLst>
          </p:cNvPr>
          <p:cNvSpPr txBox="1">
            <a:spLocks noChangeArrowheads="1"/>
          </p:cNvSpPr>
          <p:nvPr/>
        </p:nvSpPr>
        <p:spPr>
          <a:xfrm>
            <a:off x="790014" y="2035778"/>
            <a:ext cx="8309972" cy="4373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000" dirty="0">
                <a:solidFill>
                  <a:srgbClr val="FF0000"/>
                </a:solidFill>
              </a:rPr>
              <a:t>Cutting of searches at a fixed depth dependent on time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The deeper the search the more information is available to the program the more accurate the evaluation functions</a:t>
            </a:r>
          </a:p>
          <a:p>
            <a:pPr lvl="1" algn="l"/>
            <a:endParaRPr lang="en-US" altLang="de-DE" sz="2000" dirty="0">
              <a:solidFill>
                <a:schemeClr val="tx1"/>
              </a:solidFill>
            </a:endParaRPr>
          </a:p>
          <a:p>
            <a:r>
              <a:rPr lang="en-US" altLang="de-DE" sz="2000" dirty="0">
                <a:solidFill>
                  <a:srgbClr val="FF0000"/>
                </a:solidFill>
              </a:rPr>
              <a:t>Iterative deepening – when time runs out the program returns the deepest completed search</a:t>
            </a:r>
            <a:r>
              <a:rPr lang="en-US" altLang="de-DE" sz="2000" dirty="0">
                <a:solidFill>
                  <a:schemeClr val="tx1"/>
                </a:solidFill>
              </a:rPr>
              <a:t>.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Is searching a node deeper better than searching more nodes?</a:t>
            </a:r>
            <a:endParaRPr lang="en-CA" alt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Consequences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ACF42FD-95F9-4912-9B9E-13EC21972F1D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93843"/>
            <a:ext cx="8160069" cy="436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Evaluation function might return an incorrect value.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If the search in cutoff and the next move results involves a capture, then the value that is return maybe incorrect.</a:t>
            </a:r>
          </a:p>
          <a:p>
            <a:pPr lvl="1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Horizon problem:</a:t>
            </a: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Moves that are pushed deeper into the search trees may result in an oversight by the evaluation function.</a:t>
            </a:r>
            <a:endParaRPr lang="en-CA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Game Playing: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38261-09AE-4CFE-B976-541DDBF4898C}"/>
              </a:ext>
            </a:extLst>
          </p:cNvPr>
          <p:cNvSpPr/>
          <p:nvPr/>
        </p:nvSpPr>
        <p:spPr>
          <a:xfrm>
            <a:off x="266596" y="2194118"/>
            <a:ext cx="861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-Bold"/>
              </a:rPr>
              <a:t>Competitive </a:t>
            </a:r>
            <a:r>
              <a:rPr lang="en-US" dirty="0">
                <a:latin typeface="Times-Roman"/>
              </a:rPr>
              <a:t>environments, in which the agents’ goals are in conflict, giving rise to </a:t>
            </a:r>
            <a:r>
              <a:rPr lang="en-US" b="1" dirty="0">
                <a:latin typeface="Times-Bold"/>
              </a:rPr>
              <a:t>adversarial search </a:t>
            </a:r>
            <a:r>
              <a:rPr lang="en-US" dirty="0">
                <a:latin typeface="Times-Roman"/>
              </a:rPr>
              <a:t>problems—often known as </a:t>
            </a:r>
            <a:r>
              <a:rPr lang="en-US" b="1" dirty="0">
                <a:latin typeface="Times-Bold"/>
              </a:rPr>
              <a:t>games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123C5-BFA7-4060-893B-0CB833C3B83E}"/>
              </a:ext>
            </a:extLst>
          </p:cNvPr>
          <p:cNvSpPr/>
          <p:nvPr/>
        </p:nvSpPr>
        <p:spPr>
          <a:xfrm>
            <a:off x="266596" y="2986712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Mathematical </a:t>
            </a:r>
            <a:r>
              <a:rPr lang="en-US" b="1" dirty="0">
                <a:latin typeface="Times-Bold"/>
              </a:rPr>
              <a:t>game theory</a:t>
            </a:r>
            <a:r>
              <a:rPr lang="en-US" dirty="0">
                <a:latin typeface="Times-Roman"/>
              </a:rPr>
              <a:t>, a branch of economics, views any multiagent environment as a game, provided that the impact of each agent on the others is “significant,” regardless of whether the agents are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cooperative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dirty="0">
                <a:latin typeface="Times-Roman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competitive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C1E-2D16-42D5-A9E2-7A923599F3B5}"/>
              </a:ext>
            </a:extLst>
          </p:cNvPr>
          <p:cNvSpPr/>
          <p:nvPr/>
        </p:nvSpPr>
        <p:spPr>
          <a:xfrm>
            <a:off x="266596" y="4048963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In AI, the most common games are of a rather specialized kind—what game theorists call deterministic, turn-taking, two-player,</a:t>
            </a:r>
            <a:r>
              <a:rPr lang="en-US" sz="800" dirty="0">
                <a:latin typeface="Helvetica-Narrow"/>
              </a:rPr>
              <a:t> </a:t>
            </a:r>
            <a:r>
              <a:rPr lang="en-US" b="1" dirty="0">
                <a:latin typeface="Times-Bold"/>
              </a:rPr>
              <a:t>zero-sum games </a:t>
            </a:r>
            <a:r>
              <a:rPr lang="en-US" dirty="0">
                <a:latin typeface="Times-Roman"/>
              </a:rPr>
              <a:t>of </a:t>
            </a:r>
            <a:r>
              <a:rPr lang="en-US" b="1" dirty="0">
                <a:latin typeface="Times-Bold"/>
              </a:rPr>
              <a:t>perfect information </a:t>
            </a:r>
            <a:r>
              <a:rPr lang="en-US" dirty="0">
                <a:latin typeface="Times-Roman"/>
              </a:rPr>
              <a:t>(such as chess).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46D79-0BC7-4730-9CCE-DBA3C654D130}"/>
              </a:ext>
            </a:extLst>
          </p:cNvPr>
          <p:cNvSpPr/>
          <p:nvPr/>
        </p:nvSpPr>
        <p:spPr>
          <a:xfrm>
            <a:off x="266596" y="5205646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This means</a:t>
            </a:r>
            <a:r>
              <a:rPr lang="en-US" sz="800" dirty="0">
                <a:latin typeface="Helvetica-Narrow"/>
              </a:rPr>
              <a:t> </a:t>
            </a:r>
            <a:r>
              <a:rPr lang="en-US" dirty="0">
                <a:latin typeface="Times-Roman"/>
              </a:rPr>
              <a:t>deterministic, fully observable environments in which two agents act alternately and in which the utility values at the end of the game are always equal and opposite.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2DD633-7FF0-40E4-B5C6-67614A092BB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133599"/>
            <a:ext cx="9144000" cy="432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What is pruning?</a:t>
            </a:r>
          </a:p>
          <a:p>
            <a:pPr lvl="1" algn="just"/>
            <a:r>
              <a:rPr lang="en-US" altLang="de-DE" sz="2800" dirty="0">
                <a:solidFill>
                  <a:schemeClr val="tx1"/>
                </a:solidFill>
              </a:rPr>
              <a:t>The process of eliminating a branch of the search tree from consideration without examining it.</a:t>
            </a: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Why prune?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eliminate searching nodes that are potentially unreachable.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speedup the search process.</a:t>
            </a:r>
          </a:p>
          <a:p>
            <a:pPr lvl="1" algn="just"/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 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AF8DF3-9D22-4D5F-8A32-B4BF80439608}"/>
              </a:ext>
            </a:extLst>
          </p:cNvPr>
          <p:cNvSpPr txBox="1">
            <a:spLocks noChangeArrowheads="1"/>
          </p:cNvSpPr>
          <p:nvPr/>
        </p:nvSpPr>
        <p:spPr>
          <a:xfrm>
            <a:off x="150814" y="2014330"/>
            <a:ext cx="8207576" cy="462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technique to find the optimal solution according to a limited depth search using evaluation functions.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Returns the same choice as minimax cutoff decisions but examines fewer nodes.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Gets its name from the two variables that are passed along during the search which restrict the set of possible solutions.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4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Alpha-beta: Definitions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62842B-463C-42FC-BE2F-C3FEE2683FE2}"/>
              </a:ext>
            </a:extLst>
          </p:cNvPr>
          <p:cNvSpPr txBox="1">
            <a:spLocks noChangeArrowheads="1"/>
          </p:cNvSpPr>
          <p:nvPr/>
        </p:nvSpPr>
        <p:spPr>
          <a:xfrm>
            <a:off x="119270" y="2292625"/>
            <a:ext cx="8772940" cy="3964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Alpha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so far along the path for MAX.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Beta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(lowest value) so far along the path for MIN.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12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BFA310-234E-4F66-B08A-225A5B20C368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202287"/>
            <a:ext cx="8500056" cy="40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Set root node alpha to negative infinity and beta to positive infinity.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Search depth first, propagating alpha and beta values down to all nodes visited until reaching desired depth.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Apply evaluation function to get the utility of this node.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70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BFE82C-A272-4565-AC95-BF50173D84D3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27583"/>
            <a:ext cx="8590138" cy="44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Max player will only update the value of alpha.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The Min player will only update the value of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While backtracking the tree, the node values will be passed to upper nodes instead of values of alpha and beta.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We will only pass the alpha, beta values to the child nodes.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Prune whenever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9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Alpha-Beta Example</a:t>
            </a:r>
            <a:endParaRPr lang="en-US" dirty="0"/>
          </a:p>
        </p:txBody>
      </p:sp>
      <p:sp>
        <p:nvSpPr>
          <p:cNvPr id="3" name="AutoShape 4" descr="Alpha-Beta Pru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acher\Desktop\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" y="2228045"/>
            <a:ext cx="6923781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954" y="221516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15" y="433588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88" y="433588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2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88" y="4335883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9" name="Down Arrow 8"/>
          <p:cNvSpPr/>
          <p:nvPr/>
        </p:nvSpPr>
        <p:spPr>
          <a:xfrm>
            <a:off x="861069" y="523740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592259" y="5252433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671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6665" y="361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1938" y="398457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120724" y="5271750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17278" y="3984578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5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15" name="Multiply 14"/>
          <p:cNvSpPr/>
          <p:nvPr/>
        </p:nvSpPr>
        <p:spPr>
          <a:xfrm>
            <a:off x="2772391" y="5072127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925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3227" y="2215164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6703" y="286149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731" y="387534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478376" y="5254577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8280" y="520735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5469" y="465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2770" y="2861495"/>
            <a:ext cx="601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52650" y="350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Multiply 34"/>
          <p:cNvSpPr/>
          <p:nvPr/>
        </p:nvSpPr>
        <p:spPr>
          <a:xfrm>
            <a:off x="5044882" y="3908499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87650" y="2353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3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9" grpId="0" animBg="1"/>
      <p:bldP spid="9" grpId="1" animBg="1"/>
      <p:bldP spid="18" grpId="0" animBg="1"/>
      <p:bldP spid="18" grpId="1" animBg="1"/>
      <p:bldP spid="14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/>
      <p:bldP spid="15" grpId="0" animBg="1"/>
      <p:bldP spid="26" grpId="0"/>
      <p:bldP spid="27" grpId="0"/>
      <p:bldP spid="28" grpId="0"/>
      <p:bldP spid="28" grpId="1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General 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D82299-B2A2-4D1D-A5F3-FCB0F0DA27D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769704"/>
            <a:ext cx="5009322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Consider a node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player has a better choice at: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Parent node of 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Then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Hence, when that much is known about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it can be pruned.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3EF820-3433-4963-B8D4-A846B9B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9323" y="2093843"/>
            <a:ext cx="4134676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3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Alpha-Beta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922F-59A5-43DD-99A7-E23AB3D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079"/>
            <a:ext cx="9144000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Effectiveness of Alpha-Beta Search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47AC09-D41B-425D-BB36-034766BE466A}"/>
              </a:ext>
            </a:extLst>
          </p:cNvPr>
          <p:cNvSpPr txBox="1">
            <a:spLocks noChangeArrowheads="1"/>
          </p:cNvSpPr>
          <p:nvPr/>
        </p:nvSpPr>
        <p:spPr>
          <a:xfrm>
            <a:off x="213296" y="2107095"/>
            <a:ext cx="8930704" cy="43482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branches are ordered so that no pruning takes place. In this case alpha-beta gives no improvement over exhaustive search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Best-Case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each player’s best move is the left-most child (i.e., evaluated first)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in practice, performance is closer to best rather than worst-case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sort moves by the remembered move values found last time.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expand captures first, then threats, then forward moves, etc.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run Iterative Deepening search, sort by value last iteration.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In practice often get O(b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) rather than O(b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) 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this is the same as having a branching factor of sqrt(b), 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(sqrt(b))</a:t>
            </a:r>
            <a:r>
              <a:rPr lang="en-US" altLang="en-US" baseline="30000">
                <a:solidFill>
                  <a:schemeClr val="tx1"/>
                </a:solidFill>
              </a:rPr>
              <a:t>d</a:t>
            </a:r>
            <a:r>
              <a:rPr lang="en-US" altLang="en-US">
                <a:solidFill>
                  <a:schemeClr val="tx1"/>
                </a:solidFill>
              </a:rPr>
              <a:t> =  b</a:t>
            </a:r>
            <a:r>
              <a:rPr lang="en-US" altLang="en-US" baseline="30000">
                <a:solidFill>
                  <a:schemeClr val="tx1"/>
                </a:solidFill>
              </a:rPr>
              <a:t>(d/2)</a:t>
            </a:r>
            <a:r>
              <a:rPr lang="en-US" altLang="en-US">
                <a:solidFill>
                  <a:schemeClr val="tx1"/>
                </a:solidFill>
              </a:rPr>
              <a:t>,i.e., we effectively go from b to square root of b</a:t>
            </a:r>
          </a:p>
          <a:p>
            <a:pPr lvl="1" algn="l"/>
            <a:r>
              <a:rPr lang="en-US" altLang="en-US">
                <a:solidFill>
                  <a:schemeClr val="tx1"/>
                </a:solidFill>
              </a:rPr>
              <a:t>e.g., in chess go from b ~ 35  to  b ~ 6</a:t>
            </a:r>
          </a:p>
          <a:p>
            <a:pPr lvl="2" algn="l"/>
            <a:r>
              <a:rPr lang="en-US" altLang="en-US">
                <a:solidFill>
                  <a:schemeClr val="tx1"/>
                </a:solidFill>
              </a:rPr>
              <a:t>this permits much deeper search in the same amount of time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36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6A620-376E-4A0A-B7FA-578F0485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2452066"/>
            <a:ext cx="813517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Games a Search Problem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A4D699-5CC4-4934-BCBC-EBE18DCC4C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66425"/>
            <a:ext cx="9031458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Some games can normally be defined in the form of a tree.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Branching factor is usually an average of the possible number of moves at each 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>
                <a:solidFill>
                  <a:schemeClr val="tx1"/>
                </a:solidFill>
              </a:rPr>
              <a:t>This is a simple search problem: a player must search this search tree and reach a leaf node with a favorable outcome.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0AAE5-D466-4B4D-9E11-6A5FCF80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602"/>
            <a:ext cx="9144000" cy="4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B416C-BDC4-4CF3-B5EF-700D5345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" y="2160725"/>
            <a:ext cx="8966131" cy="4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ACE8D-EB63-4007-B223-36AB4EFE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2097155"/>
            <a:ext cx="9013549" cy="4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0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730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Final Comments about </a:t>
            </a:r>
            <a:br>
              <a:rPr lang="en-US" altLang="en-US" sz="4400" dirty="0"/>
            </a:br>
            <a:r>
              <a:rPr lang="en-US" altLang="en-US" sz="4400" dirty="0"/>
              <a:t>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E36C71-7A67-4FEF-90A1-4E054E2ED008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09215"/>
            <a:ext cx="8688388" cy="4748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Pruning does not affect final results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Entire subtrees can be pruned.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Good move </a:t>
            </a:r>
            <a:r>
              <a:rPr lang="en-US" altLang="en-US" sz="2800" i="1" dirty="0">
                <a:solidFill>
                  <a:schemeClr val="tx1"/>
                </a:solidFill>
              </a:rPr>
              <a:t>ordering</a:t>
            </a:r>
            <a:r>
              <a:rPr lang="en-US" altLang="en-US" sz="2800" dirty="0">
                <a:solidFill>
                  <a:schemeClr val="tx1"/>
                </a:solidFill>
              </a:rPr>
              <a:t> improves effectiveness of pruning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Repeated states are again possible.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Store them in memory = transposition table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Problems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282B2F-47A8-43A0-A033-0C2D41F1A25D}"/>
              </a:ext>
            </a:extLst>
          </p:cNvPr>
          <p:cNvSpPr txBox="1">
            <a:spLocks noChangeArrowheads="1"/>
          </p:cNvSpPr>
          <p:nvPr/>
        </p:nvSpPr>
        <p:spPr>
          <a:xfrm>
            <a:off x="290711" y="2186605"/>
            <a:ext cx="8722659" cy="402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If there is only one legal move, this algorithm will still generate an entire search tree.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Designed to identify </a:t>
            </a:r>
            <a:r>
              <a:rPr lang="en-US" altLang="de-DE" sz="2800" u="sng" dirty="0">
                <a:solidFill>
                  <a:schemeClr val="tx1"/>
                </a:solidFill>
              </a:rPr>
              <a:t>a</a:t>
            </a:r>
            <a:r>
              <a:rPr lang="en-US" altLang="de-DE" sz="2800" dirty="0">
                <a:solidFill>
                  <a:schemeClr val="tx1"/>
                </a:solidFill>
              </a:rPr>
              <a:t> “best” move, not to differentiate between other moves.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Overlooks moves that forfeit something early for a better position later.</a:t>
            </a:r>
          </a:p>
          <a:p>
            <a:pPr algn="just"/>
            <a:endParaRPr lang="en-US" altLang="de-DE" sz="2800" u="sng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Evaluation of utility usually not exact.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Assumes opponent will always choose the best possible move.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0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5: Adversarial Search ,  Pages 161-176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9" y="2066305"/>
            <a:ext cx="8060314" cy="466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9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Components of a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F6E384-081E-4396-AB4F-1698B52239EC}"/>
              </a:ext>
            </a:extLst>
          </p:cNvPr>
          <p:cNvSpPr txBox="1">
            <a:spLocks noChangeArrowheads="1"/>
          </p:cNvSpPr>
          <p:nvPr/>
        </p:nvSpPr>
        <p:spPr>
          <a:xfrm>
            <a:off x="296214" y="2137892"/>
            <a:ext cx="8749312" cy="472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Initial state: </a:t>
            </a:r>
            <a:r>
              <a:rPr lang="en-US" altLang="en-US" sz="2000" dirty="0">
                <a:solidFill>
                  <a:schemeClr val="tx1"/>
                </a:solidFill>
              </a:rPr>
              <a:t>Set-up specified by the rules, e.g., initial board configuration of chess.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Player(s):</a:t>
            </a:r>
            <a:r>
              <a:rPr lang="en-US" altLang="en-US" sz="2000" dirty="0">
                <a:solidFill>
                  <a:schemeClr val="tx1"/>
                </a:solidFill>
              </a:rPr>
              <a:t> Defines which player has the move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Actions(s):</a:t>
            </a:r>
            <a:r>
              <a:rPr lang="en-US" altLang="en-US" sz="2000" dirty="0">
                <a:solidFill>
                  <a:schemeClr val="tx1"/>
                </a:solidFill>
              </a:rPr>
              <a:t> Returns the set of legal moves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Result(s , a):</a:t>
            </a:r>
            <a:r>
              <a:rPr lang="en-US" altLang="en-US" sz="2000" dirty="0">
                <a:solidFill>
                  <a:schemeClr val="tx1"/>
                </a:solidFill>
              </a:rPr>
              <a:t> Transition model defines the result of a move.</a:t>
            </a:r>
          </a:p>
          <a:p>
            <a:pPr lvl="1" algn="just"/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1" dirty="0">
                <a:solidFill>
                  <a:schemeClr val="tx1"/>
                </a:solidFill>
              </a:rPr>
              <a:t> ed.: Successor function: </a:t>
            </a:r>
            <a:r>
              <a:rPr lang="en-US" altLang="en-US" sz="2000" dirty="0">
                <a:solidFill>
                  <a:schemeClr val="tx1"/>
                </a:solidFill>
              </a:rPr>
              <a:t>list of (move , state) pairs specifying legal moves.)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Terminal-Test(s):</a:t>
            </a:r>
            <a:r>
              <a:rPr lang="en-US" altLang="en-US" sz="2000" dirty="0">
                <a:solidFill>
                  <a:schemeClr val="tx1"/>
                </a:solidFill>
              </a:rPr>
              <a:t> Is the game finished?  True if finished, false otherwise.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Utility function(s , p): </a:t>
            </a:r>
            <a:r>
              <a:rPr lang="en-US" altLang="en-US" sz="2000" dirty="0">
                <a:solidFill>
                  <a:schemeClr val="tx1"/>
                </a:solidFill>
              </a:rPr>
              <a:t>Gives numerical value of terminal state s for player p.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(-1), and draw (0) in tic-tac-toe.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(0), and draw (1/2) in  chess.</a:t>
            </a:r>
          </a:p>
        </p:txBody>
      </p:sp>
    </p:spTree>
    <p:extLst>
      <p:ext uri="{BB962C8B-B14F-4D97-AF65-F5344CB8AC3E}">
        <p14:creationId xmlns:p14="http://schemas.microsoft.com/office/powerpoint/2010/main" val="142417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Two Player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F98447-F21C-49FF-BA02-5A2F5C4B01BC}"/>
              </a:ext>
            </a:extLst>
          </p:cNvPr>
          <p:cNvSpPr txBox="1">
            <a:spLocks noChangeArrowheads="1"/>
          </p:cNvSpPr>
          <p:nvPr/>
        </p:nvSpPr>
        <p:spPr>
          <a:xfrm>
            <a:off x="421340" y="2215166"/>
            <a:ext cx="8722659" cy="4642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Two players: Max and Min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Objective of both Max and Min to optimize winnings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highest utility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Min must reach a terminal state with the </a:t>
            </a:r>
            <a:r>
              <a:rPr lang="en-US" altLang="de-DE" sz="2400" dirty="0">
                <a:solidFill>
                  <a:srgbClr val="FF0000"/>
                </a:solidFill>
              </a:rPr>
              <a:t>lowest utility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Game ends when either Max and Min have reached a terminal state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upon reaching a terminal state points maybe awarded or sometimes deducted</a:t>
            </a:r>
          </a:p>
        </p:txBody>
      </p:sp>
    </p:spTree>
    <p:extLst>
      <p:ext uri="{BB962C8B-B14F-4D97-AF65-F5344CB8AC3E}">
        <p14:creationId xmlns:p14="http://schemas.microsoft.com/office/powerpoint/2010/main" val="333825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Search Problem Revisited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C484DA-A94F-4530-AEA0-4E4813134D49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63650"/>
            <a:ext cx="8860665" cy="4694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Simple problem is to reach a favorable terminal state 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Problem Not so simple...</a:t>
            </a:r>
          </a:p>
          <a:p>
            <a:pPr lvl="2" algn="just"/>
            <a:r>
              <a:rPr lang="en-US" altLang="de-DE" sz="2400" dirty="0">
                <a:solidFill>
                  <a:schemeClr val="tx1"/>
                </a:solidFill>
              </a:rPr>
              <a:t>Max must reach a terminal state with as high a utility as possible regardless of Min’s moves</a:t>
            </a: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Max must develop a strategy that determines best possible move for each move Min makes.</a:t>
            </a:r>
          </a:p>
        </p:txBody>
      </p:sp>
    </p:spTree>
    <p:extLst>
      <p:ext uri="{BB962C8B-B14F-4D97-AF65-F5344CB8AC3E}">
        <p14:creationId xmlns:p14="http://schemas.microsoft.com/office/powerpoint/2010/main" val="2483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Tic-Tac-Toe Revisited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42" y="2002971"/>
            <a:ext cx="7549675" cy="467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88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01EB94-88FA-4C77-9691-C4C84D04C7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1584B9-4E37-411C-86A8-1B46BAD9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43B6BC-0263-467E-9C32-ED90C8C06E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854</TotalTime>
  <Words>2204</Words>
  <Application>Microsoft Office PowerPoint</Application>
  <PresentationFormat>On-screen Show (4:3)</PresentationFormat>
  <Paragraphs>300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Corbel</vt:lpstr>
      <vt:lpstr>Helvetica-Narrow</vt:lpstr>
      <vt:lpstr>Times-Bold</vt:lpstr>
      <vt:lpstr>Times-Roman</vt:lpstr>
      <vt:lpstr>Wingdings</vt:lpstr>
      <vt:lpstr>Spectrum</vt:lpstr>
      <vt:lpstr>ADVERSARIAL SEARCH</vt:lpstr>
      <vt:lpstr>Lecture Outline</vt:lpstr>
      <vt:lpstr>Game Playing: Introduction</vt:lpstr>
      <vt:lpstr>Games a Search Problem</vt:lpstr>
      <vt:lpstr>Tic-Tac-Toe</vt:lpstr>
      <vt:lpstr>Components of a Game</vt:lpstr>
      <vt:lpstr>Two Player Game</vt:lpstr>
      <vt:lpstr>Search Problem Revisited</vt:lpstr>
      <vt:lpstr>Tic-Tac-Toe Revisited</vt:lpstr>
      <vt:lpstr>Example: Two-Ply Game</vt:lpstr>
      <vt:lpstr>Minimax  Algorithm</vt:lpstr>
      <vt:lpstr>MiniMax Pseudocode</vt:lpstr>
      <vt:lpstr>Two-Ply Game Tree</vt:lpstr>
      <vt:lpstr>Two-Ply Game Tree</vt:lpstr>
      <vt:lpstr>Two-Ply Game Tree</vt:lpstr>
      <vt:lpstr>Two-Ply Game Tree</vt:lpstr>
      <vt:lpstr>Properties of minimax</vt:lpstr>
      <vt:lpstr>Game Tree Size</vt:lpstr>
      <vt:lpstr>Is There Another Way?</vt:lpstr>
      <vt:lpstr>Imperfect Decisions</vt:lpstr>
      <vt:lpstr>Evaluation Functions</vt:lpstr>
      <vt:lpstr>How to Judge Quality</vt:lpstr>
      <vt:lpstr>Design of Evaluation Function</vt:lpstr>
      <vt:lpstr>Material Advantage Evaluation Functions</vt:lpstr>
      <vt:lpstr>Heuristic Evaluation Functions</vt:lpstr>
      <vt:lpstr>Evaluation Function</vt:lpstr>
      <vt:lpstr>  Heuristic evaluation function for tic-tac-toe</vt:lpstr>
      <vt:lpstr>Cutoff Search </vt:lpstr>
      <vt:lpstr>Consequences</vt:lpstr>
      <vt:lpstr>Pruning</vt:lpstr>
      <vt:lpstr>Alpha-Beta Pruning</vt:lpstr>
      <vt:lpstr>Alpha-beta: Definitions</vt:lpstr>
      <vt:lpstr>Implementation</vt:lpstr>
      <vt:lpstr>Implementation (Cont’d)</vt:lpstr>
      <vt:lpstr>Alpha-Beta Example</vt:lpstr>
      <vt:lpstr>General alpha-beta pruning</vt:lpstr>
      <vt:lpstr>Alpha-Beta Search Algorithm</vt:lpstr>
      <vt:lpstr>Effectiveness of Alpha-Beta Search</vt:lpstr>
      <vt:lpstr>Example</vt:lpstr>
      <vt:lpstr>Answer to Example</vt:lpstr>
      <vt:lpstr>Second Example</vt:lpstr>
      <vt:lpstr>Answer</vt:lpstr>
      <vt:lpstr>Final Comments about  Alpha-Beta Pruning</vt:lpstr>
      <vt:lpstr>Problems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Moushumi Zaman Bonny</cp:lastModifiedBy>
  <cp:revision>90</cp:revision>
  <dcterms:created xsi:type="dcterms:W3CDTF">2018-12-10T17:20:29Z</dcterms:created>
  <dcterms:modified xsi:type="dcterms:W3CDTF">2023-07-25T03:57:36Z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