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RW/SzVoYMKdwz7H3NhlTilNiP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205A10-8F77-4EE0-A364-54E4B3D3BF12}">
  <a:tblStyle styleId="{FD205A10-8F77-4EE0-A364-54E4B3D3BF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6E6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6E6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slide" Target="slides/slide19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b="0" i="0" sz="4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" name="Google Shape;16;p21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7" name="Google Shape;17;p2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Google Shape;20;p21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sz="4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476205" y="1532427"/>
            <a:ext cx="7754112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1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AIUB logo" id="23" name="Google Shape;2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38596" y="459899"/>
            <a:ext cx="1419654" cy="142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268941" y="1298762"/>
            <a:ext cx="406908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rbel"/>
              <a:buNone/>
              <a:defRPr b="1" sz="3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4783567" y="914400"/>
            <a:ext cx="406908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20" name="Google Shape;120;p30"/>
          <p:cNvSpPr txBox="1"/>
          <p:nvPr>
            <p:ph idx="2" type="body"/>
          </p:nvPr>
        </p:nvSpPr>
        <p:spPr>
          <a:xfrm>
            <a:off x="268941" y="2456329"/>
            <a:ext cx="4069080" cy="31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21" name="Google Shape;121;p3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" name="Google Shape;124;p30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125" name="Google Shape;125;p30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0" name="Google Shape;130;p31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31" name="Google Shape;131;p31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1"/>
          <p:cNvSpPr txBox="1"/>
          <p:nvPr>
            <p:ph type="title"/>
          </p:nvPr>
        </p:nvSpPr>
        <p:spPr>
          <a:xfrm>
            <a:off x="363071" y="4800600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/>
          <p:nvPr>
            <p:ph idx="2" type="pic"/>
          </p:nvPr>
        </p:nvSpPr>
        <p:spPr>
          <a:xfrm>
            <a:off x="284163" y="457199"/>
            <a:ext cx="85770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1"/>
          <p:cNvSpPr txBox="1"/>
          <p:nvPr>
            <p:ph idx="1" type="body"/>
          </p:nvPr>
        </p:nvSpPr>
        <p:spPr>
          <a:xfrm>
            <a:off x="419099" y="5367338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, Alt.">
  <p:cSld name="Picture with Caption, Alt.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42" name="Google Shape;142;p32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2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2"/>
          <p:cNvSpPr txBox="1"/>
          <p:nvPr>
            <p:ph type="title"/>
          </p:nvPr>
        </p:nvSpPr>
        <p:spPr>
          <a:xfrm>
            <a:off x="363071" y="4778189"/>
            <a:ext cx="836024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rbel"/>
              <a:buNone/>
              <a:defRPr b="0" sz="2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/>
          <p:nvPr>
            <p:ph idx="2" type="pic"/>
          </p:nvPr>
        </p:nvSpPr>
        <p:spPr>
          <a:xfrm>
            <a:off x="284163" y="457200"/>
            <a:ext cx="8577072" cy="3822192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419099" y="5344927"/>
            <a:ext cx="830421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262626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48" name="Google Shape;148;p3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, Picture, and Caption">
  <p:cSld name="Content, Picture, and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3657600" y="914400"/>
            <a:ext cx="5195047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33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419101" y="4953001"/>
            <a:ext cx="2472017" cy="1246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>
            <a:off x="410764" y="4419600"/>
            <a:ext cx="2475395" cy="510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rbel"/>
              <a:buNone/>
              <a:defRPr b="1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/>
          <p:nvPr>
            <p:ph idx="3" type="pic"/>
          </p:nvPr>
        </p:nvSpPr>
        <p:spPr>
          <a:xfrm>
            <a:off x="284164" y="594360"/>
            <a:ext cx="2743200" cy="3675888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" name="Google Shape;160;p33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1" name="Google Shape;161;p33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3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66" name="Google Shape;166;p34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67" name="Google Shape;167;p3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p34"/>
          <p:cNvSpPr txBox="1"/>
          <p:nvPr>
            <p:ph type="title"/>
          </p:nvPr>
        </p:nvSpPr>
        <p:spPr>
          <a:xfrm>
            <a:off x="3031661" y="4800600"/>
            <a:ext cx="569165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rbel"/>
              <a:buNone/>
              <a:defRPr b="0" i="0" sz="28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/>
          <p:nvPr>
            <p:ph idx="2" type="pic"/>
          </p:nvPr>
        </p:nvSpPr>
        <p:spPr>
          <a:xfrm>
            <a:off x="3021014" y="457199"/>
            <a:ext cx="5833872" cy="4352544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069805" y="5367338"/>
            <a:ext cx="5653507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6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810"/>
              <a:buNone/>
              <a:defRPr sz="900"/>
            </a:lvl9pPr>
          </a:lstStyle>
          <a:p/>
        </p:txBody>
      </p:sp>
      <p:sp>
        <p:nvSpPr>
          <p:cNvPr id="173" name="Google Shape;173;p3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34"/>
          <p:cNvSpPr/>
          <p:nvPr>
            <p:ph idx="3" type="pic"/>
          </p:nvPr>
        </p:nvSpPr>
        <p:spPr>
          <a:xfrm>
            <a:off x="284164" y="457200"/>
            <a:ext cx="2736850" cy="290779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/>
          <p:nvPr>
            <p:ph idx="4" type="pic"/>
          </p:nvPr>
        </p:nvSpPr>
        <p:spPr>
          <a:xfrm>
            <a:off x="284164" y="3364992"/>
            <a:ext cx="2736850" cy="28986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35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81" name="Google Shape;181;p3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5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5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5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" type="body"/>
          </p:nvPr>
        </p:nvSpPr>
        <p:spPr>
          <a:xfrm rot="5400000">
            <a:off x="2564607" y="-146843"/>
            <a:ext cx="4013200" cy="857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6"/>
          <p:cNvSpPr txBox="1"/>
          <p:nvPr>
            <p:ph type="title"/>
          </p:nvPr>
        </p:nvSpPr>
        <p:spPr>
          <a:xfrm rot="5400000">
            <a:off x="5219069" y="2949131"/>
            <a:ext cx="5921375" cy="969264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Corbe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 rot="5400000">
            <a:off x="564357" y="177007"/>
            <a:ext cx="5937250" cy="649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193" name="Google Shape;193;p3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6" name="Google Shape;196;p36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197" name="Google Shape;197;p36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6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" name="Google Shape;27;p22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28" name="Google Shape;28;p22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Image result for AIUB logo" id="31" name="Google Shape;3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9374" y="55844"/>
            <a:ext cx="1279161" cy="128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" name="Google Shape;34;p23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35" name="Google Shape;35;p23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3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" name="Google Shape;38;p23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1470" lvl="0" marL="457200" algn="l">
              <a:spcBef>
                <a:spcPts val="2000"/>
              </a:spcBef>
              <a:spcAft>
                <a:spcPts val="0"/>
              </a:spcAft>
              <a:buSzPts val="1620"/>
              <a:buChar char="🡽"/>
              <a:defRPr/>
            </a:lvl1pPr>
            <a:lvl2pPr indent="-331469" lvl="1" marL="914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">
  <p:cSld name="Title Slide with Pictur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24"/>
          <p:cNvSpPr/>
          <p:nvPr>
            <p:ph idx="2" type="pic"/>
          </p:nvPr>
        </p:nvSpPr>
        <p:spPr>
          <a:xfrm>
            <a:off x="284162" y="2017058"/>
            <a:ext cx="8574087" cy="437739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24"/>
          <p:cNvSpPr txBox="1"/>
          <p:nvPr>
            <p:ph idx="1" type="subTitle"/>
          </p:nvPr>
        </p:nvSpPr>
        <p:spPr>
          <a:xfrm>
            <a:off x="472420" y="1532965"/>
            <a:ext cx="7754284" cy="484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9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SzPts val="16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50" name="Google Shape;50;p24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51" name="Google Shape;51;p24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4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4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24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4"/>
          <p:cNvSpPr txBox="1"/>
          <p:nvPr>
            <p:ph type="ctrTitle"/>
          </p:nvPr>
        </p:nvSpPr>
        <p:spPr>
          <a:xfrm>
            <a:off x="418633" y="444728"/>
            <a:ext cx="7810967" cy="1088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58" name="Google Shape;58;p25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59" name="Google Shape;59;p2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5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5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5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5"/>
          <p:cNvSpPr txBox="1"/>
          <p:nvPr>
            <p:ph type="title"/>
          </p:nvPr>
        </p:nvSpPr>
        <p:spPr>
          <a:xfrm>
            <a:off x="429768" y="4814125"/>
            <a:ext cx="77724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475488" y="5861304"/>
            <a:ext cx="7735824" cy="402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with Picture">
  <p:cSld name="Section with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/>
          <p:nvPr>
            <p:ph idx="2" type="pic"/>
          </p:nvPr>
        </p:nvSpPr>
        <p:spPr>
          <a:xfrm>
            <a:off x="284162" y="443754"/>
            <a:ext cx="8574087" cy="4370293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rgbClr val="262626">
              <a:alpha val="84705"/>
            </a:srgbClr>
          </a:solidFill>
          <a:ln>
            <a:noFill/>
          </a:ln>
        </p:spPr>
        <p:txBody>
          <a:bodyPr anchorCtr="0" anchor="b" bIns="365750" lIns="91425" spcFirstLastPara="1" rIns="18287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t/>
            </a:r>
            <a:endParaRPr sz="4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74" name="Google Shape;74;p26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75" name="Google Shape;75;p26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6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🡽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6"/>
          <p:cNvSpPr txBox="1"/>
          <p:nvPr>
            <p:ph type="title"/>
          </p:nvPr>
        </p:nvSpPr>
        <p:spPr>
          <a:xfrm>
            <a:off x="430306" y="4814047"/>
            <a:ext cx="7772400" cy="10488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>
            <a:off x="470647" y="5862918"/>
            <a:ext cx="7732059" cy="40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2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4" name="Google Shape;84;p2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7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27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" type="body"/>
          </p:nvPr>
        </p:nvSpPr>
        <p:spPr>
          <a:xfrm>
            <a:off x="403412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89" name="Google Shape;89;p27"/>
          <p:cNvSpPr txBox="1"/>
          <p:nvPr>
            <p:ph idx="2" type="body"/>
          </p:nvPr>
        </p:nvSpPr>
        <p:spPr>
          <a:xfrm>
            <a:off x="4778188" y="2151063"/>
            <a:ext cx="393192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31470" lvl="5" marL="27432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6pPr>
            <a:lvl7pPr indent="-331470" lvl="6" marL="32004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7pPr>
            <a:lvl8pPr indent="-331470" lvl="7" marL="3657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8pPr>
            <a:lvl9pPr indent="-331470" lvl="8" marL="4114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9pPr>
          </a:lstStyle>
          <a:p/>
        </p:txBody>
      </p:sp>
      <p:sp>
        <p:nvSpPr>
          <p:cNvPr id="90" name="Google Shape;90;p27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2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6" name="Google Shape;96;p2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8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" type="body"/>
          </p:nvPr>
        </p:nvSpPr>
        <p:spPr>
          <a:xfrm>
            <a:off x="403412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1" name="Google Shape;101;p28"/>
          <p:cNvSpPr txBox="1"/>
          <p:nvPr>
            <p:ph idx="2" type="body"/>
          </p:nvPr>
        </p:nvSpPr>
        <p:spPr>
          <a:xfrm>
            <a:off x="403412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2" name="Google Shape;102;p28"/>
          <p:cNvSpPr txBox="1"/>
          <p:nvPr>
            <p:ph idx="3" type="body"/>
          </p:nvPr>
        </p:nvSpPr>
        <p:spPr>
          <a:xfrm>
            <a:off x="4779495" y="1735138"/>
            <a:ext cx="3931920" cy="83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40"/>
              <a:buNone/>
              <a:defRPr b="0" sz="26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600"/>
            </a:lvl9pPr>
          </a:lstStyle>
          <a:p/>
        </p:txBody>
      </p:sp>
      <p:sp>
        <p:nvSpPr>
          <p:cNvPr id="103" name="Google Shape;103;p28"/>
          <p:cNvSpPr txBox="1"/>
          <p:nvPr>
            <p:ph idx="4" type="body"/>
          </p:nvPr>
        </p:nvSpPr>
        <p:spPr>
          <a:xfrm>
            <a:off x="4779495" y="2590800"/>
            <a:ext cx="393192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330" lvl="0" marL="457200" algn="l">
              <a:spcBef>
                <a:spcPts val="2000"/>
              </a:spcBef>
              <a:spcAft>
                <a:spcPts val="0"/>
              </a:spcAft>
              <a:buSzPts val="1980"/>
              <a:buChar char="🡽"/>
              <a:defRPr sz="22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🡽"/>
              <a:defRPr sz="2000"/>
            </a:lvl2pPr>
            <a:lvl3pPr indent="-331469" lvl="2" marL="13716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3pPr>
            <a:lvl4pPr indent="-331469" lvl="3" marL="18288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4pPr>
            <a:lvl5pPr indent="-331470" lvl="4" marL="2286000" algn="l">
              <a:spcBef>
                <a:spcPts val="600"/>
              </a:spcBef>
              <a:spcAft>
                <a:spcPts val="0"/>
              </a:spcAft>
              <a:buSzPts val="1620"/>
              <a:buChar char="🡽"/>
              <a:defRPr sz="1800"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8pPr>
            <a:lvl9pPr indent="-320040" lvl="8" marL="4114800" algn="l">
              <a:spcBef>
                <a:spcPts val="600"/>
              </a:spcBef>
              <a:spcAft>
                <a:spcPts val="0"/>
              </a:spcAft>
              <a:buSzPts val="1440"/>
              <a:buChar char="🡽"/>
              <a:defRPr sz="1600"/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29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10" name="Google Shape;110;p2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9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" type="body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🡽"/>
              <a:defRPr b="0" i="0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433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980"/>
              <a:buFont typeface="Noto Sans Symbols"/>
              <a:buChar char="🡽"/>
              <a:defRPr b="0" i="0" sz="22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Noto Sans Symbols"/>
              <a:buChar char="🡽"/>
              <a:def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146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147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147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147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147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1470" lvl="8" marL="4114800" marR="0" rtl="0" algn="l">
              <a:spcBef>
                <a:spcPts val="60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Char char="🡽"/>
              <a:defRPr b="0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0" type="dt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2" type="sldNum"/>
          </p:nvPr>
        </p:nvSpPr>
        <p:spPr>
          <a:xfrm>
            <a:off x="8306459" y="167347"/>
            <a:ext cx="630621" cy="359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20"/>
          <p:cNvSpPr txBox="1"/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rgbClr val="262626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  <a:defRPr b="0" i="0" sz="4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illah.masumcu@aiub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s.cmu.edu/~fp/courses/15411-f09/lectures/08-predictive.pdf" TargetMode="External"/><Relationship Id="rId4" Type="http://schemas.openxmlformats.org/officeDocument/2006/relationships/hyperlink" Target="http://www1.cs.columbia.edu/~aho/cs4115/lectures/13-02-20.htm" TargetMode="External"/><Relationship Id="rId5" Type="http://schemas.openxmlformats.org/officeDocument/2006/relationships/hyperlink" Target="https://www.ques10.com/p/8960/construct-predictive-passing-table-for-following-2/" TargetMode="External"/><Relationship Id="rId6" Type="http://schemas.openxmlformats.org/officeDocument/2006/relationships/hyperlink" Target="https://www.tutorialspoint.com/compiler_design/compiler_design_top_down_parser.ht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Parsing and Parsing Table</a:t>
            </a:r>
            <a:endParaRPr/>
          </a:p>
        </p:txBody>
      </p:sp>
      <p:sp>
        <p:nvSpPr>
          <p:cNvPr id="205" name="Google Shape;205;p1"/>
          <p:cNvSpPr txBox="1"/>
          <p:nvPr>
            <p:ph idx="1" type="subTitle"/>
          </p:nvPr>
        </p:nvSpPr>
        <p:spPr>
          <a:xfrm>
            <a:off x="476205" y="1532427"/>
            <a:ext cx="278950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lang="en-US"/>
              <a:t>Course Code: CSC3220</a:t>
            </a:r>
            <a:endParaRPr/>
          </a:p>
        </p:txBody>
      </p:sp>
      <p:sp>
        <p:nvSpPr>
          <p:cNvPr id="206" name="Google Shape;206;p1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Dept. of Computer Science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Faculty of Science and Technology</a:t>
            </a:r>
            <a:endParaRPr b="1" i="0" sz="2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1"/>
          <p:cNvGraphicFramePr/>
          <p:nvPr/>
        </p:nvGraphicFramePr>
        <p:xfrm>
          <a:off x="476205" y="51860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{FD205A10-8F77-4EE0-A364-54E4B3D3BF12}</a:tableStyleId>
              </a:tblPr>
              <a:tblGrid>
                <a:gridCol w="1483225"/>
                <a:gridCol w="1397725"/>
                <a:gridCol w="1227900"/>
                <a:gridCol w="1541425"/>
                <a:gridCol w="1240975"/>
                <a:gridCol w="1444550"/>
              </a:tblGrid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Lecturer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Week No: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Semester: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8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Lecturer:</a:t>
                      </a:r>
                      <a:endParaRPr/>
                    </a:p>
                  </a:txBody>
                  <a:tcPr marT="45725" marB="45725" marR="91450" marL="91450"/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800"/>
                        <a:t>Md Masum Billah; </a:t>
                      </a:r>
                      <a:r>
                        <a:rPr i="1"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billah.masumcu@aiub.edu</a:t>
                      </a:r>
                      <a:r>
                        <a:rPr i="1" lang="en-US" sz="1800"/>
                        <a:t>, Masum.Billah.net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08" name="Google Shape;208;p1"/>
          <p:cNvSpPr txBox="1"/>
          <p:nvPr/>
        </p:nvSpPr>
        <p:spPr>
          <a:xfrm>
            <a:off x="3320578" y="1538380"/>
            <a:ext cx="4164439" cy="484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2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Title: Compiler Design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/>
          <p:nvPr>
            <p:ph type="ctrTitle"/>
          </p:nvPr>
        </p:nvSpPr>
        <p:spPr>
          <a:xfrm>
            <a:off x="295422" y="449004"/>
            <a:ext cx="7934895" cy="12109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en-US"/>
              <a:t>Predictive (LL1) Parsing Table </a:t>
            </a:r>
            <a:br>
              <a:rPr lang="en-US"/>
            </a:br>
            <a:r>
              <a:rPr lang="en-US"/>
              <a:t>Construction Rule</a:t>
            </a:r>
            <a:endParaRPr/>
          </a:p>
        </p:txBody>
      </p:sp>
      <p:sp>
        <p:nvSpPr>
          <p:cNvPr id="264" name="Google Shape;264;p10"/>
          <p:cNvSpPr txBox="1"/>
          <p:nvPr/>
        </p:nvSpPr>
        <p:spPr>
          <a:xfrm>
            <a:off x="295422" y="2222695"/>
            <a:ext cx="7934895" cy="3954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a Grammar Find out First and Follow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Take a production; Row should be left hand side and column should be first of right and side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we see epsilon in first of right hand side, place the production in follow also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first of right hand side terminal, directly place in table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first of right hand side is epsilon, directly place in follow of left hand side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(Example)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00050" y="1538887"/>
            <a:ext cx="3143899" cy="241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4200910"/>
            <a:ext cx="9144000" cy="172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"/>
          <p:cNvSpPr txBox="1"/>
          <p:nvPr/>
        </p:nvSpPr>
        <p:spPr>
          <a:xfrm>
            <a:off x="335494" y="595100"/>
            <a:ext cx="6895300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 table for the grammar (Example 1)</a:t>
            </a:r>
            <a:endParaRPr/>
          </a:p>
        </p:txBody>
      </p:sp>
      <p:pic>
        <p:nvPicPr>
          <p:cNvPr id="277" name="Google Shape;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5907" y="1579373"/>
            <a:ext cx="6513210" cy="2943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/>
        </p:nvSpPr>
        <p:spPr>
          <a:xfrm>
            <a:off x="335494" y="595100"/>
            <a:ext cx="6895300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 table for the grammar (Example 2)</a:t>
            </a:r>
            <a:endParaRPr/>
          </a:p>
        </p:txBody>
      </p:sp>
      <p:pic>
        <p:nvPicPr>
          <p:cNvPr id="283" name="Google Shape;2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721" y="2023276"/>
            <a:ext cx="7356199" cy="372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 txBox="1"/>
          <p:nvPr/>
        </p:nvSpPr>
        <p:spPr>
          <a:xfrm>
            <a:off x="335494" y="595100"/>
            <a:ext cx="6895300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9000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parsing table for the grammar (Example  3)</a:t>
            </a:r>
            <a:endParaRPr/>
          </a:p>
        </p:txBody>
      </p:sp>
      <p:pic>
        <p:nvPicPr>
          <p:cNvPr id="289" name="Google Shape;2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199" y="2051411"/>
            <a:ext cx="5196772" cy="272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/>
        </p:nvSpPr>
        <p:spPr>
          <a:xfrm>
            <a:off x="335494" y="731162"/>
            <a:ext cx="6543608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(Problem)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647114" y="1529091"/>
            <a:ext cx="745587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the following LL(1) grammar, which has the set of terminals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This grammar generates regular expressions over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a, b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with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 the RegExp OR operator, and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ep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meaning the ε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symbol. (Yes, this is a context free grammar for generating regular expressions!)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25" y="3499890"/>
            <a:ext cx="280035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/>
        </p:nvSpPr>
        <p:spPr>
          <a:xfrm>
            <a:off x="335493" y="731162"/>
            <a:ext cx="728919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(Solution)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202" y="2407472"/>
            <a:ext cx="5611595" cy="20430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6"/>
          <p:cNvSpPr txBox="1"/>
          <p:nvPr/>
        </p:nvSpPr>
        <p:spPr>
          <a:xfrm>
            <a:off x="1885071" y="1955409"/>
            <a:ext cx="4529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and FOLLOW sets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/>
        </p:nvSpPr>
        <p:spPr>
          <a:xfrm>
            <a:off x="335493" y="731162"/>
            <a:ext cx="7289195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Parsing Table Construction (Solution)</a:t>
            </a:r>
            <a:endParaRPr/>
          </a:p>
          <a:p>
            <a:pPr indent="0" lvl="0" marL="0" marR="0" rtl="0" algn="l">
              <a:spcBef>
                <a:spcPts val="200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2307101" y="1955409"/>
            <a:ext cx="45297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 (1) Parsing Table</a:t>
            </a:r>
            <a:endParaRPr/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5363" y="2521002"/>
            <a:ext cx="6033274" cy="307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 References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332249" y="2435897"/>
            <a:ext cx="865493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Carnegie Mellon University Material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https://www.cs.cmu.edu/~fp/courses/15411-f09/lectures/08-predictive.pdf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Columbia University Material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http://www1.cs.columbia.edu/~aho/cs4115/lectures/13-02-20.htm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Material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https://www.ques10.com/p/8960/construct-predictive-passing-table-for-following-2/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Tutorial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https://www.tutorialspoint.com/compiler_design/compiler_design_top_down_parser.htm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/>
        </p:nvSpPr>
        <p:spPr>
          <a:xfrm>
            <a:off x="335494" y="595100"/>
            <a:ext cx="3232896" cy="49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34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References/ Books</a:t>
            </a:r>
            <a:endParaRPr/>
          </a:p>
        </p:txBody>
      </p:sp>
      <p:sp>
        <p:nvSpPr>
          <p:cNvPr id="322" name="Google Shape;322;p19"/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Compilers-Principles, techniques and tools (2nd Edition) V. Aho, Sethi and D. Ullman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Principles of Compiler Design (2nd Revised Edition 2009) A. A. Puntambekar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Basics of Compiler Design Torben Mogensen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214" name="Google Shape;214;p2"/>
          <p:cNvSpPr txBox="1"/>
          <p:nvPr>
            <p:ph idx="1" type="subTitle"/>
          </p:nvPr>
        </p:nvSpPr>
        <p:spPr>
          <a:xfrm>
            <a:off x="486697" y="2363928"/>
            <a:ext cx="7754112" cy="3009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Quiz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Parsing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Parsing Technique(LL1 Grammar)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Font typeface="Noto Sans Symbols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Parsing Table Construction Technique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Examples</a:t>
            </a:r>
            <a:endParaRPr sz="24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Exercises</a:t>
            </a:r>
            <a:endParaRPr sz="2400">
              <a:solidFill>
                <a:schemeClr val="dk1"/>
              </a:solidFill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057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Objective and Outcome</a:t>
            </a:r>
            <a:endParaRPr/>
          </a:p>
        </p:txBody>
      </p:sp>
      <p:sp>
        <p:nvSpPr>
          <p:cNvPr id="220" name="Google Shape;220;p3"/>
          <p:cNvSpPr txBox="1"/>
          <p:nvPr>
            <p:ph idx="1" type="subTitle"/>
          </p:nvPr>
        </p:nvSpPr>
        <p:spPr>
          <a:xfrm>
            <a:off x="486697" y="2363928"/>
            <a:ext cx="7754112" cy="3009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Objective: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provide an overview of parsing and parsing types.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give an overview of predictive parser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To demonstrate the predictive parsing table construction for predictive / LL(1) parser from a given CFG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None/>
            </a:pPr>
            <a:r>
              <a:rPr lang="en-US" sz="2400">
                <a:solidFill>
                  <a:srgbClr val="FF0000"/>
                </a:solidFill>
              </a:rPr>
              <a:t>Outcome: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After this lecture the students will be able to understand basics of predictive and LL (1) parser.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>
                <a:solidFill>
                  <a:schemeClr val="dk1"/>
                </a:solidFill>
              </a:rPr>
              <a:t>The students will be capable of constructing a predictive parsing table from given CFG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Quiz</a:t>
            </a:r>
            <a:endParaRPr/>
          </a:p>
        </p:txBody>
      </p:sp>
      <p:sp>
        <p:nvSpPr>
          <p:cNvPr id="226" name="Google Shape;226;p4"/>
          <p:cNvSpPr txBox="1"/>
          <p:nvPr/>
        </p:nvSpPr>
        <p:spPr>
          <a:xfrm>
            <a:off x="216131" y="2177936"/>
            <a:ext cx="8695113" cy="382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72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Parsing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216131" y="2177936"/>
            <a:ext cx="8695113" cy="3823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process of determining if a string of terminals (tokens) can be generated by a grammar.</a:t>
            </a:r>
            <a:endParaRPr/>
          </a:p>
          <a:p>
            <a:pPr indent="-182880" lvl="0" marL="18288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complexity:</a:t>
            </a:r>
            <a:endParaRPr/>
          </a:p>
          <a:p>
            <a:pPr indent="-182880" lvl="1" marL="4572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any CFG there is a parser that takes at most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time to parse a string of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terminals.</a:t>
            </a:r>
            <a:endParaRPr/>
          </a:p>
          <a:p>
            <a:pPr indent="-182880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Linear algorithms suffice to parse essentially all languages that arise in practice.</a:t>
            </a:r>
            <a:endParaRPr/>
          </a:p>
          <a:p>
            <a:pPr indent="-182880" lvl="0" marL="18288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204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kinds of methods:</a:t>
            </a:r>
            <a:endParaRPr/>
          </a:p>
          <a:p>
            <a:pPr indent="-182880" lvl="1" marL="45720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Top-down: constructs a parse tree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root to leaves</a:t>
            </a:r>
            <a:endParaRPr/>
          </a:p>
          <a:p>
            <a:pPr indent="-182880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Bottom-up: constructs a parse tree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leaves to root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Types of Parsing</a:t>
            </a:r>
            <a:endParaRPr/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870" y="2091953"/>
            <a:ext cx="8637130" cy="395686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6"/>
          <p:cNvSpPr/>
          <p:nvPr/>
        </p:nvSpPr>
        <p:spPr>
          <a:xfrm>
            <a:off x="4726745" y="4628271"/>
            <a:ext cx="4037427" cy="73152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sx="101000" rotWithShape="0" dir="6600000" dist="25400" sy="1010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4726745" y="5359791"/>
            <a:ext cx="4037427" cy="73152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sx="101000" rotWithShape="0" dir="6600000" dist="25400" sy="101000">
              <a:srgbClr val="00000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ctrTitle"/>
          </p:nvPr>
        </p:nvSpPr>
        <p:spPr>
          <a:xfrm>
            <a:off x="421341" y="449005"/>
            <a:ext cx="780897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orbel"/>
              <a:buNone/>
            </a:pPr>
            <a:r>
              <a:rPr lang="en-US"/>
              <a:t>Parsing Table Overview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191344" y="2310938"/>
            <a:ext cx="8653398" cy="3876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Parsing table collects information from FIRST and FOLLOW set.</a:t>
            </a:r>
            <a:endParaRPr/>
          </a:p>
          <a:p>
            <a:pPr indent="-182880" lvl="0" marL="18288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Parsing table provides a direction/predictive guideline for generating a parse tree from a grammar. </a:t>
            </a:r>
            <a:endParaRPr/>
          </a:p>
          <a:p>
            <a:pPr indent="-182880" lvl="0" marL="182880" marR="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Parsing table provide information to create moves made by a predictive parser on a specific input.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/>
          <p:nvPr>
            <p:ph type="ctrTitle"/>
          </p:nvPr>
        </p:nvSpPr>
        <p:spPr>
          <a:xfrm>
            <a:off x="295422" y="576774"/>
            <a:ext cx="7934895" cy="1083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en-US"/>
              <a:t>LL(k) LL(1) Parser Design </a:t>
            </a:r>
            <a:br>
              <a:rPr lang="en-US"/>
            </a:br>
            <a:r>
              <a:rPr lang="en-US"/>
              <a:t>Prerequisite </a:t>
            </a:r>
            <a:endParaRPr/>
          </a:p>
        </p:txBody>
      </p:sp>
      <p:sp>
        <p:nvSpPr>
          <p:cNvPr id="252" name="Google Shape;252;p8"/>
          <p:cNvSpPr txBox="1"/>
          <p:nvPr/>
        </p:nvSpPr>
        <p:spPr>
          <a:xfrm>
            <a:off x="295422" y="2053883"/>
            <a:ext cx="7934895" cy="4123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Make the grammar suitable for top-down parser. By performing the elimination of left recursion. And by performing left factoring.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FIRST and FOLLOW of the variables.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Create Parsing table based on the information from FIRST and FOLLOW sets.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type="ctrTitle"/>
          </p:nvPr>
        </p:nvSpPr>
        <p:spPr>
          <a:xfrm>
            <a:off x="295422" y="449005"/>
            <a:ext cx="7934895" cy="1239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952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rbel"/>
              <a:buNone/>
            </a:pPr>
            <a:r>
              <a:rPr lang="en-US"/>
              <a:t>Predictive (LL1) Parsing Table </a:t>
            </a:r>
            <a:br>
              <a:rPr lang="en-US"/>
            </a:br>
            <a:r>
              <a:rPr lang="en-US"/>
              <a:t>Construction Rule</a:t>
            </a:r>
            <a:endParaRPr/>
          </a:p>
        </p:txBody>
      </p:sp>
      <p:sp>
        <p:nvSpPr>
          <p:cNvPr id="258" name="Google Shape;258;p9"/>
          <p:cNvSpPr txBox="1"/>
          <p:nvPr/>
        </p:nvSpPr>
        <p:spPr>
          <a:xfrm>
            <a:off x="295422" y="2222695"/>
            <a:ext cx="8581292" cy="3954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Collect information from FIRST and FOLLOW sets into a predictive parsing Table M[A,a]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M[A,a] is a 2D array where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nonterminal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is a terminal or the symbol $, the input endmarker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Production A -&gt; a is chosen if the next input symbol a is in First (a).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a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ε, we should again choose A-&gt; a, if the current input symbol is in FOLLOW (A) or if the $ on the input has been reached and $ is in the FOLLOW(A)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ctrum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2018-12-10T17:20:29Z</dcterms:created>
  <dc:creator>Mahbubul Syeed</dc:creator>
</cp:coreProperties>
</file>