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embeddedFontLst>
    <p:embeddedFont>
      <p:font typeface="Corbel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hFdsokm804FMNAI2CKcNIiVQY4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BD6A1F-38CE-4B8A-B0B7-94881E08432A}">
  <a:tblStyle styleId="{5CBD6A1F-38CE-4B8A-B0B7-94881E08432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orbel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italic.fntdata"/><Relationship Id="rId25" Type="http://schemas.openxmlformats.org/officeDocument/2006/relationships/font" Target="fonts/Corbel-bold.fntdata"/><Relationship Id="rId28" Type="http://customschemas.google.com/relationships/presentationmetadata" Target="metadata"/><Relationship Id="rId27" Type="http://schemas.openxmlformats.org/officeDocument/2006/relationships/font" Target="fonts/Corbel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9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b="0" i="0" sz="4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6" name="Google Shape;16;p19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7" name="Google Shape;17;p1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9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19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sz="4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9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IUB logo" id="23" name="Google Shape;2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38596" y="459899"/>
            <a:ext cx="1419654" cy="142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268941" y="1298762"/>
            <a:ext cx="406908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rbel"/>
              <a:buNone/>
              <a:defRPr b="1" sz="3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4783567" y="914400"/>
            <a:ext cx="406908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120" name="Google Shape;120;p28"/>
          <p:cNvSpPr txBox="1"/>
          <p:nvPr>
            <p:ph idx="2" type="body"/>
          </p:nvPr>
        </p:nvSpPr>
        <p:spPr>
          <a:xfrm>
            <a:off x="268941" y="2456329"/>
            <a:ext cx="4069080" cy="31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21" name="Google Shape;121;p28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28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125" name="Google Shape;125;p2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30" name="Google Shape;130;p29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31" name="Google Shape;131;p2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9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29"/>
          <p:cNvSpPr txBox="1"/>
          <p:nvPr>
            <p:ph type="title"/>
          </p:nvPr>
        </p:nvSpPr>
        <p:spPr>
          <a:xfrm>
            <a:off x="363071" y="4800600"/>
            <a:ext cx="836024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  <a:defRPr b="0" i="0" sz="28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/>
          <p:nvPr>
            <p:ph idx="2" type="pic"/>
          </p:nvPr>
        </p:nvSpPr>
        <p:spPr>
          <a:xfrm>
            <a:off x="284163" y="457199"/>
            <a:ext cx="8577072" cy="4352544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419099" y="5367338"/>
            <a:ext cx="830421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37" name="Google Shape;137;p29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, Alt.">
  <p:cSld name="Picture with Caption, Alt.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30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42" name="Google Shape;142;p3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30"/>
          <p:cNvSpPr txBox="1"/>
          <p:nvPr>
            <p:ph type="title"/>
          </p:nvPr>
        </p:nvSpPr>
        <p:spPr>
          <a:xfrm>
            <a:off x="363071" y="4778189"/>
            <a:ext cx="836024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rbel"/>
              <a:buNone/>
              <a:defRPr b="0" sz="2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0"/>
          <p:cNvSpPr/>
          <p:nvPr>
            <p:ph idx="2" type="pic"/>
          </p:nvPr>
        </p:nvSpPr>
        <p:spPr>
          <a:xfrm>
            <a:off x="284163" y="457200"/>
            <a:ext cx="8577072" cy="3822192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419099" y="5344927"/>
            <a:ext cx="830421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48" name="Google Shape;148;p30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0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, Picture, and Caption">
  <p:cSld name="Content, Picture, and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3657600" y="914400"/>
            <a:ext cx="5195047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153" name="Google Shape;153;p31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1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3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419101" y="4953001"/>
            <a:ext cx="2472017" cy="1246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58" name="Google Shape;158;p31"/>
          <p:cNvSpPr txBox="1"/>
          <p:nvPr>
            <p:ph type="title"/>
          </p:nvPr>
        </p:nvSpPr>
        <p:spPr>
          <a:xfrm>
            <a:off x="410764" y="4419600"/>
            <a:ext cx="2475395" cy="5109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bel"/>
              <a:buNone/>
              <a:defRPr b="1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1"/>
          <p:cNvSpPr/>
          <p:nvPr>
            <p:ph idx="3" type="pic"/>
          </p:nvPr>
        </p:nvSpPr>
        <p:spPr>
          <a:xfrm>
            <a:off x="284164" y="594360"/>
            <a:ext cx="2743200" cy="367588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0" name="Google Shape;160;p31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1" name="Google Shape;161;p3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>
  <p:cSld name="3 Pictures with Caption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66" name="Google Shape;166;p32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67" name="Google Shape;167;p32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32"/>
          <p:cNvSpPr txBox="1"/>
          <p:nvPr>
            <p:ph type="title"/>
          </p:nvPr>
        </p:nvSpPr>
        <p:spPr>
          <a:xfrm>
            <a:off x="3031661" y="4800600"/>
            <a:ext cx="569165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  <a:defRPr b="0" i="0" sz="28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2"/>
          <p:cNvSpPr/>
          <p:nvPr>
            <p:ph idx="2" type="pic"/>
          </p:nvPr>
        </p:nvSpPr>
        <p:spPr>
          <a:xfrm>
            <a:off x="3021014" y="457199"/>
            <a:ext cx="5833872" cy="4352544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069805" y="5367338"/>
            <a:ext cx="5653507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73" name="Google Shape;173;p32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2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2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32"/>
          <p:cNvSpPr/>
          <p:nvPr>
            <p:ph idx="3" type="pic"/>
          </p:nvPr>
        </p:nvSpPr>
        <p:spPr>
          <a:xfrm>
            <a:off x="284164" y="457200"/>
            <a:ext cx="2736850" cy="2907792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2"/>
          <p:cNvSpPr/>
          <p:nvPr>
            <p:ph idx="4" type="pic"/>
          </p:nvPr>
        </p:nvSpPr>
        <p:spPr>
          <a:xfrm>
            <a:off x="284164" y="3364992"/>
            <a:ext cx="2736850" cy="289864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33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81" name="Google Shape;181;p3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33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 rot="5400000">
            <a:off x="2564607" y="-146843"/>
            <a:ext cx="4013200" cy="857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/>
        </p:txBody>
      </p:sp>
      <p:sp>
        <p:nvSpPr>
          <p:cNvPr id="186" name="Google Shape;186;p33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3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3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4"/>
          <p:cNvSpPr txBox="1"/>
          <p:nvPr>
            <p:ph type="title"/>
          </p:nvPr>
        </p:nvSpPr>
        <p:spPr>
          <a:xfrm rot="5400000">
            <a:off x="5219069" y="2949131"/>
            <a:ext cx="5921375" cy="969264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rbe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 rot="5400000">
            <a:off x="564357" y="177007"/>
            <a:ext cx="5937250" cy="6497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/>
        </p:txBody>
      </p:sp>
      <p:sp>
        <p:nvSpPr>
          <p:cNvPr id="193" name="Google Shape;193;p34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4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4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6" name="Google Shape;196;p34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197" name="Google Shape;197;p34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4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4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" name="Google Shape;27;p20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28" name="Google Shape;28;p2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 result for AIUB logo" id="31" name="Google Shape;3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374" y="55844"/>
            <a:ext cx="1279161" cy="128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" name="Google Shape;34;p21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35" name="Google Shape;35;p2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1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21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>
  <p:cSld name="Title Slide with Pictur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22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2"/>
          <p:cNvSpPr/>
          <p:nvPr>
            <p:ph idx="2" type="pic"/>
          </p:nvPr>
        </p:nvSpPr>
        <p:spPr>
          <a:xfrm>
            <a:off x="284162" y="2017058"/>
            <a:ext cx="8574087" cy="4377391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2"/>
          <p:cNvSpPr txBox="1"/>
          <p:nvPr>
            <p:ph idx="1" type="subTitle"/>
          </p:nvPr>
        </p:nvSpPr>
        <p:spPr>
          <a:xfrm>
            <a:off x="472420" y="1532965"/>
            <a:ext cx="7754284" cy="484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50" name="Google Shape;50;p22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51" name="Google Shape;51;p22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22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2"/>
          <p:cNvSpPr txBox="1"/>
          <p:nvPr>
            <p:ph type="ctrTitle"/>
          </p:nvPr>
        </p:nvSpPr>
        <p:spPr>
          <a:xfrm>
            <a:off x="418633" y="444728"/>
            <a:ext cx="7810967" cy="1088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58" name="Google Shape;58;p23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59" name="Google Shape;59;p23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23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3"/>
          <p:cNvSpPr txBox="1"/>
          <p:nvPr>
            <p:ph type="title"/>
          </p:nvPr>
        </p:nvSpPr>
        <p:spPr>
          <a:xfrm>
            <a:off x="429768" y="4814125"/>
            <a:ext cx="777240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b="0" i="0" sz="42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475488" y="5861304"/>
            <a:ext cx="7735824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with Picture">
  <p:cSld name="Section with Pictur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/>
          <p:nvPr>
            <p:ph idx="2" type="pic"/>
          </p:nvPr>
        </p:nvSpPr>
        <p:spPr>
          <a:xfrm>
            <a:off x="284162" y="443754"/>
            <a:ext cx="8574087" cy="4370293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4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4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74" name="Google Shape;74;p24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75" name="Google Shape;75;p2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4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24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4"/>
          <p:cNvSpPr txBox="1"/>
          <p:nvPr>
            <p:ph type="title"/>
          </p:nvPr>
        </p:nvSpPr>
        <p:spPr>
          <a:xfrm>
            <a:off x="430306" y="4814047"/>
            <a:ext cx="7772400" cy="10488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b="0" i="0" sz="4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470647" y="5862918"/>
            <a:ext cx="7732059" cy="40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" name="Google Shape;83;p25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4" name="Google Shape;84;p2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5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25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403412" y="2151063"/>
            <a:ext cx="393192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89" name="Google Shape;89;p25"/>
          <p:cNvSpPr txBox="1"/>
          <p:nvPr>
            <p:ph idx="2" type="body"/>
          </p:nvPr>
        </p:nvSpPr>
        <p:spPr>
          <a:xfrm>
            <a:off x="4778188" y="2151063"/>
            <a:ext cx="393192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90" name="Google Shape;90;p25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2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6" name="Google Shape;96;p2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6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26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>
            <a:off x="403412" y="1735138"/>
            <a:ext cx="3931920" cy="83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101" name="Google Shape;101;p26"/>
          <p:cNvSpPr txBox="1"/>
          <p:nvPr>
            <p:ph idx="2" type="body"/>
          </p:nvPr>
        </p:nvSpPr>
        <p:spPr>
          <a:xfrm>
            <a:off x="403412" y="2590800"/>
            <a:ext cx="3931920" cy="35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8pPr>
            <a:lvl9pPr indent="-320040" lvl="8" marL="41148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9pPr>
          </a:lstStyle>
          <a:p/>
        </p:txBody>
      </p:sp>
      <p:sp>
        <p:nvSpPr>
          <p:cNvPr id="102" name="Google Shape;102;p26"/>
          <p:cNvSpPr txBox="1"/>
          <p:nvPr>
            <p:ph idx="3" type="body"/>
          </p:nvPr>
        </p:nvSpPr>
        <p:spPr>
          <a:xfrm>
            <a:off x="4779495" y="1735138"/>
            <a:ext cx="3931920" cy="83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b="0" sz="26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103" name="Google Shape;103;p26"/>
          <p:cNvSpPr txBox="1"/>
          <p:nvPr>
            <p:ph idx="4" type="body"/>
          </p:nvPr>
        </p:nvSpPr>
        <p:spPr>
          <a:xfrm>
            <a:off x="4779495" y="2590800"/>
            <a:ext cx="3931920" cy="35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8pPr>
            <a:lvl9pPr indent="-320040" lvl="8" marL="41148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9pPr>
          </a:lstStyle>
          <a:p/>
        </p:txBody>
      </p:sp>
      <p:sp>
        <p:nvSpPr>
          <p:cNvPr id="104" name="Google Shape;104;p26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2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10" name="Google Shape;110;p2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27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idx="1" type="body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Char char="🡽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980"/>
              <a:buFont typeface="Noto Sans Symbols"/>
              <a:buChar char="🡽"/>
              <a:defRPr b="0" i="0" sz="2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🡽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146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147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147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147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147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147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18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b="0" i="0" sz="4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/>
          <p:nvPr>
            <p:ph type="ctrTitle"/>
          </p:nvPr>
        </p:nvSpPr>
        <p:spPr>
          <a:xfrm>
            <a:off x="421341" y="461496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rbel"/>
              <a:buNone/>
            </a:pPr>
            <a:r>
              <a:rPr lang="en-US"/>
              <a:t>Stack Movement Predictive </a:t>
            </a:r>
            <a:br>
              <a:rPr lang="en-US"/>
            </a:br>
            <a:r>
              <a:rPr lang="en-US"/>
              <a:t>parser</a:t>
            </a:r>
            <a:endParaRPr/>
          </a:p>
        </p:txBody>
      </p:sp>
      <p:sp>
        <p:nvSpPr>
          <p:cNvPr id="205" name="Google Shape;205;p1"/>
          <p:cNvSpPr txBox="1"/>
          <p:nvPr>
            <p:ph idx="1" type="subTitle"/>
          </p:nvPr>
        </p:nvSpPr>
        <p:spPr>
          <a:xfrm>
            <a:off x="476205" y="1532427"/>
            <a:ext cx="2789509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Course Code: CSC3220</a:t>
            </a:r>
            <a:endParaRPr/>
          </a:p>
        </p:txBody>
      </p:sp>
      <p:sp>
        <p:nvSpPr>
          <p:cNvPr id="206" name="Google Shape;206;p1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Dept. of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Faculty of Science and Technology</a:t>
            </a:r>
            <a:endParaRPr b="1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1"/>
          <p:cNvGraphicFramePr/>
          <p:nvPr/>
        </p:nvGraphicFramePr>
        <p:xfrm>
          <a:off x="476205" y="5186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{5CBD6A1F-38CE-4B8A-B0B7-94881E08432A}</a:tableStyleId>
              </a:tblPr>
              <a:tblGrid>
                <a:gridCol w="1483225"/>
                <a:gridCol w="1397725"/>
                <a:gridCol w="1227900"/>
                <a:gridCol w="1541425"/>
                <a:gridCol w="1240975"/>
                <a:gridCol w="1444550"/>
              </a:tblGrid>
              <a:tr h="37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Lecturer No: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 No: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Semester: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Lecturer:</a:t>
                      </a:r>
                      <a:endParaRPr/>
                    </a:p>
                  </a:txBody>
                  <a:tcPr marT="45725" marB="45725" marR="91450" marL="91450"/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billah.masumcu@aiub.edu</a:t>
                      </a:r>
                      <a:endParaRPr i="1" sz="1800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08" name="Google Shape;208;p1"/>
          <p:cNvSpPr txBox="1"/>
          <p:nvPr/>
        </p:nvSpPr>
        <p:spPr>
          <a:xfrm>
            <a:off x="3320578" y="1538380"/>
            <a:ext cx="4164439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 Title: Compiler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 Table Construction (Example 1)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050" y="1538887"/>
            <a:ext cx="3143899" cy="241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4200910"/>
            <a:ext cx="9144000" cy="172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 txBox="1"/>
          <p:nvPr/>
        </p:nvSpPr>
        <p:spPr>
          <a:xfrm>
            <a:off x="335493" y="731162"/>
            <a:ext cx="7120384" cy="633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Movement a Predictive Parser (Example 1)</a:t>
            </a:r>
            <a:endParaRPr/>
          </a:p>
        </p:txBody>
      </p:sp>
      <p:pic>
        <p:nvPicPr>
          <p:cNvPr id="275" name="Google Shape;27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456" y="1849849"/>
            <a:ext cx="6835462" cy="456473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1"/>
          <p:cNvSpPr txBox="1"/>
          <p:nvPr/>
        </p:nvSpPr>
        <p:spPr>
          <a:xfrm>
            <a:off x="1460500" y="1422541"/>
            <a:ext cx="5511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input String:  id + id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2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 Table Construction (Example 2)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2"/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the following LL(1) grammar, which has the set of terminals </a:t>
            </a: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</a:t>
            </a: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This grammar generates regular expressions over </a:t>
            </a: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with 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meaning the RegExp OR operator, and 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meaning the ε</a:t>
            </a:r>
            <a:r>
              <a:rPr i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symbol. (Yes, this is a context free grammar for generating regular expressions!)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825" y="3499890"/>
            <a:ext cx="28003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/>
        </p:nvSpPr>
        <p:spPr>
          <a:xfrm>
            <a:off x="335493" y="731162"/>
            <a:ext cx="7289195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 Table Construction (Example 2)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6202" y="2407472"/>
            <a:ext cx="5611595" cy="204305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3"/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and FOLLOW sets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/>
          <p:nvPr/>
        </p:nvSpPr>
        <p:spPr>
          <a:xfrm>
            <a:off x="335493" y="731162"/>
            <a:ext cx="7289195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 Table Construction (Example 2)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 (1) Parsing Table</a:t>
            </a:r>
            <a:endParaRPr/>
          </a:p>
        </p:txBody>
      </p:sp>
      <p:pic>
        <p:nvPicPr>
          <p:cNvPr id="297" name="Google Shape;2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363" y="2521002"/>
            <a:ext cx="6033274" cy="307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/>
        </p:nvSpPr>
        <p:spPr>
          <a:xfrm>
            <a:off x="335493" y="731162"/>
            <a:ext cx="7289195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 Table Construction (Example 2)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1555363" y="1405326"/>
            <a:ext cx="5281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of an LL(1) parser on the input string ab*.</a:t>
            </a:r>
            <a:endParaRPr/>
          </a:p>
        </p:txBody>
      </p:sp>
      <p:pic>
        <p:nvPicPr>
          <p:cNvPr id="304" name="Google Shape;3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5589" y="1909688"/>
            <a:ext cx="3360127" cy="482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References</a:t>
            </a:r>
            <a:endParaRPr/>
          </a:p>
        </p:txBody>
      </p:sp>
      <p:sp>
        <p:nvSpPr>
          <p:cNvPr id="310" name="Google Shape;310;p16"/>
          <p:cNvSpPr txBox="1"/>
          <p:nvPr/>
        </p:nvSpPr>
        <p:spPr>
          <a:xfrm>
            <a:off x="335494" y="2251231"/>
            <a:ext cx="83204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Compilers-Principles, techniques and tools (2nd Edition) V. Aho, Sethi and D. Ullman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References/ Books</a:t>
            </a:r>
            <a:endParaRPr/>
          </a:p>
        </p:txBody>
      </p:sp>
      <p:sp>
        <p:nvSpPr>
          <p:cNvPr id="316" name="Google Shape;316;p17"/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Compilers-Principles, techniques and tools (2nd Edition) V. Aho, Sethi and D. Ullman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Principles of Compiler Design (2nd Revised Edition 2009) A. A. Puntambekar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Basics of Compiler Design Torben Mogensen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Lecture Outline</a:t>
            </a:r>
            <a:endParaRPr/>
          </a:p>
        </p:txBody>
      </p:sp>
      <p:sp>
        <p:nvSpPr>
          <p:cNvPr id="214" name="Google Shape;214;p2"/>
          <p:cNvSpPr txBox="1"/>
          <p:nvPr>
            <p:ph idx="1" type="subTitle"/>
          </p:nvPr>
        </p:nvSpPr>
        <p:spPr>
          <a:xfrm>
            <a:off x="486697" y="2363928"/>
            <a:ext cx="7754112" cy="3009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Noto Sans Symbols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First, Follow and Parsing Table Exercise and Practice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Non-Recursive predictive parsing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Stack Movement of Predictive parser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Objective and Outcome</a:t>
            </a:r>
            <a:endParaRPr/>
          </a:p>
        </p:txBody>
      </p:sp>
      <p:sp>
        <p:nvSpPr>
          <p:cNvPr id="220" name="Google Shape;220;p3"/>
          <p:cNvSpPr txBox="1"/>
          <p:nvPr>
            <p:ph idx="1" type="subTitle"/>
          </p:nvPr>
        </p:nvSpPr>
        <p:spPr>
          <a:xfrm>
            <a:off x="486697" y="2363928"/>
            <a:ext cx="7754112" cy="34653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900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</a:rPr>
              <a:t>Objective: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To review predictive parsing table construction with example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To elaborate the necessity of stack movement by a predictive parser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To explain non-recursive predictive parsing algorithm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Demonstrate stack movement of a predictive parser for a certain input with example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9000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</a:rPr>
              <a:t>Outcome: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The student will improve their ability of FIRST, FOLLOW and parsing table construction skills.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After this class the students will understand non-recursive predictive parsing algorithm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The students will be capable of demonstrating stack movement of a predictive parser for a certain given input string from given Grammar (CFG)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"/>
          <p:cNvSpPr txBox="1"/>
          <p:nvPr/>
        </p:nvSpPr>
        <p:spPr>
          <a:xfrm>
            <a:off x="335494" y="595100"/>
            <a:ext cx="7246406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parsing table for the grammar (Example)</a:t>
            </a:r>
            <a:endParaRPr/>
          </a:p>
        </p:txBody>
      </p:sp>
      <p:pic>
        <p:nvPicPr>
          <p:cNvPr id="226" name="Google Shape;2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494" y="1451611"/>
            <a:ext cx="8533125" cy="1868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494" y="3428999"/>
            <a:ext cx="8565416" cy="2648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494" y="1223889"/>
            <a:ext cx="7670311" cy="540408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5"/>
          <p:cNvSpPr txBox="1"/>
          <p:nvPr/>
        </p:nvSpPr>
        <p:spPr>
          <a:xfrm>
            <a:off x="335494" y="595100"/>
            <a:ext cx="7246406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parsing table for the grammar (Example)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494" y="1412070"/>
            <a:ext cx="8433215" cy="397585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6"/>
          <p:cNvSpPr txBox="1"/>
          <p:nvPr/>
        </p:nvSpPr>
        <p:spPr>
          <a:xfrm>
            <a:off x="335494" y="595100"/>
            <a:ext cx="7246406" cy="6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parsing table for the grammar (Example)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 txBox="1"/>
          <p:nvPr>
            <p:ph type="ctrTitle"/>
          </p:nvPr>
        </p:nvSpPr>
        <p:spPr>
          <a:xfrm>
            <a:off x="168122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Non Recursive Predictive Parsing</a:t>
            </a:r>
            <a:endParaRPr/>
          </a:p>
        </p:txBody>
      </p:sp>
      <p:sp>
        <p:nvSpPr>
          <p:cNvPr id="245" name="Google Shape;245;p7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246" name="Google Shape;246;p7"/>
          <p:cNvSpPr txBox="1"/>
          <p:nvPr/>
        </p:nvSpPr>
        <p:spPr>
          <a:xfrm>
            <a:off x="476205" y="2590398"/>
            <a:ext cx="3419140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possible to build a non recursive predictive parser by maintaining a stack.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key problem during predictive parsing is that determining the production to be applied for a nonterminal.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non recursive parser looks up the production to be applied in the parsing table.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2610" y="2749501"/>
            <a:ext cx="50482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"/>
          <p:cNvSpPr txBox="1"/>
          <p:nvPr>
            <p:ph type="ctrTitle"/>
          </p:nvPr>
        </p:nvSpPr>
        <p:spPr>
          <a:xfrm>
            <a:off x="168122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Non Recursive Predictive Parser</a:t>
            </a:r>
            <a:endParaRPr/>
          </a:p>
        </p:txBody>
      </p:sp>
      <p:sp>
        <p:nvSpPr>
          <p:cNvPr id="253" name="Google Shape;253;p8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Algorithm</a:t>
            </a:r>
            <a:endParaRPr/>
          </a:p>
        </p:txBody>
      </p:sp>
      <p:sp>
        <p:nvSpPr>
          <p:cNvPr id="254" name="Google Shape;254;p8"/>
          <p:cNvSpPr txBox="1"/>
          <p:nvPr/>
        </p:nvSpPr>
        <p:spPr>
          <a:xfrm>
            <a:off x="168122" y="2212063"/>
            <a:ext cx="340507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String (input) w, a parsing table M and a grammar 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 is in L(G), a leftmost derivation of w; or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Initially, the parser is in a configuration in which it has $S on the stack with S, the start symbol of G on top, and w$ in the input buffer. The program that utilizes the predictive parsing table M to produce a parse for the input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0" y="2212063"/>
            <a:ext cx="5810250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/>
          <p:nvPr>
            <p:ph type="ctrTitle"/>
          </p:nvPr>
        </p:nvSpPr>
        <p:spPr>
          <a:xfrm>
            <a:off x="168122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Stack Movement </a:t>
            </a:r>
            <a:endParaRPr/>
          </a:p>
        </p:txBody>
      </p:sp>
      <p:sp>
        <p:nvSpPr>
          <p:cNvPr id="261" name="Google Shape;261;p9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Non Recursive Predictive Parser Method</a:t>
            </a:r>
            <a:endParaRPr/>
          </a:p>
        </p:txBody>
      </p:sp>
      <p:sp>
        <p:nvSpPr>
          <p:cNvPr id="262" name="Google Shape;262;p9"/>
          <p:cNvSpPr txBox="1"/>
          <p:nvPr/>
        </p:nvSpPr>
        <p:spPr>
          <a:xfrm>
            <a:off x="142433" y="2435897"/>
            <a:ext cx="8519429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help of FIRST, FOLLOW and associated Parse Table predictive parser makes moves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 certain input string the predictive parser makes the sequence of moves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input pointer points to the leftmost symbol of the string in the input column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tracing out a leftmost derivation for the input, the productions output are those of a leftmost derivation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input symbols that have already been scanned, followed by the grammar symbols on the stack (from top to bottom), make up the left-sentential forms in the derivation.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ctrum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2018-12-10T17:20:29Z</dcterms:created>
  <dc:creator>Mahbubul Syeed</dc:creator>
</cp:coreProperties>
</file>