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i0iU981VUdtQCxLUtsw/R/bbWv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2D6AB9-884A-4249-BC8F-EF3FEE230EC1}">
  <a:tblStyle styleId="{BA2D6AB9-884A-4249-BC8F-EF3FEE230EC1}"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bel-regular.fntdata"/><Relationship Id="rId25" Type="http://schemas.openxmlformats.org/officeDocument/2006/relationships/slide" Target="slides/slide19.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1"/>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b="0" i="0" sz="4200" u="none" cap="none" strike="noStrike">
              <a:solidFill>
                <a:schemeClr val="lt1"/>
              </a:solidFill>
              <a:latin typeface="Corbel"/>
              <a:ea typeface="Corbel"/>
              <a:cs typeface="Corbel"/>
              <a:sym typeface="Corbel"/>
            </a:endParaRPr>
          </a:p>
        </p:txBody>
      </p:sp>
      <p:grpSp>
        <p:nvGrpSpPr>
          <p:cNvPr id="16" name="Google Shape;16;p21"/>
          <p:cNvGrpSpPr/>
          <p:nvPr/>
        </p:nvGrpSpPr>
        <p:grpSpPr>
          <a:xfrm>
            <a:off x="284163" y="1906542"/>
            <a:ext cx="8576373" cy="137411"/>
            <a:chOff x="284163" y="1759424"/>
            <a:chExt cx="8576373" cy="137411"/>
          </a:xfrm>
        </p:grpSpPr>
        <p:sp>
          <p:nvSpPr>
            <p:cNvPr id="17" name="Google Shape;17;p21"/>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1"/>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1"/>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 name="Google Shape;20;p21"/>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2" name="Google Shape;22;p21"/>
          <p:cNvSpPr/>
          <p:nvPr/>
        </p:nvSpPr>
        <p:spPr>
          <a:xfrm>
            <a:off x="284163" y="6227064"/>
            <a:ext cx="8574087" cy="173736"/>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AIUB logo" id="23" name="Google Shape;23;p21"/>
          <p:cNvPicPr preferRelativeResize="0"/>
          <p:nvPr/>
        </p:nvPicPr>
        <p:blipFill rotWithShape="1">
          <a:blip r:embed="rId2">
            <a:alphaModFix/>
          </a:blip>
          <a:srcRect b="0" l="0" r="0" t="0"/>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30"/>
          <p:cNvSpPr txBox="1"/>
          <p:nvPr>
            <p:ph type="title"/>
          </p:nvPr>
        </p:nvSpPr>
        <p:spPr>
          <a:xfrm>
            <a:off x="268941" y="1298762"/>
            <a:ext cx="4069080" cy="1162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2"/>
              </a:buClr>
              <a:buSzPts val="3200"/>
              <a:buFont typeface="Corbel"/>
              <a:buNone/>
              <a:defRPr b="1" sz="32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0"/>
          <p:cNvSpPr txBox="1"/>
          <p:nvPr>
            <p:ph idx="1" type="body"/>
          </p:nvPr>
        </p:nvSpPr>
        <p:spPr>
          <a:xfrm>
            <a:off x="4783567" y="914400"/>
            <a:ext cx="4069080"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20" name="Google Shape;120;p30"/>
          <p:cNvSpPr txBox="1"/>
          <p:nvPr>
            <p:ph idx="2" type="body"/>
          </p:nvPr>
        </p:nvSpPr>
        <p:spPr>
          <a:xfrm>
            <a:off x="268941" y="2456329"/>
            <a:ext cx="4069080" cy="3182472"/>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SzPts val="1620"/>
              <a:buNone/>
              <a:defRPr sz="1800"/>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21" name="Google Shape;121;p3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24" name="Google Shape;124;p30"/>
          <p:cNvGrpSpPr/>
          <p:nvPr/>
        </p:nvGrpSpPr>
        <p:grpSpPr>
          <a:xfrm>
            <a:off x="284163" y="452718"/>
            <a:ext cx="8576373" cy="137411"/>
            <a:chOff x="284163" y="1577847"/>
            <a:chExt cx="8576373" cy="137411"/>
          </a:xfrm>
        </p:grpSpPr>
        <p:sp>
          <p:nvSpPr>
            <p:cNvPr id="125" name="Google Shape;125;p30"/>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0"/>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0"/>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31"/>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30" name="Google Shape;130;p31"/>
          <p:cNvGrpSpPr/>
          <p:nvPr/>
        </p:nvGrpSpPr>
        <p:grpSpPr>
          <a:xfrm>
            <a:off x="284163" y="6263389"/>
            <a:ext cx="8576373" cy="137411"/>
            <a:chOff x="284163" y="1759424"/>
            <a:chExt cx="8576373" cy="137411"/>
          </a:xfrm>
        </p:grpSpPr>
        <p:sp>
          <p:nvSpPr>
            <p:cNvPr id="131" name="Google Shape;131;p31"/>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1"/>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1"/>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4" name="Google Shape;134;p31"/>
          <p:cNvSpPr txBox="1"/>
          <p:nvPr>
            <p:ph type="title"/>
          </p:nvPr>
        </p:nvSpPr>
        <p:spPr>
          <a:xfrm>
            <a:off x="363071" y="4800600"/>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1"/>
          <p:cNvSpPr/>
          <p:nvPr>
            <p:ph idx="2" type="pic"/>
          </p:nvPr>
        </p:nvSpPr>
        <p:spPr>
          <a:xfrm>
            <a:off x="284163" y="457199"/>
            <a:ext cx="8577072" cy="4352544"/>
          </a:xfrm>
          <a:prstGeom prst="rect">
            <a:avLst/>
          </a:prstGeom>
          <a:noFill/>
          <a:ln>
            <a:noFill/>
          </a:ln>
        </p:spPr>
      </p:sp>
      <p:sp>
        <p:nvSpPr>
          <p:cNvPr id="136" name="Google Shape;136;p31"/>
          <p:cNvSpPr txBox="1"/>
          <p:nvPr>
            <p:ph idx="1" type="body"/>
          </p:nvPr>
        </p:nvSpPr>
        <p:spPr>
          <a:xfrm>
            <a:off x="419099" y="5367338"/>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37" name="Google Shape;137;p3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spTree>
      <p:nvGrpSpPr>
        <p:cNvPr id="140" name="Shape 140"/>
        <p:cNvGrpSpPr/>
        <p:nvPr/>
      </p:nvGrpSpPr>
      <p:grpSpPr>
        <a:xfrm>
          <a:off x="0" y="0"/>
          <a:ext cx="0" cy="0"/>
          <a:chOff x="0" y="0"/>
          <a:chExt cx="0" cy="0"/>
        </a:xfrm>
      </p:grpSpPr>
      <p:grpSp>
        <p:nvGrpSpPr>
          <p:cNvPr id="141" name="Google Shape;141;p32"/>
          <p:cNvGrpSpPr/>
          <p:nvPr/>
        </p:nvGrpSpPr>
        <p:grpSpPr>
          <a:xfrm>
            <a:off x="284163" y="4280647"/>
            <a:ext cx="8576373" cy="137411"/>
            <a:chOff x="284163" y="1759424"/>
            <a:chExt cx="8576373" cy="137411"/>
          </a:xfrm>
        </p:grpSpPr>
        <p:sp>
          <p:nvSpPr>
            <p:cNvPr id="142" name="Google Shape;142;p32"/>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32"/>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32"/>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5" name="Google Shape;145;p32"/>
          <p:cNvSpPr txBox="1"/>
          <p:nvPr>
            <p:ph type="title"/>
          </p:nvPr>
        </p:nvSpPr>
        <p:spPr>
          <a:xfrm>
            <a:off x="363071" y="4778189"/>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2"/>
              </a:buClr>
              <a:buSzPts val="2800"/>
              <a:buFont typeface="Corbel"/>
              <a:buNone/>
              <a:defRPr b="0" sz="28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2"/>
          <p:cNvSpPr/>
          <p:nvPr>
            <p:ph idx="2" type="pic"/>
          </p:nvPr>
        </p:nvSpPr>
        <p:spPr>
          <a:xfrm>
            <a:off x="284163" y="457200"/>
            <a:ext cx="8577072" cy="3822192"/>
          </a:xfrm>
          <a:prstGeom prst="rect">
            <a:avLst/>
          </a:prstGeom>
          <a:noFill/>
          <a:ln>
            <a:noFill/>
          </a:ln>
        </p:spPr>
      </p:sp>
      <p:sp>
        <p:nvSpPr>
          <p:cNvPr id="147" name="Google Shape;147;p32"/>
          <p:cNvSpPr txBox="1"/>
          <p:nvPr>
            <p:ph idx="1" type="body"/>
          </p:nvPr>
        </p:nvSpPr>
        <p:spPr>
          <a:xfrm>
            <a:off x="419099" y="5344927"/>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rgbClr val="262626"/>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48" name="Google Shape;148;p3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icture, and Caption">
  <p:cSld name="Content, Picture, and Caption">
    <p:spTree>
      <p:nvGrpSpPr>
        <p:cNvPr id="151" name="Shape 151"/>
        <p:cNvGrpSpPr/>
        <p:nvPr/>
      </p:nvGrpSpPr>
      <p:grpSpPr>
        <a:xfrm>
          <a:off x="0" y="0"/>
          <a:ext cx="0" cy="0"/>
          <a:chOff x="0" y="0"/>
          <a:chExt cx="0" cy="0"/>
        </a:xfrm>
      </p:grpSpPr>
      <p:sp>
        <p:nvSpPr>
          <p:cNvPr id="152" name="Google Shape;152;p33"/>
          <p:cNvSpPr txBox="1"/>
          <p:nvPr>
            <p:ph idx="1" type="body"/>
          </p:nvPr>
        </p:nvSpPr>
        <p:spPr>
          <a:xfrm>
            <a:off x="3657600" y="914400"/>
            <a:ext cx="5195047"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53" name="Google Shape;153;p3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33"/>
          <p:cNvSpPr/>
          <p:nvPr/>
        </p:nvSpPr>
        <p:spPr>
          <a:xfrm>
            <a:off x="284163" y="4267200"/>
            <a:ext cx="2743200" cy="2120153"/>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157" name="Google Shape;157;p33"/>
          <p:cNvSpPr txBox="1"/>
          <p:nvPr>
            <p:ph idx="2" type="body"/>
          </p:nvPr>
        </p:nvSpPr>
        <p:spPr>
          <a:xfrm>
            <a:off x="419101" y="4953001"/>
            <a:ext cx="2472017" cy="1246094"/>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58" name="Google Shape;158;p33"/>
          <p:cNvSpPr txBox="1"/>
          <p:nvPr>
            <p:ph type="title"/>
          </p:nvPr>
        </p:nvSpPr>
        <p:spPr>
          <a:xfrm>
            <a:off x="410764" y="4419600"/>
            <a:ext cx="2475395" cy="5109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orbel"/>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3"/>
          <p:cNvSpPr/>
          <p:nvPr>
            <p:ph idx="3" type="pic"/>
          </p:nvPr>
        </p:nvSpPr>
        <p:spPr>
          <a:xfrm>
            <a:off x="284164" y="594360"/>
            <a:ext cx="2743200" cy="3675888"/>
          </a:xfrm>
          <a:prstGeom prst="rect">
            <a:avLst/>
          </a:prstGeom>
          <a:noFill/>
          <a:ln>
            <a:noFill/>
          </a:ln>
        </p:spPr>
      </p:sp>
      <p:grpSp>
        <p:nvGrpSpPr>
          <p:cNvPr id="160" name="Google Shape;160;p33"/>
          <p:cNvGrpSpPr/>
          <p:nvPr/>
        </p:nvGrpSpPr>
        <p:grpSpPr>
          <a:xfrm>
            <a:off x="284163" y="461682"/>
            <a:ext cx="8576373" cy="137411"/>
            <a:chOff x="284163" y="1759424"/>
            <a:chExt cx="8576373" cy="137411"/>
          </a:xfrm>
        </p:grpSpPr>
        <p:sp>
          <p:nvSpPr>
            <p:cNvPr id="161" name="Google Shape;161;p33"/>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33"/>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33"/>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4" name="Shape 164"/>
        <p:cNvGrpSpPr/>
        <p:nvPr/>
      </p:nvGrpSpPr>
      <p:grpSpPr>
        <a:xfrm>
          <a:off x="0" y="0"/>
          <a:ext cx="0" cy="0"/>
          <a:chOff x="0" y="0"/>
          <a:chExt cx="0" cy="0"/>
        </a:xfrm>
      </p:grpSpPr>
      <p:sp>
        <p:nvSpPr>
          <p:cNvPr id="165" name="Google Shape;165;p34"/>
          <p:cNvSpPr/>
          <p:nvPr/>
        </p:nvSpPr>
        <p:spPr>
          <a:xfrm>
            <a:off x="3021013" y="4801575"/>
            <a:ext cx="583723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66" name="Google Shape;166;p34"/>
          <p:cNvGrpSpPr/>
          <p:nvPr/>
        </p:nvGrpSpPr>
        <p:grpSpPr>
          <a:xfrm>
            <a:off x="284163" y="6263389"/>
            <a:ext cx="8576373" cy="137411"/>
            <a:chOff x="284163" y="1759424"/>
            <a:chExt cx="8576373" cy="137411"/>
          </a:xfrm>
        </p:grpSpPr>
        <p:sp>
          <p:nvSpPr>
            <p:cNvPr id="167" name="Google Shape;167;p3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3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3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0" name="Google Shape;170;p34"/>
          <p:cNvSpPr txBox="1"/>
          <p:nvPr>
            <p:ph type="title"/>
          </p:nvPr>
        </p:nvSpPr>
        <p:spPr>
          <a:xfrm>
            <a:off x="3031661" y="4800600"/>
            <a:ext cx="5691651"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4"/>
          <p:cNvSpPr/>
          <p:nvPr>
            <p:ph idx="2" type="pic"/>
          </p:nvPr>
        </p:nvSpPr>
        <p:spPr>
          <a:xfrm>
            <a:off x="3021014" y="457199"/>
            <a:ext cx="5833872" cy="4352544"/>
          </a:xfrm>
          <a:prstGeom prst="rect">
            <a:avLst/>
          </a:prstGeom>
          <a:noFill/>
          <a:ln>
            <a:noFill/>
          </a:ln>
        </p:spPr>
      </p:sp>
      <p:sp>
        <p:nvSpPr>
          <p:cNvPr id="172" name="Google Shape;172;p34"/>
          <p:cNvSpPr txBox="1"/>
          <p:nvPr>
            <p:ph idx="1" type="body"/>
          </p:nvPr>
        </p:nvSpPr>
        <p:spPr>
          <a:xfrm>
            <a:off x="3069805" y="5367338"/>
            <a:ext cx="5653507"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73" name="Google Shape;173;p3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34"/>
          <p:cNvSpPr/>
          <p:nvPr>
            <p:ph idx="3" type="pic"/>
          </p:nvPr>
        </p:nvSpPr>
        <p:spPr>
          <a:xfrm>
            <a:off x="284164" y="457200"/>
            <a:ext cx="2736850" cy="2907792"/>
          </a:xfrm>
          <a:prstGeom prst="rect">
            <a:avLst/>
          </a:prstGeom>
          <a:noFill/>
          <a:ln>
            <a:noFill/>
          </a:ln>
        </p:spPr>
      </p:sp>
      <p:sp>
        <p:nvSpPr>
          <p:cNvPr id="177" name="Google Shape;177;p34"/>
          <p:cNvSpPr/>
          <p:nvPr>
            <p:ph idx="4" type="pic"/>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35"/>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0" name="Google Shape;180;p35"/>
          <p:cNvGrpSpPr/>
          <p:nvPr/>
        </p:nvGrpSpPr>
        <p:grpSpPr>
          <a:xfrm>
            <a:off x="284163" y="1577847"/>
            <a:ext cx="8576373" cy="137411"/>
            <a:chOff x="284163" y="1577847"/>
            <a:chExt cx="8576373" cy="137411"/>
          </a:xfrm>
        </p:grpSpPr>
        <p:sp>
          <p:nvSpPr>
            <p:cNvPr id="181" name="Google Shape;181;p35"/>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5"/>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35"/>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4" name="Google Shape;184;p35"/>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5"/>
          <p:cNvSpPr txBox="1"/>
          <p:nvPr>
            <p:ph idx="1" type="body"/>
          </p:nvPr>
        </p:nvSpPr>
        <p:spPr>
          <a:xfrm rot="5400000">
            <a:off x="2564607" y="-146843"/>
            <a:ext cx="4013200" cy="857408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86" name="Google Shape;186;p3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9" name="Shape 189"/>
        <p:cNvGrpSpPr/>
        <p:nvPr/>
      </p:nvGrpSpPr>
      <p:grpSpPr>
        <a:xfrm>
          <a:off x="0" y="0"/>
          <a:ext cx="0" cy="0"/>
          <a:chOff x="0" y="0"/>
          <a:chExt cx="0" cy="0"/>
        </a:xfrm>
      </p:grpSpPr>
      <p:sp>
        <p:nvSpPr>
          <p:cNvPr id="190" name="Google Shape;190;p36"/>
          <p:cNvSpPr/>
          <p:nvPr/>
        </p:nvSpPr>
        <p:spPr>
          <a:xfrm rot="5400000">
            <a:off x="5313882" y="2857535"/>
            <a:ext cx="5934615"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36"/>
          <p:cNvSpPr txBox="1"/>
          <p:nvPr>
            <p:ph type="title"/>
          </p:nvPr>
        </p:nvSpPr>
        <p:spPr>
          <a:xfrm rot="5400000">
            <a:off x="5219069" y="2949131"/>
            <a:ext cx="5921375" cy="969264"/>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6"/>
          <p:cNvSpPr txBox="1"/>
          <p:nvPr>
            <p:ph idx="1" type="body"/>
          </p:nvPr>
        </p:nvSpPr>
        <p:spPr>
          <a:xfrm rot="5400000">
            <a:off x="564357" y="177007"/>
            <a:ext cx="5937250" cy="649763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3" name="Google Shape;193;p3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96" name="Google Shape;196;p36"/>
          <p:cNvGrpSpPr/>
          <p:nvPr/>
        </p:nvGrpSpPr>
        <p:grpSpPr>
          <a:xfrm rot="5400000">
            <a:off x="4658724" y="3355723"/>
            <a:ext cx="5934456" cy="137411"/>
            <a:chOff x="284163" y="1577847"/>
            <a:chExt cx="8576373" cy="137411"/>
          </a:xfrm>
        </p:grpSpPr>
        <p:sp>
          <p:nvSpPr>
            <p:cNvPr id="197" name="Google Shape;197;p36"/>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6"/>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36"/>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22"/>
          <p:cNvGrpSpPr/>
          <p:nvPr/>
        </p:nvGrpSpPr>
        <p:grpSpPr>
          <a:xfrm>
            <a:off x="284164" y="452718"/>
            <a:ext cx="7365210" cy="137411"/>
            <a:chOff x="284163" y="1577847"/>
            <a:chExt cx="8576373" cy="137411"/>
          </a:xfrm>
        </p:grpSpPr>
        <p:sp>
          <p:nvSpPr>
            <p:cNvPr id="28" name="Google Shape;28;p22"/>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22"/>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 name="Google Shape;30;p22"/>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Image result for AIUB logo" id="31" name="Google Shape;31;p22"/>
          <p:cNvPicPr preferRelativeResize="0"/>
          <p:nvPr/>
        </p:nvPicPr>
        <p:blipFill rotWithShape="1">
          <a:blip r:embed="rId2">
            <a:alphaModFix/>
          </a:blip>
          <a:srcRect b="0" l="0" r="0" t="0"/>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3"/>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 name="Google Shape;34;p23"/>
          <p:cNvGrpSpPr/>
          <p:nvPr/>
        </p:nvGrpSpPr>
        <p:grpSpPr>
          <a:xfrm>
            <a:off x="284163" y="1577847"/>
            <a:ext cx="8576373" cy="137411"/>
            <a:chOff x="284163" y="1577847"/>
            <a:chExt cx="8576373" cy="137411"/>
          </a:xfrm>
        </p:grpSpPr>
        <p:sp>
          <p:nvSpPr>
            <p:cNvPr id="35" name="Google Shape;35;p23"/>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23"/>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23"/>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 name="Google Shape;38;p23"/>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40" name="Google Shape;40;p2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p:cSld name="Title Slide with Picture">
    <p:spTree>
      <p:nvGrpSpPr>
        <p:cNvPr id="43" name="Shape 43"/>
        <p:cNvGrpSpPr/>
        <p:nvPr/>
      </p:nvGrpSpPr>
      <p:grpSpPr>
        <a:xfrm>
          <a:off x="0" y="0"/>
          <a:ext cx="0" cy="0"/>
          <a:chOff x="0" y="0"/>
          <a:chExt cx="0" cy="0"/>
        </a:xfrm>
      </p:grpSpPr>
      <p:sp>
        <p:nvSpPr>
          <p:cNvPr id="44" name="Google Shape;44;p24"/>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45" name="Google Shape;45;p2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4"/>
          <p:cNvSpPr/>
          <p:nvPr>
            <p:ph idx="2" type="pic"/>
          </p:nvPr>
        </p:nvSpPr>
        <p:spPr>
          <a:xfrm>
            <a:off x="284162" y="2017058"/>
            <a:ext cx="8574087" cy="4377391"/>
          </a:xfrm>
          <a:prstGeom prst="rect">
            <a:avLst/>
          </a:prstGeom>
          <a:noFill/>
          <a:ln>
            <a:noFill/>
          </a:ln>
        </p:spPr>
      </p:sp>
      <p:sp>
        <p:nvSpPr>
          <p:cNvPr id="49" name="Google Shape;49;p24"/>
          <p:cNvSpPr txBox="1"/>
          <p:nvPr>
            <p:ph idx="1" type="subTitle"/>
          </p:nvPr>
        </p:nvSpPr>
        <p:spPr>
          <a:xfrm>
            <a:off x="472420" y="1532965"/>
            <a:ext cx="7754284" cy="48409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50" name="Google Shape;50;p24"/>
          <p:cNvGrpSpPr/>
          <p:nvPr/>
        </p:nvGrpSpPr>
        <p:grpSpPr>
          <a:xfrm>
            <a:off x="284163" y="1906542"/>
            <a:ext cx="8576373" cy="137411"/>
            <a:chOff x="284163" y="1759424"/>
            <a:chExt cx="8576373" cy="137411"/>
          </a:xfrm>
        </p:grpSpPr>
        <p:sp>
          <p:nvSpPr>
            <p:cNvPr id="51" name="Google Shape;51;p2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2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2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24"/>
          <p:cNvSpPr txBox="1"/>
          <p:nvPr/>
        </p:nvSpPr>
        <p:spPr>
          <a:xfrm>
            <a:off x="8230889" y="444728"/>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5" name="Google Shape;55;p24"/>
          <p:cNvSpPr txBox="1"/>
          <p:nvPr>
            <p:ph type="ctrTitle"/>
          </p:nvPr>
        </p:nvSpPr>
        <p:spPr>
          <a:xfrm>
            <a:off x="418633" y="444728"/>
            <a:ext cx="7810967" cy="1088237"/>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25"/>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58" name="Google Shape;58;p25"/>
          <p:cNvGrpSpPr/>
          <p:nvPr/>
        </p:nvGrpSpPr>
        <p:grpSpPr>
          <a:xfrm>
            <a:off x="284163" y="6263389"/>
            <a:ext cx="8576373" cy="137411"/>
            <a:chOff x="284163" y="1759424"/>
            <a:chExt cx="8576373" cy="137411"/>
          </a:xfrm>
        </p:grpSpPr>
        <p:sp>
          <p:nvSpPr>
            <p:cNvPr id="59" name="Google Shape;59;p25"/>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25"/>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25"/>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2" name="Google Shape;62;p25"/>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3" name="Google Shape;63;p25"/>
          <p:cNvSpPr txBox="1"/>
          <p:nvPr>
            <p:ph type="title"/>
          </p:nvPr>
        </p:nvSpPr>
        <p:spPr>
          <a:xfrm>
            <a:off x="429768" y="4814125"/>
            <a:ext cx="777240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475488" y="5861304"/>
            <a:ext cx="7735824" cy="402336"/>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latin typeface="Calibri"/>
                <a:ea typeface="Calibri"/>
                <a:cs typeface="Calibri"/>
                <a:sym typeface="Calibri"/>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
        <p:nvSpPr>
          <p:cNvPr id="65" name="Google Shape;65;p2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Picture">
  <p:cSld name="Section with Picture">
    <p:spTree>
      <p:nvGrpSpPr>
        <p:cNvPr id="68" name="Shape 68"/>
        <p:cNvGrpSpPr/>
        <p:nvPr/>
      </p:nvGrpSpPr>
      <p:grpSpPr>
        <a:xfrm>
          <a:off x="0" y="0"/>
          <a:ext cx="0" cy="0"/>
          <a:chOff x="0" y="0"/>
          <a:chExt cx="0" cy="0"/>
        </a:xfrm>
      </p:grpSpPr>
      <p:sp>
        <p:nvSpPr>
          <p:cNvPr id="69" name="Google Shape;69;p26"/>
          <p:cNvSpPr/>
          <p:nvPr>
            <p:ph idx="2" type="pic"/>
          </p:nvPr>
        </p:nvSpPr>
        <p:spPr>
          <a:xfrm>
            <a:off x="284162" y="443754"/>
            <a:ext cx="8574087" cy="4370293"/>
          </a:xfrm>
          <a:prstGeom prst="rect">
            <a:avLst/>
          </a:prstGeom>
          <a:noFill/>
          <a:ln>
            <a:noFill/>
          </a:ln>
        </p:spPr>
      </p:sp>
      <p:sp>
        <p:nvSpPr>
          <p:cNvPr id="70" name="Google Shape;70;p2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6"/>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74" name="Google Shape;74;p26"/>
          <p:cNvGrpSpPr/>
          <p:nvPr/>
        </p:nvGrpSpPr>
        <p:grpSpPr>
          <a:xfrm>
            <a:off x="284163" y="6263389"/>
            <a:ext cx="8576373" cy="137411"/>
            <a:chOff x="284163" y="1759424"/>
            <a:chExt cx="8576373" cy="137411"/>
          </a:xfrm>
        </p:grpSpPr>
        <p:sp>
          <p:nvSpPr>
            <p:cNvPr id="75" name="Google Shape;75;p26"/>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26"/>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 name="Google Shape;77;p26"/>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8" name="Google Shape;78;p26"/>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9" name="Google Shape;79;p26"/>
          <p:cNvSpPr txBox="1"/>
          <p:nvPr>
            <p:ph type="title"/>
          </p:nvPr>
        </p:nvSpPr>
        <p:spPr>
          <a:xfrm>
            <a:off x="430306" y="4814047"/>
            <a:ext cx="7772400" cy="104887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a:off x="470647" y="5862918"/>
            <a:ext cx="7732059" cy="4034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7"/>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3" name="Google Shape;83;p27"/>
          <p:cNvGrpSpPr/>
          <p:nvPr/>
        </p:nvGrpSpPr>
        <p:grpSpPr>
          <a:xfrm>
            <a:off x="284163" y="1577847"/>
            <a:ext cx="8576373" cy="137411"/>
            <a:chOff x="284163" y="1577847"/>
            <a:chExt cx="8576373" cy="137411"/>
          </a:xfrm>
        </p:grpSpPr>
        <p:sp>
          <p:nvSpPr>
            <p:cNvPr id="84" name="Google Shape;84;p27"/>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27"/>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7"/>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 name="Google Shape;87;p27"/>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7"/>
          <p:cNvSpPr txBox="1"/>
          <p:nvPr>
            <p:ph idx="1" type="body"/>
          </p:nvPr>
        </p:nvSpPr>
        <p:spPr>
          <a:xfrm>
            <a:off x="403412"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89" name="Google Shape;89;p27"/>
          <p:cNvSpPr txBox="1"/>
          <p:nvPr>
            <p:ph idx="2" type="body"/>
          </p:nvPr>
        </p:nvSpPr>
        <p:spPr>
          <a:xfrm>
            <a:off x="4778188"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0" name="Google Shape;90;p2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8"/>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5" name="Google Shape;95;p28"/>
          <p:cNvGrpSpPr/>
          <p:nvPr/>
        </p:nvGrpSpPr>
        <p:grpSpPr>
          <a:xfrm>
            <a:off x="284163" y="1577847"/>
            <a:ext cx="8576373" cy="137411"/>
            <a:chOff x="284163" y="1577847"/>
            <a:chExt cx="8576373" cy="137411"/>
          </a:xfrm>
        </p:grpSpPr>
        <p:sp>
          <p:nvSpPr>
            <p:cNvPr id="96" name="Google Shape;96;p28"/>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28"/>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8"/>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 name="Google Shape;99;p28"/>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txBox="1"/>
          <p:nvPr>
            <p:ph idx="1" type="body"/>
          </p:nvPr>
        </p:nvSpPr>
        <p:spPr>
          <a:xfrm>
            <a:off x="403412"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1" name="Google Shape;101;p28"/>
          <p:cNvSpPr txBox="1"/>
          <p:nvPr>
            <p:ph idx="2" type="body"/>
          </p:nvPr>
        </p:nvSpPr>
        <p:spPr>
          <a:xfrm>
            <a:off x="403412"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2" name="Google Shape;102;p28"/>
          <p:cNvSpPr txBox="1"/>
          <p:nvPr>
            <p:ph idx="3" type="body"/>
          </p:nvPr>
        </p:nvSpPr>
        <p:spPr>
          <a:xfrm>
            <a:off x="4779495"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2"/>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3" name="Google Shape;103;p28"/>
          <p:cNvSpPr txBox="1"/>
          <p:nvPr>
            <p:ph idx="4" type="body"/>
          </p:nvPr>
        </p:nvSpPr>
        <p:spPr>
          <a:xfrm>
            <a:off x="4779495"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4" name="Google Shape;104;p2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29"/>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9" name="Google Shape;109;p29"/>
          <p:cNvGrpSpPr/>
          <p:nvPr/>
        </p:nvGrpSpPr>
        <p:grpSpPr>
          <a:xfrm>
            <a:off x="284163" y="1577847"/>
            <a:ext cx="8576373" cy="137411"/>
            <a:chOff x="284163" y="1577847"/>
            <a:chExt cx="8576373" cy="137411"/>
          </a:xfrm>
        </p:grpSpPr>
        <p:sp>
          <p:nvSpPr>
            <p:cNvPr id="110" name="Google Shape;110;p29"/>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9"/>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29"/>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3" name="Google Shape;113;p29"/>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2000"/>
              </a:spcBef>
              <a:spcAft>
                <a:spcPts val="0"/>
              </a:spcAft>
              <a:buClr>
                <a:srgbClr val="A5A5A5"/>
              </a:buClr>
              <a:buSzPts val="2160"/>
              <a:buFont typeface="Noto Sans Symbols"/>
              <a:buChar char="🡽"/>
              <a:defRPr b="0" i="0" sz="2400" u="none" cap="none" strike="noStrike">
                <a:solidFill>
                  <a:srgbClr val="262626"/>
                </a:solidFill>
                <a:latin typeface="Calibri"/>
                <a:ea typeface="Calibri"/>
                <a:cs typeface="Calibri"/>
                <a:sym typeface="Calibri"/>
              </a:defRPr>
            </a:lvl1pPr>
            <a:lvl2pPr indent="-354330" lvl="1" marL="914400"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indent="-342900" lvl="2" marL="1371600"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indent="-331469" lvl="3" marL="18288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indent="-331470" lvl="4" marL="22860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indent="-331470" lvl="5" marL="27432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indent="-331470" lvl="6" marL="32004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indent="-331470" lvl="7" marL="36576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indent="-331470" lvl="8" marL="41148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7" name="Google Shape;7;p2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262626"/>
                </a:solidFill>
                <a:latin typeface="Calibri"/>
                <a:ea typeface="Calibri"/>
                <a:cs typeface="Calibri"/>
                <a:sym typeface="Calibri"/>
              </a:defRPr>
            </a:lvl1pPr>
            <a:lvl2pPr indent="0" lvl="1" marL="0" marR="0" rtl="0" algn="r">
              <a:spcBef>
                <a:spcPts val="0"/>
              </a:spcBef>
              <a:buNone/>
              <a:defRPr b="1" i="0" sz="1400" u="none" cap="none" strike="noStrike">
                <a:solidFill>
                  <a:srgbClr val="262626"/>
                </a:solidFill>
                <a:latin typeface="Calibri"/>
                <a:ea typeface="Calibri"/>
                <a:cs typeface="Calibri"/>
                <a:sym typeface="Calibri"/>
              </a:defRPr>
            </a:lvl2pPr>
            <a:lvl3pPr indent="0" lvl="2" marL="0" marR="0" rtl="0" algn="r">
              <a:spcBef>
                <a:spcPts val="0"/>
              </a:spcBef>
              <a:buNone/>
              <a:defRPr b="1" i="0" sz="1400" u="none" cap="none" strike="noStrike">
                <a:solidFill>
                  <a:srgbClr val="262626"/>
                </a:solidFill>
                <a:latin typeface="Calibri"/>
                <a:ea typeface="Calibri"/>
                <a:cs typeface="Calibri"/>
                <a:sym typeface="Calibri"/>
              </a:defRPr>
            </a:lvl3pPr>
            <a:lvl4pPr indent="0" lvl="3" marL="0" marR="0" rtl="0" algn="r">
              <a:spcBef>
                <a:spcPts val="0"/>
              </a:spcBef>
              <a:buNone/>
              <a:defRPr b="1" i="0" sz="1400" u="none" cap="none" strike="noStrike">
                <a:solidFill>
                  <a:srgbClr val="262626"/>
                </a:solidFill>
                <a:latin typeface="Calibri"/>
                <a:ea typeface="Calibri"/>
                <a:cs typeface="Calibri"/>
                <a:sym typeface="Calibri"/>
              </a:defRPr>
            </a:lvl4pPr>
            <a:lvl5pPr indent="0" lvl="4" marL="0" marR="0" rtl="0" algn="r">
              <a:spcBef>
                <a:spcPts val="0"/>
              </a:spcBef>
              <a:buNone/>
              <a:defRPr b="1" i="0" sz="1400" u="none" cap="none" strike="noStrike">
                <a:solidFill>
                  <a:srgbClr val="262626"/>
                </a:solidFill>
                <a:latin typeface="Calibri"/>
                <a:ea typeface="Calibri"/>
                <a:cs typeface="Calibri"/>
                <a:sym typeface="Calibri"/>
              </a:defRPr>
            </a:lvl5pPr>
            <a:lvl6pPr indent="0" lvl="5" marL="0" marR="0" rtl="0" algn="r">
              <a:spcBef>
                <a:spcPts val="0"/>
              </a:spcBef>
              <a:buNone/>
              <a:defRPr b="1" i="0" sz="1400" u="none" cap="none" strike="noStrike">
                <a:solidFill>
                  <a:srgbClr val="262626"/>
                </a:solidFill>
                <a:latin typeface="Calibri"/>
                <a:ea typeface="Calibri"/>
                <a:cs typeface="Calibri"/>
                <a:sym typeface="Calibri"/>
              </a:defRPr>
            </a:lvl6pPr>
            <a:lvl7pPr indent="0" lvl="6" marL="0" marR="0" rtl="0" algn="r">
              <a:spcBef>
                <a:spcPts val="0"/>
              </a:spcBef>
              <a:buNone/>
              <a:defRPr b="1" i="0" sz="1400" u="none" cap="none" strike="noStrike">
                <a:solidFill>
                  <a:srgbClr val="262626"/>
                </a:solidFill>
                <a:latin typeface="Calibri"/>
                <a:ea typeface="Calibri"/>
                <a:cs typeface="Calibri"/>
                <a:sym typeface="Calibri"/>
              </a:defRPr>
            </a:lvl7pPr>
            <a:lvl8pPr indent="0" lvl="7" marL="0" marR="0" rtl="0" algn="r">
              <a:spcBef>
                <a:spcPts val="0"/>
              </a:spcBef>
              <a:buNone/>
              <a:defRPr b="1" i="0" sz="1400" u="none" cap="none" strike="noStrike">
                <a:solidFill>
                  <a:srgbClr val="262626"/>
                </a:solidFill>
                <a:latin typeface="Calibri"/>
                <a:ea typeface="Calibri"/>
                <a:cs typeface="Calibri"/>
                <a:sym typeface="Calibri"/>
              </a:defRPr>
            </a:lvl8pPr>
            <a:lvl9pPr indent="0" lvl="8" marL="0" marR="0" rtl="0" algn="r">
              <a:spcBef>
                <a:spcPts val="0"/>
              </a:spcBef>
              <a:buNone/>
              <a:defRPr b="1" i="0" sz="14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20"/>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marR="0" rtl="0" algn="r">
              <a:spcBef>
                <a:spcPts val="0"/>
              </a:spcBef>
              <a:spcAft>
                <a:spcPts val="0"/>
              </a:spcAft>
              <a:buClr>
                <a:schemeClr val="lt1"/>
              </a:buClr>
              <a:buSzPts val="4200"/>
              <a:buFont typeface="Corbel"/>
              <a:buNone/>
              <a:defRPr b="0" i="0" sz="42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Introduction To Compiler</a:t>
            </a:r>
            <a:endParaRPr/>
          </a:p>
        </p:txBody>
      </p:sp>
      <p:sp>
        <p:nvSpPr>
          <p:cNvPr id="205" name="Google Shape;205;p1"/>
          <p:cNvSpPr txBox="1"/>
          <p:nvPr>
            <p:ph idx="1" type="subTitle"/>
          </p:nvPr>
        </p:nvSpPr>
        <p:spPr>
          <a:xfrm>
            <a:off x="476205" y="1532427"/>
            <a:ext cx="2789509"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Course Code: CSC 3220</a:t>
            </a:r>
            <a:endParaRPr/>
          </a:p>
        </p:txBody>
      </p:sp>
      <p:sp>
        <p:nvSpPr>
          <p:cNvPr id="206" name="Google Shape;206;p1"/>
          <p:cNvSpPr txBox="1"/>
          <p:nvPr/>
        </p:nvSpPr>
        <p:spPr>
          <a:xfrm>
            <a:off x="76971" y="2446757"/>
            <a:ext cx="902461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Dept. of Computer Science</a:t>
            </a:r>
            <a:endParaRPr/>
          </a:p>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Faculty of Science and Technology</a:t>
            </a:r>
            <a:endParaRPr b="1" i="0" sz="2400" u="none" cap="none" strike="noStrike">
              <a:solidFill>
                <a:srgbClr val="0070C0"/>
              </a:solidFill>
              <a:latin typeface="Arial"/>
              <a:ea typeface="Arial"/>
              <a:cs typeface="Arial"/>
              <a:sym typeface="Arial"/>
            </a:endParaRPr>
          </a:p>
        </p:txBody>
      </p:sp>
      <p:graphicFrame>
        <p:nvGraphicFramePr>
          <p:cNvPr id="207" name="Google Shape;207;p1"/>
          <p:cNvGraphicFramePr/>
          <p:nvPr/>
        </p:nvGraphicFramePr>
        <p:xfrm>
          <a:off x="476205" y="5186042"/>
          <a:ext cx="3000000" cy="3000000"/>
        </p:xfrm>
        <a:graphic>
          <a:graphicData uri="http://schemas.openxmlformats.org/drawingml/2006/table">
            <a:tbl>
              <a:tblPr bandRow="1" firstRow="1">
                <a:noFill/>
                <a:tableStyleId>{BA2D6AB9-884A-4249-BC8F-EF3FEE230EC1}</a:tableStyleId>
              </a:tblPr>
              <a:tblGrid>
                <a:gridCol w="1483225"/>
                <a:gridCol w="1397725"/>
                <a:gridCol w="1227900"/>
                <a:gridCol w="1541425"/>
                <a:gridCol w="1240975"/>
                <a:gridCol w="1444550"/>
              </a:tblGrid>
              <a:tr h="378725">
                <a:tc>
                  <a:txBody>
                    <a:bodyPr/>
                    <a:lstStyle/>
                    <a:p>
                      <a:pPr indent="0" lvl="0" marL="0" marR="0" rtl="0" algn="l">
                        <a:spcBef>
                          <a:spcPts val="0"/>
                        </a:spcBef>
                        <a:spcAft>
                          <a:spcPts val="0"/>
                        </a:spcAft>
                        <a:buNone/>
                      </a:pPr>
                      <a:r>
                        <a:rPr lang="en-US" sz="1800" u="none" cap="none" strike="noStrike"/>
                        <a:t>Lecturer No:</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Week No:</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Semester:</a:t>
                      </a:r>
                      <a:endParaRPr/>
                    </a:p>
                  </a:txBody>
                  <a:tcPr marT="45725" marB="45725" marR="91450" marL="91450"/>
                </a:tc>
                <a:tc>
                  <a:txBody>
                    <a:bodyPr/>
                    <a:lstStyle/>
                    <a:p>
                      <a:pPr indent="0" lvl="0" marL="0" marR="0" rtl="0" algn="l">
                        <a:spcBef>
                          <a:spcPts val="0"/>
                        </a:spcBef>
                        <a:spcAft>
                          <a:spcPts val="0"/>
                        </a:spcAft>
                        <a:buNone/>
                      </a:pPr>
                      <a:r>
                        <a:rPr lang="en-US" sz="1800"/>
                        <a:t>Spring</a:t>
                      </a:r>
                      <a:endParaRPr/>
                    </a:p>
                  </a:txBody>
                  <a:tcPr marT="45725" marB="45725" marR="91450" marL="91450"/>
                </a:tc>
              </a:tr>
              <a:tr h="378725">
                <a:tc>
                  <a:txBody>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Lecturer:</a:t>
                      </a:r>
                      <a:endParaRPr/>
                    </a:p>
                  </a:txBody>
                  <a:tcPr marT="45725" marB="45725" marR="91450" marL="91450"/>
                </a:tc>
                <a:tc gridSpan="5">
                  <a:txBody>
                    <a:bodyPr/>
                    <a:lstStyle/>
                    <a:p>
                      <a:pPr indent="0" lvl="0" marL="0" marR="0" rtl="0" algn="l">
                        <a:spcBef>
                          <a:spcPts val="0"/>
                        </a:spcBef>
                        <a:spcAft>
                          <a:spcPts val="0"/>
                        </a:spcAft>
                        <a:buNone/>
                      </a:pPr>
                      <a:r>
                        <a:rPr i="1" lang="en-US" sz="1800"/>
                        <a:t>K. M. Imtiaz-Ud-Din</a:t>
                      </a:r>
                      <a:endParaRPr i="1" sz="1800"/>
                    </a:p>
                  </a:txBody>
                  <a:tcPr marT="45725" marB="45725" marR="91450" marL="91450"/>
                </a:tc>
                <a:tc hMerge="1"/>
                <a:tc hMerge="1"/>
                <a:tc hMerge="1"/>
                <a:tc hMerge="1"/>
              </a:tr>
            </a:tbl>
          </a:graphicData>
        </a:graphic>
      </p:graphicFrame>
      <p:sp>
        <p:nvSpPr>
          <p:cNvPr id="208" name="Google Shape;208;p1"/>
          <p:cNvSpPr txBox="1"/>
          <p:nvPr/>
        </p:nvSpPr>
        <p:spPr>
          <a:xfrm>
            <a:off x="3320578" y="1538380"/>
            <a:ext cx="4164439" cy="48463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A5A5A5"/>
              </a:buClr>
              <a:buSzPts val="1620"/>
              <a:buFont typeface="Noto Sans Symbols"/>
              <a:buNone/>
            </a:pPr>
            <a:r>
              <a:rPr b="0" i="0" lang="en-US" sz="1800" u="none" cap="none" strike="noStrik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0"/>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27" name="Google Shape;327;p10"/>
          <p:cNvSpPr txBox="1"/>
          <p:nvPr/>
        </p:nvSpPr>
        <p:spPr>
          <a:xfrm>
            <a:off x="1066987" y="1528528"/>
            <a:ext cx="7626847"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After lexical analyzer compiled the above expression the output of lexical analyzer would be </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&lt;i d , l &gt; &lt;=&gt; &lt;id, </a:t>
            </a:r>
            <a:r>
              <a:rPr lang="en-US" sz="1800">
                <a:solidFill>
                  <a:schemeClr val="dk1"/>
                </a:solidFill>
                <a:latin typeface="Calibri"/>
                <a:ea typeface="Calibri"/>
                <a:cs typeface="Calibri"/>
                <a:sym typeface="Calibri"/>
              </a:rPr>
              <a:t>2&gt; &lt;+&gt; </a:t>
            </a:r>
            <a:r>
              <a:rPr b="1" lang="en-US" sz="1800">
                <a:solidFill>
                  <a:schemeClr val="dk1"/>
                </a:solidFill>
                <a:latin typeface="Calibri"/>
                <a:ea typeface="Calibri"/>
                <a:cs typeface="Calibri"/>
                <a:sym typeface="Calibri"/>
              </a:rPr>
              <a:t>&lt;id, </a:t>
            </a:r>
            <a:r>
              <a:rPr lang="en-US" sz="1800">
                <a:solidFill>
                  <a:schemeClr val="dk1"/>
                </a:solidFill>
                <a:latin typeface="Calibri"/>
                <a:ea typeface="Calibri"/>
                <a:cs typeface="Calibri"/>
                <a:sym typeface="Calibri"/>
              </a:rPr>
              <a:t>3&gt; &lt;*&gt; &lt;60&gt;</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Lexical Errors</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lexical error is a mistake in a lexeme, for examples, typing </a:t>
            </a:r>
            <a:r>
              <a:rPr b="1" lang="en-US" sz="1800">
                <a:solidFill>
                  <a:schemeClr val="dk1"/>
                </a:solidFill>
                <a:latin typeface="Calibri"/>
                <a:ea typeface="Calibri"/>
                <a:cs typeface="Calibri"/>
                <a:sym typeface="Calibri"/>
              </a:rPr>
              <a:t>tehn</a:t>
            </a:r>
            <a:r>
              <a:rPr lang="en-US" sz="1800">
                <a:solidFill>
                  <a:schemeClr val="dk1"/>
                </a:solidFill>
                <a:latin typeface="Calibri"/>
                <a:ea typeface="Calibri"/>
                <a:cs typeface="Calibri"/>
                <a:sym typeface="Calibri"/>
              </a:rPr>
              <a:t> instead of </a:t>
            </a:r>
            <a:r>
              <a:rPr b="1" lang="en-US" sz="1800">
                <a:solidFill>
                  <a:schemeClr val="dk1"/>
                </a:solidFill>
                <a:latin typeface="Calibri"/>
                <a:ea typeface="Calibri"/>
                <a:cs typeface="Calibri"/>
                <a:sym typeface="Calibri"/>
              </a:rPr>
              <a:t>then</a:t>
            </a:r>
            <a:r>
              <a:rPr lang="en-US" sz="1800">
                <a:solidFill>
                  <a:schemeClr val="dk1"/>
                </a:solidFill>
                <a:latin typeface="Calibri"/>
                <a:ea typeface="Calibri"/>
                <a:cs typeface="Calibri"/>
                <a:sym typeface="Calibri"/>
              </a:rPr>
              <a:t>, or missing off one of the quotes in a literal.</a:t>
            </a:r>
            <a:endParaRPr b="1" sz="1800">
              <a:solidFill>
                <a:schemeClr val="dk1"/>
              </a:solidFill>
              <a:latin typeface="Calibri"/>
              <a:ea typeface="Calibri"/>
              <a:cs typeface="Calibri"/>
              <a:sym typeface="Calibri"/>
            </a:endParaRPr>
          </a:p>
          <a:p>
            <a:pPr indent="0" lvl="2" marL="9144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33" name="Google Shape;333;p11"/>
          <p:cNvSpPr txBox="1"/>
          <p:nvPr/>
        </p:nvSpPr>
        <p:spPr>
          <a:xfrm>
            <a:off x="1066987" y="1219032"/>
            <a:ext cx="7626847" cy="538609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Syntax Analyzer:  </a:t>
            </a:r>
            <a:r>
              <a:rPr lang="en-US" sz="1800">
                <a:solidFill>
                  <a:schemeClr val="dk1"/>
                </a:solidFill>
                <a:latin typeface="Calibri"/>
                <a:ea typeface="Calibri"/>
                <a:cs typeface="Calibri"/>
                <a:sym typeface="Calibri"/>
              </a:rPr>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4" name="Google Shape;334;p11"/>
          <p:cNvGrpSpPr/>
          <p:nvPr/>
        </p:nvGrpSpPr>
        <p:grpSpPr>
          <a:xfrm>
            <a:off x="3267075" y="4363061"/>
            <a:ext cx="2609850" cy="1695451"/>
            <a:chOff x="192" y="2160"/>
            <a:chExt cx="1644" cy="1068"/>
          </a:xfrm>
        </p:grpSpPr>
        <p:sp>
          <p:nvSpPr>
            <p:cNvPr id="335" name="Google Shape;335;p11"/>
            <p:cNvSpPr txBox="1"/>
            <p:nvPr/>
          </p:nvSpPr>
          <p:spPr>
            <a:xfrm>
              <a:off x="192" y="2352"/>
              <a:ext cx="6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 1)</a:t>
              </a:r>
              <a:endParaRPr/>
            </a:p>
          </p:txBody>
        </p:sp>
        <p:sp>
          <p:nvSpPr>
            <p:cNvPr id="336" name="Google Shape;336;p11"/>
            <p:cNvSpPr txBox="1"/>
            <p:nvPr/>
          </p:nvSpPr>
          <p:spPr>
            <a:xfrm>
              <a:off x="528" y="2640"/>
              <a:ext cx="6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(id,2)</a:t>
              </a:r>
              <a:endParaRPr/>
            </a:p>
          </p:txBody>
        </p:sp>
        <p:sp>
          <p:nvSpPr>
            <p:cNvPr id="337" name="Google Shape;337;p11"/>
            <p:cNvSpPr txBox="1"/>
            <p:nvPr/>
          </p:nvSpPr>
          <p:spPr>
            <a:xfrm>
              <a:off x="912" y="2928"/>
              <a:ext cx="6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(id,3)</a:t>
              </a:r>
              <a:endParaRPr/>
            </a:p>
          </p:txBody>
        </p:sp>
        <p:sp>
          <p:nvSpPr>
            <p:cNvPr id="338" name="Google Shape;338;p11"/>
            <p:cNvSpPr txBox="1"/>
            <p:nvPr/>
          </p:nvSpPr>
          <p:spPr>
            <a:xfrm>
              <a:off x="720" y="2160"/>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339" name="Google Shape;339;p11"/>
            <p:cNvSpPr txBox="1"/>
            <p:nvPr/>
          </p:nvSpPr>
          <p:spPr>
            <a:xfrm>
              <a:off x="960" y="2352"/>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340" name="Google Shape;340;p11"/>
            <p:cNvSpPr txBox="1"/>
            <p:nvPr/>
          </p:nvSpPr>
          <p:spPr>
            <a:xfrm>
              <a:off x="1248" y="2640"/>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341" name="Google Shape;341;p11"/>
            <p:cNvSpPr txBox="1"/>
            <p:nvPr/>
          </p:nvSpPr>
          <p:spPr>
            <a:xfrm>
              <a:off x="1536" y="2928"/>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60</a:t>
              </a:r>
              <a:endParaRPr/>
            </a:p>
          </p:txBody>
        </p:sp>
        <p:cxnSp>
          <p:nvCxnSpPr>
            <p:cNvPr id="342" name="Google Shape;342;p11"/>
            <p:cNvCxnSpPr/>
            <p:nvPr/>
          </p:nvCxnSpPr>
          <p:spPr>
            <a:xfrm flipH="1">
              <a:off x="672" y="2352"/>
              <a:ext cx="96" cy="48"/>
            </a:xfrm>
            <a:prstGeom prst="straightConnector1">
              <a:avLst/>
            </a:prstGeom>
            <a:noFill/>
            <a:ln cap="flat" cmpd="sng" w="9525">
              <a:solidFill>
                <a:schemeClr val="dk1"/>
              </a:solidFill>
              <a:prstDash val="solid"/>
              <a:round/>
              <a:headEnd len="med" w="med" type="none"/>
              <a:tailEnd len="med" w="med" type="none"/>
            </a:ln>
          </p:spPr>
        </p:cxnSp>
        <p:cxnSp>
          <p:nvCxnSpPr>
            <p:cNvPr id="343" name="Google Shape;343;p11"/>
            <p:cNvCxnSpPr/>
            <p:nvPr/>
          </p:nvCxnSpPr>
          <p:spPr>
            <a:xfrm>
              <a:off x="912" y="2304"/>
              <a:ext cx="192" cy="144"/>
            </a:xfrm>
            <a:prstGeom prst="straightConnector1">
              <a:avLst/>
            </a:prstGeom>
            <a:noFill/>
            <a:ln cap="flat" cmpd="sng" w="9525">
              <a:solidFill>
                <a:schemeClr val="dk1"/>
              </a:solidFill>
              <a:prstDash val="solid"/>
              <a:round/>
              <a:headEnd len="med" w="med" type="none"/>
              <a:tailEnd len="med" w="med" type="none"/>
            </a:ln>
          </p:spPr>
        </p:cxnSp>
        <p:cxnSp>
          <p:nvCxnSpPr>
            <p:cNvPr id="344" name="Google Shape;344;p11"/>
            <p:cNvCxnSpPr/>
            <p:nvPr/>
          </p:nvCxnSpPr>
          <p:spPr>
            <a:xfrm flipH="1">
              <a:off x="884" y="2532"/>
              <a:ext cx="192" cy="192"/>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11"/>
            <p:cNvCxnSpPr/>
            <p:nvPr/>
          </p:nvCxnSpPr>
          <p:spPr>
            <a:xfrm>
              <a:off x="1200" y="2496"/>
              <a:ext cx="0" cy="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11"/>
            <p:cNvCxnSpPr/>
            <p:nvPr/>
          </p:nvCxnSpPr>
          <p:spPr>
            <a:xfrm>
              <a:off x="1152" y="2496"/>
              <a:ext cx="240" cy="192"/>
            </a:xfrm>
            <a:prstGeom prst="straightConnector1">
              <a:avLst/>
            </a:prstGeom>
            <a:noFill/>
            <a:ln cap="flat" cmpd="sng" w="9525">
              <a:solidFill>
                <a:schemeClr val="dk1"/>
              </a:solidFill>
              <a:prstDash val="solid"/>
              <a:round/>
              <a:headEnd len="med" w="med" type="none"/>
              <a:tailEnd len="med" w="med" type="none"/>
            </a:ln>
          </p:spPr>
        </p:cxnSp>
        <p:cxnSp>
          <p:nvCxnSpPr>
            <p:cNvPr id="347" name="Google Shape;347;p11"/>
            <p:cNvCxnSpPr/>
            <p:nvPr/>
          </p:nvCxnSpPr>
          <p:spPr>
            <a:xfrm flipH="1">
              <a:off x="1248" y="2784"/>
              <a:ext cx="144" cy="192"/>
            </a:xfrm>
            <a:prstGeom prst="straightConnector1">
              <a:avLst/>
            </a:prstGeom>
            <a:noFill/>
            <a:ln cap="flat" cmpd="sng" w="9525">
              <a:solidFill>
                <a:schemeClr val="dk1"/>
              </a:solidFill>
              <a:prstDash val="solid"/>
              <a:round/>
              <a:headEnd len="med" w="med" type="none"/>
              <a:tailEnd len="med" w="med" type="none"/>
            </a:ln>
          </p:spPr>
        </p:cxnSp>
        <p:cxnSp>
          <p:nvCxnSpPr>
            <p:cNvPr id="348" name="Google Shape;348;p11"/>
            <p:cNvCxnSpPr/>
            <p:nvPr/>
          </p:nvCxnSpPr>
          <p:spPr>
            <a:xfrm>
              <a:off x="1488" y="2784"/>
              <a:ext cx="192" cy="144"/>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2"/>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54" name="Google Shape;354;p12"/>
          <p:cNvSpPr txBox="1"/>
          <p:nvPr/>
        </p:nvSpPr>
        <p:spPr>
          <a:xfrm>
            <a:off x="1066987" y="1219032"/>
            <a:ext cx="7626847" cy="59400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tree has an interior node labeled * with </a:t>
            </a:r>
            <a:r>
              <a:rPr b="1" lang="en-US" sz="1800">
                <a:solidFill>
                  <a:schemeClr val="dk1"/>
                </a:solidFill>
                <a:latin typeface="Calibri"/>
                <a:ea typeface="Calibri"/>
                <a:cs typeface="Calibri"/>
                <a:sym typeface="Calibri"/>
              </a:rPr>
              <a:t>(id, 3) </a:t>
            </a:r>
            <a:r>
              <a:rPr lang="en-US" sz="1800">
                <a:solidFill>
                  <a:schemeClr val="dk1"/>
                </a:solidFill>
                <a:latin typeface="Calibri"/>
                <a:ea typeface="Calibri"/>
                <a:cs typeface="Calibri"/>
                <a:sym typeface="Calibri"/>
              </a:rPr>
              <a:t>as its left child and the integer </a:t>
            </a:r>
            <a:r>
              <a:rPr b="1" lang="en-US" sz="1800">
                <a:solidFill>
                  <a:schemeClr val="dk1"/>
                </a:solidFill>
                <a:latin typeface="Calibri"/>
                <a:ea typeface="Calibri"/>
                <a:cs typeface="Calibri"/>
                <a:sym typeface="Calibri"/>
              </a:rPr>
              <a:t>60 </a:t>
            </a:r>
            <a:r>
              <a:rPr lang="en-US" sz="1800">
                <a:solidFill>
                  <a:schemeClr val="dk1"/>
                </a:solidFill>
                <a:latin typeface="Calibri"/>
                <a:ea typeface="Calibri"/>
                <a:cs typeface="Calibri"/>
                <a:sym typeface="Calibri"/>
              </a:rPr>
              <a:t>as its right child. The node </a:t>
            </a:r>
            <a:r>
              <a:rPr b="1" lang="en-US" sz="1800">
                <a:solidFill>
                  <a:schemeClr val="dk1"/>
                </a:solidFill>
                <a:latin typeface="Calibri"/>
                <a:ea typeface="Calibri"/>
                <a:cs typeface="Calibri"/>
                <a:sym typeface="Calibri"/>
              </a:rPr>
              <a:t>(id, 3) </a:t>
            </a:r>
            <a:r>
              <a:rPr lang="en-US" sz="1800">
                <a:solidFill>
                  <a:schemeClr val="dk1"/>
                </a:solidFill>
                <a:latin typeface="Calibri"/>
                <a:ea typeface="Calibri"/>
                <a:cs typeface="Calibri"/>
                <a:sym typeface="Calibri"/>
              </a:rPr>
              <a:t>represents the identifier </a:t>
            </a:r>
            <a:r>
              <a:rPr b="1" lang="en-US" sz="1800">
                <a:solidFill>
                  <a:schemeClr val="dk1"/>
                </a:solidFill>
                <a:latin typeface="Calibri"/>
                <a:ea typeface="Calibri"/>
                <a:cs typeface="Calibri"/>
                <a:sym typeface="Calibri"/>
              </a:rPr>
              <a:t>rate. </a:t>
            </a:r>
            <a:r>
              <a:rPr lang="en-US" sz="1800">
                <a:solidFill>
                  <a:schemeClr val="dk1"/>
                </a:solidFill>
                <a:latin typeface="Calibri"/>
                <a:ea typeface="Calibri"/>
                <a:cs typeface="Calibri"/>
                <a:sym typeface="Calibri"/>
              </a:rPr>
              <a:t>The node labeled * makes it explicit that we must first multiply the value of </a:t>
            </a:r>
            <a:r>
              <a:rPr b="1" lang="en-US" sz="1800">
                <a:solidFill>
                  <a:schemeClr val="dk1"/>
                </a:solidFill>
                <a:latin typeface="Calibri"/>
                <a:ea typeface="Calibri"/>
                <a:cs typeface="Calibri"/>
                <a:sym typeface="Calibri"/>
              </a:rPr>
              <a:t>r a t e </a:t>
            </a:r>
            <a:r>
              <a:rPr lang="en-US" sz="1800">
                <a:solidFill>
                  <a:schemeClr val="dk1"/>
                </a:solidFill>
                <a:latin typeface="Calibri"/>
                <a:ea typeface="Calibri"/>
                <a:cs typeface="Calibri"/>
                <a:sym typeface="Calibri"/>
              </a:rPr>
              <a:t>by </a:t>
            </a:r>
            <a:r>
              <a:rPr b="1" lang="en-US" sz="1800">
                <a:solidFill>
                  <a:schemeClr val="dk1"/>
                </a:solidFill>
                <a:latin typeface="Calibri"/>
                <a:ea typeface="Calibri"/>
                <a:cs typeface="Calibri"/>
                <a:sym typeface="Calibri"/>
              </a:rPr>
              <a:t>60. </a:t>
            </a:r>
            <a:r>
              <a:rPr lang="en-US" sz="1800">
                <a:solidFill>
                  <a:schemeClr val="dk1"/>
                </a:solidFill>
                <a:latin typeface="Calibri"/>
                <a:ea typeface="Calibri"/>
                <a:cs typeface="Calibri"/>
                <a:sym typeface="Calibri"/>
              </a:rPr>
              <a:t>The node labeled + indicates that we must add the result of this multiplication to the value of i n i t i a l . The root of the tree, labeled =, indicates that we must store the result of this addition into the location for the identifier p o s i t i o n . This ordering of operations is consistent with the usual conventions of arithmetic which tell us that multiplication has higher precedence than addition, and hence that the multiplication is to be performed before the addition.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Syntax Error: </a:t>
            </a:r>
            <a:r>
              <a:rPr lang="en-US" sz="1800">
                <a:solidFill>
                  <a:schemeClr val="dk1"/>
                </a:solidFill>
                <a:latin typeface="Calibri"/>
                <a:ea typeface="Calibri"/>
                <a:cs typeface="Calibri"/>
                <a:sym typeface="Calibri"/>
              </a:rPr>
              <a:t>A grammatical error is a one that violates the (grammatical) rules of the language, for example if x = 7 y := 4 (missing </a:t>
            </a:r>
            <a:r>
              <a:rPr b="1" lang="en-US" sz="1800">
                <a:solidFill>
                  <a:schemeClr val="dk1"/>
                </a:solidFill>
                <a:latin typeface="Calibri"/>
                <a:ea typeface="Calibri"/>
                <a:cs typeface="Calibri"/>
                <a:sym typeface="Calibri"/>
              </a:rPr>
              <a:t>then</a:t>
            </a:r>
            <a:r>
              <a:rPr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3"/>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360" name="Google Shape;360;p13"/>
          <p:cNvSpPr txBox="1"/>
          <p:nvPr/>
        </p:nvSpPr>
        <p:spPr>
          <a:xfrm>
            <a:off x="994491" y="1718131"/>
            <a:ext cx="7556508"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Semantic Analyzer: </a:t>
            </a:r>
            <a:r>
              <a:rPr lang="en-US" sz="1800">
                <a:solidFill>
                  <a:schemeClr val="dk1"/>
                </a:solidFill>
                <a:latin typeface="Calibri"/>
                <a:ea typeface="Calibri"/>
                <a:cs typeface="Calibri"/>
                <a:sym typeface="Calibri"/>
              </a:rPr>
              <a:t>The </a:t>
            </a:r>
            <a:r>
              <a:rPr i="1" lang="en-US" sz="1800">
                <a:solidFill>
                  <a:schemeClr val="dk1"/>
                </a:solidFill>
                <a:latin typeface="Calibri"/>
                <a:ea typeface="Calibri"/>
                <a:cs typeface="Calibri"/>
                <a:sym typeface="Calibri"/>
              </a:rPr>
              <a:t>semantic analyzer </a:t>
            </a:r>
            <a:r>
              <a:rPr lang="en-US" sz="1800">
                <a:solidFill>
                  <a:schemeClr val="dk1"/>
                </a:solidFill>
                <a:latin typeface="Calibri"/>
                <a:ea typeface="Calibri"/>
                <a:cs typeface="Calibri"/>
                <a:sym typeface="Calibri"/>
              </a:rPr>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4"/>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366" name="Google Shape;366;p14"/>
          <p:cNvSpPr txBox="1"/>
          <p:nvPr/>
        </p:nvSpPr>
        <p:spPr>
          <a:xfrm>
            <a:off x="994491" y="1774402"/>
            <a:ext cx="7556508" cy="51398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67" name="Google Shape;367;p14"/>
          <p:cNvGrpSpPr/>
          <p:nvPr/>
        </p:nvGrpSpPr>
        <p:grpSpPr>
          <a:xfrm>
            <a:off x="1960273" y="1899819"/>
            <a:ext cx="3742610" cy="2348743"/>
            <a:chOff x="247" y="2201"/>
            <a:chExt cx="1865" cy="895"/>
          </a:xfrm>
        </p:grpSpPr>
        <p:sp>
          <p:nvSpPr>
            <p:cNvPr id="368" name="Google Shape;368;p14"/>
            <p:cNvSpPr txBox="1"/>
            <p:nvPr/>
          </p:nvSpPr>
          <p:spPr>
            <a:xfrm>
              <a:off x="247" y="2369"/>
              <a:ext cx="720"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(id, 1)</a:t>
              </a:r>
              <a:endParaRPr/>
            </a:p>
          </p:txBody>
        </p:sp>
        <p:sp>
          <p:nvSpPr>
            <p:cNvPr id="369" name="Google Shape;369;p14"/>
            <p:cNvSpPr txBox="1"/>
            <p:nvPr/>
          </p:nvSpPr>
          <p:spPr>
            <a:xfrm>
              <a:off x="444" y="2667"/>
              <a:ext cx="720"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(id,2)</a:t>
              </a:r>
              <a:endParaRPr/>
            </a:p>
          </p:txBody>
        </p:sp>
        <p:sp>
          <p:nvSpPr>
            <p:cNvPr id="370" name="Google Shape;370;p14"/>
            <p:cNvSpPr txBox="1"/>
            <p:nvPr/>
          </p:nvSpPr>
          <p:spPr>
            <a:xfrm>
              <a:off x="821" y="2955"/>
              <a:ext cx="720"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(id,3)</a:t>
              </a:r>
              <a:endParaRPr/>
            </a:p>
          </p:txBody>
        </p:sp>
        <p:sp>
          <p:nvSpPr>
            <p:cNvPr id="371" name="Google Shape;371;p14"/>
            <p:cNvSpPr txBox="1"/>
            <p:nvPr/>
          </p:nvSpPr>
          <p:spPr>
            <a:xfrm>
              <a:off x="640" y="2201"/>
              <a:ext cx="384"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372" name="Google Shape;372;p14"/>
            <p:cNvSpPr txBox="1"/>
            <p:nvPr/>
          </p:nvSpPr>
          <p:spPr>
            <a:xfrm>
              <a:off x="820" y="2352"/>
              <a:ext cx="384"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373" name="Google Shape;373;p14"/>
            <p:cNvSpPr txBox="1"/>
            <p:nvPr/>
          </p:nvSpPr>
          <p:spPr>
            <a:xfrm>
              <a:off x="1164" y="2640"/>
              <a:ext cx="384"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374" name="Google Shape;374;p14"/>
            <p:cNvSpPr txBox="1"/>
            <p:nvPr/>
          </p:nvSpPr>
          <p:spPr>
            <a:xfrm>
              <a:off x="1536" y="2928"/>
              <a:ext cx="576" cy="1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inttofloat</a:t>
              </a:r>
              <a:endParaRPr b="1" sz="1800">
                <a:solidFill>
                  <a:schemeClr val="dk1"/>
                </a:solidFill>
                <a:latin typeface="Times New Roman"/>
                <a:ea typeface="Times New Roman"/>
                <a:cs typeface="Times New Roman"/>
                <a:sym typeface="Times New Roman"/>
              </a:endParaRPr>
            </a:p>
          </p:txBody>
        </p:sp>
        <p:cxnSp>
          <p:nvCxnSpPr>
            <p:cNvPr id="375" name="Google Shape;375;p14"/>
            <p:cNvCxnSpPr/>
            <p:nvPr/>
          </p:nvCxnSpPr>
          <p:spPr>
            <a:xfrm flipH="1">
              <a:off x="656" y="2314"/>
              <a:ext cx="96" cy="48"/>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14"/>
            <p:cNvCxnSpPr/>
            <p:nvPr/>
          </p:nvCxnSpPr>
          <p:spPr>
            <a:xfrm>
              <a:off x="912" y="2304"/>
              <a:ext cx="104" cy="81"/>
            </a:xfrm>
            <a:prstGeom prst="straightConnector1">
              <a:avLst/>
            </a:prstGeom>
            <a:noFill/>
            <a:ln cap="flat" cmpd="sng" w="9525">
              <a:solidFill>
                <a:schemeClr val="dk1"/>
              </a:solidFill>
              <a:prstDash val="solid"/>
              <a:round/>
              <a:headEnd len="med" w="med" type="none"/>
              <a:tailEnd len="med" w="med" type="none"/>
            </a:ln>
          </p:spPr>
        </p:cxnSp>
        <p:cxnSp>
          <p:nvCxnSpPr>
            <p:cNvPr id="377" name="Google Shape;377;p14"/>
            <p:cNvCxnSpPr/>
            <p:nvPr/>
          </p:nvCxnSpPr>
          <p:spPr>
            <a:xfrm flipH="1">
              <a:off x="820" y="2476"/>
              <a:ext cx="192" cy="192"/>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14"/>
            <p:cNvCxnSpPr/>
            <p:nvPr/>
          </p:nvCxnSpPr>
          <p:spPr>
            <a:xfrm>
              <a:off x="1200" y="2496"/>
              <a:ext cx="0" cy="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14"/>
            <p:cNvCxnSpPr/>
            <p:nvPr/>
          </p:nvCxnSpPr>
          <p:spPr>
            <a:xfrm>
              <a:off x="1136" y="2463"/>
              <a:ext cx="240" cy="192"/>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14"/>
            <p:cNvCxnSpPr/>
            <p:nvPr/>
          </p:nvCxnSpPr>
          <p:spPr>
            <a:xfrm flipH="1">
              <a:off x="1206" y="2760"/>
              <a:ext cx="144" cy="192"/>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14"/>
            <p:cNvCxnSpPr/>
            <p:nvPr/>
          </p:nvCxnSpPr>
          <p:spPr>
            <a:xfrm>
              <a:off x="1488" y="2784"/>
              <a:ext cx="192" cy="144"/>
            </a:xfrm>
            <a:prstGeom prst="straightConnector1">
              <a:avLst/>
            </a:prstGeom>
            <a:noFill/>
            <a:ln cap="flat" cmpd="sng" w="9525">
              <a:solidFill>
                <a:schemeClr val="dk1"/>
              </a:solidFill>
              <a:prstDash val="solid"/>
              <a:round/>
              <a:headEnd len="med" w="med" type="none"/>
              <a:tailEnd len="med" w="med" type="none"/>
            </a:ln>
          </p:spPr>
        </p:cxnSp>
      </p:grpSp>
      <p:cxnSp>
        <p:nvCxnSpPr>
          <p:cNvPr id="382" name="Google Shape;382;p14"/>
          <p:cNvCxnSpPr/>
          <p:nvPr/>
        </p:nvCxnSpPr>
        <p:spPr>
          <a:xfrm>
            <a:off x="5008098" y="4150509"/>
            <a:ext cx="0" cy="304800"/>
          </a:xfrm>
          <a:prstGeom prst="straightConnector1">
            <a:avLst/>
          </a:prstGeom>
          <a:noFill/>
          <a:ln cap="flat" cmpd="sng" w="9525">
            <a:solidFill>
              <a:schemeClr val="dk1"/>
            </a:solidFill>
            <a:prstDash val="solid"/>
            <a:round/>
            <a:headEnd len="med" w="med" type="none"/>
            <a:tailEnd len="med" w="med" type="none"/>
          </a:ln>
        </p:spPr>
      </p:cxnSp>
      <p:sp>
        <p:nvSpPr>
          <p:cNvPr id="383" name="Google Shape;383;p14"/>
          <p:cNvSpPr txBox="1"/>
          <p:nvPr/>
        </p:nvSpPr>
        <p:spPr>
          <a:xfrm>
            <a:off x="4835962" y="4455309"/>
            <a:ext cx="609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60</a:t>
            </a:r>
            <a:endParaRPr/>
          </a:p>
        </p:txBody>
      </p:sp>
      <p:sp>
        <p:nvSpPr>
          <p:cNvPr id="384" name="Google Shape;384;p14"/>
          <p:cNvSpPr txBox="1"/>
          <p:nvPr/>
        </p:nvSpPr>
        <p:spPr>
          <a:xfrm>
            <a:off x="2702362" y="4919707"/>
            <a:ext cx="2133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Conversion Action</a:t>
            </a:r>
            <a:endParaRPr/>
          </a:p>
        </p:txBody>
      </p:sp>
      <p:cxnSp>
        <p:nvCxnSpPr>
          <p:cNvPr id="385" name="Google Shape;385;p14"/>
          <p:cNvCxnSpPr/>
          <p:nvPr/>
        </p:nvCxnSpPr>
        <p:spPr>
          <a:xfrm flipH="1" rot="10800000">
            <a:off x="3800473" y="4193340"/>
            <a:ext cx="1066800" cy="776400"/>
          </a:xfrm>
          <a:prstGeom prst="curvedConnector3">
            <a:avLst>
              <a:gd fmla="val 0"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5"/>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391" name="Google Shape;391;p15"/>
          <p:cNvSpPr txBox="1"/>
          <p:nvPr/>
        </p:nvSpPr>
        <p:spPr>
          <a:xfrm>
            <a:off x="994491" y="1718131"/>
            <a:ext cx="7556508" cy="40010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Semantic Errors: </a:t>
            </a:r>
            <a:r>
              <a:rPr lang="en-US" sz="1800">
                <a:solidFill>
                  <a:schemeClr val="dk1"/>
                </a:solidFill>
                <a:latin typeface="Calibri"/>
                <a:ea typeface="Calibri"/>
                <a:cs typeface="Calibri"/>
                <a:sym typeface="Calibri"/>
              </a:rPr>
              <a:t>During compilation Semantic analyzer will recognize the following semantic errors.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Datatype mismatch</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Undeclared variable</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Multiple declaration of a variable in a scope </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Actual and formal parameter mismatch</a:t>
            </a:r>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7"/>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Lecture References</a:t>
            </a:r>
            <a:endParaRPr/>
          </a:p>
        </p:txBody>
      </p:sp>
      <p:sp>
        <p:nvSpPr>
          <p:cNvPr id="401" name="Google Shape;401;p17"/>
          <p:cNvSpPr txBox="1"/>
          <p:nvPr/>
        </p:nvSpPr>
        <p:spPr>
          <a:xfrm>
            <a:off x="783772" y="2435897"/>
            <a:ext cx="715195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7"/>
          <p:cNvSpPr txBox="1"/>
          <p:nvPr/>
        </p:nvSpPr>
        <p:spPr>
          <a:xfrm>
            <a:off x="10213145" y="697757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8"/>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References</a:t>
            </a:r>
            <a:endParaRPr/>
          </a:p>
        </p:txBody>
      </p:sp>
      <p:sp>
        <p:nvSpPr>
          <p:cNvPr id="408" name="Google Shape;408;p18"/>
          <p:cNvSpPr txBox="1"/>
          <p:nvPr/>
        </p:nvSpPr>
        <p:spPr>
          <a:xfrm>
            <a:off x="783772" y="243589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18"/>
          <p:cNvSpPr/>
          <p:nvPr/>
        </p:nvSpPr>
        <p:spPr>
          <a:xfrm>
            <a:off x="783771" y="2235816"/>
            <a:ext cx="6925323"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orbel"/>
              <a:buAutoNum type="arabicPeriod"/>
            </a:pPr>
            <a:r>
              <a:rPr b="1" lang="en-US" sz="1800">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9"/>
          <p:cNvSpPr txBox="1"/>
          <p:nvPr/>
        </p:nvSpPr>
        <p:spPr>
          <a:xfrm>
            <a:off x="1699837" y="2365843"/>
            <a:ext cx="5949192"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Area = 3.1416*radius*radius</a:t>
            </a:r>
            <a:endParaRPr b="1" sz="2600">
              <a:solidFill>
                <a:schemeClr val="dk1"/>
              </a:solidFill>
              <a:latin typeface="Calibri"/>
              <a:ea typeface="Calibri"/>
              <a:cs typeface="Calibri"/>
              <a:sym typeface="Calibri"/>
            </a:endParaRPr>
          </a:p>
        </p:txBody>
      </p:sp>
      <p:sp>
        <p:nvSpPr>
          <p:cNvPr id="415" name="Google Shape;415;p19"/>
          <p:cNvSpPr txBox="1"/>
          <p:nvPr/>
        </p:nvSpPr>
        <p:spPr>
          <a:xfrm>
            <a:off x="1590979" y="3868072"/>
            <a:ext cx="5949192"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result = a+20*b</a:t>
            </a:r>
            <a:endParaRPr b="1" sz="2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Lecture Outline</a:t>
            </a:r>
            <a:endParaRPr/>
          </a:p>
        </p:txBody>
      </p:sp>
      <p:sp>
        <p:nvSpPr>
          <p:cNvPr id="214" name="Google Shape;214;p2"/>
          <p:cNvSpPr txBox="1"/>
          <p:nvPr>
            <p:ph idx="1" type="subTitle"/>
          </p:nvPr>
        </p:nvSpPr>
        <p:spPr>
          <a:xfrm>
            <a:off x="486697" y="2363928"/>
            <a:ext cx="7754112" cy="300993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160"/>
              <a:buAutoNum type="arabicPeriod"/>
            </a:pPr>
            <a:r>
              <a:rPr lang="en-US" sz="2400">
                <a:solidFill>
                  <a:schemeClr val="dk1"/>
                </a:solidFill>
              </a:rPr>
              <a:t>Language Processing System</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Different Phases of a Compiler</a:t>
            </a:r>
            <a:endParaRPr/>
          </a:p>
          <a:p>
            <a:pPr indent="-205740" lvl="0" marL="342900" rtl="0" algn="l">
              <a:lnSpc>
                <a:spcPct val="100000"/>
              </a:lnSpc>
              <a:spcBef>
                <a:spcPts val="0"/>
              </a:spcBef>
              <a:spcAft>
                <a:spcPts val="0"/>
              </a:spcAft>
              <a:buSzPts val="2160"/>
              <a:buNone/>
            </a:pPr>
            <a:r>
              <a:t/>
            </a:r>
            <a:endParaRPr sz="2400">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Objectives and Outcomes</a:t>
            </a:r>
            <a:endParaRPr/>
          </a:p>
        </p:txBody>
      </p:sp>
      <p:sp>
        <p:nvSpPr>
          <p:cNvPr id="220" name="Google Shape;220;p3"/>
          <p:cNvSpPr txBox="1"/>
          <p:nvPr/>
        </p:nvSpPr>
        <p:spPr>
          <a:xfrm>
            <a:off x="421341" y="2112340"/>
            <a:ext cx="8525711" cy="54784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Objectives:</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structure of a language processing system.</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structure of a compiler.</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tools involved( Scanner generator, Parser generator, etc)</a:t>
            </a:r>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Outcomes:</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should be able to understand how a language is processed step by step.</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will analyze the phases of a compiler.</a:t>
            </a:r>
            <a:endParaRPr/>
          </a:p>
          <a:p>
            <a:pPr indent="-228600" lvl="1" marL="80010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Language Processing System</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226" name="Google Shape;226;p4"/>
          <p:cNvSpPr txBox="1"/>
          <p:nvPr/>
        </p:nvSpPr>
        <p:spPr>
          <a:xfrm>
            <a:off x="941456" y="1224576"/>
            <a:ext cx="7261087" cy="55707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4"/>
          <p:cNvSpPr/>
          <p:nvPr/>
        </p:nvSpPr>
        <p:spPr>
          <a:xfrm>
            <a:off x="3144129" y="1261730"/>
            <a:ext cx="1589649" cy="499768"/>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Source Program</a:t>
            </a:r>
            <a:endParaRPr/>
          </a:p>
        </p:txBody>
      </p:sp>
      <p:cxnSp>
        <p:nvCxnSpPr>
          <p:cNvPr id="228" name="Google Shape;228;p4"/>
          <p:cNvCxnSpPr/>
          <p:nvPr/>
        </p:nvCxnSpPr>
        <p:spPr>
          <a:xfrm>
            <a:off x="3931920" y="1769852"/>
            <a:ext cx="7034" cy="281354"/>
          </a:xfrm>
          <a:prstGeom prst="straightConnector1">
            <a:avLst/>
          </a:prstGeom>
          <a:noFill/>
          <a:ln cap="flat" cmpd="sng" w="25400">
            <a:solidFill>
              <a:schemeClr val="accent1"/>
            </a:solidFill>
            <a:prstDash val="solid"/>
            <a:round/>
            <a:headEnd len="sm" w="sm" type="none"/>
            <a:tailEnd len="med" w="med" type="triangle"/>
          </a:ln>
        </p:spPr>
      </p:cxnSp>
      <p:sp>
        <p:nvSpPr>
          <p:cNvPr id="229" name="Google Shape;229;p4"/>
          <p:cNvSpPr/>
          <p:nvPr/>
        </p:nvSpPr>
        <p:spPr>
          <a:xfrm>
            <a:off x="3144129" y="2065728"/>
            <a:ext cx="1589649" cy="484632"/>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Preprocessor</a:t>
            </a:r>
            <a:endParaRPr/>
          </a:p>
        </p:txBody>
      </p:sp>
      <p:cxnSp>
        <p:nvCxnSpPr>
          <p:cNvPr id="230" name="Google Shape;230;p4"/>
          <p:cNvCxnSpPr/>
          <p:nvPr/>
        </p:nvCxnSpPr>
        <p:spPr>
          <a:xfrm>
            <a:off x="3931919" y="2549320"/>
            <a:ext cx="7034" cy="469613"/>
          </a:xfrm>
          <a:prstGeom prst="straightConnector1">
            <a:avLst/>
          </a:prstGeom>
          <a:noFill/>
          <a:ln cap="flat" cmpd="sng" w="25400">
            <a:solidFill>
              <a:schemeClr val="accent1"/>
            </a:solidFill>
            <a:prstDash val="solid"/>
            <a:round/>
            <a:headEnd len="sm" w="sm" type="none"/>
            <a:tailEnd len="med" w="med" type="triangle"/>
          </a:ln>
        </p:spPr>
      </p:cxnSp>
      <p:sp>
        <p:nvSpPr>
          <p:cNvPr id="231" name="Google Shape;231;p4"/>
          <p:cNvSpPr/>
          <p:nvPr/>
        </p:nvSpPr>
        <p:spPr>
          <a:xfrm>
            <a:off x="4353261" y="2723728"/>
            <a:ext cx="2617280" cy="198725"/>
          </a:xfrm>
          <a:prstGeom prst="rect">
            <a:avLst/>
          </a:prstGeom>
          <a:solidFill>
            <a:schemeClr val="accent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Modified source program</a:t>
            </a:r>
            <a:endParaRPr/>
          </a:p>
        </p:txBody>
      </p:sp>
      <p:sp>
        <p:nvSpPr>
          <p:cNvPr id="232" name="Google Shape;232;p4"/>
          <p:cNvSpPr/>
          <p:nvPr/>
        </p:nvSpPr>
        <p:spPr>
          <a:xfrm>
            <a:off x="3179299" y="2998683"/>
            <a:ext cx="1589649" cy="484632"/>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Compiler</a:t>
            </a:r>
            <a:endParaRPr/>
          </a:p>
        </p:txBody>
      </p:sp>
      <p:sp>
        <p:nvSpPr>
          <p:cNvPr id="233" name="Google Shape;233;p4"/>
          <p:cNvSpPr/>
          <p:nvPr/>
        </p:nvSpPr>
        <p:spPr>
          <a:xfrm>
            <a:off x="4353261" y="3780695"/>
            <a:ext cx="2617280" cy="198725"/>
          </a:xfrm>
          <a:prstGeom prst="rect">
            <a:avLst/>
          </a:prstGeom>
          <a:solidFill>
            <a:schemeClr val="accent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lt1"/>
                </a:solidFill>
                <a:latin typeface="Calibri"/>
                <a:ea typeface="Calibri"/>
                <a:cs typeface="Calibri"/>
                <a:sym typeface="Calibri"/>
              </a:rPr>
              <a:t>Target assembly program</a:t>
            </a:r>
            <a:endParaRPr/>
          </a:p>
        </p:txBody>
      </p:sp>
      <p:cxnSp>
        <p:nvCxnSpPr>
          <p:cNvPr id="234" name="Google Shape;234;p4"/>
          <p:cNvCxnSpPr/>
          <p:nvPr/>
        </p:nvCxnSpPr>
        <p:spPr>
          <a:xfrm>
            <a:off x="3974123" y="3545888"/>
            <a:ext cx="7034" cy="605198"/>
          </a:xfrm>
          <a:prstGeom prst="straightConnector1">
            <a:avLst/>
          </a:prstGeom>
          <a:noFill/>
          <a:ln cap="flat" cmpd="sng" w="25400">
            <a:solidFill>
              <a:schemeClr val="accent1"/>
            </a:solidFill>
            <a:prstDash val="solid"/>
            <a:round/>
            <a:headEnd len="sm" w="sm" type="none"/>
            <a:tailEnd len="med" w="med" type="triangle"/>
          </a:ln>
        </p:spPr>
      </p:cxnSp>
      <p:sp>
        <p:nvSpPr>
          <p:cNvPr id="235" name="Google Shape;235;p4"/>
          <p:cNvSpPr/>
          <p:nvPr/>
        </p:nvSpPr>
        <p:spPr>
          <a:xfrm>
            <a:off x="3158195" y="4155689"/>
            <a:ext cx="1589649" cy="484632"/>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Assembler</a:t>
            </a:r>
            <a:endParaRPr/>
          </a:p>
        </p:txBody>
      </p:sp>
      <p:sp>
        <p:nvSpPr>
          <p:cNvPr id="236" name="Google Shape;236;p4"/>
          <p:cNvSpPr/>
          <p:nvPr/>
        </p:nvSpPr>
        <p:spPr>
          <a:xfrm>
            <a:off x="4325126" y="4956022"/>
            <a:ext cx="2617280" cy="198725"/>
          </a:xfrm>
          <a:prstGeom prst="rect">
            <a:avLst/>
          </a:prstGeom>
          <a:solidFill>
            <a:schemeClr val="accent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Relocatable machine code</a:t>
            </a:r>
            <a:endParaRPr/>
          </a:p>
        </p:txBody>
      </p:sp>
      <p:cxnSp>
        <p:nvCxnSpPr>
          <p:cNvPr id="237" name="Google Shape;237;p4"/>
          <p:cNvCxnSpPr/>
          <p:nvPr/>
        </p:nvCxnSpPr>
        <p:spPr>
          <a:xfrm>
            <a:off x="3950678" y="4639842"/>
            <a:ext cx="7034" cy="672387"/>
          </a:xfrm>
          <a:prstGeom prst="straightConnector1">
            <a:avLst/>
          </a:prstGeom>
          <a:noFill/>
          <a:ln cap="flat" cmpd="sng" w="25400">
            <a:solidFill>
              <a:schemeClr val="accent1"/>
            </a:solidFill>
            <a:prstDash val="solid"/>
            <a:round/>
            <a:headEnd len="sm" w="sm" type="none"/>
            <a:tailEnd len="med" w="med" type="triangle"/>
          </a:ln>
        </p:spPr>
      </p:cxnSp>
      <p:sp>
        <p:nvSpPr>
          <p:cNvPr id="238" name="Google Shape;238;p4"/>
          <p:cNvSpPr/>
          <p:nvPr/>
        </p:nvSpPr>
        <p:spPr>
          <a:xfrm>
            <a:off x="3155853" y="5316444"/>
            <a:ext cx="1589649" cy="484632"/>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Linker/ Loader</a:t>
            </a:r>
            <a:endParaRPr/>
          </a:p>
        </p:txBody>
      </p:sp>
      <p:cxnSp>
        <p:nvCxnSpPr>
          <p:cNvPr id="239" name="Google Shape;239;p4"/>
          <p:cNvCxnSpPr/>
          <p:nvPr/>
        </p:nvCxnSpPr>
        <p:spPr>
          <a:xfrm>
            <a:off x="3957712" y="5805291"/>
            <a:ext cx="7034" cy="393550"/>
          </a:xfrm>
          <a:prstGeom prst="straightConnector1">
            <a:avLst/>
          </a:prstGeom>
          <a:noFill/>
          <a:ln cap="flat" cmpd="sng" w="25400">
            <a:solidFill>
              <a:schemeClr val="accent1"/>
            </a:solidFill>
            <a:prstDash val="solid"/>
            <a:round/>
            <a:headEnd len="sm" w="sm" type="none"/>
            <a:tailEnd len="med" w="med" type="triangle"/>
          </a:ln>
        </p:spPr>
      </p:cxnSp>
      <p:sp>
        <p:nvSpPr>
          <p:cNvPr id="240" name="Google Shape;240;p4"/>
          <p:cNvSpPr/>
          <p:nvPr/>
        </p:nvSpPr>
        <p:spPr>
          <a:xfrm>
            <a:off x="3162887" y="6171782"/>
            <a:ext cx="1589649" cy="499768"/>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Target Program</a:t>
            </a:r>
            <a:endParaRPr/>
          </a:p>
        </p:txBody>
      </p:sp>
      <p:sp>
        <p:nvSpPr>
          <p:cNvPr id="241" name="Google Shape;241;p4"/>
          <p:cNvSpPr/>
          <p:nvPr/>
        </p:nvSpPr>
        <p:spPr>
          <a:xfrm>
            <a:off x="4447205" y="5887066"/>
            <a:ext cx="2617280" cy="198725"/>
          </a:xfrm>
          <a:prstGeom prst="rect">
            <a:avLst/>
          </a:prstGeom>
          <a:solidFill>
            <a:schemeClr val="accent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Absolute machine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grpSp>
        <p:nvGrpSpPr>
          <p:cNvPr id="247" name="Google Shape;247;p5"/>
          <p:cNvGrpSpPr/>
          <p:nvPr/>
        </p:nvGrpSpPr>
        <p:grpSpPr>
          <a:xfrm>
            <a:off x="1828800" y="1066800"/>
            <a:ext cx="6172200" cy="5554663"/>
            <a:chOff x="144" y="816"/>
            <a:chExt cx="3984" cy="4367"/>
          </a:xfrm>
        </p:grpSpPr>
        <p:sp>
          <p:nvSpPr>
            <p:cNvPr id="248" name="Google Shape;248;p5"/>
            <p:cNvSpPr txBox="1"/>
            <p:nvPr/>
          </p:nvSpPr>
          <p:spPr>
            <a:xfrm>
              <a:off x="1633" y="816"/>
              <a:ext cx="1295"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Source Program</a:t>
              </a:r>
              <a:endParaRPr/>
            </a:p>
          </p:txBody>
        </p:sp>
        <p:grpSp>
          <p:nvGrpSpPr>
            <p:cNvPr id="249" name="Google Shape;249;p5"/>
            <p:cNvGrpSpPr/>
            <p:nvPr/>
          </p:nvGrpSpPr>
          <p:grpSpPr>
            <a:xfrm>
              <a:off x="1487" y="1248"/>
              <a:ext cx="1345" cy="432"/>
              <a:chOff x="1487" y="1248"/>
              <a:chExt cx="1345" cy="432"/>
            </a:xfrm>
          </p:grpSpPr>
          <p:sp>
            <p:nvSpPr>
              <p:cNvPr id="250" name="Google Shape;250;p5"/>
              <p:cNvSpPr/>
              <p:nvPr/>
            </p:nvSpPr>
            <p:spPr>
              <a:xfrm>
                <a:off x="1488" y="1248"/>
                <a:ext cx="1344" cy="432"/>
              </a:xfrm>
              <a:prstGeom prst="rect">
                <a:avLst/>
              </a:prstGeom>
              <a:solidFill>
                <a:srgbClr val="CCEC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51" name="Google Shape;251;p5"/>
              <p:cNvSpPr txBox="1"/>
              <p:nvPr/>
            </p:nvSpPr>
            <p:spPr>
              <a:xfrm>
                <a:off x="1681" y="1344"/>
                <a:ext cx="1007"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Lexical Analyzer</a:t>
                </a:r>
                <a:endParaRPr/>
              </a:p>
            </p:txBody>
          </p:sp>
          <p:sp>
            <p:nvSpPr>
              <p:cNvPr id="252" name="Google Shape;252;p5"/>
              <p:cNvSpPr txBox="1"/>
              <p:nvPr/>
            </p:nvSpPr>
            <p:spPr>
              <a:xfrm>
                <a:off x="1487" y="1248"/>
                <a:ext cx="144" cy="2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1</a:t>
                </a:r>
                <a:endParaRPr/>
              </a:p>
            </p:txBody>
          </p:sp>
        </p:grpSp>
        <p:grpSp>
          <p:nvGrpSpPr>
            <p:cNvPr id="253" name="Google Shape;253;p5"/>
            <p:cNvGrpSpPr/>
            <p:nvPr/>
          </p:nvGrpSpPr>
          <p:grpSpPr>
            <a:xfrm>
              <a:off x="1487" y="1824"/>
              <a:ext cx="1345" cy="432"/>
              <a:chOff x="1487" y="1248"/>
              <a:chExt cx="1345" cy="432"/>
            </a:xfrm>
          </p:grpSpPr>
          <p:sp>
            <p:nvSpPr>
              <p:cNvPr id="254" name="Google Shape;254;p5"/>
              <p:cNvSpPr/>
              <p:nvPr/>
            </p:nvSpPr>
            <p:spPr>
              <a:xfrm>
                <a:off x="1488" y="1248"/>
                <a:ext cx="1344" cy="432"/>
              </a:xfrm>
              <a:prstGeom prst="rect">
                <a:avLst/>
              </a:prstGeom>
              <a:solidFill>
                <a:srgbClr val="CCEC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55" name="Google Shape;255;p5"/>
              <p:cNvSpPr txBox="1"/>
              <p:nvPr/>
            </p:nvSpPr>
            <p:spPr>
              <a:xfrm>
                <a:off x="1682" y="1346"/>
                <a:ext cx="1006" cy="2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Syntax Analyzer</a:t>
                </a:r>
                <a:endParaRPr/>
              </a:p>
            </p:txBody>
          </p:sp>
          <p:sp>
            <p:nvSpPr>
              <p:cNvPr id="256" name="Google Shape;256;p5"/>
              <p:cNvSpPr txBox="1"/>
              <p:nvPr/>
            </p:nvSpPr>
            <p:spPr>
              <a:xfrm>
                <a:off x="1487" y="1248"/>
                <a:ext cx="144"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2</a:t>
                </a:r>
                <a:endParaRPr/>
              </a:p>
            </p:txBody>
          </p:sp>
        </p:grpSp>
        <p:grpSp>
          <p:nvGrpSpPr>
            <p:cNvPr id="257" name="Google Shape;257;p5"/>
            <p:cNvGrpSpPr/>
            <p:nvPr/>
          </p:nvGrpSpPr>
          <p:grpSpPr>
            <a:xfrm>
              <a:off x="1487" y="2400"/>
              <a:ext cx="1585" cy="432"/>
              <a:chOff x="1487" y="2400"/>
              <a:chExt cx="1585" cy="432"/>
            </a:xfrm>
          </p:grpSpPr>
          <p:sp>
            <p:nvSpPr>
              <p:cNvPr id="258" name="Google Shape;258;p5"/>
              <p:cNvSpPr/>
              <p:nvPr/>
            </p:nvSpPr>
            <p:spPr>
              <a:xfrm>
                <a:off x="1488" y="2400"/>
                <a:ext cx="1344" cy="432"/>
              </a:xfrm>
              <a:prstGeom prst="rect">
                <a:avLst/>
              </a:prstGeom>
              <a:solidFill>
                <a:srgbClr val="CCEC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59" name="Google Shape;259;p5"/>
              <p:cNvSpPr txBox="1"/>
              <p:nvPr/>
            </p:nvSpPr>
            <p:spPr>
              <a:xfrm>
                <a:off x="1681" y="2496"/>
                <a:ext cx="1391"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Semantic Analyzer</a:t>
                </a:r>
                <a:endParaRPr/>
              </a:p>
            </p:txBody>
          </p:sp>
          <p:sp>
            <p:nvSpPr>
              <p:cNvPr id="260" name="Google Shape;260;p5"/>
              <p:cNvSpPr txBox="1"/>
              <p:nvPr/>
            </p:nvSpPr>
            <p:spPr>
              <a:xfrm>
                <a:off x="1487" y="2400"/>
                <a:ext cx="144" cy="2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3</a:t>
                </a:r>
                <a:endParaRPr/>
              </a:p>
            </p:txBody>
          </p:sp>
        </p:grpSp>
        <p:grpSp>
          <p:nvGrpSpPr>
            <p:cNvPr id="261" name="Google Shape;261;p5"/>
            <p:cNvGrpSpPr/>
            <p:nvPr/>
          </p:nvGrpSpPr>
          <p:grpSpPr>
            <a:xfrm>
              <a:off x="1487" y="3024"/>
              <a:ext cx="1345" cy="454"/>
              <a:chOff x="1487" y="3024"/>
              <a:chExt cx="1345" cy="454"/>
            </a:xfrm>
          </p:grpSpPr>
          <p:sp>
            <p:nvSpPr>
              <p:cNvPr id="262" name="Google Shape;262;p5"/>
              <p:cNvSpPr/>
              <p:nvPr/>
            </p:nvSpPr>
            <p:spPr>
              <a:xfrm>
                <a:off x="1488" y="3024"/>
                <a:ext cx="1344" cy="432"/>
              </a:xfrm>
              <a:prstGeom prst="rect">
                <a:avLst/>
              </a:prstGeom>
              <a:solidFill>
                <a:srgbClr val="CCEC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63" name="Google Shape;263;p5"/>
              <p:cNvSpPr txBox="1"/>
              <p:nvPr/>
            </p:nvSpPr>
            <p:spPr>
              <a:xfrm>
                <a:off x="1681" y="3071"/>
                <a:ext cx="1007"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Intermediate Code Generator</a:t>
                </a:r>
                <a:endParaRPr/>
              </a:p>
            </p:txBody>
          </p:sp>
          <p:sp>
            <p:nvSpPr>
              <p:cNvPr id="264" name="Google Shape;264;p5"/>
              <p:cNvSpPr txBox="1"/>
              <p:nvPr/>
            </p:nvSpPr>
            <p:spPr>
              <a:xfrm>
                <a:off x="1487" y="3024"/>
                <a:ext cx="144" cy="2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4</a:t>
                </a:r>
                <a:endParaRPr/>
              </a:p>
            </p:txBody>
          </p:sp>
        </p:grpSp>
        <p:grpSp>
          <p:nvGrpSpPr>
            <p:cNvPr id="265" name="Google Shape;265;p5"/>
            <p:cNvGrpSpPr/>
            <p:nvPr/>
          </p:nvGrpSpPr>
          <p:grpSpPr>
            <a:xfrm>
              <a:off x="1487" y="3695"/>
              <a:ext cx="1345" cy="433"/>
              <a:chOff x="1487" y="1247"/>
              <a:chExt cx="1345" cy="433"/>
            </a:xfrm>
          </p:grpSpPr>
          <p:sp>
            <p:nvSpPr>
              <p:cNvPr id="266" name="Google Shape;266;p5"/>
              <p:cNvSpPr/>
              <p:nvPr/>
            </p:nvSpPr>
            <p:spPr>
              <a:xfrm>
                <a:off x="1488" y="1248"/>
                <a:ext cx="1344" cy="432"/>
              </a:xfrm>
              <a:prstGeom prst="rect">
                <a:avLst/>
              </a:prstGeom>
              <a:solidFill>
                <a:srgbClr val="CCEC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67" name="Google Shape;267;p5"/>
              <p:cNvSpPr txBox="1"/>
              <p:nvPr/>
            </p:nvSpPr>
            <p:spPr>
              <a:xfrm>
                <a:off x="1681" y="1343"/>
                <a:ext cx="1007"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Code Optimizer</a:t>
                </a:r>
                <a:endParaRPr/>
              </a:p>
            </p:txBody>
          </p:sp>
          <p:sp>
            <p:nvSpPr>
              <p:cNvPr id="268" name="Google Shape;268;p5"/>
              <p:cNvSpPr txBox="1"/>
              <p:nvPr/>
            </p:nvSpPr>
            <p:spPr>
              <a:xfrm>
                <a:off x="1487" y="1247"/>
                <a:ext cx="144"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5</a:t>
                </a:r>
                <a:endParaRPr/>
              </a:p>
            </p:txBody>
          </p:sp>
        </p:grpSp>
        <p:grpSp>
          <p:nvGrpSpPr>
            <p:cNvPr id="269" name="Google Shape;269;p5"/>
            <p:cNvGrpSpPr/>
            <p:nvPr/>
          </p:nvGrpSpPr>
          <p:grpSpPr>
            <a:xfrm>
              <a:off x="1487" y="4320"/>
              <a:ext cx="1345" cy="432"/>
              <a:chOff x="1487" y="1248"/>
              <a:chExt cx="1345" cy="432"/>
            </a:xfrm>
          </p:grpSpPr>
          <p:sp>
            <p:nvSpPr>
              <p:cNvPr id="270" name="Google Shape;270;p5"/>
              <p:cNvSpPr/>
              <p:nvPr/>
            </p:nvSpPr>
            <p:spPr>
              <a:xfrm>
                <a:off x="1488" y="1248"/>
                <a:ext cx="1344" cy="432"/>
              </a:xfrm>
              <a:prstGeom prst="rect">
                <a:avLst/>
              </a:prstGeom>
              <a:solidFill>
                <a:srgbClr val="CCEC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71" name="Google Shape;271;p5"/>
              <p:cNvSpPr txBox="1"/>
              <p:nvPr/>
            </p:nvSpPr>
            <p:spPr>
              <a:xfrm>
                <a:off x="1682" y="1346"/>
                <a:ext cx="1006"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Code Generator</a:t>
                </a:r>
                <a:endParaRPr/>
              </a:p>
            </p:txBody>
          </p:sp>
          <p:sp>
            <p:nvSpPr>
              <p:cNvPr id="272" name="Google Shape;272;p5"/>
              <p:cNvSpPr txBox="1"/>
              <p:nvPr/>
            </p:nvSpPr>
            <p:spPr>
              <a:xfrm>
                <a:off x="1487" y="1251"/>
                <a:ext cx="144"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6</a:t>
                </a:r>
                <a:endParaRPr/>
              </a:p>
            </p:txBody>
          </p:sp>
        </p:grpSp>
        <p:sp>
          <p:nvSpPr>
            <p:cNvPr id="273" name="Google Shape;273;p5"/>
            <p:cNvSpPr txBox="1"/>
            <p:nvPr/>
          </p:nvSpPr>
          <p:spPr>
            <a:xfrm>
              <a:off x="1633" y="4943"/>
              <a:ext cx="1295"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Target Program</a:t>
              </a:r>
              <a:endParaRPr/>
            </a:p>
          </p:txBody>
        </p:sp>
        <p:cxnSp>
          <p:nvCxnSpPr>
            <p:cNvPr id="274" name="Google Shape;274;p5"/>
            <p:cNvCxnSpPr/>
            <p:nvPr/>
          </p:nvCxnSpPr>
          <p:spPr>
            <a:xfrm>
              <a:off x="2112" y="1056"/>
              <a:ext cx="0" cy="192"/>
            </a:xfrm>
            <a:prstGeom prst="straightConnector1">
              <a:avLst/>
            </a:prstGeom>
            <a:noFill/>
            <a:ln cap="flat" cmpd="sng" w="9525">
              <a:solidFill>
                <a:schemeClr val="dk1"/>
              </a:solidFill>
              <a:prstDash val="solid"/>
              <a:round/>
              <a:headEnd len="med" w="med" type="none"/>
              <a:tailEnd len="med" w="med" type="triangle"/>
            </a:ln>
          </p:spPr>
        </p:cxnSp>
        <p:cxnSp>
          <p:nvCxnSpPr>
            <p:cNvPr id="275" name="Google Shape;275;p5"/>
            <p:cNvCxnSpPr/>
            <p:nvPr/>
          </p:nvCxnSpPr>
          <p:spPr>
            <a:xfrm>
              <a:off x="2112" y="1680"/>
              <a:ext cx="0" cy="144"/>
            </a:xfrm>
            <a:prstGeom prst="straightConnector1">
              <a:avLst/>
            </a:prstGeom>
            <a:noFill/>
            <a:ln cap="flat" cmpd="sng" w="9525">
              <a:solidFill>
                <a:schemeClr val="dk1"/>
              </a:solidFill>
              <a:prstDash val="solid"/>
              <a:round/>
              <a:headEnd len="med" w="med" type="none"/>
              <a:tailEnd len="med" w="med" type="triangle"/>
            </a:ln>
          </p:spPr>
        </p:cxnSp>
        <p:cxnSp>
          <p:nvCxnSpPr>
            <p:cNvPr id="276" name="Google Shape;276;p5"/>
            <p:cNvCxnSpPr/>
            <p:nvPr/>
          </p:nvCxnSpPr>
          <p:spPr>
            <a:xfrm>
              <a:off x="2112" y="2256"/>
              <a:ext cx="0" cy="144"/>
            </a:xfrm>
            <a:prstGeom prst="straightConnector1">
              <a:avLst/>
            </a:prstGeom>
            <a:noFill/>
            <a:ln cap="flat" cmpd="sng" w="9525">
              <a:solidFill>
                <a:schemeClr val="dk1"/>
              </a:solidFill>
              <a:prstDash val="solid"/>
              <a:round/>
              <a:headEnd len="med" w="med" type="none"/>
              <a:tailEnd len="med" w="med" type="triangle"/>
            </a:ln>
          </p:spPr>
        </p:cxnSp>
        <p:cxnSp>
          <p:nvCxnSpPr>
            <p:cNvPr id="277" name="Google Shape;277;p5"/>
            <p:cNvCxnSpPr/>
            <p:nvPr/>
          </p:nvCxnSpPr>
          <p:spPr>
            <a:xfrm>
              <a:off x="2112" y="2832"/>
              <a:ext cx="0" cy="192"/>
            </a:xfrm>
            <a:prstGeom prst="straightConnector1">
              <a:avLst/>
            </a:prstGeom>
            <a:noFill/>
            <a:ln cap="flat" cmpd="sng" w="9525">
              <a:solidFill>
                <a:schemeClr val="dk1"/>
              </a:solidFill>
              <a:prstDash val="solid"/>
              <a:round/>
              <a:headEnd len="med" w="med" type="none"/>
              <a:tailEnd len="med" w="med" type="triangle"/>
            </a:ln>
          </p:spPr>
        </p:cxnSp>
        <p:cxnSp>
          <p:nvCxnSpPr>
            <p:cNvPr id="278" name="Google Shape;278;p5"/>
            <p:cNvCxnSpPr/>
            <p:nvPr/>
          </p:nvCxnSpPr>
          <p:spPr>
            <a:xfrm>
              <a:off x="2112" y="3456"/>
              <a:ext cx="0" cy="240"/>
            </a:xfrm>
            <a:prstGeom prst="straightConnector1">
              <a:avLst/>
            </a:prstGeom>
            <a:noFill/>
            <a:ln cap="flat" cmpd="sng" w="9525">
              <a:solidFill>
                <a:schemeClr val="dk1"/>
              </a:solidFill>
              <a:prstDash val="solid"/>
              <a:round/>
              <a:headEnd len="med" w="med" type="none"/>
              <a:tailEnd len="med" w="med" type="triangle"/>
            </a:ln>
          </p:spPr>
        </p:cxnSp>
        <p:cxnSp>
          <p:nvCxnSpPr>
            <p:cNvPr id="279" name="Google Shape;279;p5"/>
            <p:cNvCxnSpPr/>
            <p:nvPr/>
          </p:nvCxnSpPr>
          <p:spPr>
            <a:xfrm>
              <a:off x="2112" y="4128"/>
              <a:ext cx="0" cy="192"/>
            </a:xfrm>
            <a:prstGeom prst="straightConnector1">
              <a:avLst/>
            </a:prstGeom>
            <a:noFill/>
            <a:ln cap="flat" cmpd="sng" w="9525">
              <a:solidFill>
                <a:schemeClr val="dk1"/>
              </a:solidFill>
              <a:prstDash val="solid"/>
              <a:round/>
              <a:headEnd len="med" w="med" type="none"/>
              <a:tailEnd len="med" w="med" type="triangle"/>
            </a:ln>
          </p:spPr>
        </p:cxnSp>
        <p:cxnSp>
          <p:nvCxnSpPr>
            <p:cNvPr id="280" name="Google Shape;280;p5"/>
            <p:cNvCxnSpPr/>
            <p:nvPr/>
          </p:nvCxnSpPr>
          <p:spPr>
            <a:xfrm>
              <a:off x="2112" y="4752"/>
              <a:ext cx="0" cy="240"/>
            </a:xfrm>
            <a:prstGeom prst="straightConnector1">
              <a:avLst/>
            </a:prstGeom>
            <a:noFill/>
            <a:ln cap="flat" cmpd="sng" w="9525">
              <a:solidFill>
                <a:schemeClr val="dk1"/>
              </a:solidFill>
              <a:prstDash val="solid"/>
              <a:round/>
              <a:headEnd len="med" w="med" type="none"/>
              <a:tailEnd len="med" w="med" type="triangle"/>
            </a:ln>
          </p:spPr>
        </p:cxnSp>
        <p:grpSp>
          <p:nvGrpSpPr>
            <p:cNvPr id="281" name="Google Shape;281;p5"/>
            <p:cNvGrpSpPr/>
            <p:nvPr/>
          </p:nvGrpSpPr>
          <p:grpSpPr>
            <a:xfrm>
              <a:off x="144" y="2640"/>
              <a:ext cx="1104" cy="576"/>
              <a:chOff x="144" y="2640"/>
              <a:chExt cx="1104" cy="576"/>
            </a:xfrm>
          </p:grpSpPr>
          <p:sp>
            <p:nvSpPr>
              <p:cNvPr id="282" name="Google Shape;282;p5"/>
              <p:cNvSpPr/>
              <p:nvPr/>
            </p:nvSpPr>
            <p:spPr>
              <a:xfrm>
                <a:off x="144" y="2640"/>
                <a:ext cx="1104" cy="576"/>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83" name="Google Shape;283;p5"/>
              <p:cNvSpPr txBox="1"/>
              <p:nvPr/>
            </p:nvSpPr>
            <p:spPr>
              <a:xfrm>
                <a:off x="240" y="2784"/>
                <a:ext cx="912"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Symbol-table Manager</a:t>
                </a:r>
                <a:endParaRPr/>
              </a:p>
            </p:txBody>
          </p:sp>
        </p:grpSp>
        <p:grpSp>
          <p:nvGrpSpPr>
            <p:cNvPr id="284" name="Google Shape;284;p5"/>
            <p:cNvGrpSpPr/>
            <p:nvPr/>
          </p:nvGrpSpPr>
          <p:grpSpPr>
            <a:xfrm>
              <a:off x="3024" y="2640"/>
              <a:ext cx="1104" cy="576"/>
              <a:chOff x="144" y="2640"/>
              <a:chExt cx="1104" cy="576"/>
            </a:xfrm>
          </p:grpSpPr>
          <p:sp>
            <p:nvSpPr>
              <p:cNvPr id="285" name="Google Shape;285;p5"/>
              <p:cNvSpPr/>
              <p:nvPr/>
            </p:nvSpPr>
            <p:spPr>
              <a:xfrm>
                <a:off x="144" y="2640"/>
                <a:ext cx="1104" cy="576"/>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86" name="Google Shape;286;p5"/>
              <p:cNvSpPr txBox="1"/>
              <p:nvPr/>
            </p:nvSpPr>
            <p:spPr>
              <a:xfrm>
                <a:off x="240" y="2784"/>
                <a:ext cx="912"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Error Handler</a:t>
                </a:r>
                <a:endParaRPr/>
              </a:p>
            </p:txBody>
          </p:sp>
        </p:grpSp>
        <p:cxnSp>
          <p:nvCxnSpPr>
            <p:cNvPr id="287" name="Google Shape;287;p5"/>
            <p:cNvCxnSpPr/>
            <p:nvPr/>
          </p:nvCxnSpPr>
          <p:spPr>
            <a:xfrm flipH="1">
              <a:off x="384" y="1440"/>
              <a:ext cx="1104" cy="120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5"/>
            <p:cNvCxnSpPr/>
            <p:nvPr/>
          </p:nvCxnSpPr>
          <p:spPr>
            <a:xfrm flipH="1">
              <a:off x="720" y="2016"/>
              <a:ext cx="768" cy="624"/>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5"/>
            <p:cNvCxnSpPr/>
            <p:nvPr/>
          </p:nvCxnSpPr>
          <p:spPr>
            <a:xfrm flipH="1">
              <a:off x="1056" y="2544"/>
              <a:ext cx="432" cy="96"/>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5"/>
            <p:cNvCxnSpPr/>
            <p:nvPr/>
          </p:nvCxnSpPr>
          <p:spPr>
            <a:xfrm rot="10800000">
              <a:off x="2832" y="2544"/>
              <a:ext cx="432" cy="96"/>
            </a:xfrm>
            <a:prstGeom prst="straightConnector1">
              <a:avLst/>
            </a:prstGeom>
            <a:noFill/>
            <a:ln cap="flat" cmpd="sng" w="9525">
              <a:solidFill>
                <a:schemeClr val="dk1"/>
              </a:solidFill>
              <a:prstDash val="solid"/>
              <a:round/>
              <a:headEnd len="med" w="med" type="none"/>
              <a:tailEnd len="med" w="med" type="none"/>
            </a:ln>
          </p:spPr>
        </p:cxnSp>
        <p:cxnSp>
          <p:nvCxnSpPr>
            <p:cNvPr id="291" name="Google Shape;291;p5"/>
            <p:cNvCxnSpPr/>
            <p:nvPr/>
          </p:nvCxnSpPr>
          <p:spPr>
            <a:xfrm rot="10800000">
              <a:off x="2832" y="2016"/>
              <a:ext cx="768" cy="624"/>
            </a:xfrm>
            <a:prstGeom prst="straightConnector1">
              <a:avLst/>
            </a:prstGeom>
            <a:noFill/>
            <a:ln cap="flat" cmpd="sng" w="9525">
              <a:solidFill>
                <a:schemeClr val="dk1"/>
              </a:solidFill>
              <a:prstDash val="solid"/>
              <a:round/>
              <a:headEnd len="med" w="med" type="none"/>
              <a:tailEnd len="med" w="med" type="none"/>
            </a:ln>
          </p:spPr>
        </p:cxnSp>
        <p:cxnSp>
          <p:nvCxnSpPr>
            <p:cNvPr id="292" name="Google Shape;292;p5"/>
            <p:cNvCxnSpPr/>
            <p:nvPr/>
          </p:nvCxnSpPr>
          <p:spPr>
            <a:xfrm rot="10800000">
              <a:off x="2832" y="1440"/>
              <a:ext cx="1104" cy="1200"/>
            </a:xfrm>
            <a:prstGeom prst="straightConnector1">
              <a:avLst/>
            </a:prstGeom>
            <a:noFill/>
            <a:ln cap="flat" cmpd="sng" w="9525">
              <a:solidFill>
                <a:schemeClr val="dk1"/>
              </a:solidFill>
              <a:prstDash val="solid"/>
              <a:round/>
              <a:headEnd len="med" w="med" type="none"/>
              <a:tailEnd len="med" w="med" type="none"/>
            </a:ln>
          </p:spPr>
        </p:cxnSp>
        <p:cxnSp>
          <p:nvCxnSpPr>
            <p:cNvPr id="293" name="Google Shape;293;p5"/>
            <p:cNvCxnSpPr/>
            <p:nvPr/>
          </p:nvCxnSpPr>
          <p:spPr>
            <a:xfrm flipH="1" rot="10800000">
              <a:off x="2832" y="3216"/>
              <a:ext cx="1104" cy="1200"/>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5"/>
            <p:cNvCxnSpPr/>
            <p:nvPr/>
          </p:nvCxnSpPr>
          <p:spPr>
            <a:xfrm>
              <a:off x="384" y="3216"/>
              <a:ext cx="1104" cy="1200"/>
            </a:xfrm>
            <a:prstGeom prst="straightConnector1">
              <a:avLst/>
            </a:prstGeom>
            <a:noFill/>
            <a:ln cap="flat" cmpd="sng" w="9525">
              <a:solidFill>
                <a:schemeClr val="dk1"/>
              </a:solidFill>
              <a:prstDash val="solid"/>
              <a:round/>
              <a:headEnd len="med" w="med" type="none"/>
              <a:tailEnd len="med" w="med" type="none"/>
            </a:ln>
          </p:spPr>
        </p:cxnSp>
        <p:cxnSp>
          <p:nvCxnSpPr>
            <p:cNvPr id="295" name="Google Shape;295;p5"/>
            <p:cNvCxnSpPr/>
            <p:nvPr/>
          </p:nvCxnSpPr>
          <p:spPr>
            <a:xfrm flipH="1" rot="10800000">
              <a:off x="2832" y="3216"/>
              <a:ext cx="768" cy="624"/>
            </a:xfrm>
            <a:prstGeom prst="straightConnector1">
              <a:avLst/>
            </a:prstGeom>
            <a:noFill/>
            <a:ln cap="flat" cmpd="sng" w="9525">
              <a:solidFill>
                <a:schemeClr val="dk1"/>
              </a:solidFill>
              <a:prstDash val="solid"/>
              <a:round/>
              <a:headEnd len="med" w="med" type="none"/>
              <a:tailEnd len="med" w="med" type="none"/>
            </a:ln>
          </p:spPr>
        </p:cxnSp>
        <p:cxnSp>
          <p:nvCxnSpPr>
            <p:cNvPr id="296" name="Google Shape;296;p5"/>
            <p:cNvCxnSpPr/>
            <p:nvPr/>
          </p:nvCxnSpPr>
          <p:spPr>
            <a:xfrm>
              <a:off x="720" y="3216"/>
              <a:ext cx="768" cy="624"/>
            </a:xfrm>
            <a:prstGeom prst="straightConnector1">
              <a:avLst/>
            </a:prstGeom>
            <a:noFill/>
            <a:ln cap="flat" cmpd="sng" w="9525">
              <a:solidFill>
                <a:schemeClr val="dk1"/>
              </a:solidFill>
              <a:prstDash val="solid"/>
              <a:round/>
              <a:headEnd len="med" w="med" type="none"/>
              <a:tailEnd len="med" w="med" type="none"/>
            </a:ln>
          </p:spPr>
        </p:cxnSp>
        <p:cxnSp>
          <p:nvCxnSpPr>
            <p:cNvPr id="297" name="Google Shape;297;p5"/>
            <p:cNvCxnSpPr/>
            <p:nvPr/>
          </p:nvCxnSpPr>
          <p:spPr>
            <a:xfrm flipH="1" rot="10800000">
              <a:off x="2832" y="3216"/>
              <a:ext cx="432" cy="96"/>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5"/>
            <p:cNvCxnSpPr/>
            <p:nvPr/>
          </p:nvCxnSpPr>
          <p:spPr>
            <a:xfrm>
              <a:off x="1056" y="3216"/>
              <a:ext cx="432" cy="96"/>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E:\Spring 2021 2022\Compiler_Design\images for slide\getfile.jpg" id="303" name="Google Shape;303;p6"/>
          <p:cNvPicPr preferRelativeResize="0"/>
          <p:nvPr/>
        </p:nvPicPr>
        <p:blipFill rotWithShape="1">
          <a:blip r:embed="rId3">
            <a:alphaModFix/>
          </a:blip>
          <a:srcRect b="0" l="0" r="0" t="0"/>
          <a:stretch/>
        </p:blipFill>
        <p:spPr>
          <a:xfrm>
            <a:off x="1312606" y="684044"/>
            <a:ext cx="6394480" cy="593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Two main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09" name="Google Shape;309;p7"/>
          <p:cNvSpPr txBox="1"/>
          <p:nvPr/>
        </p:nvSpPr>
        <p:spPr>
          <a:xfrm>
            <a:off x="1066987" y="1795817"/>
            <a:ext cx="7626847" cy="4585871"/>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Analysis Phase</a:t>
            </a:r>
            <a:r>
              <a:rPr lang="en-US" sz="1800">
                <a:solidFill>
                  <a:schemeClr val="dk1"/>
                </a:solidFill>
                <a:latin typeface="Calibri"/>
                <a:ea typeface="Calibri"/>
                <a:cs typeface="Calibri"/>
                <a:sym typeface="Calibri"/>
              </a:rPr>
              <a:t>: Breaks up a source program into constituent pieces and produces an internal representation of it called intermediate code.</a:t>
            </a:r>
            <a:endParaRPr/>
          </a:p>
          <a:p>
            <a:pPr indent="-457200" lvl="2" marL="137160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Lexical Analyzer</a:t>
            </a:r>
            <a:endParaRPr/>
          </a:p>
          <a:p>
            <a:pPr indent="-457200" lvl="2" marL="137160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Syntax Analyzer</a:t>
            </a:r>
            <a:endParaRPr/>
          </a:p>
          <a:p>
            <a:pPr indent="-457200" lvl="2" marL="137160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Semantic Analyzer</a:t>
            </a:r>
            <a:endParaRPr/>
          </a:p>
          <a:p>
            <a:pPr indent="-457200" lvl="2" marL="137160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Intermediate code generator</a:t>
            </a:r>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Synthesis Phase</a:t>
            </a:r>
            <a:r>
              <a:rPr lang="en-US" sz="1800">
                <a:solidFill>
                  <a:schemeClr val="dk1"/>
                </a:solidFill>
                <a:latin typeface="Calibri"/>
                <a:ea typeface="Calibri"/>
                <a:cs typeface="Calibri"/>
                <a:sym typeface="Calibri"/>
              </a:rPr>
              <a:t>: Translates the intermediate code into the target program.</a:t>
            </a:r>
            <a:endParaRPr/>
          </a:p>
          <a:p>
            <a:pPr indent="0" lvl="2" marL="91440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V.     Code optimizer</a:t>
            </a:r>
            <a:endParaRPr/>
          </a:p>
          <a:p>
            <a:pPr indent="0" lvl="2" marL="91440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VI.   Code generator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15" name="Google Shape;315;p8"/>
          <p:cNvSpPr txBox="1"/>
          <p:nvPr/>
        </p:nvSpPr>
        <p:spPr>
          <a:xfrm>
            <a:off x="1066987" y="1795817"/>
            <a:ext cx="7626847" cy="67710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Lexical Analyzer: </a:t>
            </a:r>
            <a:r>
              <a:rPr lang="en-US" sz="1800">
                <a:solidFill>
                  <a:schemeClr val="dk1"/>
                </a:solidFill>
                <a:latin typeface="Calibri"/>
                <a:ea typeface="Calibri"/>
                <a:cs typeface="Calibri"/>
                <a:sym typeface="Calibri"/>
              </a:rPr>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i="1" lang="en-US" sz="1800">
                <a:solidFill>
                  <a:schemeClr val="dk1"/>
                </a:solidFill>
                <a:latin typeface="Calibri"/>
                <a:ea typeface="Calibri"/>
                <a:cs typeface="Calibri"/>
                <a:sym typeface="Calibri"/>
              </a:rPr>
              <a:t>(token-name, attribute-value). </a:t>
            </a:r>
            <a:r>
              <a:rPr lang="en-US" sz="1800">
                <a:solidFill>
                  <a:schemeClr val="dk1"/>
                </a:solidFill>
                <a:latin typeface="Calibri"/>
                <a:ea typeface="Calibri"/>
                <a:cs typeface="Calibri"/>
                <a:sym typeface="Calibri"/>
              </a:rPr>
              <a:t>For example, suppose a source program contains the assignment statement </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p o s i t i o n = i n i t i a l + r a t e * 60    </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characters in this assignment could be grouped into the following lexemes and mapped into the following tokens passed on to the syntax analyzer:</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Corbel"/>
              <a:buAutoNum type="arabicPeriod"/>
            </a:pPr>
            <a:r>
              <a:rPr b="0" i="0" lang="en-US" sz="1800" u="none" cap="none" strike="noStrike">
                <a:solidFill>
                  <a:schemeClr val="dk1"/>
                </a:solidFill>
                <a:latin typeface="Calibri"/>
                <a:ea typeface="Calibri"/>
                <a:cs typeface="Calibri"/>
                <a:sym typeface="Calibri"/>
              </a:rPr>
              <a:t>p o s i t i o n is a lexeme that would be mapped into a token </a:t>
            </a:r>
            <a:r>
              <a:rPr b="1" i="0" lang="en-US" sz="1800" u="none" cap="none" strike="noStrike">
                <a:solidFill>
                  <a:schemeClr val="dk1"/>
                </a:solidFill>
                <a:latin typeface="Calibri"/>
                <a:ea typeface="Calibri"/>
                <a:cs typeface="Calibri"/>
                <a:sym typeface="Calibri"/>
              </a:rPr>
              <a:t>(id, </a:t>
            </a:r>
            <a:r>
              <a:rPr b="0" i="0" lang="en-US" sz="1800" u="none" cap="none" strike="noStrike">
                <a:solidFill>
                  <a:schemeClr val="dk1"/>
                </a:solidFill>
                <a:latin typeface="Calibri"/>
                <a:ea typeface="Calibri"/>
                <a:cs typeface="Calibri"/>
                <a:sym typeface="Calibri"/>
              </a:rPr>
              <a:t>1), where </a:t>
            </a:r>
            <a:r>
              <a:rPr b="1" i="0" lang="en-US" sz="1800" u="none" cap="none" strike="noStrike">
                <a:solidFill>
                  <a:schemeClr val="dk1"/>
                </a:solidFill>
                <a:latin typeface="Calibri"/>
                <a:ea typeface="Calibri"/>
                <a:cs typeface="Calibri"/>
                <a:sym typeface="Calibri"/>
              </a:rPr>
              <a:t>id </a:t>
            </a:r>
            <a:r>
              <a:rPr b="0" i="0" lang="en-US" sz="1800" u="none" cap="none" strike="noStrike">
                <a:solidFill>
                  <a:schemeClr val="dk1"/>
                </a:solidFill>
                <a:latin typeface="Calibri"/>
                <a:ea typeface="Calibri"/>
                <a:cs typeface="Calibri"/>
                <a:sym typeface="Calibri"/>
              </a:rPr>
              <a:t>is an abstract symbol standing for </a:t>
            </a:r>
            <a:r>
              <a:rPr b="0" i="1" lang="en-US" sz="1800" u="none" cap="none" strike="noStrike">
                <a:solidFill>
                  <a:schemeClr val="dk1"/>
                </a:solidFill>
                <a:latin typeface="Calibri"/>
                <a:ea typeface="Calibri"/>
                <a:cs typeface="Calibri"/>
                <a:sym typeface="Calibri"/>
              </a:rPr>
              <a:t>identifier </a:t>
            </a:r>
            <a:r>
              <a:rPr b="0" i="0" lang="en-US" sz="1800" u="none" cap="none" strike="noStrike">
                <a:solidFill>
                  <a:schemeClr val="dk1"/>
                </a:solidFill>
                <a:latin typeface="Calibri"/>
                <a:ea typeface="Calibri"/>
                <a:cs typeface="Calibri"/>
                <a:sym typeface="Calibri"/>
              </a:rPr>
              <a:t>and 1 points to the symbol table entry for p o s i t i o n . The symbol-table entry for an identifier holds information about the identifier, such as its name and type.</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9"/>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21" name="Google Shape;321;p9"/>
          <p:cNvSpPr txBox="1"/>
          <p:nvPr/>
        </p:nvSpPr>
        <p:spPr>
          <a:xfrm>
            <a:off x="1066987" y="1528528"/>
            <a:ext cx="7626847" cy="67403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2. The assignment symbol = is a lexeme that is mapped into the token (=).Since this token needs no attribute-value, we have omitted the 	second component. We could have used any abstract symbol such as 	</a:t>
            </a:r>
            <a:r>
              <a:rPr b="1" lang="en-US" sz="1800">
                <a:solidFill>
                  <a:schemeClr val="dk1"/>
                </a:solidFill>
                <a:latin typeface="Calibri"/>
                <a:ea typeface="Calibri"/>
                <a:cs typeface="Calibri"/>
                <a:sym typeface="Calibri"/>
              </a:rPr>
              <a:t>assign </a:t>
            </a:r>
            <a:r>
              <a:rPr lang="en-US" sz="1800">
                <a:solidFill>
                  <a:schemeClr val="dk1"/>
                </a:solidFill>
                <a:latin typeface="Calibri"/>
                <a:ea typeface="Calibri"/>
                <a:cs typeface="Calibri"/>
                <a:sym typeface="Calibri"/>
              </a:rPr>
              <a:t>for the token-name, but for notational convenience we have 	chosen to use the lexeme itself as the name of the abstract symbol.</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3. Initial is a lexeme that is mapped into the token </a:t>
            </a:r>
            <a:r>
              <a:rPr b="1" lang="en-US" sz="1800">
                <a:solidFill>
                  <a:schemeClr val="dk1"/>
                </a:solidFill>
                <a:latin typeface="Calibri"/>
                <a:ea typeface="Calibri"/>
                <a:cs typeface="Calibri"/>
                <a:sym typeface="Calibri"/>
              </a:rPr>
              <a:t>(id, </a:t>
            </a:r>
            <a:r>
              <a:rPr lang="en-US" sz="1800">
                <a:solidFill>
                  <a:schemeClr val="dk1"/>
                </a:solidFill>
                <a:latin typeface="Calibri"/>
                <a:ea typeface="Calibri"/>
                <a:cs typeface="Calibri"/>
                <a:sym typeface="Calibri"/>
              </a:rPr>
              <a:t>2), where 2 points to the symbol-table entry for i n i t i a l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4. + is a lexeme that is mapped into the token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5. r a t e is a lexeme that is mapped into the token </a:t>
            </a:r>
            <a:r>
              <a:rPr b="1" lang="en-US" sz="1800">
                <a:solidFill>
                  <a:schemeClr val="dk1"/>
                </a:solidFill>
                <a:latin typeface="Calibri"/>
                <a:ea typeface="Calibri"/>
                <a:cs typeface="Calibri"/>
                <a:sym typeface="Calibri"/>
              </a:rPr>
              <a:t>(id, </a:t>
            </a:r>
            <a:r>
              <a:rPr lang="en-US" sz="1800">
                <a:solidFill>
                  <a:schemeClr val="dk1"/>
                </a:solidFill>
                <a:latin typeface="Calibri"/>
                <a:ea typeface="Calibri"/>
                <a:cs typeface="Calibri"/>
                <a:sym typeface="Calibri"/>
              </a:rPr>
              <a:t>3), where 3 points to the symbol-table entry for r a t e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6. * is a lexeme that is mapped into the token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7. 60 is a lexeme that is mapped into the token (60).</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2018-12-10T17:20:29Z</dcterms:created>
  <dc:creator>Mahbubul Syeed</dc:creator>
</cp:coreProperties>
</file>