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Corbel"/>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VNLpEYArZRX11KhnQNXxXHSxg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FE5AAC-72FC-4580-AE35-62CAFACE1D1F}">
  <a:tblStyle styleId="{7CFE5AAC-72FC-4580-AE35-62CAFACE1D1F}"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rbel-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boldItalic.fntdata"/><Relationship Id="rId30" Type="http://schemas.openxmlformats.org/officeDocument/2006/relationships/font" Target="fonts/Corbel-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3"/>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16" name="Google Shape;16;p23"/>
          <p:cNvGrpSpPr/>
          <p:nvPr/>
        </p:nvGrpSpPr>
        <p:grpSpPr>
          <a:xfrm>
            <a:off x="284163" y="1906542"/>
            <a:ext cx="8576373" cy="137411"/>
            <a:chOff x="284163" y="1759424"/>
            <a:chExt cx="8576373" cy="137411"/>
          </a:xfrm>
        </p:grpSpPr>
        <p:sp>
          <p:nvSpPr>
            <p:cNvPr id="17" name="Google Shape;17;p23"/>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3"/>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3"/>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2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2" name="Google Shape;22;p23"/>
          <p:cNvSpPr/>
          <p:nvPr/>
        </p:nvSpPr>
        <p:spPr>
          <a:xfrm>
            <a:off x="284163" y="6227064"/>
            <a:ext cx="8574087" cy="173736"/>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AIUB logo" id="23" name="Google Shape;23;p23"/>
          <p:cNvPicPr preferRelativeResize="0"/>
          <p:nvPr/>
        </p:nvPicPr>
        <p:blipFill rotWithShape="1">
          <a:blip r:embed="rId2">
            <a:alphaModFix/>
          </a:blip>
          <a:srcRect b="0" l="0" r="0" t="0"/>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32"/>
          <p:cNvSpPr txBox="1"/>
          <p:nvPr>
            <p:ph type="title"/>
          </p:nvPr>
        </p:nvSpPr>
        <p:spPr>
          <a:xfrm>
            <a:off x="268941" y="1298762"/>
            <a:ext cx="406908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4783567" y="914400"/>
            <a:ext cx="4069080"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20" name="Google Shape;120;p32"/>
          <p:cNvSpPr txBox="1"/>
          <p:nvPr>
            <p:ph idx="2" type="body"/>
          </p:nvPr>
        </p:nvSpPr>
        <p:spPr>
          <a:xfrm>
            <a:off x="268941" y="2456329"/>
            <a:ext cx="4069080" cy="3182472"/>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21" name="Google Shape;121;p3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4" name="Google Shape;124;p32"/>
          <p:cNvGrpSpPr/>
          <p:nvPr/>
        </p:nvGrpSpPr>
        <p:grpSpPr>
          <a:xfrm>
            <a:off x="284163" y="452718"/>
            <a:ext cx="8576373" cy="137411"/>
            <a:chOff x="284163" y="1577847"/>
            <a:chExt cx="8576373" cy="137411"/>
          </a:xfrm>
        </p:grpSpPr>
        <p:sp>
          <p:nvSpPr>
            <p:cNvPr id="125" name="Google Shape;125;p32"/>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2"/>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2"/>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33"/>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30" name="Google Shape;130;p33"/>
          <p:cNvGrpSpPr/>
          <p:nvPr/>
        </p:nvGrpSpPr>
        <p:grpSpPr>
          <a:xfrm>
            <a:off x="284163" y="6263389"/>
            <a:ext cx="8576373" cy="137411"/>
            <a:chOff x="284163" y="1759424"/>
            <a:chExt cx="8576373" cy="137411"/>
          </a:xfrm>
        </p:grpSpPr>
        <p:sp>
          <p:nvSpPr>
            <p:cNvPr id="131" name="Google Shape;131;p33"/>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3"/>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3"/>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4" name="Google Shape;134;p33"/>
          <p:cNvSpPr txBox="1"/>
          <p:nvPr>
            <p:ph type="title"/>
          </p:nvPr>
        </p:nvSpPr>
        <p:spPr>
          <a:xfrm>
            <a:off x="363071" y="4800600"/>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3"/>
          <p:cNvSpPr/>
          <p:nvPr>
            <p:ph idx="2" type="pic"/>
          </p:nvPr>
        </p:nvSpPr>
        <p:spPr>
          <a:xfrm>
            <a:off x="284163" y="457199"/>
            <a:ext cx="8577072" cy="4352544"/>
          </a:xfrm>
          <a:prstGeom prst="rect">
            <a:avLst/>
          </a:prstGeom>
          <a:noFill/>
          <a:ln>
            <a:noFill/>
          </a:ln>
        </p:spPr>
      </p:sp>
      <p:sp>
        <p:nvSpPr>
          <p:cNvPr id="136" name="Google Shape;136;p33"/>
          <p:cNvSpPr txBox="1"/>
          <p:nvPr>
            <p:ph idx="1" type="body"/>
          </p:nvPr>
        </p:nvSpPr>
        <p:spPr>
          <a:xfrm>
            <a:off x="419099" y="5367338"/>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37" name="Google Shape;137;p3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40" name="Shape 140"/>
        <p:cNvGrpSpPr/>
        <p:nvPr/>
      </p:nvGrpSpPr>
      <p:grpSpPr>
        <a:xfrm>
          <a:off x="0" y="0"/>
          <a:ext cx="0" cy="0"/>
          <a:chOff x="0" y="0"/>
          <a:chExt cx="0" cy="0"/>
        </a:xfrm>
      </p:grpSpPr>
      <p:grpSp>
        <p:nvGrpSpPr>
          <p:cNvPr id="141" name="Google Shape;141;p34"/>
          <p:cNvGrpSpPr/>
          <p:nvPr/>
        </p:nvGrpSpPr>
        <p:grpSpPr>
          <a:xfrm>
            <a:off x="284163" y="4280647"/>
            <a:ext cx="8576373" cy="137411"/>
            <a:chOff x="284163" y="1759424"/>
            <a:chExt cx="8576373" cy="137411"/>
          </a:xfrm>
        </p:grpSpPr>
        <p:sp>
          <p:nvSpPr>
            <p:cNvPr id="142" name="Google Shape;142;p3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3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5" name="Google Shape;145;p34"/>
          <p:cNvSpPr txBox="1"/>
          <p:nvPr>
            <p:ph type="title"/>
          </p:nvPr>
        </p:nvSpPr>
        <p:spPr>
          <a:xfrm>
            <a:off x="363071" y="4778189"/>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4"/>
          <p:cNvSpPr/>
          <p:nvPr>
            <p:ph idx="2" type="pic"/>
          </p:nvPr>
        </p:nvSpPr>
        <p:spPr>
          <a:xfrm>
            <a:off x="284163" y="457200"/>
            <a:ext cx="8577072" cy="3822192"/>
          </a:xfrm>
          <a:prstGeom prst="rect">
            <a:avLst/>
          </a:prstGeom>
          <a:noFill/>
          <a:ln>
            <a:noFill/>
          </a:ln>
        </p:spPr>
      </p:sp>
      <p:sp>
        <p:nvSpPr>
          <p:cNvPr id="147" name="Google Shape;147;p34"/>
          <p:cNvSpPr txBox="1"/>
          <p:nvPr>
            <p:ph idx="1" type="body"/>
          </p:nvPr>
        </p:nvSpPr>
        <p:spPr>
          <a:xfrm>
            <a:off x="419099" y="5344927"/>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48" name="Google Shape;148;p3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icture, and Caption">
  <p:cSld name="Content, Picture, and Caption">
    <p:spTree>
      <p:nvGrpSpPr>
        <p:cNvPr id="151" name="Shape 151"/>
        <p:cNvGrpSpPr/>
        <p:nvPr/>
      </p:nvGrpSpPr>
      <p:grpSpPr>
        <a:xfrm>
          <a:off x="0" y="0"/>
          <a:ext cx="0" cy="0"/>
          <a:chOff x="0" y="0"/>
          <a:chExt cx="0" cy="0"/>
        </a:xfrm>
      </p:grpSpPr>
      <p:sp>
        <p:nvSpPr>
          <p:cNvPr id="152" name="Google Shape;152;p35"/>
          <p:cNvSpPr txBox="1"/>
          <p:nvPr>
            <p:ph idx="1" type="body"/>
          </p:nvPr>
        </p:nvSpPr>
        <p:spPr>
          <a:xfrm>
            <a:off x="3657600" y="914400"/>
            <a:ext cx="5195047"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53" name="Google Shape;153;p3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35"/>
          <p:cNvSpPr/>
          <p:nvPr/>
        </p:nvSpPr>
        <p:spPr>
          <a:xfrm>
            <a:off x="284163" y="4267200"/>
            <a:ext cx="2743200" cy="2120153"/>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157" name="Google Shape;157;p35"/>
          <p:cNvSpPr txBox="1"/>
          <p:nvPr>
            <p:ph idx="2" type="body"/>
          </p:nvPr>
        </p:nvSpPr>
        <p:spPr>
          <a:xfrm>
            <a:off x="419101" y="4953001"/>
            <a:ext cx="2472017" cy="124609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8" name="Google Shape;158;p35"/>
          <p:cNvSpPr txBox="1"/>
          <p:nvPr>
            <p:ph type="title"/>
          </p:nvPr>
        </p:nvSpPr>
        <p:spPr>
          <a:xfrm>
            <a:off x="410764" y="4419600"/>
            <a:ext cx="2475395" cy="510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5"/>
          <p:cNvSpPr/>
          <p:nvPr>
            <p:ph idx="3" type="pic"/>
          </p:nvPr>
        </p:nvSpPr>
        <p:spPr>
          <a:xfrm>
            <a:off x="284164" y="594360"/>
            <a:ext cx="2743200" cy="3675888"/>
          </a:xfrm>
          <a:prstGeom prst="rect">
            <a:avLst/>
          </a:prstGeom>
          <a:noFill/>
          <a:ln>
            <a:noFill/>
          </a:ln>
        </p:spPr>
      </p:sp>
      <p:grpSp>
        <p:nvGrpSpPr>
          <p:cNvPr id="160" name="Google Shape;160;p35"/>
          <p:cNvGrpSpPr/>
          <p:nvPr/>
        </p:nvGrpSpPr>
        <p:grpSpPr>
          <a:xfrm>
            <a:off x="284163" y="461682"/>
            <a:ext cx="8576373" cy="137411"/>
            <a:chOff x="284163" y="1759424"/>
            <a:chExt cx="8576373" cy="137411"/>
          </a:xfrm>
        </p:grpSpPr>
        <p:sp>
          <p:nvSpPr>
            <p:cNvPr id="161" name="Google Shape;161;p35"/>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5"/>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35"/>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4" name="Shape 164"/>
        <p:cNvGrpSpPr/>
        <p:nvPr/>
      </p:nvGrpSpPr>
      <p:grpSpPr>
        <a:xfrm>
          <a:off x="0" y="0"/>
          <a:ext cx="0" cy="0"/>
          <a:chOff x="0" y="0"/>
          <a:chExt cx="0" cy="0"/>
        </a:xfrm>
      </p:grpSpPr>
      <p:sp>
        <p:nvSpPr>
          <p:cNvPr id="165" name="Google Shape;165;p36"/>
          <p:cNvSpPr/>
          <p:nvPr/>
        </p:nvSpPr>
        <p:spPr>
          <a:xfrm>
            <a:off x="3021013" y="4801575"/>
            <a:ext cx="583723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66" name="Google Shape;166;p36"/>
          <p:cNvGrpSpPr/>
          <p:nvPr/>
        </p:nvGrpSpPr>
        <p:grpSpPr>
          <a:xfrm>
            <a:off x="284163" y="6263389"/>
            <a:ext cx="8576373" cy="137411"/>
            <a:chOff x="284163" y="1759424"/>
            <a:chExt cx="8576373" cy="137411"/>
          </a:xfrm>
        </p:grpSpPr>
        <p:sp>
          <p:nvSpPr>
            <p:cNvPr id="167" name="Google Shape;167;p36"/>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36"/>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36"/>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0" name="Google Shape;170;p36"/>
          <p:cNvSpPr txBox="1"/>
          <p:nvPr>
            <p:ph type="title"/>
          </p:nvPr>
        </p:nvSpPr>
        <p:spPr>
          <a:xfrm>
            <a:off x="3031661" y="4800600"/>
            <a:ext cx="5691651"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6"/>
          <p:cNvSpPr/>
          <p:nvPr>
            <p:ph idx="2" type="pic"/>
          </p:nvPr>
        </p:nvSpPr>
        <p:spPr>
          <a:xfrm>
            <a:off x="3021014" y="457199"/>
            <a:ext cx="5833872" cy="4352544"/>
          </a:xfrm>
          <a:prstGeom prst="rect">
            <a:avLst/>
          </a:prstGeom>
          <a:noFill/>
          <a:ln>
            <a:noFill/>
          </a:ln>
        </p:spPr>
      </p:sp>
      <p:sp>
        <p:nvSpPr>
          <p:cNvPr id="172" name="Google Shape;172;p36"/>
          <p:cNvSpPr txBox="1"/>
          <p:nvPr>
            <p:ph idx="1" type="body"/>
          </p:nvPr>
        </p:nvSpPr>
        <p:spPr>
          <a:xfrm>
            <a:off x="3069805" y="5367338"/>
            <a:ext cx="5653507"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3" name="Google Shape;173;p3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36"/>
          <p:cNvSpPr/>
          <p:nvPr>
            <p:ph idx="3" type="pic"/>
          </p:nvPr>
        </p:nvSpPr>
        <p:spPr>
          <a:xfrm>
            <a:off x="284164" y="457200"/>
            <a:ext cx="2736850" cy="2907792"/>
          </a:xfrm>
          <a:prstGeom prst="rect">
            <a:avLst/>
          </a:prstGeom>
          <a:noFill/>
          <a:ln>
            <a:noFill/>
          </a:ln>
        </p:spPr>
      </p:sp>
      <p:sp>
        <p:nvSpPr>
          <p:cNvPr id="177" name="Google Shape;177;p36"/>
          <p:cNvSpPr/>
          <p:nvPr>
            <p:ph idx="4" type="pic"/>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37"/>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37"/>
          <p:cNvGrpSpPr/>
          <p:nvPr/>
        </p:nvGrpSpPr>
        <p:grpSpPr>
          <a:xfrm>
            <a:off x="284163" y="1577847"/>
            <a:ext cx="8576373" cy="137411"/>
            <a:chOff x="284163" y="1577847"/>
            <a:chExt cx="8576373" cy="137411"/>
          </a:xfrm>
        </p:grpSpPr>
        <p:sp>
          <p:nvSpPr>
            <p:cNvPr id="181" name="Google Shape;181;p37"/>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7"/>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37"/>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37"/>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7"/>
          <p:cNvSpPr txBox="1"/>
          <p:nvPr>
            <p:ph idx="1" type="body"/>
          </p:nvPr>
        </p:nvSpPr>
        <p:spPr>
          <a:xfrm rot="5400000">
            <a:off x="2564607" y="-146843"/>
            <a:ext cx="4013200" cy="857408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86" name="Google Shape;186;p3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p38"/>
          <p:cNvSpPr/>
          <p:nvPr/>
        </p:nvSpPr>
        <p:spPr>
          <a:xfrm rot="5400000">
            <a:off x="5313882" y="2857535"/>
            <a:ext cx="5934615"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8"/>
          <p:cNvSpPr txBox="1"/>
          <p:nvPr>
            <p:ph type="title"/>
          </p:nvPr>
        </p:nvSpPr>
        <p:spPr>
          <a:xfrm rot="5400000">
            <a:off x="5219069" y="2949131"/>
            <a:ext cx="5921375" cy="969264"/>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8"/>
          <p:cNvSpPr txBox="1"/>
          <p:nvPr>
            <p:ph idx="1" type="body"/>
          </p:nvPr>
        </p:nvSpPr>
        <p:spPr>
          <a:xfrm rot="5400000">
            <a:off x="564357" y="177007"/>
            <a:ext cx="5937250" cy="649763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3" name="Google Shape;193;p3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96" name="Google Shape;196;p38"/>
          <p:cNvGrpSpPr/>
          <p:nvPr/>
        </p:nvGrpSpPr>
        <p:grpSpPr>
          <a:xfrm rot="5400000">
            <a:off x="4658724" y="3355723"/>
            <a:ext cx="5934456" cy="137411"/>
            <a:chOff x="284163" y="1577847"/>
            <a:chExt cx="8576373" cy="137411"/>
          </a:xfrm>
        </p:grpSpPr>
        <p:sp>
          <p:nvSpPr>
            <p:cNvPr id="197" name="Google Shape;197;p38"/>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8"/>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38"/>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4"/>
          <p:cNvGrpSpPr/>
          <p:nvPr/>
        </p:nvGrpSpPr>
        <p:grpSpPr>
          <a:xfrm>
            <a:off x="284164" y="452718"/>
            <a:ext cx="7365210" cy="137411"/>
            <a:chOff x="284163" y="1577847"/>
            <a:chExt cx="8576373" cy="137411"/>
          </a:xfrm>
        </p:grpSpPr>
        <p:sp>
          <p:nvSpPr>
            <p:cNvPr id="28" name="Google Shape;28;p24"/>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24"/>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24"/>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Image result for AIUB logo" id="31" name="Google Shape;31;p24"/>
          <p:cNvPicPr preferRelativeResize="0"/>
          <p:nvPr/>
        </p:nvPicPr>
        <p:blipFill rotWithShape="1">
          <a:blip r:embed="rId2">
            <a:alphaModFix/>
          </a:blip>
          <a:srcRect b="0" l="0" r="0" t="0"/>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5"/>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 name="Google Shape;34;p25"/>
          <p:cNvGrpSpPr/>
          <p:nvPr/>
        </p:nvGrpSpPr>
        <p:grpSpPr>
          <a:xfrm>
            <a:off x="284163" y="1577847"/>
            <a:ext cx="8576373" cy="137411"/>
            <a:chOff x="284163" y="1577847"/>
            <a:chExt cx="8576373" cy="137411"/>
          </a:xfrm>
        </p:grpSpPr>
        <p:sp>
          <p:nvSpPr>
            <p:cNvPr id="35" name="Google Shape;35;p25"/>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5"/>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25"/>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 name="Google Shape;38;p25"/>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40" name="Google Shape;40;p2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43" name="Shape 43"/>
        <p:cNvGrpSpPr/>
        <p:nvPr/>
      </p:nvGrpSpPr>
      <p:grpSpPr>
        <a:xfrm>
          <a:off x="0" y="0"/>
          <a:ext cx="0" cy="0"/>
          <a:chOff x="0" y="0"/>
          <a:chExt cx="0" cy="0"/>
        </a:xfrm>
      </p:grpSpPr>
      <p:sp>
        <p:nvSpPr>
          <p:cNvPr id="44" name="Google Shape;44;p26"/>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45" name="Google Shape;45;p2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6"/>
          <p:cNvSpPr/>
          <p:nvPr>
            <p:ph idx="2" type="pic"/>
          </p:nvPr>
        </p:nvSpPr>
        <p:spPr>
          <a:xfrm>
            <a:off x="284162" y="2017058"/>
            <a:ext cx="8574087" cy="4377391"/>
          </a:xfrm>
          <a:prstGeom prst="rect">
            <a:avLst/>
          </a:prstGeom>
          <a:noFill/>
          <a:ln>
            <a:noFill/>
          </a:ln>
        </p:spPr>
      </p:sp>
      <p:sp>
        <p:nvSpPr>
          <p:cNvPr id="49" name="Google Shape;49;p26"/>
          <p:cNvSpPr txBox="1"/>
          <p:nvPr>
            <p:ph idx="1" type="subTitle"/>
          </p:nvPr>
        </p:nvSpPr>
        <p:spPr>
          <a:xfrm>
            <a:off x="472420" y="1532965"/>
            <a:ext cx="7754284" cy="48409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0" name="Google Shape;50;p26"/>
          <p:cNvGrpSpPr/>
          <p:nvPr/>
        </p:nvGrpSpPr>
        <p:grpSpPr>
          <a:xfrm>
            <a:off x="284163" y="1906542"/>
            <a:ext cx="8576373" cy="137411"/>
            <a:chOff x="284163" y="1759424"/>
            <a:chExt cx="8576373" cy="137411"/>
          </a:xfrm>
        </p:grpSpPr>
        <p:sp>
          <p:nvSpPr>
            <p:cNvPr id="51" name="Google Shape;51;p26"/>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26"/>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26"/>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26"/>
          <p:cNvSpPr txBox="1"/>
          <p:nvPr/>
        </p:nvSpPr>
        <p:spPr>
          <a:xfrm>
            <a:off x="8230889" y="444728"/>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6"/>
          <p:cNvSpPr txBox="1"/>
          <p:nvPr>
            <p:ph type="ctrTitle"/>
          </p:nvPr>
        </p:nvSpPr>
        <p:spPr>
          <a:xfrm>
            <a:off x="418633" y="444728"/>
            <a:ext cx="7810967" cy="1088237"/>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27"/>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58" name="Google Shape;58;p27"/>
          <p:cNvGrpSpPr/>
          <p:nvPr/>
        </p:nvGrpSpPr>
        <p:grpSpPr>
          <a:xfrm>
            <a:off x="284163" y="6263389"/>
            <a:ext cx="8576373" cy="137411"/>
            <a:chOff x="284163" y="1759424"/>
            <a:chExt cx="8576373" cy="137411"/>
          </a:xfrm>
        </p:grpSpPr>
        <p:sp>
          <p:nvSpPr>
            <p:cNvPr id="59" name="Google Shape;59;p27"/>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27"/>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27"/>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2" name="Google Shape;62;p27"/>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7"/>
          <p:cNvSpPr txBox="1"/>
          <p:nvPr>
            <p:ph type="title"/>
          </p:nvPr>
        </p:nvSpPr>
        <p:spPr>
          <a:xfrm>
            <a:off x="429768" y="4814125"/>
            <a:ext cx="777240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7"/>
          <p:cNvSpPr txBox="1"/>
          <p:nvPr>
            <p:ph idx="1" type="body"/>
          </p:nvPr>
        </p:nvSpPr>
        <p:spPr>
          <a:xfrm>
            <a:off x="475488" y="5861304"/>
            <a:ext cx="7735824" cy="402336"/>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65" name="Google Shape;65;p2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Picture">
  <p:cSld name="Section with Picture">
    <p:spTree>
      <p:nvGrpSpPr>
        <p:cNvPr id="68" name="Shape 68"/>
        <p:cNvGrpSpPr/>
        <p:nvPr/>
      </p:nvGrpSpPr>
      <p:grpSpPr>
        <a:xfrm>
          <a:off x="0" y="0"/>
          <a:ext cx="0" cy="0"/>
          <a:chOff x="0" y="0"/>
          <a:chExt cx="0" cy="0"/>
        </a:xfrm>
      </p:grpSpPr>
      <p:sp>
        <p:nvSpPr>
          <p:cNvPr id="69" name="Google Shape;69;p28"/>
          <p:cNvSpPr/>
          <p:nvPr>
            <p:ph idx="2" type="pic"/>
          </p:nvPr>
        </p:nvSpPr>
        <p:spPr>
          <a:xfrm>
            <a:off x="284162" y="443754"/>
            <a:ext cx="8574087" cy="4370293"/>
          </a:xfrm>
          <a:prstGeom prst="rect">
            <a:avLst/>
          </a:prstGeom>
          <a:noFill/>
          <a:ln>
            <a:noFill/>
          </a:ln>
        </p:spPr>
      </p:sp>
      <p:sp>
        <p:nvSpPr>
          <p:cNvPr id="70" name="Google Shape;70;p2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8"/>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4" name="Google Shape;74;p28"/>
          <p:cNvGrpSpPr/>
          <p:nvPr/>
        </p:nvGrpSpPr>
        <p:grpSpPr>
          <a:xfrm>
            <a:off x="284163" y="6263389"/>
            <a:ext cx="8576373" cy="137411"/>
            <a:chOff x="284163" y="1759424"/>
            <a:chExt cx="8576373" cy="137411"/>
          </a:xfrm>
        </p:grpSpPr>
        <p:sp>
          <p:nvSpPr>
            <p:cNvPr id="75" name="Google Shape;75;p28"/>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28"/>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28"/>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 name="Google Shape;78;p28"/>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8"/>
          <p:cNvSpPr txBox="1"/>
          <p:nvPr>
            <p:ph type="title"/>
          </p:nvPr>
        </p:nvSpPr>
        <p:spPr>
          <a:xfrm>
            <a:off x="430306" y="4814047"/>
            <a:ext cx="7772400" cy="104887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a:off x="470647" y="5862918"/>
            <a:ext cx="7732059" cy="4034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9"/>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 name="Google Shape;83;p29"/>
          <p:cNvGrpSpPr/>
          <p:nvPr/>
        </p:nvGrpSpPr>
        <p:grpSpPr>
          <a:xfrm>
            <a:off x="284163" y="1577847"/>
            <a:ext cx="8576373" cy="137411"/>
            <a:chOff x="284163" y="1577847"/>
            <a:chExt cx="8576373" cy="137411"/>
          </a:xfrm>
        </p:grpSpPr>
        <p:sp>
          <p:nvSpPr>
            <p:cNvPr id="84" name="Google Shape;84;p29"/>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29"/>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9"/>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 name="Google Shape;87;p29"/>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9"/>
          <p:cNvSpPr txBox="1"/>
          <p:nvPr>
            <p:ph idx="1" type="body"/>
          </p:nvPr>
        </p:nvSpPr>
        <p:spPr>
          <a:xfrm>
            <a:off x="403412"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89" name="Google Shape;89;p29"/>
          <p:cNvSpPr txBox="1"/>
          <p:nvPr>
            <p:ph idx="2" type="body"/>
          </p:nvPr>
        </p:nvSpPr>
        <p:spPr>
          <a:xfrm>
            <a:off x="4778188"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0" name="Google Shape;90;p2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30"/>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5" name="Google Shape;95;p30"/>
          <p:cNvGrpSpPr/>
          <p:nvPr/>
        </p:nvGrpSpPr>
        <p:grpSpPr>
          <a:xfrm>
            <a:off x="284163" y="1577847"/>
            <a:ext cx="8576373" cy="137411"/>
            <a:chOff x="284163" y="1577847"/>
            <a:chExt cx="8576373" cy="137411"/>
          </a:xfrm>
        </p:grpSpPr>
        <p:sp>
          <p:nvSpPr>
            <p:cNvPr id="96" name="Google Shape;96;p30"/>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30"/>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30"/>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 name="Google Shape;99;p30"/>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0"/>
          <p:cNvSpPr txBox="1"/>
          <p:nvPr>
            <p:ph idx="1" type="body"/>
          </p:nvPr>
        </p:nvSpPr>
        <p:spPr>
          <a:xfrm>
            <a:off x="403412"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1" name="Google Shape;101;p30"/>
          <p:cNvSpPr txBox="1"/>
          <p:nvPr>
            <p:ph idx="2" type="body"/>
          </p:nvPr>
        </p:nvSpPr>
        <p:spPr>
          <a:xfrm>
            <a:off x="403412"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2" name="Google Shape;102;p30"/>
          <p:cNvSpPr txBox="1"/>
          <p:nvPr>
            <p:ph idx="3" type="body"/>
          </p:nvPr>
        </p:nvSpPr>
        <p:spPr>
          <a:xfrm>
            <a:off x="4779495"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3" name="Google Shape;103;p30"/>
          <p:cNvSpPr txBox="1"/>
          <p:nvPr>
            <p:ph idx="4" type="body"/>
          </p:nvPr>
        </p:nvSpPr>
        <p:spPr>
          <a:xfrm>
            <a:off x="4779495"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4" name="Google Shape;104;p3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31"/>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9" name="Google Shape;109;p31"/>
          <p:cNvGrpSpPr/>
          <p:nvPr/>
        </p:nvGrpSpPr>
        <p:grpSpPr>
          <a:xfrm>
            <a:off x="284163" y="1577847"/>
            <a:ext cx="8576373" cy="137411"/>
            <a:chOff x="284163" y="1577847"/>
            <a:chExt cx="8576373" cy="137411"/>
          </a:xfrm>
        </p:grpSpPr>
        <p:sp>
          <p:nvSpPr>
            <p:cNvPr id="110" name="Google Shape;110;p31"/>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1"/>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31"/>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3" name="Google Shape;113;p31"/>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7" name="Google Shape;7;p2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22"/>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Introduction To Compiler</a:t>
            </a:r>
            <a:endParaRPr/>
          </a:p>
        </p:txBody>
      </p:sp>
      <p:sp>
        <p:nvSpPr>
          <p:cNvPr id="205" name="Google Shape;205;p1"/>
          <p:cNvSpPr txBox="1"/>
          <p:nvPr>
            <p:ph idx="1" type="subTitle"/>
          </p:nvPr>
        </p:nvSpPr>
        <p:spPr>
          <a:xfrm>
            <a:off x="476205" y="1532427"/>
            <a:ext cx="2789509"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06" name="Google Shape;206;p1"/>
          <p:cNvSpPr txBox="1"/>
          <p:nvPr/>
        </p:nvSpPr>
        <p:spPr>
          <a:xfrm>
            <a:off x="76971" y="2446757"/>
            <a:ext cx="902461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Dept. of Computer Science</a:t>
            </a:r>
            <a:endParaRPr/>
          </a:p>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Faculty of Science and Technology</a:t>
            </a:r>
            <a:endParaRPr b="1" i="0" sz="2400" u="none" cap="none" strike="noStrik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3000000" cy="3000000"/>
        </p:xfrm>
        <a:graphic>
          <a:graphicData uri="http://schemas.openxmlformats.org/drawingml/2006/table">
            <a:tbl>
              <a:tblPr bandRow="1" firstRow="1">
                <a:noFill/>
                <a:tableStyleId>{7CFE5AAC-72FC-4580-AE35-62CAFACE1D1F}</a:tableStyleId>
              </a:tblPr>
              <a:tblGrid>
                <a:gridCol w="1483225"/>
                <a:gridCol w="1397725"/>
                <a:gridCol w="1227900"/>
                <a:gridCol w="1541425"/>
                <a:gridCol w="1240975"/>
                <a:gridCol w="1444550"/>
              </a:tblGrid>
              <a:tr h="378725">
                <a:tc>
                  <a:txBody>
                    <a:bodyPr/>
                    <a:lstStyle/>
                    <a:p>
                      <a:pPr indent="0" lvl="0" marL="0" marR="0" rtl="0" algn="l">
                        <a:spcBef>
                          <a:spcPts val="0"/>
                        </a:spcBef>
                        <a:spcAft>
                          <a:spcPts val="0"/>
                        </a:spcAft>
                        <a:buNone/>
                      </a:pPr>
                      <a:r>
                        <a:rPr lang="en-US" sz="1800" u="none" cap="none" strike="noStrike"/>
                        <a:t>Lecturer No:</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Week No:</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Semester:</a:t>
                      </a:r>
                      <a:endParaRPr/>
                    </a:p>
                  </a:txBody>
                  <a:tcPr marT="45725" marB="45725" marR="91450" marL="91450"/>
                </a:tc>
                <a:tc>
                  <a:txBody>
                    <a:bodyPr/>
                    <a:lstStyle/>
                    <a:p>
                      <a:pPr indent="0" lvl="0" marL="0" marR="0" rtl="0" algn="l">
                        <a:spcBef>
                          <a:spcPts val="0"/>
                        </a:spcBef>
                        <a:spcAft>
                          <a:spcPts val="0"/>
                        </a:spcAft>
                        <a:buNone/>
                      </a:pPr>
                      <a:r>
                        <a:rPr lang="en-US" sz="1800"/>
                        <a:t>Summer</a:t>
                      </a:r>
                      <a:endParaRPr/>
                    </a:p>
                  </a:txBody>
                  <a:tcPr marT="45725" marB="45725" marR="91450" marL="91450"/>
                </a:tc>
              </a:tr>
              <a:tr h="378725">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Lecturer:</a:t>
                      </a:r>
                      <a:endParaRPr/>
                    </a:p>
                  </a:txBody>
                  <a:tcPr marT="45725" marB="45725" marR="91450" marL="91450"/>
                </a:tc>
                <a:tc gridSpan="5">
                  <a:txBody>
                    <a:bodyPr/>
                    <a:lstStyle/>
                    <a:p>
                      <a:pPr indent="0" lvl="0" marL="0" marR="0" rtl="0" algn="l">
                        <a:spcBef>
                          <a:spcPts val="0"/>
                        </a:spcBef>
                        <a:spcAft>
                          <a:spcPts val="0"/>
                        </a:spcAft>
                        <a:buNone/>
                      </a:pPr>
                      <a:r>
                        <a:t/>
                      </a:r>
                      <a:endParaRPr i="1" sz="1800"/>
                    </a:p>
                  </a:txBody>
                  <a:tcPr marT="45725" marB="45725" marR="91450" marL="91450"/>
                </a:tc>
                <a:tc hMerge="1"/>
                <a:tc hMerge="1"/>
                <a:tc hMerge="1"/>
                <a:tc hMerge="1"/>
              </a:tr>
            </a:tbl>
          </a:graphicData>
        </a:graphic>
      </p:graphicFrame>
      <p:sp>
        <p:nvSpPr>
          <p:cNvPr id="208" name="Google Shape;208;p1"/>
          <p:cNvSpPr txBox="1"/>
          <p:nvPr/>
        </p:nvSpPr>
        <p:spPr>
          <a:xfrm>
            <a:off x="3320578" y="1538380"/>
            <a:ext cx="416443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0"/>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Reviewing the Entire Process</a:t>
            </a:r>
            <a:endParaRPr/>
          </a:p>
        </p:txBody>
      </p:sp>
      <p:cxnSp>
        <p:nvCxnSpPr>
          <p:cNvPr id="319" name="Google Shape;319;p10"/>
          <p:cNvCxnSpPr/>
          <p:nvPr/>
        </p:nvCxnSpPr>
        <p:spPr>
          <a:xfrm>
            <a:off x="4445391" y="1624326"/>
            <a:ext cx="0" cy="339802"/>
          </a:xfrm>
          <a:prstGeom prst="straightConnector1">
            <a:avLst/>
          </a:prstGeom>
          <a:noFill/>
          <a:ln cap="flat" cmpd="sng" w="25400">
            <a:solidFill>
              <a:schemeClr val="accent1"/>
            </a:solidFill>
            <a:prstDash val="solid"/>
            <a:round/>
            <a:headEnd len="sm" w="sm" type="none"/>
            <a:tailEnd len="med" w="med" type="triangle"/>
          </a:ln>
        </p:spPr>
      </p:cxnSp>
      <p:grpSp>
        <p:nvGrpSpPr>
          <p:cNvPr id="320" name="Google Shape;320;p10"/>
          <p:cNvGrpSpPr/>
          <p:nvPr/>
        </p:nvGrpSpPr>
        <p:grpSpPr>
          <a:xfrm>
            <a:off x="2467707" y="1966539"/>
            <a:ext cx="4038600" cy="336550"/>
            <a:chOff x="912" y="528"/>
            <a:chExt cx="2544" cy="212"/>
          </a:xfrm>
        </p:grpSpPr>
        <p:sp>
          <p:nvSpPr>
            <p:cNvPr id="321" name="Google Shape;321;p10"/>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322" name="Google Shape;322;p10"/>
            <p:cNvSpPr txBox="1"/>
            <p:nvPr/>
          </p:nvSpPr>
          <p:spPr>
            <a:xfrm>
              <a:off x="1008" y="528"/>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code optimizer</a:t>
              </a:r>
              <a:endParaRPr/>
            </a:p>
          </p:txBody>
        </p:sp>
      </p:grpSp>
      <p:sp>
        <p:nvSpPr>
          <p:cNvPr id="323" name="Google Shape;323;p10"/>
          <p:cNvSpPr txBox="1"/>
          <p:nvPr/>
        </p:nvSpPr>
        <p:spPr>
          <a:xfrm>
            <a:off x="2747890" y="2580832"/>
            <a:ext cx="3352800" cy="6390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temp1 := id3 * 60.0</a:t>
            </a:r>
            <a:endParaRPr/>
          </a:p>
          <a:p>
            <a:pPr indent="0" lvl="0" marL="0" marR="0" rtl="0" algn="ctr">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id1 := id2 + temp1</a:t>
            </a:r>
            <a:endParaRPr/>
          </a:p>
        </p:txBody>
      </p:sp>
      <p:grpSp>
        <p:nvGrpSpPr>
          <p:cNvPr id="324" name="Google Shape;324;p10"/>
          <p:cNvGrpSpPr/>
          <p:nvPr/>
        </p:nvGrpSpPr>
        <p:grpSpPr>
          <a:xfrm>
            <a:off x="2453640" y="3443654"/>
            <a:ext cx="4038600" cy="336550"/>
            <a:chOff x="912" y="528"/>
            <a:chExt cx="2544" cy="212"/>
          </a:xfrm>
        </p:grpSpPr>
        <p:sp>
          <p:nvSpPr>
            <p:cNvPr id="325" name="Google Shape;325;p10"/>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326" name="Google Shape;326;p10"/>
            <p:cNvSpPr txBox="1"/>
            <p:nvPr/>
          </p:nvSpPr>
          <p:spPr>
            <a:xfrm>
              <a:off x="1008" y="528"/>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 code generator</a:t>
              </a:r>
              <a:endParaRPr/>
            </a:p>
          </p:txBody>
        </p:sp>
      </p:grpSp>
      <p:sp>
        <p:nvSpPr>
          <p:cNvPr id="327" name="Google Shape;327;p10"/>
          <p:cNvSpPr txBox="1"/>
          <p:nvPr/>
        </p:nvSpPr>
        <p:spPr>
          <a:xfrm>
            <a:off x="3581400" y="3865097"/>
            <a:ext cx="2133600" cy="1433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MOVF R2,id3</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MULF R2,#60.0</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MOVF R1,id2</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ADDF R1, R2</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MOVF id1,R1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1"/>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Exercises</a:t>
            </a:r>
            <a:endParaRPr/>
          </a:p>
        </p:txBody>
      </p:sp>
      <p:sp>
        <p:nvSpPr>
          <p:cNvPr id="333" name="Google Shape;333;p11"/>
          <p:cNvSpPr txBox="1"/>
          <p:nvPr/>
        </p:nvSpPr>
        <p:spPr>
          <a:xfrm>
            <a:off x="994491" y="1718131"/>
            <a:ext cx="7556508"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Find the output for the following expressions</a:t>
            </a:r>
            <a:endParaRPr/>
          </a:p>
          <a:p>
            <a:pPr indent="-342900" lvl="1" marL="800100" marR="0" rtl="0" algn="l">
              <a:spcBef>
                <a:spcPts val="0"/>
              </a:spcBef>
              <a:spcAft>
                <a:spcPts val="0"/>
              </a:spcAft>
              <a:buClr>
                <a:schemeClr val="dk1"/>
              </a:buClr>
              <a:buSzPts val="1800"/>
              <a:buFont typeface="Corbel"/>
              <a:buAutoNum type="arabicPeriod"/>
            </a:pPr>
            <a:r>
              <a:rPr b="0" i="0" lang="en-US" sz="1800" u="none" cap="none" strike="noStrike">
                <a:solidFill>
                  <a:schemeClr val="dk1"/>
                </a:solidFill>
                <a:latin typeface="Calibri"/>
                <a:ea typeface="Calibri"/>
                <a:cs typeface="Calibri"/>
                <a:sym typeface="Calibri"/>
              </a:rPr>
              <a:t>a=a +b *c *2</a:t>
            </a:r>
            <a:endParaRPr b="0" i="0" sz="18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Corbel"/>
              <a:buAutoNum type="arabicPeriod"/>
            </a:pPr>
            <a:r>
              <a:rPr b="0" i="0" lang="en-US" sz="1800" u="none" cap="none" strike="noStrike">
                <a:solidFill>
                  <a:schemeClr val="dk1"/>
                </a:solidFill>
                <a:latin typeface="Calibri"/>
                <a:ea typeface="Calibri"/>
                <a:cs typeface="Calibri"/>
                <a:sym typeface="Calibri"/>
              </a:rPr>
              <a:t>Y= b+c-d+20</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Linker and Loader</a:t>
            </a:r>
            <a:endParaRPr/>
          </a:p>
        </p:txBody>
      </p:sp>
      <p:sp>
        <p:nvSpPr>
          <p:cNvPr id="339" name="Google Shape;339;p12"/>
          <p:cNvSpPr txBox="1"/>
          <p:nvPr/>
        </p:nvSpPr>
        <p:spPr>
          <a:xfrm>
            <a:off x="421341" y="2112340"/>
            <a:ext cx="8525711"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Linker</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13"/>
          <p:cNvPicPr preferRelativeResize="0"/>
          <p:nvPr/>
        </p:nvPicPr>
        <p:blipFill rotWithShape="1">
          <a:blip r:embed="rId3">
            <a:alphaModFix/>
          </a:blip>
          <a:srcRect b="0" l="0" r="0" t="0"/>
          <a:stretch/>
        </p:blipFill>
        <p:spPr>
          <a:xfrm>
            <a:off x="633046" y="1390659"/>
            <a:ext cx="7512148" cy="49439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Loader</a:t>
            </a:r>
            <a:endParaRPr/>
          </a:p>
        </p:txBody>
      </p:sp>
      <p:sp>
        <p:nvSpPr>
          <p:cNvPr id="350" name="Google Shape;350;p14"/>
          <p:cNvSpPr txBox="1"/>
          <p:nvPr/>
        </p:nvSpPr>
        <p:spPr>
          <a:xfrm>
            <a:off x="994491" y="1718131"/>
            <a:ext cx="7556508"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 loader is a special type of a program that copies programs from a storage device to the main memory, where they can be executed.</a:t>
            </a:r>
            <a:r>
              <a:rPr b="1" lang="en-US" sz="20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5"/>
          <p:cNvSpPr txBox="1"/>
          <p:nvPr>
            <p:ph type="ctrTitle"/>
          </p:nvPr>
        </p:nvSpPr>
        <p:spPr>
          <a:xfrm>
            <a:off x="421341" y="683009"/>
            <a:ext cx="7808976" cy="108813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9523"/>
              </a:lnSpc>
              <a:spcBef>
                <a:spcPts val="0"/>
              </a:spcBef>
              <a:spcAft>
                <a:spcPts val="0"/>
              </a:spcAft>
              <a:buClr>
                <a:schemeClr val="lt1"/>
              </a:buClr>
              <a:buSzPct val="100000"/>
              <a:buFont typeface="Corbel"/>
              <a:buNone/>
            </a:pPr>
            <a:br>
              <a:rPr lang="en-US"/>
            </a:br>
            <a:br>
              <a:rPr lang="en-US"/>
            </a:br>
            <a:br>
              <a:rPr lang="en-US"/>
            </a:br>
            <a:r>
              <a:rPr lang="en-US"/>
              <a:t>Front end and Back end of a </a:t>
            </a:r>
            <a:br>
              <a:rPr lang="en-US"/>
            </a:br>
            <a:r>
              <a:rPr lang="en-US"/>
              <a:t>Compiler</a:t>
            </a:r>
            <a:endParaRPr/>
          </a:p>
        </p:txBody>
      </p:sp>
      <p:sp>
        <p:nvSpPr>
          <p:cNvPr id="356" name="Google Shape;356;p15"/>
          <p:cNvSpPr txBox="1"/>
          <p:nvPr/>
        </p:nvSpPr>
        <p:spPr>
          <a:xfrm>
            <a:off x="421341" y="2112340"/>
            <a:ext cx="8525711"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Front end:  </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Lexical Analyzer</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Syntax Analyzer</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Semantic Analyzer</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Intermediate Code Generator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Back end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 Code Optimizer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VI. Code Generator</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Advantages of Using Front-end and Back- end </a:t>
            </a:r>
            <a:endParaRPr/>
          </a:p>
        </p:txBody>
      </p:sp>
      <p:sp>
        <p:nvSpPr>
          <p:cNvPr id="362" name="Google Shape;362;p16"/>
          <p:cNvSpPr txBox="1"/>
          <p:nvPr/>
        </p:nvSpPr>
        <p:spPr>
          <a:xfrm>
            <a:off x="994491" y="1718131"/>
            <a:ext cx="7556508" cy="40010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Retargeting: </a:t>
            </a:r>
            <a:r>
              <a:rPr lang="en-US" sz="1800">
                <a:solidFill>
                  <a:schemeClr val="dk1"/>
                </a:solidFill>
                <a:latin typeface="Calibri"/>
                <a:ea typeface="Calibri"/>
                <a:cs typeface="Calibri"/>
                <a:sym typeface="Calibri"/>
              </a:rPr>
              <a:t>Build a compiler for a new machine by attaching a new code generator to an existing front-end</a:t>
            </a:r>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Optimization: </a:t>
            </a:r>
            <a:r>
              <a:rPr lang="en-US" sz="1800">
                <a:solidFill>
                  <a:schemeClr val="dk1"/>
                </a:solidFill>
                <a:latin typeface="Calibri"/>
                <a:ea typeface="Calibri"/>
                <a:cs typeface="Calibri"/>
                <a:sym typeface="Calibri"/>
              </a:rPr>
              <a:t>Reuse intermediate code optimizers in compilers for different languages and different machines. </a:t>
            </a:r>
            <a:endParaRPr b="1" sz="2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7"/>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Symbol Table Management</a:t>
            </a:r>
            <a:endParaRPr/>
          </a:p>
        </p:txBody>
      </p:sp>
      <p:sp>
        <p:nvSpPr>
          <p:cNvPr id="368" name="Google Shape;368;p17"/>
          <p:cNvSpPr txBox="1"/>
          <p:nvPr/>
        </p:nvSpPr>
        <p:spPr>
          <a:xfrm>
            <a:off x="421341" y="2112340"/>
            <a:ext cx="8525711" cy="427809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A symbol table is a data structure containing all the identifiers (i.e. names of variables, procedures etc.) of a source program together with all the attributes of each identifier.</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variables, typical attributes include: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its type,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how much memory it occupies,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its scope.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procedures and functions, typical attributes include: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number and type of each argument (if any),</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method of passing each argument, and</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type of value returned (if any).</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Symbol Table Management</a:t>
            </a:r>
            <a:endParaRPr/>
          </a:p>
        </p:txBody>
      </p:sp>
      <p:sp>
        <p:nvSpPr>
          <p:cNvPr id="374" name="Google Shape;374;p18"/>
          <p:cNvSpPr txBox="1"/>
          <p:nvPr/>
        </p:nvSpPr>
        <p:spPr>
          <a:xfrm>
            <a:off x="421341" y="2112340"/>
            <a:ext cx="8525711" cy="17851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purpose of the symbol table is to provide quick and uniform access to identifier attributes throughout the compilation process. Information is usually put into the symbol table throughout the analysis phase and used for the synthesis phase.</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9"/>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Error Handler</a:t>
            </a:r>
            <a:endParaRPr/>
          </a:p>
        </p:txBody>
      </p:sp>
      <p:sp>
        <p:nvSpPr>
          <p:cNvPr id="380" name="Google Shape;380;p19"/>
          <p:cNvSpPr txBox="1"/>
          <p:nvPr/>
        </p:nvSpPr>
        <p:spPr>
          <a:xfrm>
            <a:off x="421341" y="2112340"/>
            <a:ext cx="8525711" cy="264687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Each of the six phases (but mainly the analysis phases) of a compiler can encounter errors. On detecting an error the compiler must: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report the error in a helpful way,</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correct the error if possible, and</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continue processing (if possible) after the error to look for further errors.</a:t>
            </a:r>
            <a:endParaRPr b="1"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p:nvPr>
            <p:ph idx="1" type="subTitle"/>
          </p:nvPr>
        </p:nvSpPr>
        <p:spPr>
          <a:xfrm>
            <a:off x="486697" y="2363928"/>
            <a:ext cx="7754112" cy="300993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160"/>
              <a:buAutoNum type="arabicPeriod"/>
            </a:pPr>
            <a:r>
              <a:rPr lang="en-US" sz="2400">
                <a:solidFill>
                  <a:schemeClr val="dk1"/>
                </a:solidFill>
              </a:rPr>
              <a:t>Phases of a Compiler</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Practice on Different Input Expressions</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Linker and Loader</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Front end and Back end of a compiler</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Symbol Table Management</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Error Handler</a:t>
            </a:r>
            <a:endParaRPr/>
          </a:p>
          <a:p>
            <a:pPr indent="-205740" lvl="0" marL="342900" rtl="0" algn="l">
              <a:lnSpc>
                <a:spcPct val="100000"/>
              </a:lnSpc>
              <a:spcBef>
                <a:spcPts val="0"/>
              </a:spcBef>
              <a:spcAft>
                <a:spcPts val="0"/>
              </a:spcAft>
              <a:buSzPts val="2160"/>
              <a:buNone/>
            </a:pPr>
            <a:r>
              <a:t/>
            </a:r>
            <a:endParaRPr sz="2400">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0"/>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Lecture References</a:t>
            </a:r>
            <a:endParaRPr/>
          </a:p>
        </p:txBody>
      </p:sp>
      <p:sp>
        <p:nvSpPr>
          <p:cNvPr id="386" name="Google Shape;386;p20"/>
          <p:cNvSpPr txBox="1"/>
          <p:nvPr/>
        </p:nvSpPr>
        <p:spPr>
          <a:xfrm>
            <a:off x="783772" y="2435897"/>
            <a:ext cx="71519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1"/>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References</a:t>
            </a:r>
            <a:endParaRPr/>
          </a:p>
        </p:txBody>
      </p:sp>
      <p:sp>
        <p:nvSpPr>
          <p:cNvPr id="392" name="Google Shape;392;p21"/>
          <p:cNvSpPr txBox="1"/>
          <p:nvPr/>
        </p:nvSpPr>
        <p:spPr>
          <a:xfrm>
            <a:off x="783772" y="243589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1"/>
          <p:cNvSpPr/>
          <p:nvPr/>
        </p:nvSpPr>
        <p:spPr>
          <a:xfrm>
            <a:off x="783771" y="2235816"/>
            <a:ext cx="6925323"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orbel"/>
              <a:buAutoNum type="arabicPeriod"/>
            </a:pPr>
            <a:r>
              <a:rPr b="1" lang="en-US" sz="1800">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421341" y="2112340"/>
            <a:ext cx="8525711" cy="49859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Objectives:</a:t>
            </a:r>
            <a:endParaRPr/>
          </a:p>
          <a:p>
            <a:pPr indent="-285750" lvl="1" marL="742950" marR="0" rtl="0" algn="just">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Understand the Structure of a compiler</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tools involved( Scanner generator, Parser generator, etc)</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Outcome:</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will be able to represent the simulation of all phases of a compiler for inputs.</a:t>
            </a:r>
            <a:endParaRPr/>
          </a:p>
          <a:p>
            <a:pPr indent="0" lvl="1" marL="45720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226" name="Google Shape;226;p4"/>
          <p:cNvSpPr txBox="1"/>
          <p:nvPr/>
        </p:nvSpPr>
        <p:spPr>
          <a:xfrm>
            <a:off x="994491" y="1718131"/>
            <a:ext cx="7556508" cy="45858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Intermediate Code generator: </a:t>
            </a:r>
            <a:r>
              <a:rPr lang="en-US" sz="1800">
                <a:solidFill>
                  <a:schemeClr val="dk1"/>
                </a:solidFill>
                <a:latin typeface="Calibri"/>
                <a:ea typeface="Calibri"/>
                <a:cs typeface="Calibri"/>
                <a:sym typeface="Calibri"/>
              </a:rPr>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Easy to Produce and </a:t>
            </a:r>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Easy to translate into target program</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intermediate representation can have a variety of forms. In this course we consider an intermediate  form called “ </a:t>
            </a:r>
            <a:r>
              <a:rPr b="1" lang="en-US" sz="1800">
                <a:solidFill>
                  <a:schemeClr val="dk1"/>
                </a:solidFill>
                <a:latin typeface="Calibri"/>
                <a:ea typeface="Calibri"/>
                <a:cs typeface="Calibri"/>
                <a:sym typeface="Calibri"/>
              </a:rPr>
              <a:t>three address code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232" name="Google Shape;232;p5"/>
          <p:cNvSpPr txBox="1"/>
          <p:nvPr/>
        </p:nvSpPr>
        <p:spPr>
          <a:xfrm>
            <a:off x="994491" y="1718131"/>
            <a:ext cx="7556508"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need to follow some steps to generate three address code.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Each three address instruction has at most one operator on the right side.</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compiler must generate a temporary name to hold the value computed by each instruction.</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Some three address instructions have fewer than three operands.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So the output of the intermediate code generator will be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33" name="Google Shape;233;p5"/>
          <p:cNvSpPr txBox="1"/>
          <p:nvPr/>
        </p:nvSpPr>
        <p:spPr>
          <a:xfrm>
            <a:off x="3096345" y="5122398"/>
            <a:ext cx="3352800" cy="12299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temp1 := inttofloat(60)</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temp2 := id3 * temp1</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temp3 := id2 + temp2</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id1 := temp3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239" name="Google Shape;239;p6"/>
          <p:cNvSpPr txBox="1"/>
          <p:nvPr/>
        </p:nvSpPr>
        <p:spPr>
          <a:xfrm>
            <a:off x="994491" y="1718131"/>
            <a:ext cx="7556508"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Code Optimizer: </a:t>
            </a:r>
            <a:r>
              <a:rPr lang="en-US" sz="1800">
                <a:solidFill>
                  <a:schemeClr val="dk1"/>
                </a:solidFill>
                <a:latin typeface="Calibri"/>
                <a:ea typeface="Calibri"/>
                <a:cs typeface="Calibri"/>
                <a:sym typeface="Calibri"/>
              </a:rPr>
              <a:t>The machine-independent code-optimization phase attempts to improve the intermediate code so that better target code will result.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Find More Efficient Ways to Execute Code</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Replace Code With More Optimal Statements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Significantly improve the running time of the target program</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 this phase optimized the code and produced the output as follows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40" name="Google Shape;240;p6"/>
          <p:cNvSpPr txBox="1"/>
          <p:nvPr/>
        </p:nvSpPr>
        <p:spPr>
          <a:xfrm>
            <a:off x="3352800" y="4958273"/>
            <a:ext cx="3352800" cy="6302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temp1 := id3 * 60.0</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id1 := id2 + temp1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The Phases of  a Compiler</a:t>
            </a:r>
            <a:endParaRPr/>
          </a:p>
        </p:txBody>
      </p:sp>
      <p:sp>
        <p:nvSpPr>
          <p:cNvPr id="246" name="Google Shape;246;p7"/>
          <p:cNvSpPr txBox="1"/>
          <p:nvPr/>
        </p:nvSpPr>
        <p:spPr>
          <a:xfrm>
            <a:off x="994491" y="1718131"/>
            <a:ext cx="7556508" cy="54168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Code Generator: </a:t>
            </a:r>
            <a:r>
              <a:rPr lang="en-US" sz="1800">
                <a:solidFill>
                  <a:schemeClr val="dk1"/>
                </a:solidFill>
                <a:latin typeface="Calibri"/>
                <a:ea typeface="Calibri"/>
                <a:cs typeface="Calibri"/>
                <a:sym typeface="Calibri"/>
              </a:rPr>
              <a:t>The final phase of the compiler is to generate code for a specific machine. In this phase we consider: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memory management</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register assignment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output from this phase is usually assembly language or relocatable machine code.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7" name="Google Shape;247;p7"/>
          <p:cNvSpPr txBox="1"/>
          <p:nvPr/>
        </p:nvSpPr>
        <p:spPr>
          <a:xfrm>
            <a:off x="3581400" y="4821700"/>
            <a:ext cx="2133600" cy="1433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MOVF R2,id3</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MULF R2,#60.0</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MOVF R1,id2</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ADDF R1, R2</a:t>
            </a:r>
            <a:endParaRPr/>
          </a:p>
          <a:p>
            <a:pPr indent="0" lvl="0" marL="0" marR="0" rtl="0" algn="l">
              <a:lnSpc>
                <a:spcPct val="60000"/>
              </a:lnSpc>
              <a:spcBef>
                <a:spcPts val="800"/>
              </a:spcBef>
              <a:spcAft>
                <a:spcPts val="0"/>
              </a:spcAft>
              <a:buNone/>
            </a:pPr>
            <a:r>
              <a:rPr b="1" lang="en-US" sz="1600">
                <a:solidFill>
                  <a:schemeClr val="dk1"/>
                </a:solidFill>
                <a:latin typeface="Times New Roman"/>
                <a:ea typeface="Times New Roman"/>
                <a:cs typeface="Times New Roman"/>
                <a:sym typeface="Times New Roman"/>
              </a:rPr>
              <a:t>MOVF id1,R1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Reviewing the Entire Process</a:t>
            </a:r>
            <a:endParaRPr/>
          </a:p>
        </p:txBody>
      </p:sp>
      <p:sp>
        <p:nvSpPr>
          <p:cNvPr id="253" name="Google Shape;253;p8"/>
          <p:cNvSpPr txBox="1"/>
          <p:nvPr/>
        </p:nvSpPr>
        <p:spPr>
          <a:xfrm>
            <a:off x="994491" y="1718131"/>
            <a:ext cx="7556508" cy="510909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4" name="Google Shape;254;p8"/>
          <p:cNvSpPr txBox="1"/>
          <p:nvPr/>
        </p:nvSpPr>
        <p:spPr>
          <a:xfrm>
            <a:off x="2819400" y="1963025"/>
            <a:ext cx="35052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position   :=   initial  +  rate * 60</a:t>
            </a:r>
            <a:endParaRPr/>
          </a:p>
        </p:txBody>
      </p:sp>
      <p:grpSp>
        <p:nvGrpSpPr>
          <p:cNvPr id="255" name="Google Shape;255;p8"/>
          <p:cNvGrpSpPr/>
          <p:nvPr/>
        </p:nvGrpSpPr>
        <p:grpSpPr>
          <a:xfrm>
            <a:off x="2552700" y="2639377"/>
            <a:ext cx="4038600" cy="336550"/>
            <a:chOff x="912" y="528"/>
            <a:chExt cx="2544" cy="212"/>
          </a:xfrm>
        </p:grpSpPr>
        <p:sp>
          <p:nvSpPr>
            <p:cNvPr id="256" name="Google Shape;256;p8"/>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57" name="Google Shape;257;p8"/>
            <p:cNvSpPr txBox="1"/>
            <p:nvPr/>
          </p:nvSpPr>
          <p:spPr>
            <a:xfrm>
              <a:off x="1008" y="528"/>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lexical analyzer</a:t>
              </a:r>
              <a:endParaRPr/>
            </a:p>
          </p:txBody>
        </p:sp>
      </p:grpSp>
      <p:cxnSp>
        <p:nvCxnSpPr>
          <p:cNvPr id="258" name="Google Shape;258;p8"/>
          <p:cNvCxnSpPr/>
          <p:nvPr/>
        </p:nvCxnSpPr>
        <p:spPr>
          <a:xfrm>
            <a:off x="4445391" y="2299575"/>
            <a:ext cx="0" cy="339802"/>
          </a:xfrm>
          <a:prstGeom prst="straightConnector1">
            <a:avLst/>
          </a:prstGeom>
          <a:noFill/>
          <a:ln cap="flat" cmpd="sng" w="25400">
            <a:solidFill>
              <a:schemeClr val="accent1"/>
            </a:solidFill>
            <a:prstDash val="solid"/>
            <a:round/>
            <a:headEnd len="sm" w="sm" type="none"/>
            <a:tailEnd len="med" w="med" type="triangle"/>
          </a:ln>
        </p:spPr>
      </p:cxnSp>
      <p:cxnSp>
        <p:nvCxnSpPr>
          <p:cNvPr id="259" name="Google Shape;259;p8"/>
          <p:cNvCxnSpPr/>
          <p:nvPr/>
        </p:nvCxnSpPr>
        <p:spPr>
          <a:xfrm>
            <a:off x="4445391" y="2975927"/>
            <a:ext cx="0" cy="339802"/>
          </a:xfrm>
          <a:prstGeom prst="straightConnector1">
            <a:avLst/>
          </a:prstGeom>
          <a:noFill/>
          <a:ln cap="flat" cmpd="sng" w="25400">
            <a:solidFill>
              <a:schemeClr val="accent1"/>
            </a:solidFill>
            <a:prstDash val="solid"/>
            <a:round/>
            <a:headEnd len="sm" w="sm" type="none"/>
            <a:tailEnd len="med" w="med" type="triangle"/>
          </a:ln>
        </p:spPr>
      </p:cxnSp>
      <p:sp>
        <p:nvSpPr>
          <p:cNvPr id="260" name="Google Shape;260;p8"/>
          <p:cNvSpPr txBox="1"/>
          <p:nvPr/>
        </p:nvSpPr>
        <p:spPr>
          <a:xfrm>
            <a:off x="2780992" y="3340251"/>
            <a:ext cx="350520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id1  :=   id2  +  id3 * 60</a:t>
            </a:r>
            <a:endParaRPr/>
          </a:p>
        </p:txBody>
      </p:sp>
      <p:grpSp>
        <p:nvGrpSpPr>
          <p:cNvPr id="261" name="Google Shape;261;p8"/>
          <p:cNvGrpSpPr/>
          <p:nvPr/>
        </p:nvGrpSpPr>
        <p:grpSpPr>
          <a:xfrm>
            <a:off x="2552700" y="3728898"/>
            <a:ext cx="4038600" cy="336550"/>
            <a:chOff x="912" y="528"/>
            <a:chExt cx="2544" cy="212"/>
          </a:xfrm>
        </p:grpSpPr>
        <p:sp>
          <p:nvSpPr>
            <p:cNvPr id="262" name="Google Shape;262;p8"/>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63" name="Google Shape;263;p8"/>
            <p:cNvSpPr txBox="1"/>
            <p:nvPr/>
          </p:nvSpPr>
          <p:spPr>
            <a:xfrm>
              <a:off x="1008" y="528"/>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syntax analyzer</a:t>
              </a:r>
              <a:endParaRPr/>
            </a:p>
          </p:txBody>
        </p:sp>
      </p:grpSp>
      <p:cxnSp>
        <p:nvCxnSpPr>
          <p:cNvPr id="264" name="Google Shape;264;p8"/>
          <p:cNvCxnSpPr/>
          <p:nvPr/>
        </p:nvCxnSpPr>
        <p:spPr>
          <a:xfrm>
            <a:off x="4445391" y="4065448"/>
            <a:ext cx="0" cy="339802"/>
          </a:xfrm>
          <a:prstGeom prst="straightConnector1">
            <a:avLst/>
          </a:prstGeom>
          <a:noFill/>
          <a:ln cap="flat" cmpd="sng" w="25400">
            <a:solidFill>
              <a:schemeClr val="accent1"/>
            </a:solidFill>
            <a:prstDash val="solid"/>
            <a:round/>
            <a:headEnd len="sm" w="sm" type="none"/>
            <a:tailEnd len="med" w="med" type="triangle"/>
          </a:ln>
        </p:spPr>
      </p:cxnSp>
      <p:grpSp>
        <p:nvGrpSpPr>
          <p:cNvPr id="265" name="Google Shape;265;p8"/>
          <p:cNvGrpSpPr/>
          <p:nvPr/>
        </p:nvGrpSpPr>
        <p:grpSpPr>
          <a:xfrm>
            <a:off x="2840499" y="4395560"/>
            <a:ext cx="3429000" cy="1281113"/>
            <a:chOff x="1344" y="1392"/>
            <a:chExt cx="2160" cy="807"/>
          </a:xfrm>
        </p:grpSpPr>
        <p:sp>
          <p:nvSpPr>
            <p:cNvPr id="266" name="Google Shape;266;p8"/>
            <p:cNvSpPr txBox="1"/>
            <p:nvPr/>
          </p:nvSpPr>
          <p:spPr>
            <a:xfrm>
              <a:off x="1872" y="1392"/>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67" name="Google Shape;267;p8"/>
            <p:cNvSpPr txBox="1"/>
            <p:nvPr/>
          </p:nvSpPr>
          <p:spPr>
            <a:xfrm>
              <a:off x="1344" y="1632"/>
              <a:ext cx="72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id1</a:t>
              </a:r>
              <a:endParaRPr/>
            </a:p>
          </p:txBody>
        </p:sp>
        <p:sp>
          <p:nvSpPr>
            <p:cNvPr id="268" name="Google Shape;268;p8"/>
            <p:cNvSpPr txBox="1"/>
            <p:nvPr/>
          </p:nvSpPr>
          <p:spPr>
            <a:xfrm>
              <a:off x="1920" y="1776"/>
              <a:ext cx="72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id2</a:t>
              </a:r>
              <a:endParaRPr/>
            </a:p>
          </p:txBody>
        </p:sp>
        <p:sp>
          <p:nvSpPr>
            <p:cNvPr id="269" name="Google Shape;269;p8"/>
            <p:cNvSpPr txBox="1"/>
            <p:nvPr/>
          </p:nvSpPr>
          <p:spPr>
            <a:xfrm>
              <a:off x="2352" y="1968"/>
              <a:ext cx="72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id3</a:t>
              </a:r>
              <a:endParaRPr/>
            </a:p>
          </p:txBody>
        </p:sp>
        <p:sp>
          <p:nvSpPr>
            <p:cNvPr id="270" name="Google Shape;270;p8"/>
            <p:cNvSpPr txBox="1"/>
            <p:nvPr/>
          </p:nvSpPr>
          <p:spPr>
            <a:xfrm>
              <a:off x="2304" y="1584"/>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71" name="Google Shape;271;p8"/>
            <p:cNvSpPr txBox="1"/>
            <p:nvPr/>
          </p:nvSpPr>
          <p:spPr>
            <a:xfrm>
              <a:off x="2736" y="1776"/>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72" name="Google Shape;272;p8"/>
            <p:cNvSpPr txBox="1"/>
            <p:nvPr/>
          </p:nvSpPr>
          <p:spPr>
            <a:xfrm>
              <a:off x="3120" y="1968"/>
              <a:ext cx="38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60</a:t>
              </a:r>
              <a:endParaRPr/>
            </a:p>
          </p:txBody>
        </p:sp>
        <p:cxnSp>
          <p:nvCxnSpPr>
            <p:cNvPr id="273" name="Google Shape;273;p8"/>
            <p:cNvCxnSpPr/>
            <p:nvPr/>
          </p:nvCxnSpPr>
          <p:spPr>
            <a:xfrm>
              <a:off x="2352" y="1777"/>
              <a:ext cx="0" cy="0"/>
            </a:xfrm>
            <a:prstGeom prst="straightConnector1">
              <a:avLst/>
            </a:prstGeom>
            <a:noFill/>
            <a:ln cap="flat" cmpd="sng" w="9525">
              <a:solidFill>
                <a:schemeClr val="dk1"/>
              </a:solidFill>
              <a:prstDash val="solid"/>
              <a:round/>
              <a:headEnd len="med" w="med" type="none"/>
              <a:tailEnd len="med" w="med" type="none"/>
            </a:ln>
          </p:spPr>
        </p:cxnSp>
        <p:cxnSp>
          <p:nvCxnSpPr>
            <p:cNvPr id="274" name="Google Shape;274;p8"/>
            <p:cNvCxnSpPr/>
            <p:nvPr/>
          </p:nvCxnSpPr>
          <p:spPr>
            <a:xfrm flipH="1">
              <a:off x="1728" y="1584"/>
              <a:ext cx="144" cy="96"/>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8"/>
            <p:cNvCxnSpPr/>
            <p:nvPr/>
          </p:nvCxnSpPr>
          <p:spPr>
            <a:xfrm>
              <a:off x="2112" y="1584"/>
              <a:ext cx="288" cy="96"/>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8"/>
            <p:cNvCxnSpPr/>
            <p:nvPr/>
          </p:nvCxnSpPr>
          <p:spPr>
            <a:xfrm>
              <a:off x="2544" y="1728"/>
              <a:ext cx="288" cy="96"/>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8"/>
            <p:cNvCxnSpPr/>
            <p:nvPr/>
          </p:nvCxnSpPr>
          <p:spPr>
            <a:xfrm>
              <a:off x="3024" y="1920"/>
              <a:ext cx="240" cy="96"/>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8"/>
            <p:cNvCxnSpPr/>
            <p:nvPr/>
          </p:nvCxnSpPr>
          <p:spPr>
            <a:xfrm flipH="1">
              <a:off x="2784" y="1920"/>
              <a:ext cx="96" cy="96"/>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8"/>
            <p:cNvCxnSpPr/>
            <p:nvPr/>
          </p:nvCxnSpPr>
          <p:spPr>
            <a:xfrm flipH="1">
              <a:off x="2304" y="1728"/>
              <a:ext cx="96" cy="96"/>
            </a:xfrm>
            <a:prstGeom prst="straightConnector1">
              <a:avLst/>
            </a:prstGeom>
            <a:noFill/>
            <a:ln cap="flat" cmpd="sng" w="9525">
              <a:solidFill>
                <a:schemeClr val="dk1"/>
              </a:solidFill>
              <a:prstDash val="solid"/>
              <a:round/>
              <a:headEnd len="med" w="med" type="none"/>
              <a:tailEnd len="med" w="med" type="none"/>
            </a:ln>
          </p:spPr>
        </p:cxnSp>
      </p:grpSp>
      <p:cxnSp>
        <p:nvCxnSpPr>
          <p:cNvPr id="280" name="Google Shape;280;p8"/>
          <p:cNvCxnSpPr/>
          <p:nvPr/>
        </p:nvCxnSpPr>
        <p:spPr>
          <a:xfrm>
            <a:off x="4516899" y="5676673"/>
            <a:ext cx="0" cy="339802"/>
          </a:xfrm>
          <a:prstGeom prst="straightConnector1">
            <a:avLst/>
          </a:prstGeom>
          <a:noFill/>
          <a:ln cap="flat" cmpd="sng" w="25400">
            <a:solidFill>
              <a:schemeClr val="accent1"/>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Reviewing the Entire Process</a:t>
            </a:r>
            <a:endParaRPr/>
          </a:p>
        </p:txBody>
      </p:sp>
      <p:sp>
        <p:nvSpPr>
          <p:cNvPr id="286" name="Google Shape;286;p9"/>
          <p:cNvSpPr txBox="1"/>
          <p:nvPr/>
        </p:nvSpPr>
        <p:spPr>
          <a:xfrm>
            <a:off x="994491" y="1816606"/>
            <a:ext cx="7556508" cy="510909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287" name="Google Shape;287;p9"/>
          <p:cNvGrpSpPr/>
          <p:nvPr/>
        </p:nvGrpSpPr>
        <p:grpSpPr>
          <a:xfrm>
            <a:off x="2552700" y="1964120"/>
            <a:ext cx="4038600" cy="336550"/>
            <a:chOff x="912" y="528"/>
            <a:chExt cx="2544" cy="212"/>
          </a:xfrm>
        </p:grpSpPr>
        <p:sp>
          <p:nvSpPr>
            <p:cNvPr id="288" name="Google Shape;288;p9"/>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289" name="Google Shape;289;p9"/>
            <p:cNvSpPr txBox="1"/>
            <p:nvPr/>
          </p:nvSpPr>
          <p:spPr>
            <a:xfrm>
              <a:off x="1008" y="528"/>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Semantic analyzer</a:t>
              </a:r>
              <a:endParaRPr/>
            </a:p>
          </p:txBody>
        </p:sp>
      </p:grpSp>
      <p:cxnSp>
        <p:nvCxnSpPr>
          <p:cNvPr id="290" name="Google Shape;290;p9"/>
          <p:cNvCxnSpPr/>
          <p:nvPr/>
        </p:nvCxnSpPr>
        <p:spPr>
          <a:xfrm>
            <a:off x="4445391" y="1624326"/>
            <a:ext cx="0" cy="339802"/>
          </a:xfrm>
          <a:prstGeom prst="straightConnector1">
            <a:avLst/>
          </a:prstGeom>
          <a:noFill/>
          <a:ln cap="flat" cmpd="sng" w="25400">
            <a:solidFill>
              <a:schemeClr val="accent1"/>
            </a:solidFill>
            <a:prstDash val="solid"/>
            <a:round/>
            <a:headEnd len="sm" w="sm" type="none"/>
            <a:tailEnd len="med" w="med" type="triangle"/>
          </a:ln>
        </p:spPr>
      </p:cxnSp>
      <p:grpSp>
        <p:nvGrpSpPr>
          <p:cNvPr id="291" name="Google Shape;291;p9"/>
          <p:cNvGrpSpPr/>
          <p:nvPr/>
        </p:nvGrpSpPr>
        <p:grpSpPr>
          <a:xfrm>
            <a:off x="2494673" y="2191630"/>
            <a:ext cx="4038600" cy="1662113"/>
            <a:chOff x="1056" y="2304"/>
            <a:chExt cx="2544" cy="1047"/>
          </a:xfrm>
        </p:grpSpPr>
        <p:sp>
          <p:nvSpPr>
            <p:cNvPr id="292" name="Google Shape;292;p9"/>
            <p:cNvSpPr txBox="1"/>
            <p:nvPr/>
          </p:nvSpPr>
          <p:spPr>
            <a:xfrm>
              <a:off x="1584" y="2304"/>
              <a:ext cx="43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93" name="Google Shape;293;p9"/>
            <p:cNvSpPr txBox="1"/>
            <p:nvPr/>
          </p:nvSpPr>
          <p:spPr>
            <a:xfrm>
              <a:off x="1056" y="2544"/>
              <a:ext cx="81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id1</a:t>
              </a:r>
              <a:endParaRPr/>
            </a:p>
          </p:txBody>
        </p:sp>
        <p:sp>
          <p:nvSpPr>
            <p:cNvPr id="294" name="Google Shape;294;p9"/>
            <p:cNvSpPr txBox="1"/>
            <p:nvPr/>
          </p:nvSpPr>
          <p:spPr>
            <a:xfrm>
              <a:off x="1632" y="2796"/>
              <a:ext cx="81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id2</a:t>
              </a:r>
              <a:endParaRPr b="1" sz="1800">
                <a:solidFill>
                  <a:schemeClr val="dk1"/>
                </a:solidFill>
                <a:latin typeface="Times New Roman"/>
                <a:ea typeface="Times New Roman"/>
                <a:cs typeface="Times New Roman"/>
                <a:sym typeface="Times New Roman"/>
              </a:endParaRPr>
            </a:p>
          </p:txBody>
        </p:sp>
        <p:sp>
          <p:nvSpPr>
            <p:cNvPr id="295" name="Google Shape;295;p9"/>
            <p:cNvSpPr txBox="1"/>
            <p:nvPr/>
          </p:nvSpPr>
          <p:spPr>
            <a:xfrm>
              <a:off x="2064" y="2880"/>
              <a:ext cx="81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id3</a:t>
              </a:r>
              <a:endParaRPr/>
            </a:p>
          </p:txBody>
        </p:sp>
        <p:sp>
          <p:nvSpPr>
            <p:cNvPr id="296" name="Google Shape;296;p9"/>
            <p:cNvSpPr txBox="1"/>
            <p:nvPr/>
          </p:nvSpPr>
          <p:spPr>
            <a:xfrm>
              <a:off x="2088" y="2496"/>
              <a:ext cx="43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97" name="Google Shape;297;p9"/>
            <p:cNvSpPr txBox="1"/>
            <p:nvPr/>
          </p:nvSpPr>
          <p:spPr>
            <a:xfrm>
              <a:off x="2547" y="2688"/>
              <a:ext cx="432"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98" name="Google Shape;298;p9"/>
            <p:cNvSpPr txBox="1"/>
            <p:nvPr/>
          </p:nvSpPr>
          <p:spPr>
            <a:xfrm>
              <a:off x="2832" y="2880"/>
              <a:ext cx="768"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inttofloat</a:t>
              </a:r>
              <a:endParaRPr b="1" sz="1800">
                <a:solidFill>
                  <a:schemeClr val="dk1"/>
                </a:solidFill>
                <a:latin typeface="Times New Roman"/>
                <a:ea typeface="Times New Roman"/>
                <a:cs typeface="Times New Roman"/>
                <a:sym typeface="Times New Roman"/>
              </a:endParaRPr>
            </a:p>
          </p:txBody>
        </p:sp>
        <p:cxnSp>
          <p:nvCxnSpPr>
            <p:cNvPr id="299" name="Google Shape;299;p9"/>
            <p:cNvCxnSpPr/>
            <p:nvPr/>
          </p:nvCxnSpPr>
          <p:spPr>
            <a:xfrm>
              <a:off x="2064" y="2689"/>
              <a:ext cx="1" cy="1"/>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9"/>
            <p:cNvCxnSpPr/>
            <p:nvPr/>
          </p:nvCxnSpPr>
          <p:spPr>
            <a:xfrm flipH="1">
              <a:off x="1440" y="2496"/>
              <a:ext cx="162" cy="96"/>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9"/>
            <p:cNvCxnSpPr/>
            <p:nvPr/>
          </p:nvCxnSpPr>
          <p:spPr>
            <a:xfrm>
              <a:off x="1824" y="2496"/>
              <a:ext cx="324" cy="96"/>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9"/>
            <p:cNvCxnSpPr/>
            <p:nvPr/>
          </p:nvCxnSpPr>
          <p:spPr>
            <a:xfrm>
              <a:off x="2256" y="2640"/>
              <a:ext cx="324" cy="96"/>
            </a:xfrm>
            <a:prstGeom prst="straightConnector1">
              <a:avLst/>
            </a:prstGeom>
            <a:noFill/>
            <a:ln cap="flat" cmpd="sng" w="9525">
              <a:solidFill>
                <a:schemeClr val="dk1"/>
              </a:solidFill>
              <a:prstDash val="solid"/>
              <a:round/>
              <a:headEnd len="med" w="med" type="none"/>
              <a:tailEnd len="med" w="med" type="none"/>
            </a:ln>
          </p:spPr>
        </p:cxnSp>
        <p:cxnSp>
          <p:nvCxnSpPr>
            <p:cNvPr id="303" name="Google Shape;303;p9"/>
            <p:cNvCxnSpPr/>
            <p:nvPr/>
          </p:nvCxnSpPr>
          <p:spPr>
            <a:xfrm>
              <a:off x="2736" y="2832"/>
              <a:ext cx="270" cy="96"/>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9"/>
            <p:cNvCxnSpPr/>
            <p:nvPr/>
          </p:nvCxnSpPr>
          <p:spPr>
            <a:xfrm flipH="1">
              <a:off x="2496" y="2832"/>
              <a:ext cx="108" cy="96"/>
            </a:xfrm>
            <a:prstGeom prst="straightConnector1">
              <a:avLst/>
            </a:prstGeom>
            <a:noFill/>
            <a:ln cap="flat" cmpd="sng" w="9525">
              <a:solidFill>
                <a:schemeClr val="dk1"/>
              </a:solidFill>
              <a:prstDash val="solid"/>
              <a:round/>
              <a:headEnd len="med" w="med" type="none"/>
              <a:tailEnd len="med" w="med" type="none"/>
            </a:ln>
          </p:spPr>
        </p:cxnSp>
        <p:cxnSp>
          <p:nvCxnSpPr>
            <p:cNvPr id="305" name="Google Shape;305;p9"/>
            <p:cNvCxnSpPr/>
            <p:nvPr/>
          </p:nvCxnSpPr>
          <p:spPr>
            <a:xfrm flipH="1">
              <a:off x="1902" y="2640"/>
              <a:ext cx="222" cy="192"/>
            </a:xfrm>
            <a:prstGeom prst="straightConnector1">
              <a:avLst/>
            </a:prstGeom>
            <a:noFill/>
            <a:ln cap="flat" cmpd="sng" w="9525">
              <a:solidFill>
                <a:schemeClr val="dk1"/>
              </a:solidFill>
              <a:prstDash val="solid"/>
              <a:round/>
              <a:headEnd len="med" w="med" type="none"/>
              <a:tailEnd len="med" w="med" type="none"/>
            </a:ln>
          </p:spPr>
        </p:cxnSp>
        <p:sp>
          <p:nvSpPr>
            <p:cNvPr id="306" name="Google Shape;306;p9"/>
            <p:cNvSpPr txBox="1"/>
            <p:nvPr/>
          </p:nvSpPr>
          <p:spPr>
            <a:xfrm>
              <a:off x="2976" y="3120"/>
              <a:ext cx="480"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60</a:t>
              </a:r>
              <a:endParaRPr/>
            </a:p>
          </p:txBody>
        </p:sp>
        <p:cxnSp>
          <p:nvCxnSpPr>
            <p:cNvPr id="307" name="Google Shape;307;p9"/>
            <p:cNvCxnSpPr/>
            <p:nvPr/>
          </p:nvCxnSpPr>
          <p:spPr>
            <a:xfrm>
              <a:off x="3216" y="3120"/>
              <a:ext cx="0" cy="48"/>
            </a:xfrm>
            <a:prstGeom prst="straightConnector1">
              <a:avLst/>
            </a:prstGeom>
            <a:noFill/>
            <a:ln cap="flat" cmpd="sng" w="9525">
              <a:solidFill>
                <a:schemeClr val="dk1"/>
              </a:solidFill>
              <a:prstDash val="solid"/>
              <a:round/>
              <a:headEnd len="med" w="med" type="none"/>
              <a:tailEnd len="med" w="med" type="none"/>
            </a:ln>
          </p:spPr>
        </p:cxnSp>
      </p:grpSp>
      <p:grpSp>
        <p:nvGrpSpPr>
          <p:cNvPr id="308" name="Google Shape;308;p9"/>
          <p:cNvGrpSpPr/>
          <p:nvPr/>
        </p:nvGrpSpPr>
        <p:grpSpPr>
          <a:xfrm>
            <a:off x="2552700" y="3846172"/>
            <a:ext cx="4038600" cy="361950"/>
            <a:chOff x="912" y="492"/>
            <a:chExt cx="2544" cy="228"/>
          </a:xfrm>
        </p:grpSpPr>
        <p:sp>
          <p:nvSpPr>
            <p:cNvPr id="309" name="Google Shape;309;p9"/>
            <p:cNvSpPr/>
            <p:nvPr/>
          </p:nvSpPr>
          <p:spPr>
            <a:xfrm>
              <a:off x="912" y="528"/>
              <a:ext cx="2544" cy="192"/>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ourier New"/>
                <a:ea typeface="Courier New"/>
                <a:cs typeface="Courier New"/>
                <a:sym typeface="Courier New"/>
              </a:endParaRPr>
            </a:p>
          </p:txBody>
        </p:sp>
        <p:sp>
          <p:nvSpPr>
            <p:cNvPr id="310" name="Google Shape;310;p9"/>
            <p:cNvSpPr txBox="1"/>
            <p:nvPr/>
          </p:nvSpPr>
          <p:spPr>
            <a:xfrm>
              <a:off x="954" y="492"/>
              <a:ext cx="2352" cy="2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intermediate code generator</a:t>
              </a:r>
              <a:endParaRPr/>
            </a:p>
          </p:txBody>
        </p:sp>
      </p:grpSp>
      <p:cxnSp>
        <p:nvCxnSpPr>
          <p:cNvPr id="311" name="Google Shape;311;p9"/>
          <p:cNvCxnSpPr/>
          <p:nvPr/>
        </p:nvCxnSpPr>
        <p:spPr>
          <a:xfrm>
            <a:off x="4428979" y="3563230"/>
            <a:ext cx="0" cy="339802"/>
          </a:xfrm>
          <a:prstGeom prst="straightConnector1">
            <a:avLst/>
          </a:prstGeom>
          <a:noFill/>
          <a:ln cap="flat" cmpd="sng" w="25400">
            <a:solidFill>
              <a:schemeClr val="accent1"/>
            </a:solidFill>
            <a:prstDash val="solid"/>
            <a:round/>
            <a:headEnd len="sm" w="sm" type="none"/>
            <a:tailEnd len="med" w="med" type="triangle"/>
          </a:ln>
        </p:spPr>
      </p:cxnSp>
      <p:cxnSp>
        <p:nvCxnSpPr>
          <p:cNvPr id="312" name="Google Shape;312;p9"/>
          <p:cNvCxnSpPr/>
          <p:nvPr/>
        </p:nvCxnSpPr>
        <p:spPr>
          <a:xfrm>
            <a:off x="4459461" y="4248739"/>
            <a:ext cx="0" cy="339802"/>
          </a:xfrm>
          <a:prstGeom prst="straightConnector1">
            <a:avLst/>
          </a:prstGeom>
          <a:noFill/>
          <a:ln cap="flat" cmpd="sng" w="25400">
            <a:solidFill>
              <a:schemeClr val="accent1"/>
            </a:solidFill>
            <a:prstDash val="solid"/>
            <a:round/>
            <a:headEnd len="sm" w="sm" type="none"/>
            <a:tailEnd len="med" w="med" type="triangle"/>
          </a:ln>
        </p:spPr>
      </p:cxnSp>
      <p:sp>
        <p:nvSpPr>
          <p:cNvPr id="313" name="Google Shape;313;p9"/>
          <p:cNvSpPr txBox="1"/>
          <p:nvPr/>
        </p:nvSpPr>
        <p:spPr>
          <a:xfrm>
            <a:off x="3183985" y="4507526"/>
            <a:ext cx="3352800" cy="12176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temp1 := inttoreal(60)</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temp2 := id3 * temp1</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temp3 := id2 + temp2</a:t>
            </a:r>
            <a:endParaRPr/>
          </a:p>
          <a:p>
            <a:pPr indent="0" lvl="0" marL="0" marR="0" rtl="0" algn="l">
              <a:lnSpc>
                <a:spcPct val="70000"/>
              </a:lnSpc>
              <a:spcBef>
                <a:spcPts val="800"/>
              </a:spcBef>
              <a:spcAft>
                <a:spcPts val="0"/>
              </a:spcAft>
              <a:buNone/>
            </a:pPr>
            <a:r>
              <a:rPr b="1" lang="en-US" sz="1600">
                <a:solidFill>
                  <a:schemeClr val="dk1"/>
                </a:solidFill>
                <a:latin typeface="Times New Roman"/>
                <a:ea typeface="Times New Roman"/>
                <a:cs typeface="Times New Roman"/>
                <a:sym typeface="Times New Roman"/>
              </a:rPr>
              <a:t>id1 := temp3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2018-12-10T17:20:29Z</dcterms:created>
  <dc:creator>Mahbubul Syeed</dc:creator>
</cp:coreProperties>
</file>