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hMdcDTIg075VKn8mwVDdGwymPS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10A562-A3C3-4CEE-8F9F-D92BD5F93507}">
  <a:tblStyle styleId="{5710A562-A3C3-4CEE-8F9F-D92BD5F93507}"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orbel-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9"/>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20" name="Google Shape;20;p19"/>
          <p:cNvGrpSpPr/>
          <p:nvPr/>
        </p:nvGrpSpPr>
        <p:grpSpPr>
          <a:xfrm>
            <a:off x="284163" y="1906542"/>
            <a:ext cx="8576373" cy="137411"/>
            <a:chOff x="284163" y="1759424"/>
            <a:chExt cx="8576373" cy="137411"/>
          </a:xfrm>
        </p:grpSpPr>
        <p:sp>
          <p:nvSpPr>
            <p:cNvPr id="21" name="Google Shape;21;p19"/>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19"/>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19"/>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19"/>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6" name="Google Shape;26;p19"/>
          <p:cNvSpPr/>
          <p:nvPr/>
        </p:nvSpPr>
        <p:spPr>
          <a:xfrm>
            <a:off x="284163" y="6227064"/>
            <a:ext cx="8574087" cy="173736"/>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AIUB logo" id="27" name="Google Shape;27;p19"/>
          <p:cNvPicPr preferRelativeResize="0"/>
          <p:nvPr/>
        </p:nvPicPr>
        <p:blipFill rotWithShape="1">
          <a:blip r:embed="rId2">
            <a:alphaModFix/>
          </a:blip>
          <a:srcRect b="0" l="0" r="0" t="0"/>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8"/>
          <p:cNvSpPr txBox="1"/>
          <p:nvPr>
            <p:ph type="title"/>
          </p:nvPr>
        </p:nvSpPr>
        <p:spPr>
          <a:xfrm>
            <a:off x="268941" y="1298762"/>
            <a:ext cx="406908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8"/>
          <p:cNvSpPr txBox="1"/>
          <p:nvPr>
            <p:ph idx="1" type="body"/>
          </p:nvPr>
        </p:nvSpPr>
        <p:spPr>
          <a:xfrm>
            <a:off x="4783567" y="914400"/>
            <a:ext cx="4069080"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24" name="Google Shape;124;p28"/>
          <p:cNvSpPr txBox="1"/>
          <p:nvPr>
            <p:ph idx="2" type="body"/>
          </p:nvPr>
        </p:nvSpPr>
        <p:spPr>
          <a:xfrm>
            <a:off x="268941" y="2456329"/>
            <a:ext cx="4069080" cy="3182472"/>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25" name="Google Shape;125;p2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8" name="Google Shape;128;p28"/>
          <p:cNvGrpSpPr/>
          <p:nvPr/>
        </p:nvGrpSpPr>
        <p:grpSpPr>
          <a:xfrm>
            <a:off x="284163" y="452718"/>
            <a:ext cx="8576373" cy="137411"/>
            <a:chOff x="284163" y="1577847"/>
            <a:chExt cx="8576373" cy="137411"/>
          </a:xfrm>
        </p:grpSpPr>
        <p:sp>
          <p:nvSpPr>
            <p:cNvPr id="129" name="Google Shape;129;p28"/>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8"/>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28"/>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9"/>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34" name="Google Shape;134;p29"/>
          <p:cNvGrpSpPr/>
          <p:nvPr/>
        </p:nvGrpSpPr>
        <p:grpSpPr>
          <a:xfrm>
            <a:off x="284163" y="6263389"/>
            <a:ext cx="8576373" cy="137411"/>
            <a:chOff x="284163" y="1759424"/>
            <a:chExt cx="8576373" cy="137411"/>
          </a:xfrm>
        </p:grpSpPr>
        <p:sp>
          <p:nvSpPr>
            <p:cNvPr id="135" name="Google Shape;135;p29"/>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9"/>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9"/>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8" name="Google Shape;138;p29"/>
          <p:cNvSpPr txBox="1"/>
          <p:nvPr>
            <p:ph type="title"/>
          </p:nvPr>
        </p:nvSpPr>
        <p:spPr>
          <a:xfrm>
            <a:off x="363071" y="4800600"/>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9"/>
          <p:cNvSpPr/>
          <p:nvPr>
            <p:ph idx="2" type="pic"/>
          </p:nvPr>
        </p:nvSpPr>
        <p:spPr>
          <a:xfrm>
            <a:off x="284163" y="457199"/>
            <a:ext cx="8577072" cy="4352544"/>
          </a:xfrm>
          <a:prstGeom prst="rect">
            <a:avLst/>
          </a:prstGeom>
          <a:noFill/>
          <a:ln>
            <a:noFill/>
          </a:ln>
        </p:spPr>
      </p:sp>
      <p:sp>
        <p:nvSpPr>
          <p:cNvPr id="140" name="Google Shape;140;p29"/>
          <p:cNvSpPr txBox="1"/>
          <p:nvPr>
            <p:ph idx="1" type="body"/>
          </p:nvPr>
        </p:nvSpPr>
        <p:spPr>
          <a:xfrm>
            <a:off x="419099" y="5367338"/>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41" name="Google Shape;141;p2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44" name="Shape 144"/>
        <p:cNvGrpSpPr/>
        <p:nvPr/>
      </p:nvGrpSpPr>
      <p:grpSpPr>
        <a:xfrm>
          <a:off x="0" y="0"/>
          <a:ext cx="0" cy="0"/>
          <a:chOff x="0" y="0"/>
          <a:chExt cx="0" cy="0"/>
        </a:xfrm>
      </p:grpSpPr>
      <p:grpSp>
        <p:nvGrpSpPr>
          <p:cNvPr id="145" name="Google Shape;145;p30"/>
          <p:cNvGrpSpPr/>
          <p:nvPr/>
        </p:nvGrpSpPr>
        <p:grpSpPr>
          <a:xfrm>
            <a:off x="284163" y="4280647"/>
            <a:ext cx="8576373" cy="137411"/>
            <a:chOff x="284163" y="1759424"/>
            <a:chExt cx="8576373" cy="137411"/>
          </a:xfrm>
        </p:grpSpPr>
        <p:sp>
          <p:nvSpPr>
            <p:cNvPr id="146" name="Google Shape;146;p30"/>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30"/>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30"/>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9" name="Google Shape;149;p30"/>
          <p:cNvSpPr txBox="1"/>
          <p:nvPr>
            <p:ph type="title"/>
          </p:nvPr>
        </p:nvSpPr>
        <p:spPr>
          <a:xfrm>
            <a:off x="363071" y="4778189"/>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0"/>
          <p:cNvSpPr/>
          <p:nvPr>
            <p:ph idx="2" type="pic"/>
          </p:nvPr>
        </p:nvSpPr>
        <p:spPr>
          <a:xfrm>
            <a:off x="284163" y="457200"/>
            <a:ext cx="8577072" cy="3822192"/>
          </a:xfrm>
          <a:prstGeom prst="rect">
            <a:avLst/>
          </a:prstGeom>
          <a:noFill/>
          <a:ln>
            <a:noFill/>
          </a:ln>
        </p:spPr>
      </p:sp>
      <p:sp>
        <p:nvSpPr>
          <p:cNvPr id="151" name="Google Shape;151;p30"/>
          <p:cNvSpPr txBox="1"/>
          <p:nvPr>
            <p:ph idx="1" type="body"/>
          </p:nvPr>
        </p:nvSpPr>
        <p:spPr>
          <a:xfrm>
            <a:off x="419099" y="5344927"/>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2" name="Google Shape;152;p3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icture, and Caption">
  <p:cSld name="Content, Picture, and Caption">
    <p:spTree>
      <p:nvGrpSpPr>
        <p:cNvPr id="155" name="Shape 155"/>
        <p:cNvGrpSpPr/>
        <p:nvPr/>
      </p:nvGrpSpPr>
      <p:grpSpPr>
        <a:xfrm>
          <a:off x="0" y="0"/>
          <a:ext cx="0" cy="0"/>
          <a:chOff x="0" y="0"/>
          <a:chExt cx="0" cy="0"/>
        </a:xfrm>
      </p:grpSpPr>
      <p:sp>
        <p:nvSpPr>
          <p:cNvPr id="156" name="Google Shape;156;p31"/>
          <p:cNvSpPr txBox="1"/>
          <p:nvPr>
            <p:ph idx="1" type="body"/>
          </p:nvPr>
        </p:nvSpPr>
        <p:spPr>
          <a:xfrm>
            <a:off x="3657600" y="914400"/>
            <a:ext cx="5195047"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57" name="Google Shape;157;p3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31"/>
          <p:cNvSpPr/>
          <p:nvPr/>
        </p:nvSpPr>
        <p:spPr>
          <a:xfrm>
            <a:off x="284163" y="4267200"/>
            <a:ext cx="2743200" cy="2120153"/>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161" name="Google Shape;161;p31"/>
          <p:cNvSpPr txBox="1"/>
          <p:nvPr>
            <p:ph idx="2" type="body"/>
          </p:nvPr>
        </p:nvSpPr>
        <p:spPr>
          <a:xfrm>
            <a:off x="419101" y="4953001"/>
            <a:ext cx="2472017" cy="124609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62" name="Google Shape;162;p31"/>
          <p:cNvSpPr txBox="1"/>
          <p:nvPr>
            <p:ph type="title"/>
          </p:nvPr>
        </p:nvSpPr>
        <p:spPr>
          <a:xfrm>
            <a:off x="410764" y="4419600"/>
            <a:ext cx="2475395" cy="510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1"/>
          <p:cNvSpPr/>
          <p:nvPr>
            <p:ph idx="3" type="pic"/>
          </p:nvPr>
        </p:nvSpPr>
        <p:spPr>
          <a:xfrm>
            <a:off x="284164" y="594360"/>
            <a:ext cx="2743200" cy="3675888"/>
          </a:xfrm>
          <a:prstGeom prst="rect">
            <a:avLst/>
          </a:prstGeom>
          <a:noFill/>
          <a:ln>
            <a:noFill/>
          </a:ln>
        </p:spPr>
      </p:sp>
      <p:grpSp>
        <p:nvGrpSpPr>
          <p:cNvPr id="164" name="Google Shape;164;p31"/>
          <p:cNvGrpSpPr/>
          <p:nvPr/>
        </p:nvGrpSpPr>
        <p:grpSpPr>
          <a:xfrm>
            <a:off x="284163" y="461682"/>
            <a:ext cx="8576373" cy="137411"/>
            <a:chOff x="284163" y="1759424"/>
            <a:chExt cx="8576373" cy="137411"/>
          </a:xfrm>
        </p:grpSpPr>
        <p:sp>
          <p:nvSpPr>
            <p:cNvPr id="165" name="Google Shape;165;p31"/>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31"/>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31"/>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8" name="Shape 168"/>
        <p:cNvGrpSpPr/>
        <p:nvPr/>
      </p:nvGrpSpPr>
      <p:grpSpPr>
        <a:xfrm>
          <a:off x="0" y="0"/>
          <a:ext cx="0" cy="0"/>
          <a:chOff x="0" y="0"/>
          <a:chExt cx="0" cy="0"/>
        </a:xfrm>
      </p:grpSpPr>
      <p:sp>
        <p:nvSpPr>
          <p:cNvPr id="169" name="Google Shape;169;p32"/>
          <p:cNvSpPr/>
          <p:nvPr/>
        </p:nvSpPr>
        <p:spPr>
          <a:xfrm>
            <a:off x="3021013" y="4801575"/>
            <a:ext cx="583723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70" name="Google Shape;170;p32"/>
          <p:cNvGrpSpPr/>
          <p:nvPr/>
        </p:nvGrpSpPr>
        <p:grpSpPr>
          <a:xfrm>
            <a:off x="284163" y="6263389"/>
            <a:ext cx="8576373" cy="137411"/>
            <a:chOff x="284163" y="1759424"/>
            <a:chExt cx="8576373" cy="137411"/>
          </a:xfrm>
        </p:grpSpPr>
        <p:sp>
          <p:nvSpPr>
            <p:cNvPr id="171" name="Google Shape;171;p32"/>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32"/>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32"/>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4" name="Google Shape;174;p32"/>
          <p:cNvSpPr txBox="1"/>
          <p:nvPr>
            <p:ph type="title"/>
          </p:nvPr>
        </p:nvSpPr>
        <p:spPr>
          <a:xfrm>
            <a:off x="3031661" y="4800600"/>
            <a:ext cx="5691651"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2"/>
          <p:cNvSpPr/>
          <p:nvPr>
            <p:ph idx="2" type="pic"/>
          </p:nvPr>
        </p:nvSpPr>
        <p:spPr>
          <a:xfrm>
            <a:off x="3021014" y="457199"/>
            <a:ext cx="5833872" cy="4352544"/>
          </a:xfrm>
          <a:prstGeom prst="rect">
            <a:avLst/>
          </a:prstGeom>
          <a:noFill/>
          <a:ln>
            <a:noFill/>
          </a:ln>
        </p:spPr>
      </p:sp>
      <p:sp>
        <p:nvSpPr>
          <p:cNvPr id="176" name="Google Shape;176;p32"/>
          <p:cNvSpPr txBox="1"/>
          <p:nvPr>
            <p:ph idx="1" type="body"/>
          </p:nvPr>
        </p:nvSpPr>
        <p:spPr>
          <a:xfrm>
            <a:off x="3069805" y="5367338"/>
            <a:ext cx="5653507"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7" name="Google Shape;177;p3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2"/>
          <p:cNvSpPr/>
          <p:nvPr>
            <p:ph idx="3" type="pic"/>
          </p:nvPr>
        </p:nvSpPr>
        <p:spPr>
          <a:xfrm>
            <a:off x="284164" y="457200"/>
            <a:ext cx="2736850" cy="2907792"/>
          </a:xfrm>
          <a:prstGeom prst="rect">
            <a:avLst/>
          </a:prstGeom>
          <a:noFill/>
          <a:ln>
            <a:noFill/>
          </a:ln>
        </p:spPr>
      </p:sp>
      <p:sp>
        <p:nvSpPr>
          <p:cNvPr id="181" name="Google Shape;181;p32"/>
          <p:cNvSpPr/>
          <p:nvPr>
            <p:ph idx="4" type="pic"/>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p33"/>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4" name="Google Shape;184;p33"/>
          <p:cNvGrpSpPr/>
          <p:nvPr/>
        </p:nvGrpSpPr>
        <p:grpSpPr>
          <a:xfrm>
            <a:off x="284163" y="1577847"/>
            <a:ext cx="8576373" cy="137411"/>
            <a:chOff x="284163" y="1577847"/>
            <a:chExt cx="8576373" cy="137411"/>
          </a:xfrm>
        </p:grpSpPr>
        <p:sp>
          <p:nvSpPr>
            <p:cNvPr id="185" name="Google Shape;185;p33"/>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33"/>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33"/>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8" name="Google Shape;188;p33"/>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3"/>
          <p:cNvSpPr txBox="1"/>
          <p:nvPr>
            <p:ph idx="1" type="body"/>
          </p:nvPr>
        </p:nvSpPr>
        <p:spPr>
          <a:xfrm rot="5400000">
            <a:off x="2564607" y="-146843"/>
            <a:ext cx="4013200" cy="857408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0" name="Google Shape;190;p3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34"/>
          <p:cNvSpPr/>
          <p:nvPr/>
        </p:nvSpPr>
        <p:spPr>
          <a:xfrm rot="5400000">
            <a:off x="5313882" y="2857535"/>
            <a:ext cx="5934615"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34"/>
          <p:cNvSpPr txBox="1"/>
          <p:nvPr>
            <p:ph type="title"/>
          </p:nvPr>
        </p:nvSpPr>
        <p:spPr>
          <a:xfrm rot="5400000">
            <a:off x="5219069" y="2949131"/>
            <a:ext cx="5921375" cy="969264"/>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34"/>
          <p:cNvSpPr txBox="1"/>
          <p:nvPr>
            <p:ph idx="1" type="body"/>
          </p:nvPr>
        </p:nvSpPr>
        <p:spPr>
          <a:xfrm rot="5400000">
            <a:off x="564357" y="177007"/>
            <a:ext cx="5937250" cy="649763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7" name="Google Shape;197;p3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00" name="Google Shape;200;p34"/>
          <p:cNvGrpSpPr/>
          <p:nvPr/>
        </p:nvGrpSpPr>
        <p:grpSpPr>
          <a:xfrm rot="5400000">
            <a:off x="4658724" y="3355723"/>
            <a:ext cx="5934456" cy="137411"/>
            <a:chOff x="284163" y="1577847"/>
            <a:chExt cx="8576373" cy="137411"/>
          </a:xfrm>
        </p:grpSpPr>
        <p:sp>
          <p:nvSpPr>
            <p:cNvPr id="201" name="Google Shape;201;p34"/>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34"/>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4"/>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1" name="Google Shape;31;p20"/>
          <p:cNvGrpSpPr/>
          <p:nvPr/>
        </p:nvGrpSpPr>
        <p:grpSpPr>
          <a:xfrm>
            <a:off x="284164" y="452718"/>
            <a:ext cx="7365210" cy="137411"/>
            <a:chOff x="284163" y="1577847"/>
            <a:chExt cx="8576373" cy="137411"/>
          </a:xfrm>
        </p:grpSpPr>
        <p:sp>
          <p:nvSpPr>
            <p:cNvPr id="32" name="Google Shape;32;p20"/>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0"/>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0"/>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Image result for AIUB logo" id="35" name="Google Shape;35;p20"/>
          <p:cNvPicPr preferRelativeResize="0"/>
          <p:nvPr/>
        </p:nvPicPr>
        <p:blipFill rotWithShape="1">
          <a:blip r:embed="rId2">
            <a:alphaModFix/>
          </a:blip>
          <a:srcRect b="0" l="0" r="0" t="0"/>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1"/>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 name="Google Shape;38;p21"/>
          <p:cNvGrpSpPr/>
          <p:nvPr/>
        </p:nvGrpSpPr>
        <p:grpSpPr>
          <a:xfrm>
            <a:off x="284163" y="1577847"/>
            <a:ext cx="8576373" cy="137411"/>
            <a:chOff x="284163" y="1577847"/>
            <a:chExt cx="8576373" cy="137411"/>
          </a:xfrm>
        </p:grpSpPr>
        <p:sp>
          <p:nvSpPr>
            <p:cNvPr id="39" name="Google Shape;39;p21"/>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21"/>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21"/>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 name="Google Shape;42;p21"/>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44" name="Google Shape;44;p2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47" name="Shape 47"/>
        <p:cNvGrpSpPr/>
        <p:nvPr/>
      </p:nvGrpSpPr>
      <p:grpSpPr>
        <a:xfrm>
          <a:off x="0" y="0"/>
          <a:ext cx="0" cy="0"/>
          <a:chOff x="0" y="0"/>
          <a:chExt cx="0" cy="0"/>
        </a:xfrm>
      </p:grpSpPr>
      <p:sp>
        <p:nvSpPr>
          <p:cNvPr id="48" name="Google Shape;48;p22"/>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49" name="Google Shape;49;p2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2"/>
          <p:cNvSpPr/>
          <p:nvPr>
            <p:ph idx="2" type="pic"/>
          </p:nvPr>
        </p:nvSpPr>
        <p:spPr>
          <a:xfrm>
            <a:off x="284162" y="2017058"/>
            <a:ext cx="8574087" cy="4377391"/>
          </a:xfrm>
          <a:prstGeom prst="rect">
            <a:avLst/>
          </a:prstGeom>
          <a:noFill/>
          <a:ln>
            <a:noFill/>
          </a:ln>
        </p:spPr>
      </p:sp>
      <p:sp>
        <p:nvSpPr>
          <p:cNvPr id="53" name="Google Shape;53;p22"/>
          <p:cNvSpPr txBox="1"/>
          <p:nvPr>
            <p:ph idx="1" type="subTitle"/>
          </p:nvPr>
        </p:nvSpPr>
        <p:spPr>
          <a:xfrm>
            <a:off x="472420" y="1532965"/>
            <a:ext cx="7754284" cy="48409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4" name="Google Shape;54;p22"/>
          <p:cNvGrpSpPr/>
          <p:nvPr/>
        </p:nvGrpSpPr>
        <p:grpSpPr>
          <a:xfrm>
            <a:off x="284163" y="1906542"/>
            <a:ext cx="8576373" cy="137411"/>
            <a:chOff x="284163" y="1759424"/>
            <a:chExt cx="8576373" cy="137411"/>
          </a:xfrm>
        </p:grpSpPr>
        <p:sp>
          <p:nvSpPr>
            <p:cNvPr id="55" name="Google Shape;55;p22"/>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22"/>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22"/>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8" name="Google Shape;58;p22"/>
          <p:cNvSpPr txBox="1"/>
          <p:nvPr/>
        </p:nvSpPr>
        <p:spPr>
          <a:xfrm>
            <a:off x="8230889" y="444728"/>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9" name="Google Shape;59;p22"/>
          <p:cNvSpPr txBox="1"/>
          <p:nvPr>
            <p:ph type="ctrTitle"/>
          </p:nvPr>
        </p:nvSpPr>
        <p:spPr>
          <a:xfrm>
            <a:off x="418633" y="444728"/>
            <a:ext cx="7810967" cy="1088237"/>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23"/>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62" name="Google Shape;62;p23"/>
          <p:cNvGrpSpPr/>
          <p:nvPr/>
        </p:nvGrpSpPr>
        <p:grpSpPr>
          <a:xfrm>
            <a:off x="284163" y="6263389"/>
            <a:ext cx="8576373" cy="137411"/>
            <a:chOff x="284163" y="1759424"/>
            <a:chExt cx="8576373" cy="137411"/>
          </a:xfrm>
        </p:grpSpPr>
        <p:sp>
          <p:nvSpPr>
            <p:cNvPr id="63" name="Google Shape;63;p23"/>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23"/>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23"/>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6" name="Google Shape;66;p23"/>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7" name="Google Shape;67;p23"/>
          <p:cNvSpPr txBox="1"/>
          <p:nvPr>
            <p:ph type="title"/>
          </p:nvPr>
        </p:nvSpPr>
        <p:spPr>
          <a:xfrm>
            <a:off x="429768" y="4814125"/>
            <a:ext cx="777240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475488" y="5861304"/>
            <a:ext cx="7735824" cy="402336"/>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69" name="Google Shape;69;p2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Picture">
  <p:cSld name="Section with Picture">
    <p:spTree>
      <p:nvGrpSpPr>
        <p:cNvPr id="72" name="Shape 72"/>
        <p:cNvGrpSpPr/>
        <p:nvPr/>
      </p:nvGrpSpPr>
      <p:grpSpPr>
        <a:xfrm>
          <a:off x="0" y="0"/>
          <a:ext cx="0" cy="0"/>
          <a:chOff x="0" y="0"/>
          <a:chExt cx="0" cy="0"/>
        </a:xfrm>
      </p:grpSpPr>
      <p:sp>
        <p:nvSpPr>
          <p:cNvPr id="73" name="Google Shape;73;p24"/>
          <p:cNvSpPr/>
          <p:nvPr>
            <p:ph idx="2" type="pic"/>
          </p:nvPr>
        </p:nvSpPr>
        <p:spPr>
          <a:xfrm>
            <a:off x="284162" y="443754"/>
            <a:ext cx="8574087" cy="4370293"/>
          </a:xfrm>
          <a:prstGeom prst="rect">
            <a:avLst/>
          </a:prstGeom>
          <a:noFill/>
          <a:ln>
            <a:noFill/>
          </a:ln>
        </p:spPr>
      </p:sp>
      <p:sp>
        <p:nvSpPr>
          <p:cNvPr id="74" name="Google Shape;74;p2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4"/>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8" name="Google Shape;78;p24"/>
          <p:cNvGrpSpPr/>
          <p:nvPr/>
        </p:nvGrpSpPr>
        <p:grpSpPr>
          <a:xfrm>
            <a:off x="284163" y="6263389"/>
            <a:ext cx="8576373" cy="137411"/>
            <a:chOff x="284163" y="1759424"/>
            <a:chExt cx="8576373" cy="137411"/>
          </a:xfrm>
        </p:grpSpPr>
        <p:sp>
          <p:nvSpPr>
            <p:cNvPr id="79" name="Google Shape;79;p2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2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2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2" name="Google Shape;82;p24"/>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83" name="Google Shape;83;p24"/>
          <p:cNvSpPr txBox="1"/>
          <p:nvPr>
            <p:ph type="title"/>
          </p:nvPr>
        </p:nvSpPr>
        <p:spPr>
          <a:xfrm>
            <a:off x="430306" y="4814047"/>
            <a:ext cx="7772400" cy="104887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4"/>
          <p:cNvSpPr txBox="1"/>
          <p:nvPr>
            <p:ph idx="1" type="body"/>
          </p:nvPr>
        </p:nvSpPr>
        <p:spPr>
          <a:xfrm>
            <a:off x="470647" y="5862918"/>
            <a:ext cx="7732059" cy="4034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5"/>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7" name="Google Shape;87;p25"/>
          <p:cNvGrpSpPr/>
          <p:nvPr/>
        </p:nvGrpSpPr>
        <p:grpSpPr>
          <a:xfrm>
            <a:off x="284163" y="1577847"/>
            <a:ext cx="8576373" cy="137411"/>
            <a:chOff x="284163" y="1577847"/>
            <a:chExt cx="8576373" cy="137411"/>
          </a:xfrm>
        </p:grpSpPr>
        <p:sp>
          <p:nvSpPr>
            <p:cNvPr id="88" name="Google Shape;88;p25"/>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25"/>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5"/>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1" name="Google Shape;91;p25"/>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body"/>
          </p:nvPr>
        </p:nvSpPr>
        <p:spPr>
          <a:xfrm>
            <a:off x="403412"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3" name="Google Shape;93;p25"/>
          <p:cNvSpPr txBox="1"/>
          <p:nvPr>
            <p:ph idx="2" type="body"/>
          </p:nvPr>
        </p:nvSpPr>
        <p:spPr>
          <a:xfrm>
            <a:off x="4778188"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4" name="Google Shape;94;p2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6"/>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9" name="Google Shape;99;p26"/>
          <p:cNvGrpSpPr/>
          <p:nvPr/>
        </p:nvGrpSpPr>
        <p:grpSpPr>
          <a:xfrm>
            <a:off x="284163" y="1577847"/>
            <a:ext cx="8576373" cy="137411"/>
            <a:chOff x="284163" y="1577847"/>
            <a:chExt cx="8576373" cy="137411"/>
          </a:xfrm>
        </p:grpSpPr>
        <p:sp>
          <p:nvSpPr>
            <p:cNvPr id="100" name="Google Shape;100;p26"/>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6"/>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6"/>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3" name="Google Shape;103;p26"/>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 type="body"/>
          </p:nvPr>
        </p:nvSpPr>
        <p:spPr>
          <a:xfrm>
            <a:off x="403412"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5" name="Google Shape;105;p26"/>
          <p:cNvSpPr txBox="1"/>
          <p:nvPr>
            <p:ph idx="2" type="body"/>
          </p:nvPr>
        </p:nvSpPr>
        <p:spPr>
          <a:xfrm>
            <a:off x="403412"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6" name="Google Shape;106;p26"/>
          <p:cNvSpPr txBox="1"/>
          <p:nvPr>
            <p:ph idx="3" type="body"/>
          </p:nvPr>
        </p:nvSpPr>
        <p:spPr>
          <a:xfrm>
            <a:off x="4779495"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7" name="Google Shape;107;p26"/>
          <p:cNvSpPr txBox="1"/>
          <p:nvPr>
            <p:ph idx="4" type="body"/>
          </p:nvPr>
        </p:nvSpPr>
        <p:spPr>
          <a:xfrm>
            <a:off x="4779495"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8" name="Google Shape;108;p2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7"/>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 name="Google Shape;113;p27"/>
          <p:cNvGrpSpPr/>
          <p:nvPr/>
        </p:nvGrpSpPr>
        <p:grpSpPr>
          <a:xfrm>
            <a:off x="284163" y="1577847"/>
            <a:ext cx="8576373" cy="137411"/>
            <a:chOff x="284163" y="1577847"/>
            <a:chExt cx="8576373" cy="137411"/>
          </a:xfrm>
        </p:grpSpPr>
        <p:sp>
          <p:nvSpPr>
            <p:cNvPr id="114" name="Google Shape;114;p27"/>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7"/>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7"/>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7" name="Google Shape;117;p27"/>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11" name="Google Shape;11;p1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8"/>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nvSpPr>
        <p:spPr>
          <a:xfrm>
            <a:off x="76971" y="2446757"/>
            <a:ext cx="902461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Dept. of Computer Science</a:t>
            </a:r>
            <a:endParaRPr/>
          </a:p>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Faculty of Science and Technology</a:t>
            </a:r>
            <a:endParaRPr b="1" i="0" sz="2400" u="none" cap="none" strike="noStrike">
              <a:solidFill>
                <a:srgbClr val="0070C0"/>
              </a:solidFill>
              <a:latin typeface="Arial"/>
              <a:ea typeface="Arial"/>
              <a:cs typeface="Arial"/>
              <a:sym typeface="Arial"/>
            </a:endParaRPr>
          </a:p>
        </p:txBody>
      </p:sp>
      <p:graphicFrame>
        <p:nvGraphicFramePr>
          <p:cNvPr id="209" name="Google Shape;209;p1"/>
          <p:cNvGraphicFramePr/>
          <p:nvPr/>
        </p:nvGraphicFramePr>
        <p:xfrm>
          <a:off x="476205" y="5186042"/>
          <a:ext cx="3000000" cy="3000000"/>
        </p:xfrm>
        <a:graphic>
          <a:graphicData uri="http://schemas.openxmlformats.org/drawingml/2006/table">
            <a:tbl>
              <a:tblPr bandRow="1" firstRow="1">
                <a:noFill/>
                <a:tableStyleId>{5710A562-A3C3-4CEE-8F9F-D92BD5F93507}</a:tableStyleId>
              </a:tblPr>
              <a:tblGrid>
                <a:gridCol w="1483225"/>
                <a:gridCol w="1397725"/>
                <a:gridCol w="1227900"/>
                <a:gridCol w="1541425"/>
                <a:gridCol w="1240975"/>
                <a:gridCol w="1444550"/>
              </a:tblGrid>
              <a:tr h="378725">
                <a:tc>
                  <a:txBody>
                    <a:bodyPr/>
                    <a:lstStyle/>
                    <a:p>
                      <a:pPr indent="0" lvl="0" marL="0" marR="0" rtl="0" algn="l">
                        <a:spcBef>
                          <a:spcPts val="0"/>
                        </a:spcBef>
                        <a:spcAft>
                          <a:spcPts val="0"/>
                        </a:spcAft>
                        <a:buNone/>
                      </a:pPr>
                      <a:r>
                        <a:rPr lang="en-US" sz="1800" u="none" cap="none" strike="noStrike"/>
                        <a:t>Lecturer No:</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Week No:</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Semester:</a:t>
                      </a:r>
                      <a:endParaRPr/>
                    </a:p>
                  </a:txBody>
                  <a:tcPr marT="45725" marB="45725" marR="91450" marL="91450"/>
                </a:tc>
                <a:tc>
                  <a:txBody>
                    <a:bodyPr/>
                    <a:lstStyle/>
                    <a:p>
                      <a:pPr indent="0" lvl="0" marL="0" marR="0" rtl="0" algn="l">
                        <a:spcBef>
                          <a:spcPts val="0"/>
                        </a:spcBef>
                        <a:spcAft>
                          <a:spcPts val="0"/>
                        </a:spcAft>
                        <a:buNone/>
                      </a:pPr>
                      <a:r>
                        <a:rPr lang="en-US" sz="1800"/>
                        <a:t>Summer</a:t>
                      </a:r>
                      <a:endParaRPr/>
                    </a:p>
                  </a:txBody>
                  <a:tcPr marT="45725" marB="45725" marR="91450" marL="91450"/>
                </a:tc>
              </a:tr>
              <a:tr h="378725">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Lecturer:</a:t>
                      </a:r>
                      <a:endParaRPr/>
                    </a:p>
                  </a:txBody>
                  <a:tcPr marT="45725" marB="45725" marR="91450" marL="91450"/>
                </a:tc>
                <a:tc gridSpan="5">
                  <a:txBody>
                    <a:bodyPr/>
                    <a:lstStyle/>
                    <a:p>
                      <a:pPr indent="0" lvl="0" marL="0" marR="0" rtl="0" algn="l">
                        <a:spcBef>
                          <a:spcPts val="0"/>
                        </a:spcBef>
                        <a:spcAft>
                          <a:spcPts val="0"/>
                        </a:spcAft>
                        <a:buNone/>
                      </a:pPr>
                      <a:r>
                        <a:t/>
                      </a:r>
                      <a:endParaRPr i="1" sz="1800"/>
                    </a:p>
                  </a:txBody>
                  <a:tcPr marT="45725" marB="45725" marR="91450" marL="91450"/>
                </a:tc>
                <a:tc hMerge="1"/>
                <a:tc hMerge="1"/>
                <a:tc hMerge="1"/>
                <a:tc hMerge="1"/>
              </a:tr>
            </a:tbl>
          </a:graphicData>
        </a:graphic>
      </p:graphicFrame>
      <p:sp>
        <p:nvSpPr>
          <p:cNvPr id="210" name="Google Shape;210;p1"/>
          <p:cNvSpPr txBox="1"/>
          <p:nvPr/>
        </p:nvSpPr>
        <p:spPr>
          <a:xfrm>
            <a:off x="373214" y="1419111"/>
            <a:ext cx="278950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Code: CSC3220</a:t>
            </a:r>
            <a:endParaRPr/>
          </a:p>
        </p:txBody>
      </p:sp>
      <p:sp>
        <p:nvSpPr>
          <p:cNvPr id="211" name="Google Shape;211;p1"/>
          <p:cNvSpPr txBox="1"/>
          <p:nvPr/>
        </p:nvSpPr>
        <p:spPr>
          <a:xfrm>
            <a:off x="3356672" y="1381186"/>
            <a:ext cx="416443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Title: Compiler Design</a:t>
            </a:r>
            <a:endParaRPr/>
          </a:p>
        </p:txBody>
      </p:sp>
      <p:sp>
        <p:nvSpPr>
          <p:cNvPr id="212" name="Google Shape;212;p1"/>
          <p:cNvSpPr txBox="1"/>
          <p:nvPr/>
        </p:nvSpPr>
        <p:spPr>
          <a:xfrm>
            <a:off x="373214" y="15869"/>
            <a:ext cx="7808976" cy="1088136"/>
          </a:xfrm>
          <a:prstGeom prst="rect">
            <a:avLst/>
          </a:prstGeom>
          <a:noFill/>
          <a:ln>
            <a:noFill/>
          </a:ln>
        </p:spPr>
        <p:txBody>
          <a:bodyPr anchorCtr="0" anchor="b" bIns="45700" lIns="91425" spcFirstLastPara="1" rIns="91425" wrap="square" tIns="45700">
            <a:noAutofit/>
          </a:bodyPr>
          <a:lstStyle/>
          <a:p>
            <a:pPr indent="0" lvl="0" marL="0" marR="0" rtl="0" algn="l">
              <a:lnSpc>
                <a:spcPct val="143750"/>
              </a:lnSpc>
              <a:spcBef>
                <a:spcPts val="0"/>
              </a:spcBef>
              <a:spcAft>
                <a:spcPts val="0"/>
              </a:spcAft>
              <a:buClr>
                <a:schemeClr val="lt1"/>
              </a:buClr>
              <a:buSzPts val="3200"/>
              <a:buFont typeface="Corbel"/>
              <a:buNone/>
            </a:pPr>
            <a:r>
              <a:rPr b="1" i="0" lang="en-US" sz="3200" u="none" cap="none" strike="noStrike">
                <a:solidFill>
                  <a:schemeClr val="lt1"/>
                </a:solidFill>
                <a:latin typeface="Corbel"/>
                <a:ea typeface="Corbel"/>
                <a:cs typeface="Corbel"/>
                <a:sym typeface="Corbel"/>
              </a:rPr>
              <a:t>A </a:t>
            </a:r>
            <a:r>
              <a:rPr b="1" i="0" lang="en-US" sz="3200" u="none" cap="none" strike="noStrike">
                <a:solidFill>
                  <a:schemeClr val="lt1"/>
                </a:solidFill>
                <a:latin typeface="Calibri"/>
                <a:ea typeface="Calibri"/>
                <a:cs typeface="Calibri"/>
                <a:sym typeface="Calibri"/>
              </a:rPr>
              <a:t>Simple</a:t>
            </a:r>
            <a:r>
              <a:rPr b="1" i="0" lang="en-US" sz="3200" u="none" cap="none" strike="noStrike">
                <a:solidFill>
                  <a:schemeClr val="lt1"/>
                </a:solidFill>
                <a:latin typeface="Corbel"/>
                <a:ea typeface="Corbel"/>
                <a:cs typeface="Corbel"/>
                <a:sym typeface="Corbel"/>
              </a:rPr>
              <a:t> Syntax-Directed Translator</a:t>
            </a:r>
            <a:endParaRPr b="0" i="0" sz="32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Parse Trees and Ambiguity</a:t>
            </a:r>
            <a:endParaRPr/>
          </a:p>
        </p:txBody>
      </p:sp>
      <p:sp>
        <p:nvSpPr>
          <p:cNvPr id="270" name="Google Shape;270;p10"/>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 </a:t>
            </a:r>
            <a:endParaRPr/>
          </a:p>
        </p:txBody>
      </p:sp>
      <p:sp>
        <p:nvSpPr>
          <p:cNvPr id="271" name="Google Shape;271;p10"/>
          <p:cNvSpPr txBox="1"/>
          <p:nvPr/>
        </p:nvSpPr>
        <p:spPr>
          <a:xfrm>
            <a:off x="598420" y="2435897"/>
            <a:ext cx="740061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parse tree pictorially shows how the start symbol of a grammar derives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string in the language. If nonterminal A has a production A -&gt; XYZ, then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parse tree may have an interior node labeled A with three children labeled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 and Z, from left to right.</a:t>
            </a:r>
            <a:endParaRPr sz="1800">
              <a:solidFill>
                <a:schemeClr val="dk1"/>
              </a:solidFill>
              <a:latin typeface="Calibri"/>
              <a:ea typeface="Calibri"/>
              <a:cs typeface="Calibri"/>
              <a:sym typeface="Calibri"/>
            </a:endParaRPr>
          </a:p>
        </p:txBody>
      </p:sp>
      <p:sp>
        <p:nvSpPr>
          <p:cNvPr id="272" name="Google Shape;272;p10"/>
          <p:cNvSpPr txBox="1"/>
          <p:nvPr/>
        </p:nvSpPr>
        <p:spPr>
          <a:xfrm>
            <a:off x="598419" y="4055064"/>
            <a:ext cx="727840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grammar can have more than one parse tree generating a given string of terminals. Such a grammar is said to be ambiguous.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1"/>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Derivation</a:t>
            </a:r>
            <a:endParaRPr/>
          </a:p>
        </p:txBody>
      </p:sp>
      <p:pic>
        <p:nvPicPr>
          <p:cNvPr descr="C:\Users\teacher\Desktop\Compiler design\fig-2-3 (1).gif" id="279" name="Google Shape;279;p11"/>
          <p:cNvPicPr preferRelativeResize="0"/>
          <p:nvPr/>
        </p:nvPicPr>
        <p:blipFill rotWithShape="1">
          <a:blip r:embed="rId3">
            <a:alphaModFix/>
          </a:blip>
          <a:srcRect b="0" l="0" r="0" t="0"/>
          <a:stretch/>
        </p:blipFill>
        <p:spPr>
          <a:xfrm>
            <a:off x="1666875" y="2195513"/>
            <a:ext cx="5810250" cy="2466975"/>
          </a:xfrm>
          <a:prstGeom prst="rect">
            <a:avLst/>
          </a:prstGeom>
          <a:noFill/>
          <a:ln>
            <a:noFill/>
          </a:ln>
        </p:spPr>
      </p:pic>
      <p:sp>
        <p:nvSpPr>
          <p:cNvPr id="280" name="Google Shape;280;p11"/>
          <p:cNvSpPr/>
          <p:nvPr/>
        </p:nvSpPr>
        <p:spPr>
          <a:xfrm>
            <a:off x="1136822" y="1450030"/>
            <a:ext cx="7105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string</a:t>
            </a:r>
            <a:r>
              <a:rPr lang="en-US" sz="1800">
                <a:solidFill>
                  <a:schemeClr val="dk1"/>
                </a:solidFill>
                <a:latin typeface="Calibri"/>
                <a:ea typeface="Calibri"/>
                <a:cs typeface="Calibri"/>
                <a:sym typeface="Calibri"/>
              </a:rPr>
              <a:t> -&gt;</a:t>
            </a:r>
            <a:r>
              <a:rPr i="1" lang="en-US" sz="1800">
                <a:solidFill>
                  <a:schemeClr val="dk1"/>
                </a:solidFill>
                <a:latin typeface="Calibri"/>
                <a:ea typeface="Calibri"/>
                <a:cs typeface="Calibri"/>
                <a:sym typeface="Calibri"/>
              </a:rPr>
              <a:t>string</a:t>
            </a:r>
            <a:r>
              <a:rPr lang="en-US" sz="1800">
                <a:solidFill>
                  <a:schemeClr val="dk1"/>
                </a:solidFill>
                <a:latin typeface="Calibri"/>
                <a:ea typeface="Calibri"/>
                <a:cs typeface="Calibri"/>
                <a:sym typeface="Calibri"/>
              </a:rPr>
              <a:t> + </a:t>
            </a:r>
            <a:r>
              <a:rPr i="1" lang="en-US" sz="1800">
                <a:solidFill>
                  <a:schemeClr val="dk1"/>
                </a:solidFill>
                <a:latin typeface="Calibri"/>
                <a:ea typeface="Calibri"/>
                <a:cs typeface="Calibri"/>
                <a:sym typeface="Calibri"/>
              </a:rPr>
              <a:t>string</a:t>
            </a:r>
            <a:r>
              <a:rPr lang="en-US" sz="1800">
                <a:solidFill>
                  <a:schemeClr val="dk1"/>
                </a:solidFill>
                <a:latin typeface="Calibri"/>
                <a:ea typeface="Calibri"/>
                <a:cs typeface="Calibri"/>
                <a:sym typeface="Calibri"/>
              </a:rPr>
              <a:t> | </a:t>
            </a:r>
            <a:r>
              <a:rPr i="1" lang="en-US" sz="1800">
                <a:solidFill>
                  <a:schemeClr val="dk1"/>
                </a:solidFill>
                <a:latin typeface="Calibri"/>
                <a:ea typeface="Calibri"/>
                <a:cs typeface="Calibri"/>
                <a:sym typeface="Calibri"/>
              </a:rPr>
              <a:t>string</a:t>
            </a:r>
            <a:r>
              <a:rPr lang="en-US" sz="1800">
                <a:solidFill>
                  <a:schemeClr val="dk1"/>
                </a:solidFill>
                <a:latin typeface="Calibri"/>
                <a:ea typeface="Calibri"/>
                <a:cs typeface="Calibri"/>
                <a:sym typeface="Calibri"/>
              </a:rPr>
              <a:t> - </a:t>
            </a:r>
            <a:r>
              <a:rPr i="1" lang="en-US" sz="1800">
                <a:solidFill>
                  <a:schemeClr val="dk1"/>
                </a:solidFill>
                <a:latin typeface="Calibri"/>
                <a:ea typeface="Calibri"/>
                <a:cs typeface="Calibri"/>
                <a:sym typeface="Calibri"/>
              </a:rPr>
              <a:t>string </a:t>
            </a:r>
            <a:r>
              <a:rPr lang="en-US" sz="1800">
                <a:solidFill>
                  <a:schemeClr val="dk1"/>
                </a:solidFill>
                <a:latin typeface="Calibri"/>
                <a:ea typeface="Calibri"/>
                <a:cs typeface="Calibri"/>
                <a:sym typeface="Calibri"/>
              </a:rPr>
              <a:t>| 0 | 1 | 2 | 3 | 4 | 5 | 6 | 7 | 8 | 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nvSpPr>
        <p:spPr>
          <a:xfrm>
            <a:off x="182880" y="731162"/>
            <a:ext cx="7413674" cy="8455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Check if the given grammar G is ambiguous or not.</a:t>
            </a:r>
            <a:endParaRPr/>
          </a:p>
        </p:txBody>
      </p:sp>
      <p:sp>
        <p:nvSpPr>
          <p:cNvPr id="286" name="Google Shape;286;p12"/>
          <p:cNvSpPr txBox="1"/>
          <p:nvPr/>
        </p:nvSpPr>
        <p:spPr>
          <a:xfrm>
            <a:off x="1066987" y="1795817"/>
            <a:ext cx="14718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 → aSb | SS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ε </a:t>
            </a:r>
            <a:endParaRPr sz="1800">
              <a:solidFill>
                <a:schemeClr val="dk1"/>
              </a:solidFill>
              <a:latin typeface="Calibri"/>
              <a:ea typeface="Calibri"/>
              <a:cs typeface="Calibri"/>
              <a:sym typeface="Calibri"/>
            </a:endParaRPr>
          </a:p>
        </p:txBody>
      </p:sp>
      <p:sp>
        <p:nvSpPr>
          <p:cNvPr id="287" name="Google Shape;287;p12"/>
          <p:cNvSpPr txBox="1"/>
          <p:nvPr/>
        </p:nvSpPr>
        <p:spPr>
          <a:xfrm>
            <a:off x="918706" y="2678636"/>
            <a:ext cx="6815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the string "aabb" the above grammar can generate two parse trees</a:t>
            </a:r>
            <a:endParaRPr sz="1800">
              <a:solidFill>
                <a:schemeClr val="dk1"/>
              </a:solidFill>
              <a:latin typeface="Calibri"/>
              <a:ea typeface="Calibri"/>
              <a:cs typeface="Calibri"/>
              <a:sym typeface="Calibri"/>
            </a:endParaRPr>
          </a:p>
        </p:txBody>
      </p:sp>
      <p:pic>
        <p:nvPicPr>
          <p:cNvPr descr="C:\Users\teacher\Desktop\Compiler design\automata-ambiguity-in-grammar-solution3.png" id="288" name="Google Shape;288;p12"/>
          <p:cNvPicPr preferRelativeResize="0"/>
          <p:nvPr/>
        </p:nvPicPr>
        <p:blipFill rotWithShape="1">
          <a:blip r:embed="rId3">
            <a:alphaModFix/>
          </a:blip>
          <a:srcRect b="0" l="0" r="0" t="0"/>
          <a:stretch/>
        </p:blipFill>
        <p:spPr>
          <a:xfrm>
            <a:off x="2176914" y="3298501"/>
            <a:ext cx="3695700" cy="2152650"/>
          </a:xfrm>
          <a:prstGeom prst="rect">
            <a:avLst/>
          </a:prstGeom>
          <a:noFill/>
          <a:ln>
            <a:noFill/>
          </a:ln>
        </p:spPr>
      </p:pic>
      <p:sp>
        <p:nvSpPr>
          <p:cNvPr id="289" name="Google Shape;289;p12"/>
          <p:cNvSpPr txBox="1"/>
          <p:nvPr/>
        </p:nvSpPr>
        <p:spPr>
          <a:xfrm>
            <a:off x="335494" y="5846084"/>
            <a:ext cx="83374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Since there are two parse trees for a single string "aabb", the grammar G is ambiguous.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4545"/>
              </a:lnSpc>
              <a:spcBef>
                <a:spcPts val="0"/>
              </a:spcBef>
              <a:spcAft>
                <a:spcPts val="0"/>
              </a:spcAft>
              <a:buClr>
                <a:schemeClr val="lt1"/>
              </a:buClr>
              <a:buSzPts val="4200"/>
              <a:buFont typeface="Corbel"/>
              <a:buNone/>
            </a:pPr>
            <a:r>
              <a:rPr lang="en-US"/>
              <a:t>Associativity of operators</a:t>
            </a:r>
            <a:r>
              <a:rPr lang="en-US" sz="4400">
                <a:latin typeface="Times New Roman"/>
                <a:ea typeface="Times New Roman"/>
                <a:cs typeface="Times New Roman"/>
                <a:sym typeface="Times New Roman"/>
              </a:rPr>
              <a:t>​</a:t>
            </a:r>
            <a:endParaRPr/>
          </a:p>
        </p:txBody>
      </p:sp>
      <p:sp>
        <p:nvSpPr>
          <p:cNvPr id="295" name="Google Shape;295;p13"/>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 left-associative</a:t>
            </a:r>
            <a:endParaRPr/>
          </a:p>
        </p:txBody>
      </p:sp>
      <p:sp>
        <p:nvSpPr>
          <p:cNvPr id="296" name="Google Shape;296;p13"/>
          <p:cNvSpPr txBox="1"/>
          <p:nvPr/>
        </p:nvSpPr>
        <p:spPr>
          <a:xfrm>
            <a:off x="309237" y="2168611"/>
            <a:ext cx="8539341"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convention, 9+5+2 is equivalent to (9+5)+2 and 9 - 5 - 2 is equivalent to ( 9 - 5 ) - 2 .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an operand like 5 has operators to its left and right, conventions are needed for deciding which operator applies to that operand.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Right-associative </a:t>
            </a:r>
            <a:endParaRPr/>
          </a:p>
        </p:txBody>
      </p:sp>
      <p:sp>
        <p:nvSpPr>
          <p:cNvPr id="302" name="Google Shape;302;p14"/>
          <p:cNvSpPr txBox="1"/>
          <p:nvPr/>
        </p:nvSpPr>
        <p:spPr>
          <a:xfrm>
            <a:off x="203293" y="1199463"/>
            <a:ext cx="8737413"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 common operators such as exponentiation are right-associative.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another example, the assignment operator = in C and its descendants is right associative; that is, the expression a=b=c is treated in the same way as the expression a=(b=c).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Strings like a=b=c with a right-associative operator are generated by the following grammar: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list🡪 list -digit|letter|digit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digit🡪 0|1|2|……9|0</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right 🡪 letter = right | letter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letter 🡪 a | b | • • • | z</a:t>
            </a:r>
            <a:endParaRPr b="1" sz="1800">
              <a:solidFill>
                <a:schemeClr val="dk1"/>
              </a:solidFill>
              <a:latin typeface="Calibri"/>
              <a:ea typeface="Calibri"/>
              <a:cs typeface="Calibri"/>
              <a:sym typeface="Calibri"/>
            </a:endParaRPr>
          </a:p>
        </p:txBody>
      </p:sp>
      <p:pic>
        <p:nvPicPr>
          <p:cNvPr descr="C:\Users\teacher\Desktop\Compiler design\fig-2-4.gif" id="303" name="Google Shape;303;p14"/>
          <p:cNvPicPr preferRelativeResize="0"/>
          <p:nvPr/>
        </p:nvPicPr>
        <p:blipFill rotWithShape="1">
          <a:blip r:embed="rId3">
            <a:alphaModFix/>
          </a:blip>
          <a:srcRect b="0" l="0" r="0" t="0"/>
          <a:stretch/>
        </p:blipFill>
        <p:spPr>
          <a:xfrm>
            <a:off x="1350491" y="4193177"/>
            <a:ext cx="5676900" cy="24144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285750" lvl="0" marL="285750" rtl="0" algn="l">
              <a:lnSpc>
                <a:spcPct val="109523"/>
              </a:lnSpc>
              <a:spcBef>
                <a:spcPts val="0"/>
              </a:spcBef>
              <a:spcAft>
                <a:spcPts val="0"/>
              </a:spcAft>
              <a:buClr>
                <a:schemeClr val="lt1"/>
              </a:buClr>
              <a:buSzPts val="4200"/>
              <a:buFont typeface="Corbel"/>
              <a:buNone/>
            </a:pPr>
            <a:r>
              <a:rPr lang="en-US"/>
              <a:t>Precedence of operators</a:t>
            </a:r>
            <a:endParaRPr/>
          </a:p>
        </p:txBody>
      </p:sp>
      <p:sp>
        <p:nvSpPr>
          <p:cNvPr id="309" name="Google Shape;309;p15"/>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 </a:t>
            </a:r>
            <a:endParaRPr/>
          </a:p>
        </p:txBody>
      </p:sp>
      <p:sp>
        <p:nvSpPr>
          <p:cNvPr id="310" name="Google Shape;310;p15"/>
          <p:cNvSpPr txBox="1"/>
          <p:nvPr/>
        </p:nvSpPr>
        <p:spPr>
          <a:xfrm>
            <a:off x="476205" y="2224882"/>
            <a:ext cx="8174877"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the expression 9+5*2.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are two possible interpretations of this expression: (9+5)*2 or 9+(5*2).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associativity rules for + and * apply to occurrences of the same operator, so they do not resolve this ambiguity.</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say that * has higher precedence than + if * takes its operands before + does.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In ordinary arithmetic, multiplication and division have higher precedence than addition and subtraction. Therefore, 5 is taken by * in 9+5*2.</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Lecture References</a:t>
            </a:r>
            <a:endParaRPr/>
          </a:p>
        </p:txBody>
      </p:sp>
      <p:sp>
        <p:nvSpPr>
          <p:cNvPr id="316" name="Google Shape;316;p16"/>
          <p:cNvSpPr/>
          <p:nvPr/>
        </p:nvSpPr>
        <p:spPr>
          <a:xfrm>
            <a:off x="393895" y="1811607"/>
            <a:ext cx="83562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Compilers-Principles, techniques and tools (2nd Edition) </a:t>
            </a:r>
            <a:r>
              <a:rPr i="1" lang="en-US" sz="1800">
                <a:solidFill>
                  <a:schemeClr val="dk1"/>
                </a:solidFill>
                <a:latin typeface="Calibri"/>
                <a:ea typeface="Calibri"/>
                <a:cs typeface="Calibri"/>
                <a:sym typeface="Calibri"/>
              </a:rPr>
              <a:t>V. Aho, Sethi and D. Ullman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References/ Books</a:t>
            </a:r>
            <a:endParaRPr/>
          </a:p>
        </p:txBody>
      </p:sp>
      <p:sp>
        <p:nvSpPr>
          <p:cNvPr id="323" name="Google Shape;323;p17"/>
          <p:cNvSpPr/>
          <p:nvPr/>
        </p:nvSpPr>
        <p:spPr>
          <a:xfrm>
            <a:off x="335494" y="1583158"/>
            <a:ext cx="78097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Compilers-Principles, techniques and tools (2nd Edition) </a:t>
            </a:r>
            <a:r>
              <a:rPr i="1" lang="en-US" sz="1800">
                <a:solidFill>
                  <a:schemeClr val="dk1"/>
                </a:solidFill>
                <a:latin typeface="Calibri"/>
                <a:ea typeface="Calibri"/>
                <a:cs typeface="Calibri"/>
                <a:sym typeface="Calibri"/>
              </a:rPr>
              <a:t>V. Aho, Sethi and D. Ullman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Principles of Compiler Design (2nd Revised Edition 2009) </a:t>
            </a:r>
            <a:r>
              <a:rPr i="1" lang="en-US" sz="1800">
                <a:solidFill>
                  <a:schemeClr val="dk1"/>
                </a:solidFill>
                <a:latin typeface="Calibri"/>
                <a:ea typeface="Calibri"/>
                <a:cs typeface="Calibri"/>
                <a:sym typeface="Calibri"/>
              </a:rPr>
              <a:t>A. A. Puntambekar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Basics of Compiler Design  </a:t>
            </a:r>
            <a:r>
              <a:rPr i="1" lang="en-US" sz="1800">
                <a:solidFill>
                  <a:schemeClr val="dk1"/>
                </a:solidFill>
                <a:latin typeface="Calibri"/>
                <a:ea typeface="Calibri"/>
                <a:cs typeface="Calibri"/>
                <a:sym typeface="Calibri"/>
              </a:rPr>
              <a:t>Torben Mogensen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Lecture Outline</a:t>
            </a:r>
            <a:endParaRPr/>
          </a:p>
        </p:txBody>
      </p:sp>
      <p:sp>
        <p:nvSpPr>
          <p:cNvPr id="218" name="Google Shape;218;p2"/>
          <p:cNvSpPr txBox="1"/>
          <p:nvPr>
            <p:ph idx="1" type="subTitle"/>
          </p:nvPr>
        </p:nvSpPr>
        <p:spPr>
          <a:xfrm>
            <a:off x="486697" y="2075935"/>
            <a:ext cx="7754112" cy="4102443"/>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Quiz1</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Learning Objectives</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Context-free grammar​</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Derivation</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Ambiguity</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Associativity of operators</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Precedence of operators</a:t>
            </a:r>
            <a:endParaRPr/>
          </a:p>
          <a:p>
            <a:pPr indent="-457200" lvl="0" marL="457200" rtl="0" algn="l">
              <a:lnSpc>
                <a:spcPct val="100000"/>
              </a:lnSpc>
              <a:spcBef>
                <a:spcPts val="0"/>
              </a:spcBef>
              <a:spcAft>
                <a:spcPts val="0"/>
              </a:spcAft>
              <a:buSzPts val="2160"/>
              <a:buFont typeface="Corbel"/>
              <a:buAutoNum type="arabicPeriod"/>
            </a:pPr>
            <a:r>
              <a:rPr lang="en-US" sz="2400">
                <a:solidFill>
                  <a:schemeClr val="dk1"/>
                </a:solidFill>
              </a:rPr>
              <a:t>Books and References</a:t>
            </a:r>
            <a:endParaRPr/>
          </a:p>
          <a:p>
            <a:pPr indent="0" lvl="2" marL="914400" rtl="0" algn="l">
              <a:spcBef>
                <a:spcPts val="600"/>
              </a:spcBef>
              <a:spcAft>
                <a:spcPts val="0"/>
              </a:spcAft>
              <a:buClr>
                <a:srgbClr val="3F3F3F"/>
              </a:buClr>
              <a:buSzPts val="3060"/>
              <a:buNone/>
            </a:pPr>
            <a:r>
              <a:t/>
            </a:r>
            <a:endParaRPr b="1" sz="3400">
              <a:solidFill>
                <a:schemeClr val="dk1"/>
              </a:solidFill>
            </a:endParaRPr>
          </a:p>
          <a:p>
            <a:pPr indent="0" lvl="2" marL="914400" rtl="0" algn="l">
              <a:spcBef>
                <a:spcPts val="600"/>
              </a:spcBef>
              <a:spcAft>
                <a:spcPts val="0"/>
              </a:spcAft>
              <a:buClr>
                <a:srgbClr val="3F3F3F"/>
              </a:buClr>
              <a:buSzPts val="3060"/>
              <a:buNone/>
            </a:pPr>
            <a:r>
              <a:t/>
            </a:r>
            <a:endParaRPr b="1" sz="3400">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Objective and Outcome</a:t>
            </a:r>
            <a:endParaRPr/>
          </a:p>
        </p:txBody>
      </p:sp>
      <p:sp>
        <p:nvSpPr>
          <p:cNvPr id="224" name="Google Shape;224;p3"/>
          <p:cNvSpPr txBox="1"/>
          <p:nvPr>
            <p:ph idx="1" type="subTitle"/>
          </p:nvPr>
        </p:nvSpPr>
        <p:spPr>
          <a:xfrm>
            <a:off x="420513" y="2237318"/>
            <a:ext cx="8302973" cy="385399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2160"/>
              <a:buFont typeface="Noto Sans Symbols"/>
              <a:buNone/>
            </a:pPr>
            <a:r>
              <a:rPr lang="en-US" sz="2400">
                <a:solidFill>
                  <a:srgbClr val="FF0000"/>
                </a:solidFill>
              </a:rPr>
              <a:t>Objective: </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To explain the Context Free Grammar (CFG) with example.</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To demonstrate derivation or derivation tree from a CFG</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To elaborate ambiguity and ambiguous grammar.   </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To explain associativity and precedence of operator</a:t>
            </a:r>
            <a:endParaRPr/>
          </a:p>
          <a:p>
            <a:pPr indent="-182880" lvl="0" marL="285750" rtl="0" algn="l">
              <a:lnSpc>
                <a:spcPct val="100000"/>
              </a:lnSpc>
              <a:spcBef>
                <a:spcPts val="0"/>
              </a:spcBef>
              <a:spcAft>
                <a:spcPts val="0"/>
              </a:spcAft>
              <a:buSzPts val="1620"/>
              <a:buFont typeface="Arial"/>
              <a:buNone/>
            </a:pPr>
            <a:r>
              <a:t/>
            </a:r>
            <a:endParaRPr>
              <a:solidFill>
                <a:schemeClr val="dk1"/>
              </a:solidFill>
            </a:endParaRPr>
          </a:p>
          <a:p>
            <a:pPr indent="0" lvl="0" marL="0" rtl="0" algn="l">
              <a:lnSpc>
                <a:spcPct val="100000"/>
              </a:lnSpc>
              <a:spcBef>
                <a:spcPts val="0"/>
              </a:spcBef>
              <a:spcAft>
                <a:spcPts val="0"/>
              </a:spcAft>
              <a:buClr>
                <a:srgbClr val="A5A5A5"/>
              </a:buClr>
              <a:buSzPts val="2160"/>
              <a:buFont typeface="Noto Sans Symbols"/>
              <a:buNone/>
            </a:pPr>
            <a:r>
              <a:rPr lang="en-US" sz="2400">
                <a:solidFill>
                  <a:srgbClr val="FF0000"/>
                </a:solidFill>
              </a:rPr>
              <a:t>Outcome: </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After this lecture the student will able to demonstrate CFG</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Student will be capable of derivation from CFG</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Student will be able to differentiate if a grammar is ambiguous or not.</a:t>
            </a:r>
            <a:endParaRPr/>
          </a:p>
          <a:p>
            <a:pPr indent="-285750" lvl="0" marL="285750" rtl="0" algn="l">
              <a:lnSpc>
                <a:spcPct val="100000"/>
              </a:lnSpc>
              <a:spcBef>
                <a:spcPts val="0"/>
              </a:spcBef>
              <a:spcAft>
                <a:spcPts val="0"/>
              </a:spcAft>
              <a:buSzPts val="1620"/>
              <a:buFont typeface="Arial"/>
              <a:buChar char="•"/>
            </a:pPr>
            <a:r>
              <a:rPr lang="en-US">
                <a:solidFill>
                  <a:schemeClr val="dk1"/>
                </a:solidFill>
              </a:rPr>
              <a:t>After this lecture student will learn associativity and precedence of operator</a:t>
            </a:r>
            <a:endParaRPr/>
          </a:p>
          <a:p>
            <a:pPr indent="-182880" lvl="0" marL="285750" rtl="0" algn="l">
              <a:lnSpc>
                <a:spcPct val="100000"/>
              </a:lnSpc>
              <a:spcBef>
                <a:spcPts val="0"/>
              </a:spcBef>
              <a:spcAft>
                <a:spcPts val="0"/>
              </a:spcAft>
              <a:buSzPts val="1620"/>
              <a:buFont typeface="Arial"/>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Context-free grammar</a:t>
            </a:r>
            <a:endParaRPr/>
          </a:p>
        </p:txBody>
      </p:sp>
      <p:sp>
        <p:nvSpPr>
          <p:cNvPr id="230" name="Google Shape;230;p4"/>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 </a:t>
            </a:r>
            <a:endParaRPr/>
          </a:p>
        </p:txBody>
      </p:sp>
      <p:sp>
        <p:nvSpPr>
          <p:cNvPr id="231" name="Google Shape;231;p4"/>
          <p:cNvSpPr txBox="1"/>
          <p:nvPr/>
        </p:nvSpPr>
        <p:spPr>
          <a:xfrm>
            <a:off x="783773" y="2435897"/>
            <a:ext cx="8131628"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section, we introduce a notation — the </a:t>
            </a:r>
            <a:r>
              <a:rPr b="1" i="0" lang="en-US" sz="2000" u="none" cap="none" strike="noStrike">
                <a:solidFill>
                  <a:schemeClr val="dk1"/>
                </a:solidFill>
                <a:latin typeface="Calibri"/>
                <a:ea typeface="Calibri"/>
                <a:cs typeface="Calibri"/>
                <a:sym typeface="Calibri"/>
              </a:rPr>
              <a:t>"context-free grammar," </a:t>
            </a:r>
            <a:r>
              <a:rPr b="0" i="0" lang="en-US" sz="2000" u="none" cap="none" strike="noStrike">
                <a:solidFill>
                  <a:schemeClr val="dk1"/>
                </a:solidFill>
                <a:latin typeface="Calibri"/>
                <a:ea typeface="Calibri"/>
                <a:cs typeface="Calibri"/>
                <a:sym typeface="Calibri"/>
              </a:rPr>
              <a:t>or</a:t>
            </a:r>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"grammar" </a:t>
            </a:r>
            <a:r>
              <a:rPr b="0" i="0" lang="en-US" sz="2000" u="none" cap="none" strike="noStrike">
                <a:solidFill>
                  <a:schemeClr val="dk1"/>
                </a:solidFill>
                <a:latin typeface="Calibri"/>
                <a:ea typeface="Calibri"/>
                <a:cs typeface="Calibri"/>
                <a:sym typeface="Calibri"/>
              </a:rPr>
              <a:t>for short — that is used to specify the syntax of a language.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grammar naturally describes the hierarchical structure of most programming language constructs.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For example, an if-else statement in Java can have the form</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if ( expression ) statement else statement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Definition</a:t>
            </a:r>
            <a:endParaRPr/>
          </a:p>
        </p:txBody>
      </p:sp>
      <p:sp>
        <p:nvSpPr>
          <p:cNvPr id="237" name="Google Shape;237;p5"/>
          <p:cNvSpPr txBox="1"/>
          <p:nvPr/>
        </p:nvSpPr>
        <p:spPr>
          <a:xfrm>
            <a:off x="335495" y="1795817"/>
            <a:ext cx="848723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grammar consists of: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set of variables (also called non terminals), one of which is designated the start variable; It is customary to use upper-case letters for variables;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set of terminals (from the alphabet); and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list of productions (also called rules).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designation of one of the non terminals as the </a:t>
            </a:r>
            <a:r>
              <a:rPr i="1" lang="en-US" sz="1800">
                <a:solidFill>
                  <a:schemeClr val="dk1"/>
                </a:solidFill>
                <a:latin typeface="Calibri"/>
                <a:ea typeface="Calibri"/>
                <a:cs typeface="Calibri"/>
                <a:sym typeface="Calibri"/>
              </a:rPr>
              <a:t>start </a:t>
            </a:r>
            <a:r>
              <a:rPr lang="en-US" sz="1800">
                <a:solidFill>
                  <a:schemeClr val="dk1"/>
                </a:solidFill>
                <a:latin typeface="Calibri"/>
                <a:ea typeface="Calibri"/>
                <a:cs typeface="Calibri"/>
                <a:sym typeface="Calibri"/>
              </a:rPr>
              <a:t>symbol.</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Formal Definition</a:t>
            </a:r>
            <a:endParaRPr/>
          </a:p>
        </p:txBody>
      </p:sp>
      <p:sp>
        <p:nvSpPr>
          <p:cNvPr id="243" name="Google Shape;243;p6"/>
          <p:cNvSpPr txBox="1"/>
          <p:nvPr/>
        </p:nvSpPr>
        <p:spPr>
          <a:xfrm>
            <a:off x="335495" y="1795817"/>
            <a:ext cx="848723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can provide a formal definition of a context free grammar. It is a 4-tuple (V, Σ, S, P) where: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 is a finite set of 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Σ is a finite alphabet of terminals;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 is the start variable; and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 is the finite set of productions. Each production has the form V → (V ∪ Σ)∗</a:t>
            </a:r>
            <a:endParaRPr/>
          </a:p>
        </p:txBody>
      </p:sp>
      <p:sp>
        <p:nvSpPr>
          <p:cNvPr id="244" name="Google Shape;244;p6"/>
          <p:cNvSpPr txBox="1"/>
          <p:nvPr/>
        </p:nvSpPr>
        <p:spPr>
          <a:xfrm>
            <a:off x="335494" y="4473473"/>
            <a:ext cx="848723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0ⁿ1ⁿ Here is a grammar: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0S1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ε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is the only variable. The terminals are 0 and 1. There are two productions.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Derivation</a:t>
            </a:r>
            <a:endParaRPr/>
          </a:p>
        </p:txBody>
      </p:sp>
      <p:sp>
        <p:nvSpPr>
          <p:cNvPr id="250" name="Google Shape;250;p7"/>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 </a:t>
            </a:r>
            <a:endParaRPr/>
          </a:p>
        </p:txBody>
      </p:sp>
      <p:sp>
        <p:nvSpPr>
          <p:cNvPr id="251" name="Google Shape;251;p7"/>
          <p:cNvSpPr txBox="1"/>
          <p:nvPr/>
        </p:nvSpPr>
        <p:spPr>
          <a:xfrm>
            <a:off x="476205" y="2435897"/>
            <a:ext cx="8334163"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grammar derives strings by beginning with the start symbol and repeatedly replacing a nonterminal by the body of a production for that nonterminal.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terminal strings that can be derived from the start symbol form the language defined by the grammar.</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Derivation</a:t>
            </a:r>
            <a:endParaRPr/>
          </a:p>
        </p:txBody>
      </p:sp>
      <p:sp>
        <p:nvSpPr>
          <p:cNvPr id="257" name="Google Shape;257;p8"/>
          <p:cNvSpPr txBox="1"/>
          <p:nvPr/>
        </p:nvSpPr>
        <p:spPr>
          <a:xfrm>
            <a:off x="498574" y="1400400"/>
            <a:ext cx="778045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 → 0S1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ε</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string 0011 is in the language generated.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derivation is: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0S1 =⇒ 00S11 =⇒ 0011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compactness, we write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0S1 | ε</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where the vertical bar means or.</a:t>
            </a:r>
            <a:endParaRPr sz="1800">
              <a:solidFill>
                <a:schemeClr val="dk1"/>
              </a:solidFill>
              <a:latin typeface="Calibri"/>
              <a:ea typeface="Calibri"/>
              <a:cs typeface="Calibri"/>
              <a:sym typeface="Calibri"/>
            </a:endParaRPr>
          </a:p>
        </p:txBody>
      </p:sp>
      <p:sp>
        <p:nvSpPr>
          <p:cNvPr id="258" name="Google Shape;258;p8"/>
          <p:cNvSpPr txBox="1"/>
          <p:nvPr/>
        </p:nvSpPr>
        <p:spPr>
          <a:xfrm>
            <a:off x="498574" y="4718936"/>
            <a:ext cx="778045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Consider the CFG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0S1S | 1S0S | ε</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string 011100 is generated: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0</a:t>
            </a:r>
            <a:r>
              <a:rPr lang="en-US" sz="1800">
                <a:solidFill>
                  <a:srgbClr val="FF0000"/>
                </a:solidFill>
                <a:latin typeface="Calibri"/>
                <a:ea typeface="Calibri"/>
                <a:cs typeface="Calibri"/>
                <a:sym typeface="Calibri"/>
              </a:rPr>
              <a:t>S</a:t>
            </a:r>
            <a:r>
              <a:rPr lang="en-US" sz="1800">
                <a:solidFill>
                  <a:schemeClr val="dk1"/>
                </a:solidFill>
                <a:latin typeface="Calibri"/>
                <a:ea typeface="Calibri"/>
                <a:cs typeface="Calibri"/>
                <a:sym typeface="Calibri"/>
              </a:rPr>
              <a:t>1S =⇒ 01</a:t>
            </a:r>
            <a:r>
              <a:rPr lang="en-US" sz="1800">
                <a:solidFill>
                  <a:srgbClr val="FF0000"/>
                </a:solidFill>
                <a:latin typeface="Calibri"/>
                <a:ea typeface="Calibri"/>
                <a:cs typeface="Calibri"/>
                <a:sym typeface="Calibri"/>
              </a:rPr>
              <a:t>S</a:t>
            </a:r>
            <a:r>
              <a:rPr lang="en-US" sz="1800">
                <a:solidFill>
                  <a:schemeClr val="dk1"/>
                </a:solidFill>
                <a:latin typeface="Calibri"/>
                <a:ea typeface="Calibri"/>
                <a:cs typeface="Calibri"/>
                <a:sym typeface="Calibri"/>
              </a:rPr>
              <a:t> =⇒ 011</a:t>
            </a:r>
            <a:r>
              <a:rPr lang="en-US" sz="1800">
                <a:solidFill>
                  <a:srgbClr val="FF0000"/>
                </a:solidFill>
                <a:latin typeface="Calibri"/>
                <a:ea typeface="Calibri"/>
                <a:cs typeface="Calibri"/>
                <a:sym typeface="Calibri"/>
              </a:rPr>
              <a:t>S</a:t>
            </a:r>
            <a:r>
              <a:rPr lang="en-US" sz="1800">
                <a:solidFill>
                  <a:schemeClr val="dk1"/>
                </a:solidFill>
                <a:latin typeface="Calibri"/>
                <a:ea typeface="Calibri"/>
                <a:cs typeface="Calibri"/>
                <a:sym typeface="Calibri"/>
              </a:rPr>
              <a:t>0S =⇒ 011</a:t>
            </a:r>
            <a:r>
              <a:rPr lang="en-US" sz="1800">
                <a:solidFill>
                  <a:srgbClr val="FF0000"/>
                </a:solidFill>
                <a:latin typeface="Calibri"/>
                <a:ea typeface="Calibri"/>
                <a:cs typeface="Calibri"/>
                <a:sym typeface="Calibri"/>
              </a:rPr>
              <a:t>1S0S</a:t>
            </a:r>
            <a:r>
              <a:rPr lang="en-US" sz="1800">
                <a:solidFill>
                  <a:schemeClr val="dk1"/>
                </a:solidFill>
                <a:latin typeface="Calibri"/>
                <a:ea typeface="Calibri"/>
                <a:cs typeface="Calibri"/>
                <a:sym typeface="Calibri"/>
              </a:rPr>
              <a:t>0S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01110S0S =⇒ 011100S =⇒ 011100</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Derivation</a:t>
            </a:r>
            <a:endParaRPr/>
          </a:p>
        </p:txBody>
      </p:sp>
      <p:sp>
        <p:nvSpPr>
          <p:cNvPr id="264" name="Google Shape;264;p9"/>
          <p:cNvSpPr txBox="1"/>
          <p:nvPr/>
        </p:nvSpPr>
        <p:spPr>
          <a:xfrm>
            <a:off x="498574" y="1400400"/>
            <a:ext cx="7780451"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CFG generates sentences as composed of noun- and verb-phrases: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 NP VP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NP → the 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VP → V NP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 → sings | eats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 → cat | song | canary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generates “the canary sings the song”, but also “the song eats the cat”.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CFG generates all “legal” sentences, not just meaningful ones.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 </a:t>
            </a:r>
            <a:r>
              <a:rPr lang="en-US" sz="1800">
                <a:solidFill>
                  <a:srgbClr val="FF0000"/>
                </a:solidFill>
                <a:latin typeface="Calibri"/>
                <a:ea typeface="Calibri"/>
                <a:cs typeface="Calibri"/>
                <a:sym typeface="Calibri"/>
              </a:rPr>
              <a:t>NP</a:t>
            </a:r>
            <a:r>
              <a:rPr lang="en-US" sz="1800">
                <a:solidFill>
                  <a:schemeClr val="dk1"/>
                </a:solidFill>
                <a:latin typeface="Calibri"/>
                <a:ea typeface="Calibri"/>
                <a:cs typeface="Calibri"/>
                <a:sym typeface="Calibri"/>
              </a:rPr>
              <a:t> VP</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a:t>
            </a:r>
            <a:r>
              <a:rPr lang="en-US" sz="1800">
                <a:solidFill>
                  <a:srgbClr val="FF0000"/>
                </a:solidFill>
                <a:latin typeface="Calibri"/>
                <a:ea typeface="Calibri"/>
                <a:cs typeface="Calibri"/>
                <a:sym typeface="Calibri"/>
              </a:rPr>
              <a:t>N</a:t>
            </a:r>
            <a:r>
              <a:rPr lang="en-US" sz="1800">
                <a:solidFill>
                  <a:schemeClr val="dk1"/>
                </a:solidFill>
                <a:latin typeface="Calibri"/>
                <a:ea typeface="Calibri"/>
                <a:cs typeface="Calibri"/>
                <a:sym typeface="Calibri"/>
              </a:rPr>
              <a:t> VP</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canary </a:t>
            </a:r>
            <a:r>
              <a:rPr lang="en-US" sz="1800">
                <a:solidFill>
                  <a:srgbClr val="FF0000"/>
                </a:solidFill>
                <a:latin typeface="Calibri"/>
                <a:ea typeface="Calibri"/>
                <a:cs typeface="Calibri"/>
                <a:sym typeface="Calibri"/>
              </a:rPr>
              <a:t>VP</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canary </a:t>
            </a:r>
            <a:r>
              <a:rPr lang="en-US" sz="1800">
                <a:solidFill>
                  <a:srgbClr val="FF0000"/>
                </a:solidFill>
                <a:latin typeface="Calibri"/>
                <a:ea typeface="Calibri"/>
                <a:cs typeface="Calibri"/>
                <a:sym typeface="Calibri"/>
              </a:rPr>
              <a:t>V</a:t>
            </a:r>
            <a:r>
              <a:rPr lang="en-US" sz="1800">
                <a:solidFill>
                  <a:schemeClr val="dk1"/>
                </a:solidFill>
                <a:latin typeface="Calibri"/>
                <a:ea typeface="Calibri"/>
                <a:cs typeface="Calibri"/>
                <a:sym typeface="Calibri"/>
              </a:rPr>
              <a:t> NP</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canary sings NP</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canary sings the 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canary sings the song</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2018-12-10T17:20:29Z</dcterms:created>
  <dc:creator>Mahbubul Syeed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