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Corbe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hSmH9+FzBrVTT/yYK3rfg5gDLb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B4872C-4E9A-4532-BF80-F17C0578B71B}">
  <a:tblStyle styleId="{D8B4872C-4E9A-4532-BF80-F17C0578B71B}"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rbel-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Corbel-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2"/>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b="0" i="0" sz="4200" u="none" cap="none" strike="noStrike">
              <a:solidFill>
                <a:schemeClr val="lt1"/>
              </a:solidFill>
              <a:latin typeface="Corbel"/>
              <a:ea typeface="Corbel"/>
              <a:cs typeface="Corbel"/>
              <a:sym typeface="Corbel"/>
            </a:endParaRPr>
          </a:p>
        </p:txBody>
      </p:sp>
      <p:grpSp>
        <p:nvGrpSpPr>
          <p:cNvPr id="16" name="Google Shape;16;p22"/>
          <p:cNvGrpSpPr/>
          <p:nvPr/>
        </p:nvGrpSpPr>
        <p:grpSpPr>
          <a:xfrm>
            <a:off x="284163" y="1906542"/>
            <a:ext cx="8576373" cy="137411"/>
            <a:chOff x="284163" y="1759424"/>
            <a:chExt cx="8576373" cy="137411"/>
          </a:xfrm>
        </p:grpSpPr>
        <p:sp>
          <p:nvSpPr>
            <p:cNvPr id="17" name="Google Shape;17;p22"/>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2"/>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2"/>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0" name="Google Shape;20;p22"/>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sp>
        <p:nvSpPr>
          <p:cNvPr id="22" name="Google Shape;22;p22"/>
          <p:cNvSpPr/>
          <p:nvPr/>
        </p:nvSpPr>
        <p:spPr>
          <a:xfrm>
            <a:off x="284163" y="6227064"/>
            <a:ext cx="8574087" cy="173736"/>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 result for AIUB logo" id="23" name="Google Shape;23;p22"/>
          <p:cNvPicPr preferRelativeResize="0"/>
          <p:nvPr/>
        </p:nvPicPr>
        <p:blipFill rotWithShape="1">
          <a:blip r:embed="rId2">
            <a:alphaModFix/>
          </a:blip>
          <a:srcRect b="0" l="0" r="0" t="0"/>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31"/>
          <p:cNvSpPr txBox="1"/>
          <p:nvPr>
            <p:ph type="title"/>
          </p:nvPr>
        </p:nvSpPr>
        <p:spPr>
          <a:xfrm>
            <a:off x="268941" y="1298762"/>
            <a:ext cx="4069080" cy="1162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2"/>
              </a:buClr>
              <a:buSzPts val="3200"/>
              <a:buFont typeface="Corbel"/>
              <a:buNone/>
              <a:defRPr b="1" sz="32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1"/>
          <p:cNvSpPr txBox="1"/>
          <p:nvPr>
            <p:ph idx="1" type="body"/>
          </p:nvPr>
        </p:nvSpPr>
        <p:spPr>
          <a:xfrm>
            <a:off x="4783567" y="914400"/>
            <a:ext cx="4069080"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20" name="Google Shape;120;p31"/>
          <p:cNvSpPr txBox="1"/>
          <p:nvPr>
            <p:ph idx="2" type="body"/>
          </p:nvPr>
        </p:nvSpPr>
        <p:spPr>
          <a:xfrm>
            <a:off x="268941" y="2456329"/>
            <a:ext cx="4069080" cy="3182472"/>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SzPts val="1620"/>
              <a:buNone/>
              <a:defRPr sz="1800"/>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21" name="Google Shape;121;p31"/>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1"/>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24" name="Google Shape;124;p31"/>
          <p:cNvGrpSpPr/>
          <p:nvPr/>
        </p:nvGrpSpPr>
        <p:grpSpPr>
          <a:xfrm>
            <a:off x="284163" y="452718"/>
            <a:ext cx="8576373" cy="137411"/>
            <a:chOff x="284163" y="1577847"/>
            <a:chExt cx="8576373" cy="137411"/>
          </a:xfrm>
        </p:grpSpPr>
        <p:sp>
          <p:nvSpPr>
            <p:cNvPr id="125" name="Google Shape;125;p31"/>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1"/>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31"/>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32"/>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30" name="Google Shape;130;p32"/>
          <p:cNvGrpSpPr/>
          <p:nvPr/>
        </p:nvGrpSpPr>
        <p:grpSpPr>
          <a:xfrm>
            <a:off x="284163" y="6263389"/>
            <a:ext cx="8576373" cy="137411"/>
            <a:chOff x="284163" y="1759424"/>
            <a:chExt cx="8576373" cy="137411"/>
          </a:xfrm>
        </p:grpSpPr>
        <p:sp>
          <p:nvSpPr>
            <p:cNvPr id="131" name="Google Shape;131;p32"/>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2"/>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32"/>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4" name="Google Shape;134;p32"/>
          <p:cNvSpPr txBox="1"/>
          <p:nvPr>
            <p:ph type="title"/>
          </p:nvPr>
        </p:nvSpPr>
        <p:spPr>
          <a:xfrm>
            <a:off x="363071" y="4800600"/>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2"/>
          <p:cNvSpPr/>
          <p:nvPr>
            <p:ph idx="2" type="pic"/>
          </p:nvPr>
        </p:nvSpPr>
        <p:spPr>
          <a:xfrm>
            <a:off x="284163" y="457199"/>
            <a:ext cx="8577072" cy="4352544"/>
          </a:xfrm>
          <a:prstGeom prst="rect">
            <a:avLst/>
          </a:prstGeom>
          <a:noFill/>
          <a:ln>
            <a:noFill/>
          </a:ln>
        </p:spPr>
      </p:sp>
      <p:sp>
        <p:nvSpPr>
          <p:cNvPr id="136" name="Google Shape;136;p32"/>
          <p:cNvSpPr txBox="1"/>
          <p:nvPr>
            <p:ph idx="1" type="body"/>
          </p:nvPr>
        </p:nvSpPr>
        <p:spPr>
          <a:xfrm>
            <a:off x="419099" y="5367338"/>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37" name="Google Shape;137;p3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spTree>
      <p:nvGrpSpPr>
        <p:cNvPr id="140" name="Shape 140"/>
        <p:cNvGrpSpPr/>
        <p:nvPr/>
      </p:nvGrpSpPr>
      <p:grpSpPr>
        <a:xfrm>
          <a:off x="0" y="0"/>
          <a:ext cx="0" cy="0"/>
          <a:chOff x="0" y="0"/>
          <a:chExt cx="0" cy="0"/>
        </a:xfrm>
      </p:grpSpPr>
      <p:grpSp>
        <p:nvGrpSpPr>
          <p:cNvPr id="141" name="Google Shape;141;p33"/>
          <p:cNvGrpSpPr/>
          <p:nvPr/>
        </p:nvGrpSpPr>
        <p:grpSpPr>
          <a:xfrm>
            <a:off x="284163" y="4280647"/>
            <a:ext cx="8576373" cy="137411"/>
            <a:chOff x="284163" y="1759424"/>
            <a:chExt cx="8576373" cy="137411"/>
          </a:xfrm>
        </p:grpSpPr>
        <p:sp>
          <p:nvSpPr>
            <p:cNvPr id="142" name="Google Shape;142;p33"/>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33"/>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33"/>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5" name="Google Shape;145;p33"/>
          <p:cNvSpPr txBox="1"/>
          <p:nvPr>
            <p:ph type="title"/>
          </p:nvPr>
        </p:nvSpPr>
        <p:spPr>
          <a:xfrm>
            <a:off x="363071" y="4778189"/>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2"/>
              </a:buClr>
              <a:buSzPts val="2800"/>
              <a:buFont typeface="Corbel"/>
              <a:buNone/>
              <a:defRPr b="0" sz="28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3"/>
          <p:cNvSpPr/>
          <p:nvPr>
            <p:ph idx="2" type="pic"/>
          </p:nvPr>
        </p:nvSpPr>
        <p:spPr>
          <a:xfrm>
            <a:off x="284163" y="457200"/>
            <a:ext cx="8577072" cy="3822192"/>
          </a:xfrm>
          <a:prstGeom prst="rect">
            <a:avLst/>
          </a:prstGeom>
          <a:noFill/>
          <a:ln>
            <a:noFill/>
          </a:ln>
        </p:spPr>
      </p:sp>
      <p:sp>
        <p:nvSpPr>
          <p:cNvPr id="147" name="Google Shape;147;p33"/>
          <p:cNvSpPr txBox="1"/>
          <p:nvPr>
            <p:ph idx="1" type="body"/>
          </p:nvPr>
        </p:nvSpPr>
        <p:spPr>
          <a:xfrm>
            <a:off x="419099" y="5344927"/>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rgbClr val="262626"/>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48" name="Google Shape;148;p3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icture, and Caption">
  <p:cSld name="Content, Picture, and Caption">
    <p:spTree>
      <p:nvGrpSpPr>
        <p:cNvPr id="151" name="Shape 151"/>
        <p:cNvGrpSpPr/>
        <p:nvPr/>
      </p:nvGrpSpPr>
      <p:grpSpPr>
        <a:xfrm>
          <a:off x="0" y="0"/>
          <a:ext cx="0" cy="0"/>
          <a:chOff x="0" y="0"/>
          <a:chExt cx="0" cy="0"/>
        </a:xfrm>
      </p:grpSpPr>
      <p:sp>
        <p:nvSpPr>
          <p:cNvPr id="152" name="Google Shape;152;p34"/>
          <p:cNvSpPr txBox="1"/>
          <p:nvPr>
            <p:ph idx="1" type="body"/>
          </p:nvPr>
        </p:nvSpPr>
        <p:spPr>
          <a:xfrm>
            <a:off x="3657600" y="914400"/>
            <a:ext cx="5195047"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53" name="Google Shape;153;p3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34"/>
          <p:cNvSpPr/>
          <p:nvPr/>
        </p:nvSpPr>
        <p:spPr>
          <a:xfrm>
            <a:off x="284163" y="4267200"/>
            <a:ext cx="2743200" cy="2120153"/>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157" name="Google Shape;157;p34"/>
          <p:cNvSpPr txBox="1"/>
          <p:nvPr>
            <p:ph idx="2" type="body"/>
          </p:nvPr>
        </p:nvSpPr>
        <p:spPr>
          <a:xfrm>
            <a:off x="419101" y="4953001"/>
            <a:ext cx="2472017" cy="1246094"/>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58" name="Google Shape;158;p34"/>
          <p:cNvSpPr txBox="1"/>
          <p:nvPr>
            <p:ph type="title"/>
          </p:nvPr>
        </p:nvSpPr>
        <p:spPr>
          <a:xfrm>
            <a:off x="410764" y="4419600"/>
            <a:ext cx="2475395" cy="5109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orbel"/>
              <a:buNone/>
              <a:defRPr b="1"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4"/>
          <p:cNvSpPr/>
          <p:nvPr>
            <p:ph idx="3" type="pic"/>
          </p:nvPr>
        </p:nvSpPr>
        <p:spPr>
          <a:xfrm>
            <a:off x="284164" y="594360"/>
            <a:ext cx="2743200" cy="3675888"/>
          </a:xfrm>
          <a:prstGeom prst="rect">
            <a:avLst/>
          </a:prstGeom>
          <a:noFill/>
          <a:ln>
            <a:noFill/>
          </a:ln>
        </p:spPr>
      </p:sp>
      <p:grpSp>
        <p:nvGrpSpPr>
          <p:cNvPr id="160" name="Google Shape;160;p34"/>
          <p:cNvGrpSpPr/>
          <p:nvPr/>
        </p:nvGrpSpPr>
        <p:grpSpPr>
          <a:xfrm>
            <a:off x="284163" y="461682"/>
            <a:ext cx="8576373" cy="137411"/>
            <a:chOff x="284163" y="1759424"/>
            <a:chExt cx="8576373" cy="137411"/>
          </a:xfrm>
        </p:grpSpPr>
        <p:sp>
          <p:nvSpPr>
            <p:cNvPr id="161" name="Google Shape;161;p34"/>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34"/>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34"/>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4" name="Shape 164"/>
        <p:cNvGrpSpPr/>
        <p:nvPr/>
      </p:nvGrpSpPr>
      <p:grpSpPr>
        <a:xfrm>
          <a:off x="0" y="0"/>
          <a:ext cx="0" cy="0"/>
          <a:chOff x="0" y="0"/>
          <a:chExt cx="0" cy="0"/>
        </a:xfrm>
      </p:grpSpPr>
      <p:sp>
        <p:nvSpPr>
          <p:cNvPr id="165" name="Google Shape;165;p35"/>
          <p:cNvSpPr/>
          <p:nvPr/>
        </p:nvSpPr>
        <p:spPr>
          <a:xfrm>
            <a:off x="3021013" y="4801575"/>
            <a:ext cx="583723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66" name="Google Shape;166;p35"/>
          <p:cNvGrpSpPr/>
          <p:nvPr/>
        </p:nvGrpSpPr>
        <p:grpSpPr>
          <a:xfrm>
            <a:off x="284163" y="6263389"/>
            <a:ext cx="8576373" cy="137411"/>
            <a:chOff x="284163" y="1759424"/>
            <a:chExt cx="8576373" cy="137411"/>
          </a:xfrm>
        </p:grpSpPr>
        <p:sp>
          <p:nvSpPr>
            <p:cNvPr id="167" name="Google Shape;167;p35"/>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35"/>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35"/>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0" name="Google Shape;170;p35"/>
          <p:cNvSpPr txBox="1"/>
          <p:nvPr>
            <p:ph type="title"/>
          </p:nvPr>
        </p:nvSpPr>
        <p:spPr>
          <a:xfrm>
            <a:off x="3031661" y="4800600"/>
            <a:ext cx="5691651"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5"/>
          <p:cNvSpPr/>
          <p:nvPr>
            <p:ph idx="2" type="pic"/>
          </p:nvPr>
        </p:nvSpPr>
        <p:spPr>
          <a:xfrm>
            <a:off x="3021014" y="457199"/>
            <a:ext cx="5833872" cy="4352544"/>
          </a:xfrm>
          <a:prstGeom prst="rect">
            <a:avLst/>
          </a:prstGeom>
          <a:noFill/>
          <a:ln>
            <a:noFill/>
          </a:ln>
        </p:spPr>
      </p:sp>
      <p:sp>
        <p:nvSpPr>
          <p:cNvPr id="172" name="Google Shape;172;p35"/>
          <p:cNvSpPr txBox="1"/>
          <p:nvPr>
            <p:ph idx="1" type="body"/>
          </p:nvPr>
        </p:nvSpPr>
        <p:spPr>
          <a:xfrm>
            <a:off x="3069805" y="5367338"/>
            <a:ext cx="5653507"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73" name="Google Shape;173;p3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5"/>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35"/>
          <p:cNvSpPr/>
          <p:nvPr>
            <p:ph idx="3" type="pic"/>
          </p:nvPr>
        </p:nvSpPr>
        <p:spPr>
          <a:xfrm>
            <a:off x="284164" y="457200"/>
            <a:ext cx="2736850" cy="2907792"/>
          </a:xfrm>
          <a:prstGeom prst="rect">
            <a:avLst/>
          </a:prstGeom>
          <a:noFill/>
          <a:ln>
            <a:noFill/>
          </a:ln>
        </p:spPr>
      </p:sp>
      <p:sp>
        <p:nvSpPr>
          <p:cNvPr id="177" name="Google Shape;177;p35"/>
          <p:cNvSpPr/>
          <p:nvPr>
            <p:ph idx="4" type="pic"/>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8" name="Shape 178"/>
        <p:cNvGrpSpPr/>
        <p:nvPr/>
      </p:nvGrpSpPr>
      <p:grpSpPr>
        <a:xfrm>
          <a:off x="0" y="0"/>
          <a:ext cx="0" cy="0"/>
          <a:chOff x="0" y="0"/>
          <a:chExt cx="0" cy="0"/>
        </a:xfrm>
      </p:grpSpPr>
      <p:sp>
        <p:nvSpPr>
          <p:cNvPr id="179" name="Google Shape;179;p36"/>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0" name="Google Shape;180;p36"/>
          <p:cNvGrpSpPr/>
          <p:nvPr/>
        </p:nvGrpSpPr>
        <p:grpSpPr>
          <a:xfrm>
            <a:off x="284163" y="1577847"/>
            <a:ext cx="8576373" cy="137411"/>
            <a:chOff x="284163" y="1577847"/>
            <a:chExt cx="8576373" cy="137411"/>
          </a:xfrm>
        </p:grpSpPr>
        <p:sp>
          <p:nvSpPr>
            <p:cNvPr id="181" name="Google Shape;181;p36"/>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36"/>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36"/>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4" name="Google Shape;184;p36"/>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6"/>
          <p:cNvSpPr txBox="1"/>
          <p:nvPr>
            <p:ph idx="1" type="body"/>
          </p:nvPr>
        </p:nvSpPr>
        <p:spPr>
          <a:xfrm rot="5400000">
            <a:off x="2564607" y="-146843"/>
            <a:ext cx="4013200" cy="857408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86" name="Google Shape;186;p3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9" name="Shape 189"/>
        <p:cNvGrpSpPr/>
        <p:nvPr/>
      </p:nvGrpSpPr>
      <p:grpSpPr>
        <a:xfrm>
          <a:off x="0" y="0"/>
          <a:ext cx="0" cy="0"/>
          <a:chOff x="0" y="0"/>
          <a:chExt cx="0" cy="0"/>
        </a:xfrm>
      </p:grpSpPr>
      <p:sp>
        <p:nvSpPr>
          <p:cNvPr id="190" name="Google Shape;190;p37"/>
          <p:cNvSpPr/>
          <p:nvPr/>
        </p:nvSpPr>
        <p:spPr>
          <a:xfrm rot="5400000">
            <a:off x="5313882" y="2857535"/>
            <a:ext cx="5934615"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37"/>
          <p:cNvSpPr txBox="1"/>
          <p:nvPr>
            <p:ph type="title"/>
          </p:nvPr>
        </p:nvSpPr>
        <p:spPr>
          <a:xfrm rot="5400000">
            <a:off x="5219069" y="2949131"/>
            <a:ext cx="5921375" cy="969264"/>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7"/>
          <p:cNvSpPr txBox="1"/>
          <p:nvPr>
            <p:ph idx="1" type="body"/>
          </p:nvPr>
        </p:nvSpPr>
        <p:spPr>
          <a:xfrm rot="5400000">
            <a:off x="564357" y="177007"/>
            <a:ext cx="5937250" cy="649763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93" name="Google Shape;193;p37"/>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7"/>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7"/>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96" name="Google Shape;196;p37"/>
          <p:cNvGrpSpPr/>
          <p:nvPr/>
        </p:nvGrpSpPr>
        <p:grpSpPr>
          <a:xfrm rot="5400000">
            <a:off x="4658724" y="3355723"/>
            <a:ext cx="5934456" cy="137411"/>
            <a:chOff x="284163" y="1577847"/>
            <a:chExt cx="8576373" cy="137411"/>
          </a:xfrm>
        </p:grpSpPr>
        <p:sp>
          <p:nvSpPr>
            <p:cNvPr id="197" name="Google Shape;197;p37"/>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37"/>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37"/>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23"/>
          <p:cNvGrpSpPr/>
          <p:nvPr/>
        </p:nvGrpSpPr>
        <p:grpSpPr>
          <a:xfrm>
            <a:off x="284164" y="452718"/>
            <a:ext cx="7365210" cy="137411"/>
            <a:chOff x="284163" y="1577847"/>
            <a:chExt cx="8576373" cy="137411"/>
          </a:xfrm>
        </p:grpSpPr>
        <p:sp>
          <p:nvSpPr>
            <p:cNvPr id="28" name="Google Shape;28;p23"/>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23"/>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23"/>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Image result for AIUB logo" id="31" name="Google Shape;31;p23"/>
          <p:cNvPicPr preferRelativeResize="0"/>
          <p:nvPr/>
        </p:nvPicPr>
        <p:blipFill rotWithShape="1">
          <a:blip r:embed="rId2">
            <a:alphaModFix/>
          </a:blip>
          <a:srcRect b="0" l="0" r="0" t="0"/>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4"/>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 name="Google Shape;34;p24"/>
          <p:cNvGrpSpPr/>
          <p:nvPr/>
        </p:nvGrpSpPr>
        <p:grpSpPr>
          <a:xfrm>
            <a:off x="284163" y="1577847"/>
            <a:ext cx="8576373" cy="137411"/>
            <a:chOff x="284163" y="1577847"/>
            <a:chExt cx="8576373" cy="137411"/>
          </a:xfrm>
        </p:grpSpPr>
        <p:sp>
          <p:nvSpPr>
            <p:cNvPr id="35" name="Google Shape;35;p24"/>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 name="Google Shape;36;p24"/>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24"/>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 name="Google Shape;38;p24"/>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4"/>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40" name="Google Shape;40;p2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p:cSld name="Title Slide with Picture">
    <p:spTree>
      <p:nvGrpSpPr>
        <p:cNvPr id="43" name="Shape 43"/>
        <p:cNvGrpSpPr/>
        <p:nvPr/>
      </p:nvGrpSpPr>
      <p:grpSpPr>
        <a:xfrm>
          <a:off x="0" y="0"/>
          <a:ext cx="0" cy="0"/>
          <a:chOff x="0" y="0"/>
          <a:chExt cx="0" cy="0"/>
        </a:xfrm>
      </p:grpSpPr>
      <p:sp>
        <p:nvSpPr>
          <p:cNvPr id="44" name="Google Shape;44;p25"/>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45" name="Google Shape;45;p2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25"/>
          <p:cNvSpPr/>
          <p:nvPr>
            <p:ph idx="2" type="pic"/>
          </p:nvPr>
        </p:nvSpPr>
        <p:spPr>
          <a:xfrm>
            <a:off x="284162" y="2017058"/>
            <a:ext cx="8574087" cy="4377391"/>
          </a:xfrm>
          <a:prstGeom prst="rect">
            <a:avLst/>
          </a:prstGeom>
          <a:noFill/>
          <a:ln>
            <a:noFill/>
          </a:ln>
        </p:spPr>
      </p:sp>
      <p:sp>
        <p:nvSpPr>
          <p:cNvPr id="49" name="Google Shape;49;p25"/>
          <p:cNvSpPr txBox="1"/>
          <p:nvPr>
            <p:ph idx="1" type="subTitle"/>
          </p:nvPr>
        </p:nvSpPr>
        <p:spPr>
          <a:xfrm>
            <a:off x="472420" y="1532965"/>
            <a:ext cx="7754284" cy="48409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grpSp>
        <p:nvGrpSpPr>
          <p:cNvPr id="50" name="Google Shape;50;p25"/>
          <p:cNvGrpSpPr/>
          <p:nvPr/>
        </p:nvGrpSpPr>
        <p:grpSpPr>
          <a:xfrm>
            <a:off x="284163" y="1906542"/>
            <a:ext cx="8576373" cy="137411"/>
            <a:chOff x="284163" y="1759424"/>
            <a:chExt cx="8576373" cy="137411"/>
          </a:xfrm>
        </p:grpSpPr>
        <p:sp>
          <p:nvSpPr>
            <p:cNvPr id="51" name="Google Shape;51;p25"/>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25"/>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25"/>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 name="Google Shape;54;p25"/>
          <p:cNvSpPr txBox="1"/>
          <p:nvPr/>
        </p:nvSpPr>
        <p:spPr>
          <a:xfrm>
            <a:off x="8230889" y="444728"/>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5" name="Google Shape;55;p25"/>
          <p:cNvSpPr txBox="1"/>
          <p:nvPr>
            <p:ph type="ctrTitle"/>
          </p:nvPr>
        </p:nvSpPr>
        <p:spPr>
          <a:xfrm>
            <a:off x="418633" y="444728"/>
            <a:ext cx="7810967" cy="1088237"/>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26"/>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58" name="Google Shape;58;p26"/>
          <p:cNvGrpSpPr/>
          <p:nvPr/>
        </p:nvGrpSpPr>
        <p:grpSpPr>
          <a:xfrm>
            <a:off x="284163" y="6263389"/>
            <a:ext cx="8576373" cy="137411"/>
            <a:chOff x="284163" y="1759424"/>
            <a:chExt cx="8576373" cy="137411"/>
          </a:xfrm>
        </p:grpSpPr>
        <p:sp>
          <p:nvSpPr>
            <p:cNvPr id="59" name="Google Shape;59;p26"/>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26"/>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26"/>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2" name="Google Shape;62;p26"/>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3" name="Google Shape;63;p26"/>
          <p:cNvSpPr txBox="1"/>
          <p:nvPr>
            <p:ph type="title"/>
          </p:nvPr>
        </p:nvSpPr>
        <p:spPr>
          <a:xfrm>
            <a:off x="429768" y="4814125"/>
            <a:ext cx="777240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6"/>
          <p:cNvSpPr txBox="1"/>
          <p:nvPr>
            <p:ph idx="1" type="body"/>
          </p:nvPr>
        </p:nvSpPr>
        <p:spPr>
          <a:xfrm>
            <a:off x="475488" y="5861304"/>
            <a:ext cx="7735824" cy="402336"/>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latin typeface="Calibri"/>
                <a:ea typeface="Calibri"/>
                <a:cs typeface="Calibri"/>
                <a:sym typeface="Calibri"/>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
        <p:nvSpPr>
          <p:cNvPr id="65" name="Google Shape;65;p2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Picture">
  <p:cSld name="Section with Picture">
    <p:spTree>
      <p:nvGrpSpPr>
        <p:cNvPr id="68" name="Shape 68"/>
        <p:cNvGrpSpPr/>
        <p:nvPr/>
      </p:nvGrpSpPr>
      <p:grpSpPr>
        <a:xfrm>
          <a:off x="0" y="0"/>
          <a:ext cx="0" cy="0"/>
          <a:chOff x="0" y="0"/>
          <a:chExt cx="0" cy="0"/>
        </a:xfrm>
      </p:grpSpPr>
      <p:sp>
        <p:nvSpPr>
          <p:cNvPr id="69" name="Google Shape;69;p27"/>
          <p:cNvSpPr/>
          <p:nvPr>
            <p:ph idx="2" type="pic"/>
          </p:nvPr>
        </p:nvSpPr>
        <p:spPr>
          <a:xfrm>
            <a:off x="284162" y="443754"/>
            <a:ext cx="8574087" cy="4370293"/>
          </a:xfrm>
          <a:prstGeom prst="rect">
            <a:avLst/>
          </a:prstGeom>
          <a:noFill/>
          <a:ln>
            <a:noFill/>
          </a:ln>
        </p:spPr>
      </p:sp>
      <p:sp>
        <p:nvSpPr>
          <p:cNvPr id="70" name="Google Shape;70;p27"/>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7"/>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74" name="Google Shape;74;p27"/>
          <p:cNvGrpSpPr/>
          <p:nvPr/>
        </p:nvGrpSpPr>
        <p:grpSpPr>
          <a:xfrm>
            <a:off x="284163" y="6263389"/>
            <a:ext cx="8576373" cy="137411"/>
            <a:chOff x="284163" y="1759424"/>
            <a:chExt cx="8576373" cy="137411"/>
          </a:xfrm>
        </p:grpSpPr>
        <p:sp>
          <p:nvSpPr>
            <p:cNvPr id="75" name="Google Shape;75;p27"/>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27"/>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 name="Google Shape;77;p27"/>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8" name="Google Shape;78;p27"/>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79" name="Google Shape;79;p27"/>
          <p:cNvSpPr txBox="1"/>
          <p:nvPr>
            <p:ph type="title"/>
          </p:nvPr>
        </p:nvSpPr>
        <p:spPr>
          <a:xfrm>
            <a:off x="430306" y="4814047"/>
            <a:ext cx="7772400" cy="104887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a:off x="470647" y="5862918"/>
            <a:ext cx="7732059" cy="4034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8"/>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3" name="Google Shape;83;p28"/>
          <p:cNvGrpSpPr/>
          <p:nvPr/>
        </p:nvGrpSpPr>
        <p:grpSpPr>
          <a:xfrm>
            <a:off x="284163" y="1577847"/>
            <a:ext cx="8576373" cy="137411"/>
            <a:chOff x="284163" y="1577847"/>
            <a:chExt cx="8576373" cy="137411"/>
          </a:xfrm>
        </p:grpSpPr>
        <p:sp>
          <p:nvSpPr>
            <p:cNvPr id="84" name="Google Shape;84;p28"/>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28"/>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8"/>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7" name="Google Shape;87;p28"/>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8"/>
          <p:cNvSpPr txBox="1"/>
          <p:nvPr>
            <p:ph idx="1" type="body"/>
          </p:nvPr>
        </p:nvSpPr>
        <p:spPr>
          <a:xfrm>
            <a:off x="403412"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89" name="Google Shape;89;p28"/>
          <p:cNvSpPr txBox="1"/>
          <p:nvPr>
            <p:ph idx="2" type="body"/>
          </p:nvPr>
        </p:nvSpPr>
        <p:spPr>
          <a:xfrm>
            <a:off x="4778188"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90" name="Google Shape;90;p28"/>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29"/>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5" name="Google Shape;95;p29"/>
          <p:cNvGrpSpPr/>
          <p:nvPr/>
        </p:nvGrpSpPr>
        <p:grpSpPr>
          <a:xfrm>
            <a:off x="284163" y="1577847"/>
            <a:ext cx="8576373" cy="137411"/>
            <a:chOff x="284163" y="1577847"/>
            <a:chExt cx="8576373" cy="137411"/>
          </a:xfrm>
        </p:grpSpPr>
        <p:sp>
          <p:nvSpPr>
            <p:cNvPr id="96" name="Google Shape;96;p29"/>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29"/>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9"/>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9" name="Google Shape;99;p29"/>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9"/>
          <p:cNvSpPr txBox="1"/>
          <p:nvPr>
            <p:ph idx="1" type="body"/>
          </p:nvPr>
        </p:nvSpPr>
        <p:spPr>
          <a:xfrm>
            <a:off x="403412"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1"/>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1" name="Google Shape;101;p29"/>
          <p:cNvSpPr txBox="1"/>
          <p:nvPr>
            <p:ph idx="2" type="body"/>
          </p:nvPr>
        </p:nvSpPr>
        <p:spPr>
          <a:xfrm>
            <a:off x="403412"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2" name="Google Shape;102;p29"/>
          <p:cNvSpPr txBox="1"/>
          <p:nvPr>
            <p:ph idx="3" type="body"/>
          </p:nvPr>
        </p:nvSpPr>
        <p:spPr>
          <a:xfrm>
            <a:off x="4779495"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2"/>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3" name="Google Shape;103;p29"/>
          <p:cNvSpPr txBox="1"/>
          <p:nvPr>
            <p:ph idx="4" type="body"/>
          </p:nvPr>
        </p:nvSpPr>
        <p:spPr>
          <a:xfrm>
            <a:off x="4779495"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4" name="Google Shape;104;p29"/>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9"/>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30"/>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9" name="Google Shape;109;p30"/>
          <p:cNvGrpSpPr/>
          <p:nvPr/>
        </p:nvGrpSpPr>
        <p:grpSpPr>
          <a:xfrm>
            <a:off x="284163" y="1577847"/>
            <a:ext cx="8576373" cy="137411"/>
            <a:chOff x="284163" y="1577847"/>
            <a:chExt cx="8576373" cy="137411"/>
          </a:xfrm>
        </p:grpSpPr>
        <p:sp>
          <p:nvSpPr>
            <p:cNvPr id="110" name="Google Shape;110;p30"/>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30"/>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30"/>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3" name="Google Shape;113;p30"/>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0"/>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2000"/>
              </a:spcBef>
              <a:spcAft>
                <a:spcPts val="0"/>
              </a:spcAft>
              <a:buClr>
                <a:srgbClr val="A5A5A5"/>
              </a:buClr>
              <a:buSzPts val="2160"/>
              <a:buFont typeface="Noto Sans Symbols"/>
              <a:buChar char="🡽"/>
              <a:defRPr b="0" i="0" sz="2400" u="none" cap="none" strike="noStrike">
                <a:solidFill>
                  <a:srgbClr val="262626"/>
                </a:solidFill>
                <a:latin typeface="Calibri"/>
                <a:ea typeface="Calibri"/>
                <a:cs typeface="Calibri"/>
                <a:sym typeface="Calibri"/>
              </a:defRPr>
            </a:lvl1pPr>
            <a:lvl2pPr indent="-354330" lvl="1" marL="914400"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indent="-342900" lvl="2" marL="1371600"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indent="-331469" lvl="3" marL="18288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indent="-331470" lvl="4" marL="22860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indent="-331470" lvl="5" marL="27432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indent="-331470" lvl="6" marL="32004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indent="-331470" lvl="7" marL="36576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indent="-331470" lvl="8" marL="41148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sp>
        <p:nvSpPr>
          <p:cNvPr id="7" name="Google Shape;7;p21"/>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400" u="none" cap="none" strike="noStrike">
                <a:solidFill>
                  <a:srgbClr val="262626"/>
                </a:solidFill>
                <a:latin typeface="Calibri"/>
                <a:ea typeface="Calibri"/>
                <a:cs typeface="Calibri"/>
                <a:sym typeface="Calibri"/>
              </a:defRPr>
            </a:lvl1pPr>
            <a:lvl2pPr indent="0" lvl="1" marL="0" marR="0" rtl="0" algn="r">
              <a:spcBef>
                <a:spcPts val="0"/>
              </a:spcBef>
              <a:buNone/>
              <a:defRPr b="1" i="0" sz="1400" u="none" cap="none" strike="noStrike">
                <a:solidFill>
                  <a:srgbClr val="262626"/>
                </a:solidFill>
                <a:latin typeface="Calibri"/>
                <a:ea typeface="Calibri"/>
                <a:cs typeface="Calibri"/>
                <a:sym typeface="Calibri"/>
              </a:defRPr>
            </a:lvl2pPr>
            <a:lvl3pPr indent="0" lvl="2" marL="0" marR="0" rtl="0" algn="r">
              <a:spcBef>
                <a:spcPts val="0"/>
              </a:spcBef>
              <a:buNone/>
              <a:defRPr b="1" i="0" sz="1400" u="none" cap="none" strike="noStrike">
                <a:solidFill>
                  <a:srgbClr val="262626"/>
                </a:solidFill>
                <a:latin typeface="Calibri"/>
                <a:ea typeface="Calibri"/>
                <a:cs typeface="Calibri"/>
                <a:sym typeface="Calibri"/>
              </a:defRPr>
            </a:lvl3pPr>
            <a:lvl4pPr indent="0" lvl="3" marL="0" marR="0" rtl="0" algn="r">
              <a:spcBef>
                <a:spcPts val="0"/>
              </a:spcBef>
              <a:buNone/>
              <a:defRPr b="1" i="0" sz="1400" u="none" cap="none" strike="noStrike">
                <a:solidFill>
                  <a:srgbClr val="262626"/>
                </a:solidFill>
                <a:latin typeface="Calibri"/>
                <a:ea typeface="Calibri"/>
                <a:cs typeface="Calibri"/>
                <a:sym typeface="Calibri"/>
              </a:defRPr>
            </a:lvl4pPr>
            <a:lvl5pPr indent="0" lvl="4" marL="0" marR="0" rtl="0" algn="r">
              <a:spcBef>
                <a:spcPts val="0"/>
              </a:spcBef>
              <a:buNone/>
              <a:defRPr b="1" i="0" sz="1400" u="none" cap="none" strike="noStrike">
                <a:solidFill>
                  <a:srgbClr val="262626"/>
                </a:solidFill>
                <a:latin typeface="Calibri"/>
                <a:ea typeface="Calibri"/>
                <a:cs typeface="Calibri"/>
                <a:sym typeface="Calibri"/>
              </a:defRPr>
            </a:lvl5pPr>
            <a:lvl6pPr indent="0" lvl="5" marL="0" marR="0" rtl="0" algn="r">
              <a:spcBef>
                <a:spcPts val="0"/>
              </a:spcBef>
              <a:buNone/>
              <a:defRPr b="1" i="0" sz="1400" u="none" cap="none" strike="noStrike">
                <a:solidFill>
                  <a:srgbClr val="262626"/>
                </a:solidFill>
                <a:latin typeface="Calibri"/>
                <a:ea typeface="Calibri"/>
                <a:cs typeface="Calibri"/>
                <a:sym typeface="Calibri"/>
              </a:defRPr>
            </a:lvl6pPr>
            <a:lvl7pPr indent="0" lvl="6" marL="0" marR="0" rtl="0" algn="r">
              <a:spcBef>
                <a:spcPts val="0"/>
              </a:spcBef>
              <a:buNone/>
              <a:defRPr b="1" i="0" sz="1400" u="none" cap="none" strike="noStrike">
                <a:solidFill>
                  <a:srgbClr val="262626"/>
                </a:solidFill>
                <a:latin typeface="Calibri"/>
                <a:ea typeface="Calibri"/>
                <a:cs typeface="Calibri"/>
                <a:sym typeface="Calibri"/>
              </a:defRPr>
            </a:lvl7pPr>
            <a:lvl8pPr indent="0" lvl="7" marL="0" marR="0" rtl="0" algn="r">
              <a:spcBef>
                <a:spcPts val="0"/>
              </a:spcBef>
              <a:buNone/>
              <a:defRPr b="1" i="0" sz="1400" u="none" cap="none" strike="noStrike">
                <a:solidFill>
                  <a:srgbClr val="262626"/>
                </a:solidFill>
                <a:latin typeface="Calibri"/>
                <a:ea typeface="Calibri"/>
                <a:cs typeface="Calibri"/>
                <a:sym typeface="Calibri"/>
              </a:defRPr>
            </a:lvl8pPr>
            <a:lvl9pPr indent="0" lvl="8" marL="0" marR="0" rtl="0" algn="r">
              <a:spcBef>
                <a:spcPts val="0"/>
              </a:spcBef>
              <a:buNone/>
              <a:defRPr b="1" i="0" sz="14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21"/>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marR="0" rtl="0" algn="r">
              <a:spcBef>
                <a:spcPts val="0"/>
              </a:spcBef>
              <a:spcAft>
                <a:spcPts val="0"/>
              </a:spcAft>
              <a:buClr>
                <a:schemeClr val="lt1"/>
              </a:buClr>
              <a:buSzPts val="4200"/>
              <a:buFont typeface="Corbel"/>
              <a:buNone/>
              <a:defRPr b="0" i="0" sz="42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Syntax Directed Translation</a:t>
            </a:r>
            <a:endParaRPr/>
          </a:p>
        </p:txBody>
      </p:sp>
      <p:sp>
        <p:nvSpPr>
          <p:cNvPr id="205" name="Google Shape;205;p1"/>
          <p:cNvSpPr txBox="1"/>
          <p:nvPr>
            <p:ph idx="1" type="subTitle"/>
          </p:nvPr>
        </p:nvSpPr>
        <p:spPr>
          <a:xfrm>
            <a:off x="476205" y="1532427"/>
            <a:ext cx="2789509"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Course Code: CSC3220</a:t>
            </a:r>
            <a:endParaRPr/>
          </a:p>
        </p:txBody>
      </p:sp>
      <p:sp>
        <p:nvSpPr>
          <p:cNvPr id="206" name="Google Shape;206;p1"/>
          <p:cNvSpPr txBox="1"/>
          <p:nvPr/>
        </p:nvSpPr>
        <p:spPr>
          <a:xfrm>
            <a:off x="76971" y="2446757"/>
            <a:ext cx="902461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Dept. of Computer Science</a:t>
            </a:r>
            <a:endParaRPr/>
          </a:p>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Faculty of Science and Technology</a:t>
            </a:r>
            <a:endParaRPr b="1" i="0" sz="2400" u="none" cap="none" strike="noStrike">
              <a:solidFill>
                <a:srgbClr val="0070C0"/>
              </a:solidFill>
              <a:latin typeface="Arial"/>
              <a:ea typeface="Arial"/>
              <a:cs typeface="Arial"/>
              <a:sym typeface="Arial"/>
            </a:endParaRPr>
          </a:p>
        </p:txBody>
      </p:sp>
      <p:graphicFrame>
        <p:nvGraphicFramePr>
          <p:cNvPr id="207" name="Google Shape;207;p1"/>
          <p:cNvGraphicFramePr/>
          <p:nvPr/>
        </p:nvGraphicFramePr>
        <p:xfrm>
          <a:off x="476205" y="5186042"/>
          <a:ext cx="3000000" cy="3000000"/>
        </p:xfrm>
        <a:graphic>
          <a:graphicData uri="http://schemas.openxmlformats.org/drawingml/2006/table">
            <a:tbl>
              <a:tblPr bandRow="1" firstRow="1">
                <a:noFill/>
                <a:tableStyleId>{D8B4872C-4E9A-4532-BF80-F17C0578B71B}</a:tableStyleId>
              </a:tblPr>
              <a:tblGrid>
                <a:gridCol w="1483225"/>
                <a:gridCol w="1397725"/>
                <a:gridCol w="1227900"/>
                <a:gridCol w="1541425"/>
                <a:gridCol w="1240975"/>
                <a:gridCol w="1444550"/>
              </a:tblGrid>
              <a:tr h="378725">
                <a:tc>
                  <a:txBody>
                    <a:bodyPr/>
                    <a:lstStyle/>
                    <a:p>
                      <a:pPr indent="0" lvl="0" marL="0" marR="0" rtl="0" algn="l">
                        <a:spcBef>
                          <a:spcPts val="0"/>
                        </a:spcBef>
                        <a:spcAft>
                          <a:spcPts val="0"/>
                        </a:spcAft>
                        <a:buNone/>
                      </a:pPr>
                      <a:r>
                        <a:rPr lang="en-US" sz="1800" u="none" cap="none" strike="noStrike"/>
                        <a:t>Lecturer No:</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Week No:</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Semester:</a:t>
                      </a:r>
                      <a:endParaRPr/>
                    </a:p>
                  </a:txBody>
                  <a:tcPr marT="45725" marB="45725" marR="91450" marL="91450"/>
                </a:tc>
                <a:tc>
                  <a:txBody>
                    <a:bodyPr/>
                    <a:lstStyle/>
                    <a:p>
                      <a:pPr indent="0" lvl="0" marL="0" marR="0" rtl="0" algn="l">
                        <a:spcBef>
                          <a:spcPts val="0"/>
                        </a:spcBef>
                        <a:spcAft>
                          <a:spcPts val="0"/>
                        </a:spcAft>
                        <a:buNone/>
                      </a:pPr>
                      <a:r>
                        <a:rPr lang="en-US" sz="1800"/>
                        <a:t>Summer</a:t>
                      </a:r>
                      <a:endParaRPr/>
                    </a:p>
                  </a:txBody>
                  <a:tcPr marT="45725" marB="45725" marR="91450" marL="91450"/>
                </a:tc>
              </a:tr>
              <a:tr h="378725">
                <a:tc>
                  <a:txBody>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Lecturer:</a:t>
                      </a:r>
                      <a:endParaRPr/>
                    </a:p>
                  </a:txBody>
                  <a:tcPr marT="45725" marB="45725" marR="91450" marL="91450"/>
                </a:tc>
                <a:tc gridSpan="5">
                  <a:txBody>
                    <a:bodyPr/>
                    <a:lstStyle/>
                    <a:p>
                      <a:pPr indent="0" lvl="0" marL="0" marR="0" rtl="0" algn="l">
                        <a:spcBef>
                          <a:spcPts val="0"/>
                        </a:spcBef>
                        <a:spcAft>
                          <a:spcPts val="0"/>
                        </a:spcAft>
                        <a:buNone/>
                      </a:pPr>
                      <a:r>
                        <a:t/>
                      </a:r>
                      <a:endParaRPr i="1" sz="1800"/>
                    </a:p>
                  </a:txBody>
                  <a:tcPr marT="45725" marB="45725" marR="91450" marL="91450"/>
                </a:tc>
                <a:tc hMerge="1"/>
                <a:tc hMerge="1"/>
                <a:tc hMerge="1"/>
                <a:tc hMerge="1"/>
              </a:tr>
            </a:tbl>
          </a:graphicData>
        </a:graphic>
      </p:graphicFrame>
      <p:sp>
        <p:nvSpPr>
          <p:cNvPr id="208" name="Google Shape;208;p1"/>
          <p:cNvSpPr txBox="1"/>
          <p:nvPr/>
        </p:nvSpPr>
        <p:spPr>
          <a:xfrm>
            <a:off x="3320578" y="1538380"/>
            <a:ext cx="4164439" cy="48463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A5A5A5"/>
              </a:buClr>
              <a:buSzPts val="1620"/>
              <a:buFont typeface="Noto Sans Symbols"/>
              <a:buNone/>
            </a:pPr>
            <a:r>
              <a:rPr b="0" i="0" lang="en-US" sz="1800" u="none" cap="none" strike="noStrike">
                <a:solidFill>
                  <a:schemeClr val="lt1"/>
                </a:solidFill>
                <a:latin typeface="Calibri"/>
                <a:ea typeface="Calibri"/>
                <a:cs typeface="Calibri"/>
                <a:sym typeface="Calibri"/>
              </a:rPr>
              <a:t>Course Title: Compiler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0"/>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292" name="Google Shape;292;p10"/>
          <p:cNvSpPr txBox="1"/>
          <p:nvPr/>
        </p:nvSpPr>
        <p:spPr>
          <a:xfrm>
            <a:off x="994491" y="1464907"/>
            <a:ext cx="7556508" cy="5355312"/>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We applied semantic rules for each production of a context-free grammar. Now we will see how semantic rules are embedded in parse tree. 2*3+4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Fig: Annotated Parse Tree                                                       </a:t>
            </a:r>
            <a:endParaRPr sz="1800">
              <a:solidFill>
                <a:schemeClr val="dk1"/>
              </a:solidFill>
              <a:latin typeface="Calibri"/>
              <a:ea typeface="Calibri"/>
              <a:cs typeface="Calibri"/>
              <a:sym typeface="Calibri"/>
            </a:endParaRPr>
          </a:p>
        </p:txBody>
      </p:sp>
      <p:grpSp>
        <p:nvGrpSpPr>
          <p:cNvPr id="293" name="Google Shape;293;p10"/>
          <p:cNvGrpSpPr/>
          <p:nvPr/>
        </p:nvGrpSpPr>
        <p:grpSpPr>
          <a:xfrm>
            <a:off x="2384473" y="2589620"/>
            <a:ext cx="5181600" cy="3292476"/>
            <a:chOff x="576" y="768"/>
            <a:chExt cx="3264" cy="2074"/>
          </a:xfrm>
        </p:grpSpPr>
        <p:sp>
          <p:nvSpPr>
            <p:cNvPr id="294" name="Google Shape;294;p10"/>
            <p:cNvSpPr txBox="1"/>
            <p:nvPr/>
          </p:nvSpPr>
          <p:spPr>
            <a:xfrm>
              <a:off x="1152" y="1152"/>
              <a:ext cx="86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23*</a:t>
              </a:r>
              <a:endParaRPr b="1" i="1" sz="1800">
                <a:solidFill>
                  <a:schemeClr val="dk1"/>
                </a:solidFill>
                <a:latin typeface="Times New Roman"/>
                <a:ea typeface="Times New Roman"/>
                <a:cs typeface="Times New Roman"/>
                <a:sym typeface="Times New Roman"/>
              </a:endParaRPr>
            </a:p>
          </p:txBody>
        </p:sp>
        <p:sp>
          <p:nvSpPr>
            <p:cNvPr id="295" name="Google Shape;295;p10"/>
            <p:cNvSpPr txBox="1"/>
            <p:nvPr/>
          </p:nvSpPr>
          <p:spPr>
            <a:xfrm>
              <a:off x="576" y="1536"/>
              <a:ext cx="86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2</a:t>
              </a:r>
              <a:endParaRPr b="1" i="1" sz="1800">
                <a:solidFill>
                  <a:schemeClr val="dk1"/>
                </a:solidFill>
                <a:latin typeface="Times New Roman"/>
                <a:ea typeface="Times New Roman"/>
                <a:cs typeface="Times New Roman"/>
                <a:sym typeface="Times New Roman"/>
              </a:endParaRPr>
            </a:p>
          </p:txBody>
        </p:sp>
        <p:sp>
          <p:nvSpPr>
            <p:cNvPr id="296" name="Google Shape;296;p10"/>
            <p:cNvSpPr txBox="1"/>
            <p:nvPr/>
          </p:nvSpPr>
          <p:spPr>
            <a:xfrm>
              <a:off x="2208" y="768"/>
              <a:ext cx="1008"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23*4+</a:t>
              </a:r>
              <a:endParaRPr b="1" i="1" sz="1800">
                <a:solidFill>
                  <a:schemeClr val="dk1"/>
                </a:solidFill>
                <a:latin typeface="Times New Roman"/>
                <a:ea typeface="Times New Roman"/>
                <a:cs typeface="Times New Roman"/>
                <a:sym typeface="Times New Roman"/>
              </a:endParaRPr>
            </a:p>
          </p:txBody>
        </p:sp>
        <p:sp>
          <p:nvSpPr>
            <p:cNvPr id="297" name="Google Shape;297;p10"/>
            <p:cNvSpPr txBox="1"/>
            <p:nvPr/>
          </p:nvSpPr>
          <p:spPr>
            <a:xfrm>
              <a:off x="1584" y="1536"/>
              <a:ext cx="86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term.t =</a:t>
              </a:r>
              <a:r>
                <a:rPr b="1" lang="en-US" sz="1800">
                  <a:solidFill>
                    <a:srgbClr val="0066FF"/>
                  </a:solidFill>
                  <a:latin typeface="Times New Roman"/>
                  <a:ea typeface="Times New Roman"/>
                  <a:cs typeface="Times New Roman"/>
                  <a:sym typeface="Times New Roman"/>
                </a:rPr>
                <a:t>3</a:t>
              </a:r>
              <a:endParaRPr b="1" i="1" sz="1800">
                <a:solidFill>
                  <a:schemeClr val="dk1"/>
                </a:solidFill>
                <a:latin typeface="Times New Roman"/>
                <a:ea typeface="Times New Roman"/>
                <a:cs typeface="Times New Roman"/>
                <a:sym typeface="Times New Roman"/>
              </a:endParaRPr>
            </a:p>
          </p:txBody>
        </p:sp>
        <p:sp>
          <p:nvSpPr>
            <p:cNvPr id="298" name="Google Shape;298;p10"/>
            <p:cNvSpPr txBox="1"/>
            <p:nvPr/>
          </p:nvSpPr>
          <p:spPr>
            <a:xfrm>
              <a:off x="2976" y="1152"/>
              <a:ext cx="864"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term.t =</a:t>
              </a:r>
              <a:r>
                <a:rPr b="1" lang="en-US" sz="1800">
                  <a:solidFill>
                    <a:srgbClr val="0066FF"/>
                  </a:solidFill>
                  <a:latin typeface="Times New Roman"/>
                  <a:ea typeface="Times New Roman"/>
                  <a:cs typeface="Times New Roman"/>
                  <a:sym typeface="Times New Roman"/>
                </a:rPr>
                <a:t>4</a:t>
              </a:r>
              <a:endParaRPr b="1" i="1" sz="1800">
                <a:solidFill>
                  <a:schemeClr val="dk1"/>
                </a:solidFill>
                <a:latin typeface="Times New Roman"/>
                <a:ea typeface="Times New Roman"/>
                <a:cs typeface="Times New Roman"/>
                <a:sym typeface="Times New Roman"/>
              </a:endParaRPr>
            </a:p>
          </p:txBody>
        </p:sp>
        <p:cxnSp>
          <p:nvCxnSpPr>
            <p:cNvPr id="299" name="Google Shape;299;p10"/>
            <p:cNvCxnSpPr/>
            <p:nvPr/>
          </p:nvCxnSpPr>
          <p:spPr>
            <a:xfrm>
              <a:off x="2736" y="960"/>
              <a:ext cx="432" cy="24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10"/>
            <p:cNvCxnSpPr/>
            <p:nvPr/>
          </p:nvCxnSpPr>
          <p:spPr>
            <a:xfrm>
              <a:off x="1536" y="1344"/>
              <a:ext cx="288" cy="192"/>
            </a:xfrm>
            <a:prstGeom prst="straightConnector1">
              <a:avLst/>
            </a:prstGeom>
            <a:noFill/>
            <a:ln cap="flat" cmpd="sng" w="9525">
              <a:solidFill>
                <a:schemeClr val="dk1"/>
              </a:solidFill>
              <a:prstDash val="solid"/>
              <a:round/>
              <a:headEnd len="med" w="med" type="none"/>
              <a:tailEnd len="med" w="med" type="none"/>
            </a:ln>
          </p:spPr>
        </p:cxnSp>
        <p:cxnSp>
          <p:nvCxnSpPr>
            <p:cNvPr id="301" name="Google Shape;301;p10"/>
            <p:cNvCxnSpPr/>
            <p:nvPr/>
          </p:nvCxnSpPr>
          <p:spPr>
            <a:xfrm flipH="1">
              <a:off x="1392" y="912"/>
              <a:ext cx="816" cy="288"/>
            </a:xfrm>
            <a:prstGeom prst="straightConnector1">
              <a:avLst/>
            </a:prstGeom>
            <a:noFill/>
            <a:ln cap="flat" cmpd="sng" w="9525">
              <a:solidFill>
                <a:schemeClr val="dk1"/>
              </a:solidFill>
              <a:prstDash val="solid"/>
              <a:round/>
              <a:headEnd len="med" w="med" type="none"/>
              <a:tailEnd len="med" w="med" type="none"/>
            </a:ln>
          </p:spPr>
        </p:cxnSp>
        <p:cxnSp>
          <p:nvCxnSpPr>
            <p:cNvPr id="302" name="Google Shape;302;p10"/>
            <p:cNvCxnSpPr/>
            <p:nvPr/>
          </p:nvCxnSpPr>
          <p:spPr>
            <a:xfrm flipH="1">
              <a:off x="816" y="1344"/>
              <a:ext cx="336" cy="192"/>
            </a:xfrm>
            <a:prstGeom prst="straightConnector1">
              <a:avLst/>
            </a:prstGeom>
            <a:noFill/>
            <a:ln cap="flat" cmpd="sng" w="9525">
              <a:solidFill>
                <a:schemeClr val="dk1"/>
              </a:solidFill>
              <a:prstDash val="solid"/>
              <a:round/>
              <a:headEnd len="med" w="med" type="none"/>
              <a:tailEnd len="med" w="med" type="none"/>
            </a:ln>
          </p:spPr>
        </p:cxnSp>
        <p:cxnSp>
          <p:nvCxnSpPr>
            <p:cNvPr id="303" name="Google Shape;303;p10"/>
            <p:cNvCxnSpPr/>
            <p:nvPr/>
          </p:nvCxnSpPr>
          <p:spPr>
            <a:xfrm>
              <a:off x="768" y="1776"/>
              <a:ext cx="0" cy="288"/>
            </a:xfrm>
            <a:prstGeom prst="straightConnector1">
              <a:avLst/>
            </a:prstGeom>
            <a:noFill/>
            <a:ln cap="flat" cmpd="sng" w="9525">
              <a:solidFill>
                <a:schemeClr val="dk1"/>
              </a:solidFill>
              <a:prstDash val="solid"/>
              <a:round/>
              <a:headEnd len="med" w="med" type="none"/>
              <a:tailEnd len="med" w="med" type="none"/>
            </a:ln>
          </p:spPr>
        </p:cxnSp>
        <p:cxnSp>
          <p:nvCxnSpPr>
            <p:cNvPr id="304" name="Google Shape;304;p10"/>
            <p:cNvCxnSpPr/>
            <p:nvPr/>
          </p:nvCxnSpPr>
          <p:spPr>
            <a:xfrm>
              <a:off x="1344" y="1440"/>
              <a:ext cx="0" cy="1152"/>
            </a:xfrm>
            <a:prstGeom prst="straightConnector1">
              <a:avLst/>
            </a:prstGeom>
            <a:noFill/>
            <a:ln cap="flat" cmpd="sng" w="9525">
              <a:solidFill>
                <a:schemeClr val="dk1"/>
              </a:solidFill>
              <a:prstDash val="solid"/>
              <a:round/>
              <a:headEnd len="med" w="med" type="none"/>
              <a:tailEnd len="med" w="med" type="none"/>
            </a:ln>
          </p:spPr>
        </p:cxnSp>
        <p:cxnSp>
          <p:nvCxnSpPr>
            <p:cNvPr id="305" name="Google Shape;305;p10"/>
            <p:cNvCxnSpPr/>
            <p:nvPr/>
          </p:nvCxnSpPr>
          <p:spPr>
            <a:xfrm>
              <a:off x="2400" y="1056"/>
              <a:ext cx="0" cy="1536"/>
            </a:xfrm>
            <a:prstGeom prst="straightConnector1">
              <a:avLst/>
            </a:prstGeom>
            <a:noFill/>
            <a:ln cap="flat" cmpd="sng" w="9525">
              <a:solidFill>
                <a:schemeClr val="dk1"/>
              </a:solidFill>
              <a:prstDash val="solid"/>
              <a:round/>
              <a:headEnd len="med" w="med" type="none"/>
              <a:tailEnd len="med" w="med" type="none"/>
            </a:ln>
          </p:spPr>
        </p:cxnSp>
        <p:cxnSp>
          <p:nvCxnSpPr>
            <p:cNvPr id="306" name="Google Shape;306;p10"/>
            <p:cNvCxnSpPr/>
            <p:nvPr/>
          </p:nvCxnSpPr>
          <p:spPr>
            <a:xfrm>
              <a:off x="1776" y="1776"/>
              <a:ext cx="0" cy="816"/>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10"/>
            <p:cNvCxnSpPr/>
            <p:nvPr/>
          </p:nvCxnSpPr>
          <p:spPr>
            <a:xfrm>
              <a:off x="3168" y="1440"/>
              <a:ext cx="0" cy="1104"/>
            </a:xfrm>
            <a:prstGeom prst="straightConnector1">
              <a:avLst/>
            </a:prstGeom>
            <a:noFill/>
            <a:ln cap="flat" cmpd="sng" w="9525">
              <a:solidFill>
                <a:schemeClr val="dk1"/>
              </a:solidFill>
              <a:prstDash val="solid"/>
              <a:round/>
              <a:headEnd len="med" w="med" type="none"/>
              <a:tailEnd len="med" w="med" type="none"/>
            </a:ln>
          </p:spPr>
        </p:cxnSp>
        <p:sp>
          <p:nvSpPr>
            <p:cNvPr id="308" name="Google Shape;308;p10"/>
            <p:cNvSpPr txBox="1"/>
            <p:nvPr/>
          </p:nvSpPr>
          <p:spPr>
            <a:xfrm>
              <a:off x="3089" y="2544"/>
              <a:ext cx="43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4</a:t>
              </a:r>
              <a:endParaRPr/>
            </a:p>
          </p:txBody>
        </p:sp>
        <p:sp>
          <p:nvSpPr>
            <p:cNvPr id="309" name="Google Shape;309;p10"/>
            <p:cNvSpPr txBox="1"/>
            <p:nvPr/>
          </p:nvSpPr>
          <p:spPr>
            <a:xfrm>
              <a:off x="2304"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310" name="Google Shape;310;p10"/>
            <p:cNvSpPr txBox="1"/>
            <p:nvPr/>
          </p:nvSpPr>
          <p:spPr>
            <a:xfrm>
              <a:off x="1683" y="2592"/>
              <a:ext cx="43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a:t>
              </a:r>
              <a:endParaRPr/>
            </a:p>
          </p:txBody>
        </p:sp>
        <p:sp>
          <p:nvSpPr>
            <p:cNvPr id="311" name="Google Shape;311;p10"/>
            <p:cNvSpPr txBox="1"/>
            <p:nvPr/>
          </p:nvSpPr>
          <p:spPr>
            <a:xfrm>
              <a:off x="1272" y="2592"/>
              <a:ext cx="43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p:txBody>
        </p:sp>
        <p:sp>
          <p:nvSpPr>
            <p:cNvPr id="312" name="Google Shape;312;p10"/>
            <p:cNvSpPr txBox="1"/>
            <p:nvPr/>
          </p:nvSpPr>
          <p:spPr>
            <a:xfrm>
              <a:off x="600" y="2095"/>
              <a:ext cx="43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1"/>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318" name="Google Shape;318;p11"/>
          <p:cNvSpPr txBox="1"/>
          <p:nvPr/>
        </p:nvSpPr>
        <p:spPr>
          <a:xfrm>
            <a:off x="994491" y="1464907"/>
            <a:ext cx="7556508" cy="3693319"/>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 starts at the root and recursively visits the children of  each node in left-to-right order.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semantic rules at a given node are evaluated once all descendants of that node have been visited.</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 parse tree showing all the attribute values at each node is called annotated parse tree.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2"/>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324" name="Google Shape;324;p12"/>
          <p:cNvSpPr txBox="1"/>
          <p:nvPr/>
        </p:nvSpPr>
        <p:spPr>
          <a:xfrm>
            <a:off x="994491" y="1464907"/>
            <a:ext cx="7556508" cy="510909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Attribute Grammars: </a:t>
            </a:r>
            <a:r>
              <a:rPr lang="en-US" sz="1800">
                <a:solidFill>
                  <a:schemeClr val="dk1"/>
                </a:solidFill>
                <a:latin typeface="Calibri"/>
                <a:ea typeface="Calibri"/>
                <a:cs typeface="Calibri"/>
                <a:sym typeface="Calibri"/>
              </a:rPr>
              <a:t>Each grammar symbol has an associated set of attributes. An attribute</a:t>
            </a: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can represent anything we choose: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value of an expression when literal constants are used</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data type of a constant, variable, or expression</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location (or offset) of a variable in memory</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translated code of an expression, statement, or function</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distinguish between two kinds of attributes: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400050" lvl="1" marL="85725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Synthesized Attributes.</a:t>
            </a:r>
            <a:endParaRPr/>
          </a:p>
          <a:p>
            <a:pPr indent="-400050" lvl="1" marL="85725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Inherited Attributes.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3"/>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330" name="Google Shape;330;p13"/>
          <p:cNvSpPr txBox="1"/>
          <p:nvPr/>
        </p:nvSpPr>
        <p:spPr>
          <a:xfrm>
            <a:off x="994491" y="1464907"/>
            <a:ext cx="7556508"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Synthesized Attributes: </a:t>
            </a:r>
            <a:r>
              <a:rPr lang="en-US" sz="1800">
                <a:solidFill>
                  <a:schemeClr val="dk1"/>
                </a:solidFill>
                <a:latin typeface="Calibri"/>
                <a:ea typeface="Calibri"/>
                <a:cs typeface="Calibri"/>
                <a:sym typeface="Calibri"/>
              </a:rPr>
              <a:t>An attribute is synthesized if the attribute value of parent is determined from attribute values of children in the parse tree.</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Example:</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31" name="Google Shape;331;p13"/>
          <p:cNvGrpSpPr/>
          <p:nvPr/>
        </p:nvGrpSpPr>
        <p:grpSpPr>
          <a:xfrm>
            <a:off x="1752600" y="3076136"/>
            <a:ext cx="6934200" cy="2606675"/>
            <a:chOff x="1152" y="1488"/>
            <a:chExt cx="3744" cy="1536"/>
          </a:xfrm>
        </p:grpSpPr>
        <p:sp>
          <p:nvSpPr>
            <p:cNvPr id="332" name="Google Shape;332;p13"/>
            <p:cNvSpPr txBox="1"/>
            <p:nvPr/>
          </p:nvSpPr>
          <p:spPr>
            <a:xfrm>
              <a:off x="1152" y="1536"/>
              <a:ext cx="3744" cy="14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Production                                    Semantic Rule</a:t>
              </a:r>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expr + term                 expr.t := expr.t || term.t || ‘+’</a:t>
              </a:r>
              <a:endParaRPr/>
            </a:p>
            <a:p>
              <a:pPr indent="0" lvl="0" marL="0" marR="0" rtl="0" algn="l">
                <a:lnSpc>
                  <a:spcPct val="7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expr – term                 expr.t := expr.t || term.t || ’-’</a:t>
              </a:r>
              <a:endParaRPr/>
            </a:p>
            <a:p>
              <a:pPr indent="0" lvl="0" marL="0" marR="0" rtl="0" algn="l">
                <a:lnSpc>
                  <a:spcPct val="7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term                            expr.t := term.t</a:t>
              </a:r>
              <a:endParaRPr/>
            </a:p>
            <a:p>
              <a:pPr indent="0" lvl="0" marL="0" marR="0" rtl="0" algn="l">
                <a:lnSpc>
                  <a:spcPct val="6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0</a:t>
              </a:r>
              <a:r>
                <a:rPr b="1" i="1" lang="en-US" sz="1800">
                  <a:solidFill>
                    <a:schemeClr val="dk1"/>
                  </a:solidFill>
                  <a:latin typeface="Times New Roman"/>
                  <a:ea typeface="Times New Roman"/>
                  <a:cs typeface="Times New Roman"/>
                  <a:sym typeface="Times New Roman"/>
                </a:rPr>
                <a:t>                                 term.t := ‘</a:t>
              </a:r>
              <a:r>
                <a:rPr b="1" lang="en-US" sz="1800">
                  <a:solidFill>
                    <a:schemeClr val="dk1"/>
                  </a:solidFill>
                  <a:latin typeface="Times New Roman"/>
                  <a:ea typeface="Times New Roman"/>
                  <a:cs typeface="Times New Roman"/>
                  <a:sym typeface="Times New Roman"/>
                </a:rPr>
                <a:t>0</a:t>
              </a:r>
              <a:r>
                <a:rPr b="1" i="1" lang="en-US" sz="1800">
                  <a:solidFill>
                    <a:schemeClr val="dk1"/>
                  </a:solidFill>
                  <a:latin typeface="Times New Roman"/>
                  <a:ea typeface="Times New Roman"/>
                  <a:cs typeface="Times New Roman"/>
                  <a:sym typeface="Times New Roman"/>
                </a:rPr>
                <a:t>’</a:t>
              </a:r>
              <a:endParaRPr/>
            </a:p>
            <a:p>
              <a:pPr indent="0" lvl="0" marL="0" marR="0" rtl="0" algn="l">
                <a:lnSpc>
                  <a:spcPct val="7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1 </a:t>
              </a:r>
              <a:r>
                <a:rPr b="1" i="1" lang="en-US" sz="1800">
                  <a:solidFill>
                    <a:schemeClr val="dk1"/>
                  </a:solidFill>
                  <a:latin typeface="Times New Roman"/>
                  <a:ea typeface="Times New Roman"/>
                  <a:cs typeface="Times New Roman"/>
                  <a:sym typeface="Times New Roman"/>
                </a:rPr>
                <a:t>                                term.t := ‘</a:t>
              </a:r>
              <a:r>
                <a:rPr b="1" lang="en-US" sz="1800">
                  <a:solidFill>
                    <a:schemeClr val="dk1"/>
                  </a:solidFill>
                  <a:latin typeface="Times New Roman"/>
                  <a:ea typeface="Times New Roman"/>
                  <a:cs typeface="Times New Roman"/>
                  <a:sym typeface="Times New Roman"/>
                </a:rPr>
                <a:t>1</a:t>
              </a:r>
              <a:r>
                <a:rPr b="1" i="1" lang="en-US" sz="1800">
                  <a:solidFill>
                    <a:schemeClr val="dk1"/>
                  </a:solidFill>
                  <a:latin typeface="Times New Roman"/>
                  <a:ea typeface="Times New Roman"/>
                  <a:cs typeface="Times New Roman"/>
                  <a:sym typeface="Times New Roman"/>
                </a:rPr>
                <a:t>’</a:t>
              </a:r>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                                           ….</a:t>
              </a:r>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9</a:t>
              </a:r>
              <a:r>
                <a:rPr b="1" i="1" lang="en-US" sz="1800">
                  <a:solidFill>
                    <a:schemeClr val="dk1"/>
                  </a:solidFill>
                  <a:latin typeface="Times New Roman"/>
                  <a:ea typeface="Times New Roman"/>
                  <a:cs typeface="Times New Roman"/>
                  <a:sym typeface="Times New Roman"/>
                </a:rPr>
                <a:t>                                 term.t := ‘</a:t>
              </a:r>
              <a:r>
                <a:rPr b="1" lang="en-US" sz="1800">
                  <a:solidFill>
                    <a:schemeClr val="dk1"/>
                  </a:solidFill>
                  <a:latin typeface="Times New Roman"/>
                  <a:ea typeface="Times New Roman"/>
                  <a:cs typeface="Times New Roman"/>
                  <a:sym typeface="Times New Roman"/>
                </a:rPr>
                <a:t>9</a:t>
              </a:r>
              <a:r>
                <a:rPr b="1" i="1" lang="en-US" sz="1800">
                  <a:solidFill>
                    <a:schemeClr val="dk1"/>
                  </a:solidFill>
                  <a:latin typeface="Times New Roman"/>
                  <a:ea typeface="Times New Roman"/>
                  <a:cs typeface="Times New Roman"/>
                  <a:sym typeface="Times New Roman"/>
                </a:rPr>
                <a:t>’</a:t>
              </a:r>
              <a:endParaRPr/>
            </a:p>
          </p:txBody>
        </p:sp>
        <p:cxnSp>
          <p:nvCxnSpPr>
            <p:cNvPr id="333" name="Google Shape;333;p13"/>
            <p:cNvCxnSpPr/>
            <p:nvPr/>
          </p:nvCxnSpPr>
          <p:spPr>
            <a:xfrm>
              <a:off x="1152" y="1536"/>
              <a:ext cx="3168" cy="0"/>
            </a:xfrm>
            <a:prstGeom prst="straightConnector1">
              <a:avLst/>
            </a:prstGeom>
            <a:noFill/>
            <a:ln cap="flat" cmpd="sng" w="9525">
              <a:solidFill>
                <a:schemeClr val="dk1"/>
              </a:solidFill>
              <a:prstDash val="solid"/>
              <a:round/>
              <a:headEnd len="med" w="med" type="none"/>
              <a:tailEnd len="med" w="med" type="none"/>
            </a:ln>
          </p:spPr>
        </p:cxnSp>
        <p:cxnSp>
          <p:nvCxnSpPr>
            <p:cNvPr id="334" name="Google Shape;334;p13"/>
            <p:cNvCxnSpPr/>
            <p:nvPr/>
          </p:nvCxnSpPr>
          <p:spPr>
            <a:xfrm>
              <a:off x="1152" y="1488"/>
              <a:ext cx="3168" cy="0"/>
            </a:xfrm>
            <a:prstGeom prst="straightConnector1">
              <a:avLst/>
            </a:prstGeom>
            <a:noFill/>
            <a:ln cap="flat" cmpd="sng" w="9525">
              <a:solidFill>
                <a:schemeClr val="dk1"/>
              </a:solidFill>
              <a:prstDash val="solid"/>
              <a:round/>
              <a:headEnd len="med" w="med" type="none"/>
              <a:tailEnd len="med" w="med" type="none"/>
            </a:ln>
          </p:spPr>
        </p:cxnSp>
        <p:cxnSp>
          <p:nvCxnSpPr>
            <p:cNvPr id="335" name="Google Shape;335;p13"/>
            <p:cNvCxnSpPr/>
            <p:nvPr/>
          </p:nvCxnSpPr>
          <p:spPr>
            <a:xfrm>
              <a:off x="1152" y="3024"/>
              <a:ext cx="3168" cy="0"/>
            </a:xfrm>
            <a:prstGeom prst="straightConnector1">
              <a:avLst/>
            </a:prstGeom>
            <a:noFill/>
            <a:ln cap="flat" cmpd="sng" w="9525">
              <a:solidFill>
                <a:schemeClr val="dk1"/>
              </a:solidFill>
              <a:prstDash val="solid"/>
              <a:round/>
              <a:headEnd len="med" w="med" type="none"/>
              <a:tailEnd len="med" w="med" type="none"/>
            </a:ln>
          </p:spPr>
        </p:cxnSp>
        <p:cxnSp>
          <p:nvCxnSpPr>
            <p:cNvPr id="336" name="Google Shape;336;p13"/>
            <p:cNvCxnSpPr/>
            <p:nvPr/>
          </p:nvCxnSpPr>
          <p:spPr>
            <a:xfrm>
              <a:off x="1152" y="1728"/>
              <a:ext cx="3168" cy="0"/>
            </a:xfrm>
            <a:prstGeom prst="straightConnector1">
              <a:avLst/>
            </a:prstGeom>
            <a:noFill/>
            <a:ln cap="flat" cmpd="sng" w="9525">
              <a:solidFill>
                <a:schemeClr val="dk1"/>
              </a:solidFill>
              <a:prstDash val="solid"/>
              <a:round/>
              <a:headEnd len="med" w="med" type="none"/>
              <a:tailEnd len="med" w="med" type="none"/>
            </a:ln>
          </p:spPr>
        </p:cxnSp>
        <p:cxnSp>
          <p:nvCxnSpPr>
            <p:cNvPr id="337" name="Google Shape;337;p13"/>
            <p:cNvCxnSpPr/>
            <p:nvPr/>
          </p:nvCxnSpPr>
          <p:spPr>
            <a:xfrm>
              <a:off x="2496" y="1536"/>
              <a:ext cx="0" cy="1488"/>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4"/>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343" name="Google Shape;343;p14"/>
          <p:cNvSpPr txBox="1"/>
          <p:nvPr/>
        </p:nvSpPr>
        <p:spPr>
          <a:xfrm>
            <a:off x="994491" y="1464907"/>
            <a:ext cx="7556508"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44" name="Google Shape;344;p14"/>
          <p:cNvGrpSpPr/>
          <p:nvPr/>
        </p:nvGrpSpPr>
        <p:grpSpPr>
          <a:xfrm>
            <a:off x="1765493" y="2012844"/>
            <a:ext cx="5181600" cy="3628301"/>
            <a:chOff x="576" y="768"/>
            <a:chExt cx="3264" cy="2074"/>
          </a:xfrm>
        </p:grpSpPr>
        <p:sp>
          <p:nvSpPr>
            <p:cNvPr id="345" name="Google Shape;345;p14"/>
            <p:cNvSpPr txBox="1"/>
            <p:nvPr/>
          </p:nvSpPr>
          <p:spPr>
            <a:xfrm>
              <a:off x="1152" y="1152"/>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95-</a:t>
              </a:r>
              <a:endParaRPr b="1" i="1" sz="1800">
                <a:solidFill>
                  <a:schemeClr val="dk1"/>
                </a:solidFill>
                <a:latin typeface="Times New Roman"/>
                <a:ea typeface="Times New Roman"/>
                <a:cs typeface="Times New Roman"/>
                <a:sym typeface="Times New Roman"/>
              </a:endParaRPr>
            </a:p>
          </p:txBody>
        </p:sp>
        <p:sp>
          <p:nvSpPr>
            <p:cNvPr id="346" name="Google Shape;346;p14"/>
            <p:cNvSpPr txBox="1"/>
            <p:nvPr/>
          </p:nvSpPr>
          <p:spPr>
            <a:xfrm>
              <a:off x="576" y="1536"/>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9</a:t>
              </a:r>
              <a:endParaRPr b="1" i="1" sz="1800">
                <a:solidFill>
                  <a:schemeClr val="dk1"/>
                </a:solidFill>
                <a:latin typeface="Times New Roman"/>
                <a:ea typeface="Times New Roman"/>
                <a:cs typeface="Times New Roman"/>
                <a:sym typeface="Times New Roman"/>
              </a:endParaRPr>
            </a:p>
          </p:txBody>
        </p:sp>
        <p:sp>
          <p:nvSpPr>
            <p:cNvPr id="347" name="Google Shape;347;p14"/>
            <p:cNvSpPr txBox="1"/>
            <p:nvPr/>
          </p:nvSpPr>
          <p:spPr>
            <a:xfrm>
              <a:off x="2208" y="768"/>
              <a:ext cx="1008"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95-2+</a:t>
              </a:r>
              <a:endParaRPr b="1" i="1" sz="1800">
                <a:solidFill>
                  <a:schemeClr val="dk1"/>
                </a:solidFill>
                <a:latin typeface="Times New Roman"/>
                <a:ea typeface="Times New Roman"/>
                <a:cs typeface="Times New Roman"/>
                <a:sym typeface="Times New Roman"/>
              </a:endParaRPr>
            </a:p>
          </p:txBody>
        </p:sp>
        <p:sp>
          <p:nvSpPr>
            <p:cNvPr id="348" name="Google Shape;348;p14"/>
            <p:cNvSpPr txBox="1"/>
            <p:nvPr/>
          </p:nvSpPr>
          <p:spPr>
            <a:xfrm>
              <a:off x="1584" y="1536"/>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term.t =</a:t>
              </a:r>
              <a:r>
                <a:rPr b="1" lang="en-US" sz="1800">
                  <a:solidFill>
                    <a:srgbClr val="0066FF"/>
                  </a:solidFill>
                  <a:latin typeface="Times New Roman"/>
                  <a:ea typeface="Times New Roman"/>
                  <a:cs typeface="Times New Roman"/>
                  <a:sym typeface="Times New Roman"/>
                </a:rPr>
                <a:t>5</a:t>
              </a:r>
              <a:endParaRPr b="1" i="1" sz="1800">
                <a:solidFill>
                  <a:schemeClr val="dk1"/>
                </a:solidFill>
                <a:latin typeface="Times New Roman"/>
                <a:ea typeface="Times New Roman"/>
                <a:cs typeface="Times New Roman"/>
                <a:sym typeface="Times New Roman"/>
              </a:endParaRPr>
            </a:p>
          </p:txBody>
        </p:sp>
        <p:sp>
          <p:nvSpPr>
            <p:cNvPr id="349" name="Google Shape;349;p14"/>
            <p:cNvSpPr txBox="1"/>
            <p:nvPr/>
          </p:nvSpPr>
          <p:spPr>
            <a:xfrm>
              <a:off x="2976" y="1152"/>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term.t =</a:t>
              </a:r>
              <a:r>
                <a:rPr b="1" lang="en-US" sz="1800">
                  <a:solidFill>
                    <a:srgbClr val="0066FF"/>
                  </a:solidFill>
                  <a:latin typeface="Times New Roman"/>
                  <a:ea typeface="Times New Roman"/>
                  <a:cs typeface="Times New Roman"/>
                  <a:sym typeface="Times New Roman"/>
                </a:rPr>
                <a:t>2</a:t>
              </a:r>
              <a:endParaRPr b="1" i="1" sz="1800">
                <a:solidFill>
                  <a:schemeClr val="dk1"/>
                </a:solidFill>
                <a:latin typeface="Times New Roman"/>
                <a:ea typeface="Times New Roman"/>
                <a:cs typeface="Times New Roman"/>
                <a:sym typeface="Times New Roman"/>
              </a:endParaRPr>
            </a:p>
          </p:txBody>
        </p:sp>
        <p:sp>
          <p:nvSpPr>
            <p:cNvPr id="350" name="Google Shape;350;p14"/>
            <p:cNvSpPr txBox="1"/>
            <p:nvPr/>
          </p:nvSpPr>
          <p:spPr>
            <a:xfrm>
              <a:off x="576" y="2016"/>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term.t =</a:t>
              </a:r>
              <a:r>
                <a:rPr b="1" lang="en-US" sz="1800">
                  <a:solidFill>
                    <a:srgbClr val="0066FF"/>
                  </a:solidFill>
                  <a:latin typeface="Times New Roman"/>
                  <a:ea typeface="Times New Roman"/>
                  <a:cs typeface="Times New Roman"/>
                  <a:sym typeface="Times New Roman"/>
                </a:rPr>
                <a:t>9</a:t>
              </a:r>
              <a:endParaRPr b="1" i="1" sz="1800">
                <a:solidFill>
                  <a:schemeClr val="dk1"/>
                </a:solidFill>
                <a:latin typeface="Times New Roman"/>
                <a:ea typeface="Times New Roman"/>
                <a:cs typeface="Times New Roman"/>
                <a:sym typeface="Times New Roman"/>
              </a:endParaRPr>
            </a:p>
          </p:txBody>
        </p:sp>
        <p:cxnSp>
          <p:nvCxnSpPr>
            <p:cNvPr id="351" name="Google Shape;351;p14"/>
            <p:cNvCxnSpPr/>
            <p:nvPr/>
          </p:nvCxnSpPr>
          <p:spPr>
            <a:xfrm>
              <a:off x="816" y="2304"/>
              <a:ext cx="0" cy="288"/>
            </a:xfrm>
            <a:prstGeom prst="straightConnector1">
              <a:avLst/>
            </a:prstGeom>
            <a:noFill/>
            <a:ln cap="flat" cmpd="sng" w="9525">
              <a:solidFill>
                <a:schemeClr val="dk1"/>
              </a:solidFill>
              <a:prstDash val="solid"/>
              <a:round/>
              <a:headEnd len="med" w="med" type="none"/>
              <a:tailEnd len="med" w="med" type="none"/>
            </a:ln>
          </p:spPr>
        </p:cxnSp>
        <p:cxnSp>
          <p:nvCxnSpPr>
            <p:cNvPr id="352" name="Google Shape;352;p14"/>
            <p:cNvCxnSpPr/>
            <p:nvPr/>
          </p:nvCxnSpPr>
          <p:spPr>
            <a:xfrm>
              <a:off x="2736" y="960"/>
              <a:ext cx="432" cy="240"/>
            </a:xfrm>
            <a:prstGeom prst="straightConnector1">
              <a:avLst/>
            </a:prstGeom>
            <a:noFill/>
            <a:ln cap="flat" cmpd="sng" w="9525">
              <a:solidFill>
                <a:schemeClr val="dk1"/>
              </a:solidFill>
              <a:prstDash val="solid"/>
              <a:round/>
              <a:headEnd len="med" w="med" type="none"/>
              <a:tailEnd len="med" w="med" type="none"/>
            </a:ln>
          </p:spPr>
        </p:cxnSp>
        <p:cxnSp>
          <p:nvCxnSpPr>
            <p:cNvPr id="353" name="Google Shape;353;p14"/>
            <p:cNvCxnSpPr/>
            <p:nvPr/>
          </p:nvCxnSpPr>
          <p:spPr>
            <a:xfrm>
              <a:off x="1536" y="1344"/>
              <a:ext cx="288" cy="192"/>
            </a:xfrm>
            <a:prstGeom prst="straightConnector1">
              <a:avLst/>
            </a:prstGeom>
            <a:noFill/>
            <a:ln cap="flat" cmpd="sng" w="9525">
              <a:solidFill>
                <a:schemeClr val="dk1"/>
              </a:solidFill>
              <a:prstDash val="solid"/>
              <a:round/>
              <a:headEnd len="med" w="med" type="none"/>
              <a:tailEnd len="med" w="med" type="none"/>
            </a:ln>
          </p:spPr>
        </p:cxnSp>
        <p:cxnSp>
          <p:nvCxnSpPr>
            <p:cNvPr id="354" name="Google Shape;354;p14"/>
            <p:cNvCxnSpPr/>
            <p:nvPr/>
          </p:nvCxnSpPr>
          <p:spPr>
            <a:xfrm flipH="1">
              <a:off x="1392" y="912"/>
              <a:ext cx="816" cy="288"/>
            </a:xfrm>
            <a:prstGeom prst="straightConnector1">
              <a:avLst/>
            </a:prstGeom>
            <a:noFill/>
            <a:ln cap="flat" cmpd="sng" w="9525">
              <a:solidFill>
                <a:schemeClr val="dk1"/>
              </a:solidFill>
              <a:prstDash val="solid"/>
              <a:round/>
              <a:headEnd len="med" w="med" type="none"/>
              <a:tailEnd len="med" w="med" type="none"/>
            </a:ln>
          </p:spPr>
        </p:cxnSp>
        <p:cxnSp>
          <p:nvCxnSpPr>
            <p:cNvPr id="355" name="Google Shape;355;p14"/>
            <p:cNvCxnSpPr/>
            <p:nvPr/>
          </p:nvCxnSpPr>
          <p:spPr>
            <a:xfrm flipH="1">
              <a:off x="816" y="1344"/>
              <a:ext cx="336" cy="192"/>
            </a:xfrm>
            <a:prstGeom prst="straightConnector1">
              <a:avLst/>
            </a:prstGeom>
            <a:noFill/>
            <a:ln cap="flat" cmpd="sng" w="9525">
              <a:solidFill>
                <a:schemeClr val="dk1"/>
              </a:solidFill>
              <a:prstDash val="solid"/>
              <a:round/>
              <a:headEnd len="med" w="med" type="none"/>
              <a:tailEnd len="med" w="med" type="none"/>
            </a:ln>
          </p:spPr>
        </p:cxnSp>
        <p:cxnSp>
          <p:nvCxnSpPr>
            <p:cNvPr id="356" name="Google Shape;356;p14"/>
            <p:cNvCxnSpPr/>
            <p:nvPr/>
          </p:nvCxnSpPr>
          <p:spPr>
            <a:xfrm>
              <a:off x="768" y="1776"/>
              <a:ext cx="0" cy="288"/>
            </a:xfrm>
            <a:prstGeom prst="straightConnector1">
              <a:avLst/>
            </a:prstGeom>
            <a:noFill/>
            <a:ln cap="flat" cmpd="sng" w="9525">
              <a:solidFill>
                <a:schemeClr val="dk1"/>
              </a:solidFill>
              <a:prstDash val="solid"/>
              <a:round/>
              <a:headEnd len="med" w="med" type="none"/>
              <a:tailEnd len="med" w="med" type="none"/>
            </a:ln>
          </p:spPr>
        </p:cxnSp>
        <p:cxnSp>
          <p:nvCxnSpPr>
            <p:cNvPr id="357" name="Google Shape;357;p14"/>
            <p:cNvCxnSpPr/>
            <p:nvPr/>
          </p:nvCxnSpPr>
          <p:spPr>
            <a:xfrm>
              <a:off x="1344" y="1440"/>
              <a:ext cx="0" cy="1152"/>
            </a:xfrm>
            <a:prstGeom prst="straightConnector1">
              <a:avLst/>
            </a:prstGeom>
            <a:noFill/>
            <a:ln cap="flat" cmpd="sng" w="9525">
              <a:solidFill>
                <a:schemeClr val="dk1"/>
              </a:solidFill>
              <a:prstDash val="solid"/>
              <a:round/>
              <a:headEnd len="med" w="med" type="none"/>
              <a:tailEnd len="med" w="med" type="none"/>
            </a:ln>
          </p:spPr>
        </p:cxnSp>
        <p:cxnSp>
          <p:nvCxnSpPr>
            <p:cNvPr id="358" name="Google Shape;358;p14"/>
            <p:cNvCxnSpPr/>
            <p:nvPr/>
          </p:nvCxnSpPr>
          <p:spPr>
            <a:xfrm>
              <a:off x="2400" y="1056"/>
              <a:ext cx="0" cy="1536"/>
            </a:xfrm>
            <a:prstGeom prst="straightConnector1">
              <a:avLst/>
            </a:prstGeom>
            <a:noFill/>
            <a:ln cap="flat" cmpd="sng" w="9525">
              <a:solidFill>
                <a:schemeClr val="dk1"/>
              </a:solidFill>
              <a:prstDash val="solid"/>
              <a:round/>
              <a:headEnd len="med" w="med" type="none"/>
              <a:tailEnd len="med" w="med" type="none"/>
            </a:ln>
          </p:spPr>
        </p:cxnSp>
        <p:cxnSp>
          <p:nvCxnSpPr>
            <p:cNvPr id="359" name="Google Shape;359;p14"/>
            <p:cNvCxnSpPr/>
            <p:nvPr/>
          </p:nvCxnSpPr>
          <p:spPr>
            <a:xfrm>
              <a:off x="1776" y="1776"/>
              <a:ext cx="0" cy="816"/>
            </a:xfrm>
            <a:prstGeom prst="straightConnector1">
              <a:avLst/>
            </a:prstGeom>
            <a:noFill/>
            <a:ln cap="flat" cmpd="sng" w="9525">
              <a:solidFill>
                <a:schemeClr val="dk1"/>
              </a:solidFill>
              <a:prstDash val="solid"/>
              <a:round/>
              <a:headEnd len="med" w="med" type="none"/>
              <a:tailEnd len="med" w="med" type="none"/>
            </a:ln>
          </p:spPr>
        </p:cxnSp>
        <p:cxnSp>
          <p:nvCxnSpPr>
            <p:cNvPr id="360" name="Google Shape;360;p14"/>
            <p:cNvCxnSpPr/>
            <p:nvPr/>
          </p:nvCxnSpPr>
          <p:spPr>
            <a:xfrm>
              <a:off x="3168" y="1440"/>
              <a:ext cx="0" cy="1104"/>
            </a:xfrm>
            <a:prstGeom prst="straightConnector1">
              <a:avLst/>
            </a:prstGeom>
            <a:noFill/>
            <a:ln cap="flat" cmpd="sng" w="9525">
              <a:solidFill>
                <a:schemeClr val="dk1"/>
              </a:solidFill>
              <a:prstDash val="solid"/>
              <a:round/>
              <a:headEnd len="med" w="med" type="none"/>
              <a:tailEnd len="med" w="med" type="none"/>
            </a:ln>
          </p:spPr>
        </p:cxnSp>
        <p:sp>
          <p:nvSpPr>
            <p:cNvPr id="361" name="Google Shape;361;p14"/>
            <p:cNvSpPr txBox="1"/>
            <p:nvPr/>
          </p:nvSpPr>
          <p:spPr>
            <a:xfrm>
              <a:off x="3089" y="2544"/>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362" name="Google Shape;362;p14"/>
            <p:cNvSpPr txBox="1"/>
            <p:nvPr/>
          </p:nvSpPr>
          <p:spPr>
            <a:xfrm>
              <a:off x="2304"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363" name="Google Shape;363;p14"/>
            <p:cNvSpPr txBox="1"/>
            <p:nvPr/>
          </p:nvSpPr>
          <p:spPr>
            <a:xfrm>
              <a:off x="1683"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364" name="Google Shape;364;p14"/>
            <p:cNvSpPr txBox="1"/>
            <p:nvPr/>
          </p:nvSpPr>
          <p:spPr>
            <a:xfrm>
              <a:off x="1272"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365" name="Google Shape;365;p14"/>
            <p:cNvSpPr txBox="1"/>
            <p:nvPr/>
          </p:nvSpPr>
          <p:spPr>
            <a:xfrm>
              <a:off x="720"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grpSp>
      <p:sp>
        <p:nvSpPr>
          <p:cNvPr id="366" name="Google Shape;366;p14"/>
          <p:cNvSpPr/>
          <p:nvPr/>
        </p:nvSpPr>
        <p:spPr>
          <a:xfrm>
            <a:off x="3198617" y="5846863"/>
            <a:ext cx="25779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 Annotated Parse Tree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5"/>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372" name="Google Shape;372;p15"/>
          <p:cNvSpPr txBox="1"/>
          <p:nvPr/>
        </p:nvSpPr>
        <p:spPr>
          <a:xfrm>
            <a:off x="994491" y="1464907"/>
            <a:ext cx="7556508" cy="538609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Inherited Attributes: </a:t>
            </a:r>
            <a:r>
              <a:rPr lang="en-US" sz="1800">
                <a:solidFill>
                  <a:schemeClr val="dk1"/>
                </a:solidFill>
                <a:latin typeface="Calibri"/>
                <a:ea typeface="Calibri"/>
                <a:cs typeface="Calibri"/>
                <a:sym typeface="Calibri"/>
              </a:rPr>
              <a:t>An attribute is inherited if the attribute value of a parse-tree node is determined from attribute values of its parent and siblings.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Example:</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373" name="Google Shape;373;p15"/>
          <p:cNvPicPr preferRelativeResize="0"/>
          <p:nvPr/>
        </p:nvPicPr>
        <p:blipFill rotWithShape="1">
          <a:blip r:embed="rId3">
            <a:alphaModFix/>
          </a:blip>
          <a:srcRect b="0" l="0" r="0" t="0"/>
          <a:stretch/>
        </p:blipFill>
        <p:spPr>
          <a:xfrm>
            <a:off x="1307049" y="3399916"/>
            <a:ext cx="3209925" cy="2562225"/>
          </a:xfrm>
          <a:prstGeom prst="rect">
            <a:avLst/>
          </a:prstGeom>
          <a:noFill/>
          <a:ln>
            <a:noFill/>
          </a:ln>
        </p:spPr>
      </p:pic>
      <p:pic>
        <p:nvPicPr>
          <p:cNvPr id="374" name="Google Shape;374;p15"/>
          <p:cNvPicPr preferRelativeResize="0"/>
          <p:nvPr/>
        </p:nvPicPr>
        <p:blipFill rotWithShape="1">
          <a:blip r:embed="rId4">
            <a:alphaModFix/>
          </a:blip>
          <a:srcRect b="0" l="0" r="0" t="0"/>
          <a:stretch/>
        </p:blipFill>
        <p:spPr>
          <a:xfrm>
            <a:off x="5633158" y="3352139"/>
            <a:ext cx="3209925" cy="256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6"/>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Clr>
                <a:srgbClr val="A5A5A5"/>
              </a:buClr>
              <a:buSzPts val="2160"/>
              <a:buFont typeface="Noto Sans Symbols"/>
              <a:buNone/>
            </a:pPr>
            <a:r>
              <a:rPr b="1" lang="en-US" sz="2400">
                <a:solidFill>
                  <a:srgbClr val="262626"/>
                </a:solidFill>
                <a:latin typeface="Calibri"/>
                <a:ea typeface="Calibri"/>
                <a:cs typeface="Calibri"/>
                <a:sym typeface="Calibri"/>
              </a:rPr>
              <a:t>Syntax Directed Translation Schemes</a:t>
            </a:r>
            <a:endParaRPr/>
          </a:p>
        </p:txBody>
      </p:sp>
      <p:sp>
        <p:nvSpPr>
          <p:cNvPr id="380" name="Google Shape;380;p16"/>
          <p:cNvSpPr txBox="1"/>
          <p:nvPr/>
        </p:nvSpPr>
        <p:spPr>
          <a:xfrm>
            <a:off x="994491" y="1464907"/>
            <a:ext cx="7556508" cy="62478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Syntax Directed Translation Schemes: </a:t>
            </a:r>
            <a:r>
              <a:rPr lang="en-US" sz="1800">
                <a:solidFill>
                  <a:schemeClr val="dk1"/>
                </a:solidFill>
                <a:latin typeface="Calibri"/>
                <a:ea typeface="Calibri"/>
                <a:cs typeface="Calibri"/>
                <a:sym typeface="Calibri"/>
              </a:rPr>
              <a:t>A translation scheme is a context free grammar in which</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Attributes are associated with grammar symbols</a:t>
            </a:r>
            <a:endParaRPr/>
          </a:p>
          <a:p>
            <a:pPr indent="0" lvl="1" marL="45720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Semantic actions are enclosed between braces {} and are inserted within the right-hand side of productions.</a:t>
            </a:r>
            <a:endParaRPr/>
          </a:p>
          <a:p>
            <a:pPr indent="-171450" lvl="1" marL="7429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171450" lvl="1" marL="7429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81" name="Google Shape;381;p16"/>
          <p:cNvGrpSpPr/>
          <p:nvPr/>
        </p:nvGrpSpPr>
        <p:grpSpPr>
          <a:xfrm>
            <a:off x="1752600" y="3695116"/>
            <a:ext cx="6934200" cy="2796745"/>
            <a:chOff x="1152" y="1488"/>
            <a:chExt cx="3744" cy="1648"/>
          </a:xfrm>
        </p:grpSpPr>
        <p:sp>
          <p:nvSpPr>
            <p:cNvPr id="382" name="Google Shape;382;p16"/>
            <p:cNvSpPr txBox="1"/>
            <p:nvPr/>
          </p:nvSpPr>
          <p:spPr>
            <a:xfrm>
              <a:off x="1152" y="1536"/>
              <a:ext cx="3744" cy="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Production                                    Semantic Action</a:t>
              </a:r>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expr + 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print</a:t>
              </a:r>
              <a:r>
                <a:rPr b="1" lang="en-US" sz="1800">
                  <a:solidFill>
                    <a:schemeClr val="dk1"/>
                  </a:solidFill>
                  <a:latin typeface="Times New Roman"/>
                  <a:ea typeface="Times New Roman"/>
                  <a:cs typeface="Times New Roman"/>
                  <a:sym typeface="Times New Roman"/>
                </a:rPr>
                <a:t>(‘+’)}</a:t>
              </a:r>
              <a:endParaRPr b="1" i="1" sz="1800">
                <a:solidFill>
                  <a:schemeClr val="dk1"/>
                </a:solidFill>
                <a:latin typeface="Times New Roman"/>
                <a:ea typeface="Times New Roman"/>
                <a:cs typeface="Times New Roman"/>
                <a:sym typeface="Times New Roman"/>
              </a:endParaRPr>
            </a:p>
            <a:p>
              <a:pPr indent="0" lvl="0" marL="0" marR="0" rtl="0" algn="l">
                <a:lnSpc>
                  <a:spcPct val="7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expr – 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print</a:t>
              </a:r>
              <a:r>
                <a:rPr b="1" lang="en-US" sz="1800">
                  <a:solidFill>
                    <a:schemeClr val="dk1"/>
                  </a:solidFill>
                  <a:latin typeface="Times New Roman"/>
                  <a:ea typeface="Times New Roman"/>
                  <a:cs typeface="Times New Roman"/>
                  <a:sym typeface="Times New Roman"/>
                </a:rPr>
                <a:t>(‘ - ’)}</a:t>
              </a:r>
              <a:endParaRPr b="1" i="1" sz="1800">
                <a:solidFill>
                  <a:schemeClr val="dk1"/>
                </a:solidFill>
                <a:latin typeface="Times New Roman"/>
                <a:ea typeface="Times New Roman"/>
                <a:cs typeface="Times New Roman"/>
                <a:sym typeface="Times New Roman"/>
              </a:endParaRPr>
            </a:p>
            <a:p>
              <a:pPr indent="0" lvl="0" marL="0" marR="0" rtl="0" algn="l">
                <a:lnSpc>
                  <a:spcPct val="7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print</a:t>
              </a:r>
              <a:r>
                <a:rPr b="1" lang="en-US" sz="1800">
                  <a:solidFill>
                    <a:schemeClr val="dk1"/>
                  </a:solidFill>
                  <a:latin typeface="Times New Roman"/>
                  <a:ea typeface="Times New Roman"/>
                  <a:cs typeface="Times New Roman"/>
                  <a:sym typeface="Times New Roman"/>
                </a:rPr>
                <a:t>(      )}</a:t>
              </a:r>
              <a:endParaRPr b="1" i="1" sz="1800">
                <a:solidFill>
                  <a:schemeClr val="dk1"/>
                </a:solidFill>
                <a:latin typeface="Times New Roman"/>
                <a:ea typeface="Times New Roman"/>
                <a:cs typeface="Times New Roman"/>
                <a:sym typeface="Times New Roman"/>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0</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print</a:t>
              </a:r>
              <a:r>
                <a:rPr b="1" lang="en-US" sz="1800">
                  <a:solidFill>
                    <a:schemeClr val="dk1"/>
                  </a:solidFill>
                  <a:latin typeface="Times New Roman"/>
                  <a:ea typeface="Times New Roman"/>
                  <a:cs typeface="Times New Roman"/>
                  <a:sym typeface="Times New Roman"/>
                </a:rPr>
                <a:t>(‘0’)}</a:t>
              </a:r>
              <a:endParaRPr b="1" i="1" sz="1800">
                <a:solidFill>
                  <a:schemeClr val="dk1"/>
                </a:solidFill>
                <a:latin typeface="Times New Roman"/>
                <a:ea typeface="Times New Roman"/>
                <a:cs typeface="Times New Roman"/>
                <a:sym typeface="Times New Roman"/>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1 </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print</a:t>
              </a:r>
              <a:r>
                <a:rPr b="1" lang="en-US" sz="1800">
                  <a:solidFill>
                    <a:schemeClr val="dk1"/>
                  </a:solidFill>
                  <a:latin typeface="Times New Roman"/>
                  <a:ea typeface="Times New Roman"/>
                  <a:cs typeface="Times New Roman"/>
                  <a:sym typeface="Times New Roman"/>
                </a:rPr>
                <a:t>(‘1’)}</a:t>
              </a:r>
              <a:endParaRPr b="1" i="1" sz="1800">
                <a:solidFill>
                  <a:schemeClr val="dk1"/>
                </a:solidFill>
                <a:latin typeface="Times New Roman"/>
                <a:ea typeface="Times New Roman"/>
                <a:cs typeface="Times New Roman"/>
                <a:sym typeface="Times New Roman"/>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                                           ….</a:t>
              </a:r>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9</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print</a:t>
              </a:r>
              <a:r>
                <a:rPr b="1" lang="en-US" sz="1800">
                  <a:solidFill>
                    <a:schemeClr val="dk1"/>
                  </a:solidFill>
                  <a:latin typeface="Times New Roman"/>
                  <a:ea typeface="Times New Roman"/>
                  <a:cs typeface="Times New Roman"/>
                  <a:sym typeface="Times New Roman"/>
                </a:rPr>
                <a:t>(‘9’)}</a:t>
              </a:r>
              <a:endParaRPr b="1" i="1" sz="1800">
                <a:solidFill>
                  <a:schemeClr val="dk1"/>
                </a:solidFill>
                <a:latin typeface="Times New Roman"/>
                <a:ea typeface="Times New Roman"/>
                <a:cs typeface="Times New Roman"/>
                <a:sym typeface="Times New Roman"/>
              </a:endParaRPr>
            </a:p>
            <a:p>
              <a:pPr indent="0" lvl="0" marL="0" marR="0" rtl="0" algn="l">
                <a:lnSpc>
                  <a:spcPct val="50000"/>
                </a:lnSpc>
                <a:spcBef>
                  <a:spcPts val="900"/>
                </a:spcBef>
                <a:spcAft>
                  <a:spcPts val="0"/>
                </a:spcAft>
                <a:buNone/>
              </a:pPr>
              <a:r>
                <a:t/>
              </a:r>
              <a:endParaRPr b="1" i="1" sz="1800">
                <a:solidFill>
                  <a:schemeClr val="dk1"/>
                </a:solidFill>
                <a:latin typeface="Times New Roman"/>
                <a:ea typeface="Times New Roman"/>
                <a:cs typeface="Times New Roman"/>
                <a:sym typeface="Times New Roman"/>
              </a:endParaRPr>
            </a:p>
          </p:txBody>
        </p:sp>
        <p:cxnSp>
          <p:nvCxnSpPr>
            <p:cNvPr id="383" name="Google Shape;383;p16"/>
            <p:cNvCxnSpPr/>
            <p:nvPr/>
          </p:nvCxnSpPr>
          <p:spPr>
            <a:xfrm>
              <a:off x="1152" y="1536"/>
              <a:ext cx="3168" cy="0"/>
            </a:xfrm>
            <a:prstGeom prst="straightConnector1">
              <a:avLst/>
            </a:prstGeom>
            <a:noFill/>
            <a:ln cap="flat" cmpd="sng" w="9525">
              <a:solidFill>
                <a:schemeClr val="dk1"/>
              </a:solidFill>
              <a:prstDash val="solid"/>
              <a:round/>
              <a:headEnd len="med" w="med" type="none"/>
              <a:tailEnd len="med" w="med" type="none"/>
            </a:ln>
          </p:spPr>
        </p:cxnSp>
        <p:cxnSp>
          <p:nvCxnSpPr>
            <p:cNvPr id="384" name="Google Shape;384;p16"/>
            <p:cNvCxnSpPr/>
            <p:nvPr/>
          </p:nvCxnSpPr>
          <p:spPr>
            <a:xfrm>
              <a:off x="1152" y="1488"/>
              <a:ext cx="3168" cy="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16"/>
            <p:cNvCxnSpPr/>
            <p:nvPr/>
          </p:nvCxnSpPr>
          <p:spPr>
            <a:xfrm>
              <a:off x="1152" y="3024"/>
              <a:ext cx="3168" cy="0"/>
            </a:xfrm>
            <a:prstGeom prst="straightConnector1">
              <a:avLst/>
            </a:prstGeom>
            <a:noFill/>
            <a:ln cap="flat" cmpd="sng" w="9525">
              <a:solidFill>
                <a:schemeClr val="dk1"/>
              </a:solidFill>
              <a:prstDash val="solid"/>
              <a:round/>
              <a:headEnd len="med" w="med" type="none"/>
              <a:tailEnd len="med" w="med" type="none"/>
            </a:ln>
          </p:spPr>
        </p:cxnSp>
        <p:cxnSp>
          <p:nvCxnSpPr>
            <p:cNvPr id="386" name="Google Shape;386;p16"/>
            <p:cNvCxnSpPr/>
            <p:nvPr/>
          </p:nvCxnSpPr>
          <p:spPr>
            <a:xfrm>
              <a:off x="1152" y="1728"/>
              <a:ext cx="3168"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7"/>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Clr>
                <a:srgbClr val="A5A5A5"/>
              </a:buClr>
              <a:buSzPts val="2160"/>
              <a:buFont typeface="Noto Sans Symbols"/>
              <a:buNone/>
            </a:pPr>
            <a:r>
              <a:rPr b="1" lang="en-US" sz="2400">
                <a:solidFill>
                  <a:srgbClr val="262626"/>
                </a:solidFill>
                <a:latin typeface="Calibri"/>
                <a:ea typeface="Calibri"/>
                <a:cs typeface="Calibri"/>
                <a:sym typeface="Calibri"/>
              </a:rPr>
              <a:t>Syntax Directed Translation Schemes</a:t>
            </a:r>
            <a:endParaRPr/>
          </a:p>
        </p:txBody>
      </p:sp>
      <p:sp>
        <p:nvSpPr>
          <p:cNvPr id="392" name="Google Shape;392;p17"/>
          <p:cNvSpPr txBox="1"/>
          <p:nvPr/>
        </p:nvSpPr>
        <p:spPr>
          <a:xfrm>
            <a:off x="910085" y="1647789"/>
            <a:ext cx="7556508" cy="4555093"/>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171450" lvl="1" marL="74295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171450" lvl="1" marL="74295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ctr">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93" name="Google Shape;393;p17"/>
          <p:cNvGrpSpPr/>
          <p:nvPr/>
        </p:nvGrpSpPr>
        <p:grpSpPr>
          <a:xfrm>
            <a:off x="645938" y="3092554"/>
            <a:ext cx="6701709" cy="3206469"/>
            <a:chOff x="288" y="3936"/>
            <a:chExt cx="3312" cy="1645"/>
          </a:xfrm>
        </p:grpSpPr>
        <p:sp>
          <p:nvSpPr>
            <p:cNvPr id="394" name="Google Shape;394;p17"/>
            <p:cNvSpPr txBox="1"/>
            <p:nvPr/>
          </p:nvSpPr>
          <p:spPr>
            <a:xfrm>
              <a:off x="432" y="5136"/>
              <a:ext cx="624"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term</a:t>
              </a:r>
              <a:endParaRPr/>
            </a:p>
          </p:txBody>
        </p:sp>
        <p:sp>
          <p:nvSpPr>
            <p:cNvPr id="395" name="Google Shape;395;p17"/>
            <p:cNvSpPr txBox="1"/>
            <p:nvPr/>
          </p:nvSpPr>
          <p:spPr>
            <a:xfrm>
              <a:off x="2592" y="4320"/>
              <a:ext cx="624"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term</a:t>
              </a:r>
              <a:endParaRPr/>
            </a:p>
          </p:txBody>
        </p:sp>
        <p:sp>
          <p:nvSpPr>
            <p:cNvPr id="396" name="Google Shape;396;p17"/>
            <p:cNvSpPr txBox="1"/>
            <p:nvPr/>
          </p:nvSpPr>
          <p:spPr>
            <a:xfrm>
              <a:off x="1488" y="4800"/>
              <a:ext cx="624"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term</a:t>
              </a:r>
              <a:endParaRPr/>
            </a:p>
          </p:txBody>
        </p:sp>
        <p:sp>
          <p:nvSpPr>
            <p:cNvPr id="397" name="Google Shape;397;p17"/>
            <p:cNvSpPr txBox="1"/>
            <p:nvPr/>
          </p:nvSpPr>
          <p:spPr>
            <a:xfrm>
              <a:off x="432" y="4800"/>
              <a:ext cx="624"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expr</a:t>
              </a:r>
              <a:endParaRPr/>
            </a:p>
          </p:txBody>
        </p:sp>
        <p:sp>
          <p:nvSpPr>
            <p:cNvPr id="398" name="Google Shape;398;p17"/>
            <p:cNvSpPr txBox="1"/>
            <p:nvPr/>
          </p:nvSpPr>
          <p:spPr>
            <a:xfrm>
              <a:off x="1152" y="4320"/>
              <a:ext cx="624"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expr</a:t>
              </a:r>
              <a:endParaRPr/>
            </a:p>
          </p:txBody>
        </p:sp>
        <p:sp>
          <p:nvSpPr>
            <p:cNvPr id="399" name="Google Shape;399;p17"/>
            <p:cNvSpPr txBox="1"/>
            <p:nvPr/>
          </p:nvSpPr>
          <p:spPr>
            <a:xfrm>
              <a:off x="2016" y="3936"/>
              <a:ext cx="624"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expr</a:t>
              </a:r>
              <a:endParaRPr/>
            </a:p>
          </p:txBody>
        </p:sp>
        <p:sp>
          <p:nvSpPr>
            <p:cNvPr id="400" name="Google Shape;400;p17"/>
            <p:cNvSpPr txBox="1"/>
            <p:nvPr/>
          </p:nvSpPr>
          <p:spPr>
            <a:xfrm>
              <a:off x="288" y="5376"/>
              <a:ext cx="288"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9</a:t>
              </a:r>
              <a:endParaRPr/>
            </a:p>
          </p:txBody>
        </p:sp>
        <p:sp>
          <p:nvSpPr>
            <p:cNvPr id="401" name="Google Shape;401;p17"/>
            <p:cNvSpPr txBox="1"/>
            <p:nvPr/>
          </p:nvSpPr>
          <p:spPr>
            <a:xfrm>
              <a:off x="1392" y="5040"/>
              <a:ext cx="288"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5</a:t>
              </a:r>
              <a:endParaRPr/>
            </a:p>
          </p:txBody>
        </p:sp>
        <p:sp>
          <p:nvSpPr>
            <p:cNvPr id="402" name="Google Shape;402;p17"/>
            <p:cNvSpPr txBox="1"/>
            <p:nvPr/>
          </p:nvSpPr>
          <p:spPr>
            <a:xfrm>
              <a:off x="2496" y="4560"/>
              <a:ext cx="288"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2</a:t>
              </a:r>
              <a:endParaRPr/>
            </a:p>
          </p:txBody>
        </p:sp>
        <p:sp>
          <p:nvSpPr>
            <p:cNvPr id="403" name="Google Shape;403;p17"/>
            <p:cNvSpPr txBox="1"/>
            <p:nvPr/>
          </p:nvSpPr>
          <p:spPr>
            <a:xfrm>
              <a:off x="1056" y="4608"/>
              <a:ext cx="288"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endParaRPr/>
            </a:p>
          </p:txBody>
        </p:sp>
        <p:sp>
          <p:nvSpPr>
            <p:cNvPr id="404" name="Google Shape;404;p17"/>
            <p:cNvSpPr txBox="1"/>
            <p:nvPr/>
          </p:nvSpPr>
          <p:spPr>
            <a:xfrm>
              <a:off x="1872" y="4224"/>
              <a:ext cx="288"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endParaRPr/>
            </a:p>
          </p:txBody>
        </p:sp>
        <p:sp>
          <p:nvSpPr>
            <p:cNvPr id="405" name="Google Shape;405;p17"/>
            <p:cNvSpPr txBox="1"/>
            <p:nvPr/>
          </p:nvSpPr>
          <p:spPr>
            <a:xfrm>
              <a:off x="1536" y="4560"/>
              <a:ext cx="768"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print</a:t>
              </a:r>
              <a:r>
                <a:rPr b="1" lang="en-US" sz="2000">
                  <a:solidFill>
                    <a:schemeClr val="dk1"/>
                  </a:solidFill>
                  <a:latin typeface="Times New Roman"/>
                  <a:ea typeface="Times New Roman"/>
                  <a:cs typeface="Times New Roman"/>
                  <a:sym typeface="Times New Roman"/>
                </a:rPr>
                <a:t>(‘-’)}</a:t>
              </a:r>
              <a:endParaRPr/>
            </a:p>
          </p:txBody>
        </p:sp>
        <p:sp>
          <p:nvSpPr>
            <p:cNvPr id="406" name="Google Shape;406;p17"/>
            <p:cNvSpPr txBox="1"/>
            <p:nvPr/>
          </p:nvSpPr>
          <p:spPr>
            <a:xfrm>
              <a:off x="625" y="5376"/>
              <a:ext cx="767"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print</a:t>
              </a:r>
              <a:r>
                <a:rPr b="1" lang="en-US" sz="2000">
                  <a:solidFill>
                    <a:schemeClr val="dk1"/>
                  </a:solidFill>
                  <a:latin typeface="Times New Roman"/>
                  <a:ea typeface="Times New Roman"/>
                  <a:cs typeface="Times New Roman"/>
                  <a:sym typeface="Times New Roman"/>
                </a:rPr>
                <a:t>(‘9’)}</a:t>
              </a:r>
              <a:endParaRPr/>
            </a:p>
          </p:txBody>
        </p:sp>
        <p:sp>
          <p:nvSpPr>
            <p:cNvPr id="407" name="Google Shape;407;p17"/>
            <p:cNvSpPr txBox="1"/>
            <p:nvPr/>
          </p:nvSpPr>
          <p:spPr>
            <a:xfrm>
              <a:off x="1729" y="5040"/>
              <a:ext cx="767"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print</a:t>
              </a:r>
              <a:r>
                <a:rPr b="1" lang="en-US" sz="2000">
                  <a:solidFill>
                    <a:schemeClr val="dk1"/>
                  </a:solidFill>
                  <a:latin typeface="Times New Roman"/>
                  <a:ea typeface="Times New Roman"/>
                  <a:cs typeface="Times New Roman"/>
                  <a:sym typeface="Times New Roman"/>
                </a:rPr>
                <a:t>(‘5’)}</a:t>
              </a:r>
              <a:endParaRPr/>
            </a:p>
          </p:txBody>
        </p:sp>
        <p:sp>
          <p:nvSpPr>
            <p:cNvPr id="408" name="Google Shape;408;p17"/>
            <p:cNvSpPr txBox="1"/>
            <p:nvPr/>
          </p:nvSpPr>
          <p:spPr>
            <a:xfrm>
              <a:off x="2833" y="4560"/>
              <a:ext cx="767"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print</a:t>
              </a:r>
              <a:r>
                <a:rPr b="1" lang="en-US" sz="2000">
                  <a:solidFill>
                    <a:schemeClr val="dk1"/>
                  </a:solidFill>
                  <a:latin typeface="Times New Roman"/>
                  <a:ea typeface="Times New Roman"/>
                  <a:cs typeface="Times New Roman"/>
                  <a:sym typeface="Times New Roman"/>
                </a:rPr>
                <a:t>(‘2’)}</a:t>
              </a:r>
              <a:endParaRPr/>
            </a:p>
          </p:txBody>
        </p:sp>
        <p:sp>
          <p:nvSpPr>
            <p:cNvPr id="409" name="Google Shape;409;p17"/>
            <p:cNvSpPr txBox="1"/>
            <p:nvPr/>
          </p:nvSpPr>
          <p:spPr>
            <a:xfrm>
              <a:off x="2496" y="4032"/>
              <a:ext cx="767" cy="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a:t>
              </a:r>
              <a:r>
                <a:rPr b="1" i="1" lang="en-US" sz="2000">
                  <a:solidFill>
                    <a:schemeClr val="dk1"/>
                  </a:solidFill>
                  <a:latin typeface="Times New Roman"/>
                  <a:ea typeface="Times New Roman"/>
                  <a:cs typeface="Times New Roman"/>
                  <a:sym typeface="Times New Roman"/>
                </a:rPr>
                <a:t>print</a:t>
              </a:r>
              <a:r>
                <a:rPr b="1" lang="en-US" sz="2000">
                  <a:solidFill>
                    <a:schemeClr val="dk1"/>
                  </a:solidFill>
                  <a:latin typeface="Times New Roman"/>
                  <a:ea typeface="Times New Roman"/>
                  <a:cs typeface="Times New Roman"/>
                  <a:sym typeface="Times New Roman"/>
                </a:rPr>
                <a:t>(‘+’)}</a:t>
              </a:r>
              <a:endParaRPr/>
            </a:p>
          </p:txBody>
        </p:sp>
        <p:cxnSp>
          <p:nvCxnSpPr>
            <p:cNvPr id="410" name="Google Shape;410;p17"/>
            <p:cNvCxnSpPr/>
            <p:nvPr/>
          </p:nvCxnSpPr>
          <p:spPr>
            <a:xfrm flipH="1">
              <a:off x="384" y="5328"/>
              <a:ext cx="144" cy="96"/>
            </a:xfrm>
            <a:prstGeom prst="straightConnector1">
              <a:avLst/>
            </a:prstGeom>
            <a:noFill/>
            <a:ln cap="flat" cmpd="sng" w="9525">
              <a:solidFill>
                <a:schemeClr val="dk1"/>
              </a:solidFill>
              <a:prstDash val="solid"/>
              <a:round/>
              <a:headEnd len="med" w="med" type="none"/>
              <a:tailEnd len="med" w="med" type="none"/>
            </a:ln>
          </p:spPr>
        </p:cxnSp>
        <p:cxnSp>
          <p:nvCxnSpPr>
            <p:cNvPr id="411" name="Google Shape;411;p17"/>
            <p:cNvCxnSpPr/>
            <p:nvPr/>
          </p:nvCxnSpPr>
          <p:spPr>
            <a:xfrm flipH="1">
              <a:off x="1152" y="4512"/>
              <a:ext cx="144" cy="144"/>
            </a:xfrm>
            <a:prstGeom prst="straightConnector1">
              <a:avLst/>
            </a:prstGeom>
            <a:noFill/>
            <a:ln cap="flat" cmpd="sng" w="9525">
              <a:solidFill>
                <a:schemeClr val="dk1"/>
              </a:solidFill>
              <a:prstDash val="solid"/>
              <a:round/>
              <a:headEnd len="med" w="med" type="none"/>
              <a:tailEnd len="med" w="med" type="none"/>
            </a:ln>
          </p:spPr>
        </p:cxnSp>
        <p:cxnSp>
          <p:nvCxnSpPr>
            <p:cNvPr id="412" name="Google Shape;412;p17"/>
            <p:cNvCxnSpPr/>
            <p:nvPr/>
          </p:nvCxnSpPr>
          <p:spPr>
            <a:xfrm>
              <a:off x="576" y="4992"/>
              <a:ext cx="0" cy="192"/>
            </a:xfrm>
            <a:prstGeom prst="straightConnector1">
              <a:avLst/>
            </a:prstGeom>
            <a:noFill/>
            <a:ln cap="flat" cmpd="sng" w="9525">
              <a:solidFill>
                <a:schemeClr val="dk1"/>
              </a:solidFill>
              <a:prstDash val="solid"/>
              <a:round/>
              <a:headEnd len="med" w="med" type="none"/>
              <a:tailEnd len="med" w="med" type="none"/>
            </a:ln>
          </p:spPr>
        </p:cxnSp>
        <p:cxnSp>
          <p:nvCxnSpPr>
            <p:cNvPr id="413" name="Google Shape;413;p17"/>
            <p:cNvCxnSpPr/>
            <p:nvPr/>
          </p:nvCxnSpPr>
          <p:spPr>
            <a:xfrm flipH="1">
              <a:off x="624" y="4512"/>
              <a:ext cx="576" cy="336"/>
            </a:xfrm>
            <a:prstGeom prst="straightConnector1">
              <a:avLst/>
            </a:prstGeom>
            <a:noFill/>
            <a:ln cap="flat" cmpd="sng" w="9525">
              <a:solidFill>
                <a:schemeClr val="dk1"/>
              </a:solidFill>
              <a:prstDash val="solid"/>
              <a:round/>
              <a:headEnd len="med" w="med" type="none"/>
              <a:tailEnd len="med" w="med" type="none"/>
            </a:ln>
          </p:spPr>
        </p:cxnSp>
        <p:cxnSp>
          <p:nvCxnSpPr>
            <p:cNvPr id="414" name="Google Shape;414;p17"/>
            <p:cNvCxnSpPr/>
            <p:nvPr/>
          </p:nvCxnSpPr>
          <p:spPr>
            <a:xfrm>
              <a:off x="1344" y="4512"/>
              <a:ext cx="192" cy="336"/>
            </a:xfrm>
            <a:prstGeom prst="straightConnector1">
              <a:avLst/>
            </a:prstGeom>
            <a:noFill/>
            <a:ln cap="flat" cmpd="sng" w="9525">
              <a:solidFill>
                <a:schemeClr val="dk1"/>
              </a:solidFill>
              <a:prstDash val="solid"/>
              <a:round/>
              <a:headEnd len="med" w="med" type="none"/>
              <a:tailEnd len="med" w="med" type="none"/>
            </a:ln>
          </p:spPr>
        </p:cxnSp>
        <p:cxnSp>
          <p:nvCxnSpPr>
            <p:cNvPr id="415" name="Google Shape;415;p17"/>
            <p:cNvCxnSpPr/>
            <p:nvPr/>
          </p:nvCxnSpPr>
          <p:spPr>
            <a:xfrm flipH="1">
              <a:off x="1488" y="4992"/>
              <a:ext cx="96" cy="96"/>
            </a:xfrm>
            <a:prstGeom prst="straightConnector1">
              <a:avLst/>
            </a:prstGeom>
            <a:noFill/>
            <a:ln cap="flat" cmpd="sng" w="9525">
              <a:solidFill>
                <a:schemeClr val="dk1"/>
              </a:solidFill>
              <a:prstDash val="solid"/>
              <a:round/>
              <a:headEnd len="med" w="med" type="none"/>
              <a:tailEnd len="med" w="med" type="none"/>
            </a:ln>
          </p:spPr>
        </p:cxnSp>
        <p:cxnSp>
          <p:nvCxnSpPr>
            <p:cNvPr id="416" name="Google Shape;416;p17"/>
            <p:cNvCxnSpPr/>
            <p:nvPr/>
          </p:nvCxnSpPr>
          <p:spPr>
            <a:xfrm flipH="1">
              <a:off x="2592" y="4512"/>
              <a:ext cx="96" cy="96"/>
            </a:xfrm>
            <a:prstGeom prst="straightConnector1">
              <a:avLst/>
            </a:prstGeom>
            <a:noFill/>
            <a:ln cap="flat" cmpd="sng" w="9525">
              <a:solidFill>
                <a:schemeClr val="dk1"/>
              </a:solidFill>
              <a:prstDash val="solid"/>
              <a:round/>
              <a:headEnd len="med" w="med" type="none"/>
              <a:tailEnd len="med" w="med" type="none"/>
            </a:ln>
          </p:spPr>
        </p:cxnSp>
        <p:cxnSp>
          <p:nvCxnSpPr>
            <p:cNvPr id="417" name="Google Shape;417;p17"/>
            <p:cNvCxnSpPr/>
            <p:nvPr/>
          </p:nvCxnSpPr>
          <p:spPr>
            <a:xfrm flipH="1">
              <a:off x="1968" y="4128"/>
              <a:ext cx="144" cy="144"/>
            </a:xfrm>
            <a:prstGeom prst="straightConnector1">
              <a:avLst/>
            </a:prstGeom>
            <a:noFill/>
            <a:ln cap="flat" cmpd="sng" w="9525">
              <a:solidFill>
                <a:schemeClr val="dk1"/>
              </a:solidFill>
              <a:prstDash val="solid"/>
              <a:round/>
              <a:headEnd len="med" w="med" type="none"/>
              <a:tailEnd len="med" w="med" type="none"/>
            </a:ln>
          </p:spPr>
        </p:cxnSp>
        <p:cxnSp>
          <p:nvCxnSpPr>
            <p:cNvPr id="418" name="Google Shape;418;p17"/>
            <p:cNvCxnSpPr/>
            <p:nvPr/>
          </p:nvCxnSpPr>
          <p:spPr>
            <a:xfrm>
              <a:off x="2256" y="4128"/>
              <a:ext cx="384" cy="240"/>
            </a:xfrm>
            <a:prstGeom prst="straightConnector1">
              <a:avLst/>
            </a:prstGeom>
            <a:noFill/>
            <a:ln cap="flat" cmpd="sng" w="9525">
              <a:solidFill>
                <a:schemeClr val="dk1"/>
              </a:solidFill>
              <a:prstDash val="solid"/>
              <a:round/>
              <a:headEnd len="med" w="med" type="none"/>
              <a:tailEnd len="med" w="med" type="none"/>
            </a:ln>
          </p:spPr>
        </p:cxnSp>
        <p:cxnSp>
          <p:nvCxnSpPr>
            <p:cNvPr id="419" name="Google Shape;419;p17"/>
            <p:cNvCxnSpPr/>
            <p:nvPr/>
          </p:nvCxnSpPr>
          <p:spPr>
            <a:xfrm flipH="1">
              <a:off x="1392" y="4080"/>
              <a:ext cx="624" cy="288"/>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17"/>
            <p:cNvCxnSpPr/>
            <p:nvPr/>
          </p:nvCxnSpPr>
          <p:spPr>
            <a:xfrm>
              <a:off x="1728" y="4992"/>
              <a:ext cx="192" cy="96"/>
            </a:xfrm>
            <a:prstGeom prst="straightConnector1">
              <a:avLst/>
            </a:prstGeom>
            <a:noFill/>
            <a:ln cap="flat" cmpd="sng" w="9525">
              <a:solidFill>
                <a:schemeClr val="dk1"/>
              </a:solidFill>
              <a:prstDash val="dot"/>
              <a:round/>
              <a:headEnd len="med" w="med" type="none"/>
              <a:tailEnd len="med" w="med" type="none"/>
            </a:ln>
          </p:spPr>
        </p:cxnSp>
        <p:cxnSp>
          <p:nvCxnSpPr>
            <p:cNvPr id="421" name="Google Shape;421;p17"/>
            <p:cNvCxnSpPr/>
            <p:nvPr/>
          </p:nvCxnSpPr>
          <p:spPr>
            <a:xfrm>
              <a:off x="720" y="5328"/>
              <a:ext cx="96" cy="96"/>
            </a:xfrm>
            <a:prstGeom prst="straightConnector1">
              <a:avLst/>
            </a:prstGeom>
            <a:noFill/>
            <a:ln cap="flat" cmpd="sng" w="9525">
              <a:solidFill>
                <a:schemeClr val="dk1"/>
              </a:solidFill>
              <a:prstDash val="dot"/>
              <a:round/>
              <a:headEnd len="med" w="med" type="none"/>
              <a:tailEnd len="med" w="med" type="none"/>
            </a:ln>
          </p:spPr>
        </p:cxnSp>
        <p:cxnSp>
          <p:nvCxnSpPr>
            <p:cNvPr id="422" name="Google Shape;422;p17"/>
            <p:cNvCxnSpPr/>
            <p:nvPr/>
          </p:nvCxnSpPr>
          <p:spPr>
            <a:xfrm>
              <a:off x="1440" y="4464"/>
              <a:ext cx="192" cy="144"/>
            </a:xfrm>
            <a:prstGeom prst="straightConnector1">
              <a:avLst/>
            </a:prstGeom>
            <a:noFill/>
            <a:ln cap="flat" cmpd="sng" w="9525">
              <a:solidFill>
                <a:schemeClr val="dk1"/>
              </a:solidFill>
              <a:prstDash val="dot"/>
              <a:round/>
              <a:headEnd len="med" w="med" type="none"/>
              <a:tailEnd len="med" w="med" type="none"/>
            </a:ln>
          </p:spPr>
        </p:cxnSp>
        <p:cxnSp>
          <p:nvCxnSpPr>
            <p:cNvPr id="423" name="Google Shape;423;p17"/>
            <p:cNvCxnSpPr/>
            <p:nvPr/>
          </p:nvCxnSpPr>
          <p:spPr>
            <a:xfrm>
              <a:off x="2832" y="4512"/>
              <a:ext cx="192" cy="96"/>
            </a:xfrm>
            <a:prstGeom prst="straightConnector1">
              <a:avLst/>
            </a:prstGeom>
            <a:noFill/>
            <a:ln cap="flat" cmpd="sng" w="9525">
              <a:solidFill>
                <a:schemeClr val="dk1"/>
              </a:solidFill>
              <a:prstDash val="dot"/>
              <a:round/>
              <a:headEnd len="med" w="med" type="none"/>
              <a:tailEnd len="med" w="med" type="none"/>
            </a:ln>
          </p:spPr>
        </p:cxnSp>
        <p:cxnSp>
          <p:nvCxnSpPr>
            <p:cNvPr id="424" name="Google Shape;424;p17"/>
            <p:cNvCxnSpPr/>
            <p:nvPr/>
          </p:nvCxnSpPr>
          <p:spPr>
            <a:xfrm>
              <a:off x="2352" y="4080"/>
              <a:ext cx="192" cy="96"/>
            </a:xfrm>
            <a:prstGeom prst="straightConnector1">
              <a:avLst/>
            </a:prstGeom>
            <a:noFill/>
            <a:ln cap="flat" cmpd="sng" w="9525">
              <a:solidFill>
                <a:schemeClr val="dk1"/>
              </a:solidFill>
              <a:prstDash val="dot"/>
              <a:round/>
              <a:headEnd len="med" w="med" type="none"/>
              <a:tailEnd len="med" w="med" type="none"/>
            </a:ln>
          </p:spPr>
        </p:cxnSp>
      </p:grpSp>
      <p:sp>
        <p:nvSpPr>
          <p:cNvPr id="425" name="Google Shape;425;p17"/>
          <p:cNvSpPr txBox="1"/>
          <p:nvPr/>
        </p:nvSpPr>
        <p:spPr>
          <a:xfrm>
            <a:off x="5368008" y="1219201"/>
            <a:ext cx="3691597" cy="1938992"/>
          </a:xfrm>
          <a:prstGeom prst="rect">
            <a:avLst/>
          </a:prstGeom>
          <a:solidFill>
            <a:srgbClr val="009999"/>
          </a:solidFill>
          <a:ln cap="flat" cmpd="sng" w="12700">
            <a:solidFill>
              <a:srgbClr val="00999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FF66"/>
                </a:solidFill>
                <a:latin typeface="Calibri"/>
                <a:ea typeface="Calibri"/>
                <a:cs typeface="Calibri"/>
                <a:sym typeface="Calibri"/>
              </a:rPr>
              <a:t>A translation scheme is like a syntax-directed definition except the order of evaluation of the semantic rules is explicitly shown.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25"/>
                                        </p:tgtEl>
                                        <p:attrNameLst>
                                          <p:attrName>style.visibility</p:attrName>
                                        </p:attrNameLst>
                                      </p:cBhvr>
                                      <p:to>
                                        <p:strVal val="visible"/>
                                      </p:to>
                                    </p:set>
                                    <p:anim calcmode="lin" valueType="num">
                                      <p:cBhvr additive="base">
                                        <p:cTn dur="500"/>
                                        <p:tgtEl>
                                          <p:spTgt spid="425"/>
                                        </p:tgtEl>
                                        <p:attrNameLst>
                                          <p:attrName>ppt_w</p:attrName>
                                        </p:attrNameLst>
                                      </p:cBhvr>
                                      <p:tavLst>
                                        <p:tav fmla="" tm="0">
                                          <p:val>
                                            <p:strVal val="0"/>
                                          </p:val>
                                        </p:tav>
                                        <p:tav fmla="" tm="100000">
                                          <p:val>
                                            <p:strVal val="#ppt_w"/>
                                          </p:val>
                                        </p:tav>
                                      </p:tavLst>
                                    </p:anim>
                                    <p:anim calcmode="lin" valueType="num">
                                      <p:cBhvr additive="base">
                                        <p:cTn dur="500"/>
                                        <p:tgtEl>
                                          <p:spTgt spid="42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8"/>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Class Exercises</a:t>
            </a:r>
            <a:endParaRPr/>
          </a:p>
        </p:txBody>
      </p:sp>
      <p:sp>
        <p:nvSpPr>
          <p:cNvPr id="431" name="Google Shape;431;p18"/>
          <p:cNvSpPr txBox="1"/>
          <p:nvPr/>
        </p:nvSpPr>
        <p:spPr>
          <a:xfrm>
            <a:off x="783772" y="2435897"/>
            <a:ext cx="6245236"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Show the annotated parse tree for the following expressions.</a:t>
            </a:r>
            <a:endParaRPr/>
          </a:p>
          <a:p>
            <a:pPr indent="-400050" lvl="1" marL="85725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2*3+4 </a:t>
            </a:r>
            <a:endParaRPr b="0" i="0" sz="1800" u="none" cap="none" strike="noStrike">
              <a:solidFill>
                <a:schemeClr val="dk1"/>
              </a:solidFill>
              <a:latin typeface="Calibri"/>
              <a:ea typeface="Calibri"/>
              <a:cs typeface="Calibri"/>
              <a:sym typeface="Calibri"/>
            </a:endParaRPr>
          </a:p>
          <a:p>
            <a:pPr indent="-400050" lvl="1" marL="857250" marR="0" rtl="0" algn="l">
              <a:spcBef>
                <a:spcPts val="0"/>
              </a:spcBef>
              <a:spcAft>
                <a:spcPts val="0"/>
              </a:spcAft>
              <a:buClr>
                <a:schemeClr val="dk1"/>
              </a:buClr>
              <a:buSzPts val="1800"/>
              <a:buFont typeface="Corbel"/>
              <a:buAutoNum type="romanUcPeriod"/>
            </a:pPr>
            <a:r>
              <a:rPr b="0" i="0" lang="en-US" sz="1800" u="none" cap="none" strike="noStrike">
                <a:solidFill>
                  <a:schemeClr val="dk1"/>
                </a:solidFill>
                <a:latin typeface="Calibri"/>
                <a:ea typeface="Calibri"/>
                <a:cs typeface="Calibri"/>
                <a:sym typeface="Calibri"/>
              </a:rPr>
              <a:t>2+3-4/5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9"/>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Lecture References</a:t>
            </a:r>
            <a:endParaRPr/>
          </a:p>
        </p:txBody>
      </p:sp>
      <p:sp>
        <p:nvSpPr>
          <p:cNvPr id="437" name="Google Shape;437;p19"/>
          <p:cNvSpPr txBox="1"/>
          <p:nvPr/>
        </p:nvSpPr>
        <p:spPr>
          <a:xfrm>
            <a:off x="783772" y="2435897"/>
            <a:ext cx="715195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Aho, R. Sethi and J. Ullman, </a:t>
            </a:r>
            <a:r>
              <a:rPr b="1" i="1" lang="en-US" sz="1800">
                <a:solidFill>
                  <a:schemeClr val="dk1"/>
                </a:solidFill>
                <a:latin typeface="Calibri"/>
                <a:ea typeface="Calibri"/>
                <a:cs typeface="Calibri"/>
                <a:sym typeface="Calibri"/>
              </a:rPr>
              <a:t>Compilers: Principles, Techniques and Tools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Lecture Outline</a:t>
            </a:r>
            <a:endParaRPr/>
          </a:p>
        </p:txBody>
      </p:sp>
      <p:sp>
        <p:nvSpPr>
          <p:cNvPr id="214" name="Google Shape;214;p2"/>
          <p:cNvSpPr txBox="1"/>
          <p:nvPr>
            <p:ph idx="1" type="subTitle"/>
          </p:nvPr>
        </p:nvSpPr>
        <p:spPr>
          <a:xfrm>
            <a:off x="486697" y="2363928"/>
            <a:ext cx="7754112" cy="300993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160"/>
              <a:buAutoNum type="arabicPeriod"/>
            </a:pPr>
            <a:r>
              <a:rPr lang="en-US" sz="2400">
                <a:solidFill>
                  <a:schemeClr val="dk1"/>
                </a:solidFill>
              </a:rPr>
              <a:t>Syntax Directed Translation</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Syntax Directed Definition</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Synthesized Attribute</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Inherited Attribute</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Syntax Directed Translation Scheme</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Class Exercises</a:t>
            </a:r>
            <a:endParaRPr/>
          </a:p>
          <a:p>
            <a:pPr indent="-240030" lvl="0" marL="342900" rtl="0" algn="l">
              <a:lnSpc>
                <a:spcPct val="100000"/>
              </a:lnSpc>
              <a:spcBef>
                <a:spcPts val="0"/>
              </a:spcBef>
              <a:spcAft>
                <a:spcPts val="0"/>
              </a:spcAft>
              <a:buSzPts val="1620"/>
              <a:buNone/>
            </a:pPr>
            <a:r>
              <a:t/>
            </a:r>
            <a:endParaRPr>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0"/>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References</a:t>
            </a:r>
            <a:endParaRPr/>
          </a:p>
        </p:txBody>
      </p:sp>
      <p:sp>
        <p:nvSpPr>
          <p:cNvPr id="443" name="Google Shape;443;p20"/>
          <p:cNvSpPr txBox="1"/>
          <p:nvPr/>
        </p:nvSpPr>
        <p:spPr>
          <a:xfrm>
            <a:off x="783772" y="2435897"/>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0"/>
          <p:cNvSpPr/>
          <p:nvPr/>
        </p:nvSpPr>
        <p:spPr>
          <a:xfrm>
            <a:off x="783771" y="2235816"/>
            <a:ext cx="6925323"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A. Aho, R. Sethi and J. Ullman, </a:t>
            </a:r>
            <a:r>
              <a:rPr b="1" i="1" lang="en-US" sz="1800">
                <a:solidFill>
                  <a:schemeClr val="dk1"/>
                </a:solidFill>
                <a:latin typeface="Calibri"/>
                <a:ea typeface="Calibri"/>
                <a:cs typeface="Calibri"/>
                <a:sym typeface="Calibri"/>
              </a:rPr>
              <a:t>Compilers: Principles, Techniques and Tools</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orbel"/>
              <a:buAutoNum type="arabicPeriod"/>
            </a:pPr>
            <a:r>
              <a:rPr b="1" lang="en-US" sz="1800">
                <a:solidFill>
                  <a:schemeClr val="dk1"/>
                </a:solidFill>
                <a:latin typeface="Calibri"/>
                <a:ea typeface="Calibri"/>
                <a:cs typeface="Calibri"/>
                <a:sym typeface="Calibri"/>
              </a:rPr>
              <a:t>Principles of Compiler Design </a:t>
            </a:r>
            <a:r>
              <a:rPr lang="en-US" sz="1800">
                <a:solidFill>
                  <a:schemeClr val="dk1"/>
                </a:solidFill>
                <a:latin typeface="Calibri"/>
                <a:ea typeface="Calibri"/>
                <a:cs typeface="Calibri"/>
                <a:sym typeface="Calibri"/>
              </a:rPr>
              <a:t>(2nd Revised Edition 2009) A. A. Puntambekar</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orbel"/>
              <a:buAutoNum type="arabicPeriod"/>
            </a:pPr>
            <a:r>
              <a:rPr lang="en-US" sz="1800">
                <a:solidFill>
                  <a:srgbClr val="000000"/>
                </a:solidFill>
                <a:latin typeface="Calibri"/>
                <a:ea typeface="Calibri"/>
                <a:cs typeface="Calibri"/>
                <a:sym typeface="Calibri"/>
              </a:rPr>
              <a:t>Basics of Compiler Design Torben Mogensen</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Objectives and Outcomes</a:t>
            </a:r>
            <a:endParaRPr/>
          </a:p>
        </p:txBody>
      </p:sp>
      <p:sp>
        <p:nvSpPr>
          <p:cNvPr id="220" name="Google Shape;220;p3"/>
          <p:cNvSpPr txBox="1"/>
          <p:nvPr/>
        </p:nvSpPr>
        <p:spPr>
          <a:xfrm>
            <a:off x="783772" y="2435897"/>
            <a:ext cx="7561557" cy="270843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Objectives:</a:t>
            </a:r>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 the Semantics of the language.</a:t>
            </a:r>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 the evaluation process of input by the compiler.</a:t>
            </a:r>
            <a:endParaRPr/>
          </a:p>
          <a:p>
            <a:pPr indent="-228600" lvl="0" marL="34290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15900" lvl="0" marL="342900" marR="0" rtl="0" algn="just">
              <a:spcBef>
                <a:spcPts val="0"/>
              </a:spcBef>
              <a:spcAft>
                <a:spcPts val="0"/>
              </a:spcAft>
              <a:buClr>
                <a:schemeClr val="dk1"/>
              </a:buClr>
              <a:buSzPts val="2000"/>
              <a:buFont typeface="Noto Sans Symbols"/>
              <a:buNone/>
            </a:pPr>
            <a:r>
              <a:t/>
            </a:r>
            <a:endParaRPr b="1"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dk1"/>
                </a:solidFill>
                <a:latin typeface="Calibri"/>
                <a:ea typeface="Calibri"/>
                <a:cs typeface="Calibri"/>
                <a:sym typeface="Calibri"/>
              </a:rPr>
              <a:t>Outcomes: </a:t>
            </a:r>
            <a:endParaRPr b="1" i="0" sz="18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Students should be able to understand the annotated parse tree</a:t>
            </a:r>
            <a:r>
              <a:rPr b="0" i="0" lang="en-US" sz="2000" u="none" cap="none" strike="noStrike">
                <a:solidFill>
                  <a:schemeClr val="dk1"/>
                </a:solidFill>
                <a:latin typeface="Calibri"/>
                <a:ea typeface="Calibri"/>
                <a:cs typeface="Calibri"/>
                <a:sym typeface="Calibri"/>
              </a:rPr>
              <a:t>.</a:t>
            </a:r>
            <a:endParaRPr/>
          </a:p>
          <a:p>
            <a:pPr indent="-342900" lvl="1" marL="80010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Students will analyze how to construct the input from infix to postfix by the compiler</a:t>
            </a:r>
            <a:r>
              <a:rPr b="0" i="0" lang="en-US" sz="1600" u="none" cap="none" strike="noStrike">
                <a:solidFill>
                  <a:schemeClr val="dk1"/>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Syntax Directed Translation</a:t>
            </a:r>
            <a:endParaRPr/>
          </a:p>
        </p:txBody>
      </p:sp>
      <p:sp>
        <p:nvSpPr>
          <p:cNvPr id="226" name="Google Shape;226;p4"/>
          <p:cNvSpPr txBox="1"/>
          <p:nvPr/>
        </p:nvSpPr>
        <p:spPr>
          <a:xfrm>
            <a:off x="783772" y="2435897"/>
            <a:ext cx="7561557"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Syntax-directed translation is done by attaching rules or program fragments to</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productions in a grammar. For example, consider an expression </a:t>
            </a:r>
            <a:r>
              <a:rPr b="0" i="1" lang="en-US" sz="1800" u="none" cap="none" strike="noStrike">
                <a:solidFill>
                  <a:schemeClr val="dk1"/>
                </a:solidFill>
                <a:latin typeface="Calibri"/>
                <a:ea typeface="Calibri"/>
                <a:cs typeface="Calibri"/>
                <a:sym typeface="Calibri"/>
              </a:rPr>
              <a:t>expr </a:t>
            </a:r>
            <a:r>
              <a:rPr b="0" i="0" lang="en-US" sz="1800" u="none" cap="none" strike="noStrike">
                <a:solidFill>
                  <a:schemeClr val="dk1"/>
                </a:solidFill>
                <a:latin typeface="Calibri"/>
                <a:ea typeface="Calibri"/>
                <a:cs typeface="Calibri"/>
                <a:sym typeface="Calibri"/>
              </a:rPr>
              <a:t>generated</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by the production</a:t>
            </a:r>
            <a:endParaRPr/>
          </a:p>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expr -» expr + term</a:t>
            </a:r>
            <a:endParaRPr/>
          </a:p>
          <a:p>
            <a:pPr indent="0" lvl="0" marL="0" marR="0" rtl="0" algn="ctr">
              <a:spcBef>
                <a:spcPts val="0"/>
              </a:spcBef>
              <a:spcAft>
                <a:spcPts val="0"/>
              </a:spcAft>
              <a:buNone/>
            </a:pPr>
            <a:r>
              <a:t/>
            </a:r>
            <a:endParaRPr b="0" i="1"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Here, </a:t>
            </a:r>
            <a:r>
              <a:rPr b="0" i="1" lang="en-US" sz="1800" u="none" cap="none" strike="noStrike">
                <a:solidFill>
                  <a:schemeClr val="dk1"/>
                </a:solidFill>
                <a:latin typeface="Calibri"/>
                <a:ea typeface="Calibri"/>
                <a:cs typeface="Calibri"/>
                <a:sym typeface="Calibri"/>
              </a:rPr>
              <a:t>expr </a:t>
            </a:r>
            <a:r>
              <a:rPr b="0" i="0" lang="en-US" sz="1800" u="none" cap="none" strike="noStrike">
                <a:solidFill>
                  <a:schemeClr val="dk1"/>
                </a:solidFill>
                <a:latin typeface="Calibri"/>
                <a:ea typeface="Calibri"/>
                <a:cs typeface="Calibri"/>
                <a:sym typeface="Calibri"/>
              </a:rPr>
              <a:t>is the sum of the two subexpressions </a:t>
            </a:r>
            <a:r>
              <a:rPr b="0" i="1" lang="en-US" sz="1800" u="none" cap="none" strike="noStrike">
                <a:solidFill>
                  <a:schemeClr val="dk1"/>
                </a:solidFill>
                <a:latin typeface="Calibri"/>
                <a:ea typeface="Calibri"/>
                <a:cs typeface="Calibri"/>
                <a:sym typeface="Calibri"/>
              </a:rPr>
              <a:t>expr </a:t>
            </a:r>
            <a:r>
              <a:rPr b="0" i="0" lang="en-US" sz="1800" u="none" cap="none" strike="noStrike">
                <a:solidFill>
                  <a:schemeClr val="dk1"/>
                </a:solidFill>
                <a:latin typeface="Calibri"/>
                <a:ea typeface="Calibri"/>
                <a:cs typeface="Calibri"/>
                <a:sym typeface="Calibri"/>
              </a:rPr>
              <a:t>and </a:t>
            </a:r>
            <a:r>
              <a:rPr b="0" i="1" lang="en-US" sz="1800" u="none" cap="none" strike="noStrike">
                <a:solidFill>
                  <a:schemeClr val="dk1"/>
                </a:solidFill>
                <a:latin typeface="Calibri"/>
                <a:ea typeface="Calibri"/>
                <a:cs typeface="Calibri"/>
                <a:sym typeface="Calibri"/>
              </a:rPr>
              <a:t>term. </a:t>
            </a:r>
            <a:r>
              <a:rPr b="0" i="0" lang="en-US" sz="1800" u="none" cap="none" strike="noStrike">
                <a:solidFill>
                  <a:schemeClr val="dk1"/>
                </a:solidFill>
                <a:latin typeface="Calibri"/>
                <a:ea typeface="Calibri"/>
                <a:cs typeface="Calibri"/>
                <a:sym typeface="Calibri"/>
              </a:rPr>
              <a:t>(The subscript</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in </a:t>
            </a:r>
            <a:r>
              <a:rPr b="0" i="1" lang="en-US" sz="1800" u="none" cap="none" strike="noStrike">
                <a:solidFill>
                  <a:schemeClr val="dk1"/>
                </a:solidFill>
                <a:latin typeface="Calibri"/>
                <a:ea typeface="Calibri"/>
                <a:cs typeface="Calibri"/>
                <a:sym typeface="Calibri"/>
              </a:rPr>
              <a:t>expr </a:t>
            </a:r>
            <a:r>
              <a:rPr b="0" i="0" lang="en-US" sz="1800" u="none" cap="none" strike="noStrike">
                <a:solidFill>
                  <a:schemeClr val="dk1"/>
                </a:solidFill>
                <a:latin typeface="Calibri"/>
                <a:ea typeface="Calibri"/>
                <a:cs typeface="Calibri"/>
                <a:sym typeface="Calibri"/>
              </a:rPr>
              <a:t>is used only to distinguish the instance of </a:t>
            </a:r>
            <a:r>
              <a:rPr b="0" i="1" lang="en-US" sz="1800" u="none" cap="none" strike="noStrike">
                <a:solidFill>
                  <a:schemeClr val="dk1"/>
                </a:solidFill>
                <a:latin typeface="Calibri"/>
                <a:ea typeface="Calibri"/>
                <a:cs typeface="Calibri"/>
                <a:sym typeface="Calibri"/>
              </a:rPr>
              <a:t>expr </a:t>
            </a:r>
            <a:r>
              <a:rPr b="0" i="0" lang="en-US" sz="1800" u="none" cap="none" strike="noStrike">
                <a:solidFill>
                  <a:schemeClr val="dk1"/>
                </a:solidFill>
                <a:latin typeface="Calibri"/>
                <a:ea typeface="Calibri"/>
                <a:cs typeface="Calibri"/>
                <a:sym typeface="Calibri"/>
              </a:rPr>
              <a:t>in the production body</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from the head of the production). We can translate </a:t>
            </a:r>
            <a:r>
              <a:rPr b="0" i="1" lang="en-US" sz="1800" u="none" cap="none" strike="noStrike">
                <a:solidFill>
                  <a:schemeClr val="dk1"/>
                </a:solidFill>
                <a:latin typeface="Calibri"/>
                <a:ea typeface="Calibri"/>
                <a:cs typeface="Calibri"/>
                <a:sym typeface="Calibri"/>
              </a:rPr>
              <a:t>expr </a:t>
            </a:r>
            <a:r>
              <a:rPr b="0" i="0" lang="en-US" sz="1800" u="none" cap="none" strike="noStrike">
                <a:solidFill>
                  <a:schemeClr val="dk1"/>
                </a:solidFill>
                <a:latin typeface="Calibri"/>
                <a:ea typeface="Calibri"/>
                <a:cs typeface="Calibri"/>
                <a:sym typeface="Calibri"/>
              </a:rPr>
              <a:t>by exploiting its</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structure, as in the following pseudo-code:</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translate </a:t>
            </a:r>
            <a:r>
              <a:rPr b="0" i="1" lang="en-US" sz="1800" u="none" cap="none" strike="noStrike">
                <a:solidFill>
                  <a:schemeClr val="dk1"/>
                </a:solidFill>
                <a:latin typeface="Calibri"/>
                <a:ea typeface="Calibri"/>
                <a:cs typeface="Calibri"/>
                <a:sym typeface="Calibri"/>
              </a:rPr>
              <a:t>expr;</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translate </a:t>
            </a:r>
            <a:r>
              <a:rPr b="0" i="1" lang="en-US" sz="1800" u="none" cap="none" strike="noStrike">
                <a:solidFill>
                  <a:schemeClr val="dk1"/>
                </a:solidFill>
                <a:latin typeface="Calibri"/>
                <a:ea typeface="Calibri"/>
                <a:cs typeface="Calibri"/>
                <a:sym typeface="Calibri"/>
              </a:rPr>
              <a:t>term;</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handle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Syntax Directed Translation</a:t>
            </a:r>
            <a:endParaRPr/>
          </a:p>
        </p:txBody>
      </p:sp>
      <p:sp>
        <p:nvSpPr>
          <p:cNvPr id="232" name="Google Shape;232;p5"/>
          <p:cNvSpPr txBox="1"/>
          <p:nvPr/>
        </p:nvSpPr>
        <p:spPr>
          <a:xfrm>
            <a:off x="783772" y="2435897"/>
            <a:ext cx="7561557"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There are two notations for attaching semantic rules:</a:t>
            </a:r>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Syntax Directed Definitions </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Syntax Directed Translation Schemes</a:t>
            </a:r>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i="0" lang="en-US" sz="2600" u="none" cap="none" strike="noStrike">
                <a:solidFill>
                  <a:schemeClr val="dk1"/>
                </a:solidFill>
                <a:latin typeface="Calibri"/>
                <a:ea typeface="Calibri"/>
                <a:cs typeface="Calibri"/>
                <a:sym typeface="Calibri"/>
              </a:rPr>
              <a:t>Syntax Directed Definitions </a:t>
            </a:r>
            <a:endParaRPr/>
          </a:p>
        </p:txBody>
      </p:sp>
      <p:sp>
        <p:nvSpPr>
          <p:cNvPr id="238" name="Google Shape;238;p6"/>
          <p:cNvSpPr txBox="1"/>
          <p:nvPr/>
        </p:nvSpPr>
        <p:spPr>
          <a:xfrm>
            <a:off x="994491" y="1464907"/>
            <a:ext cx="7556508" cy="369331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Syntax Directed Definitions </a:t>
            </a:r>
            <a:r>
              <a:rPr b="0" i="0" lang="en-US" sz="1800" u="none" cap="none" strike="noStrike">
                <a:solidFill>
                  <a:schemeClr val="dk1"/>
                </a:solidFill>
                <a:latin typeface="Calibri"/>
                <a:ea typeface="Calibri"/>
                <a:cs typeface="Calibri"/>
                <a:sym typeface="Calibri"/>
              </a:rPr>
              <a:t>are a generalization of context-free grammars in which:</a:t>
            </a:r>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Grammar symbols have an associated set of </a:t>
            </a:r>
            <a:r>
              <a:rPr b="1" i="0" lang="en-US" sz="1800" u="none" cap="none" strike="noStrike">
                <a:solidFill>
                  <a:schemeClr val="dk1"/>
                </a:solidFill>
                <a:latin typeface="Calibri"/>
                <a:ea typeface="Calibri"/>
                <a:cs typeface="Calibri"/>
                <a:sym typeface="Calibri"/>
              </a:rPr>
              <a:t>Attributes</a:t>
            </a:r>
            <a:r>
              <a:rPr b="0" i="0" lang="en-US" sz="1800" u="none" cap="none" strike="noStrike">
                <a:solidFill>
                  <a:schemeClr val="dk1"/>
                </a:solidFill>
                <a:latin typeface="Calibri"/>
                <a:ea typeface="Calibri"/>
                <a:cs typeface="Calibri"/>
                <a:sym typeface="Calibri"/>
              </a:rPr>
              <a:t>;</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Productions are associated with </a:t>
            </a:r>
            <a:r>
              <a:rPr b="1" i="0" lang="en-US" sz="1800" u="none" cap="none" strike="noStrike">
                <a:solidFill>
                  <a:schemeClr val="dk1"/>
                </a:solidFill>
                <a:latin typeface="Calibri"/>
                <a:ea typeface="Calibri"/>
                <a:cs typeface="Calibri"/>
                <a:sym typeface="Calibri"/>
              </a:rPr>
              <a:t>Semantic Rules </a:t>
            </a:r>
            <a:r>
              <a:rPr b="0" i="0" lang="en-US" sz="1800" u="none" cap="none" strike="noStrike">
                <a:solidFill>
                  <a:schemeClr val="dk1"/>
                </a:solidFill>
                <a:latin typeface="Calibri"/>
                <a:ea typeface="Calibri"/>
                <a:cs typeface="Calibri"/>
                <a:sym typeface="Calibri"/>
              </a:rPr>
              <a:t>for computing the</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values of attributes.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Important Note: </a:t>
            </a:r>
            <a:r>
              <a:rPr lang="en-US" sz="1800">
                <a:solidFill>
                  <a:schemeClr val="dk1"/>
                </a:solidFill>
                <a:latin typeface="Calibri"/>
                <a:ea typeface="Calibri"/>
                <a:cs typeface="Calibri"/>
                <a:sym typeface="Calibri"/>
              </a:rPr>
              <a:t>Such formalism generates </a:t>
            </a:r>
            <a:r>
              <a:rPr b="1" lang="en-US" sz="1800">
                <a:solidFill>
                  <a:schemeClr val="dk1"/>
                </a:solidFill>
                <a:latin typeface="Calibri"/>
                <a:ea typeface="Calibri"/>
                <a:cs typeface="Calibri"/>
                <a:sym typeface="Calibri"/>
              </a:rPr>
              <a:t>Annotated Parse Tree </a:t>
            </a:r>
            <a:r>
              <a:rPr lang="en-US" sz="1800">
                <a:solidFill>
                  <a:schemeClr val="dk1"/>
                </a:solidFill>
                <a:latin typeface="Calibri"/>
                <a:ea typeface="Calibri"/>
                <a:cs typeface="Calibri"/>
                <a:sym typeface="Calibri"/>
              </a:rPr>
              <a:t>where each node of the tree is a record with a field for each attribute(  e.g   </a:t>
            </a:r>
            <a:r>
              <a:rPr b="1" lang="en-US" sz="1800">
                <a:solidFill>
                  <a:schemeClr val="dk1"/>
                </a:solidFill>
                <a:latin typeface="Calibri"/>
                <a:ea typeface="Calibri"/>
                <a:cs typeface="Calibri"/>
                <a:sym typeface="Calibri"/>
              </a:rPr>
              <a:t>expr.t </a:t>
            </a:r>
            <a:r>
              <a:rPr lang="en-US" sz="1800">
                <a:solidFill>
                  <a:schemeClr val="dk1"/>
                </a:solidFill>
                <a:latin typeface="Calibri"/>
                <a:ea typeface="Calibri"/>
                <a:cs typeface="Calibri"/>
                <a:sym typeface="Calibri"/>
              </a:rPr>
              <a:t>indicates the attribute</a:t>
            </a:r>
            <a:r>
              <a:rPr b="1" lang="en-US" sz="1800">
                <a:solidFill>
                  <a:schemeClr val="dk1"/>
                </a:solidFill>
                <a:latin typeface="Calibri"/>
                <a:ea typeface="Calibri"/>
                <a:cs typeface="Calibri"/>
                <a:sym typeface="Calibri"/>
              </a:rPr>
              <a:t> t  </a:t>
            </a:r>
            <a:r>
              <a:rPr lang="en-US" sz="1800">
                <a:solidFill>
                  <a:schemeClr val="dk1"/>
                </a:solidFill>
                <a:latin typeface="Calibri"/>
                <a:ea typeface="Calibri"/>
                <a:cs typeface="Calibri"/>
                <a:sym typeface="Calibri"/>
              </a:rPr>
              <a:t>of the grammar symbol </a:t>
            </a:r>
            <a:r>
              <a:rPr b="1" lang="en-US" sz="1800">
                <a:solidFill>
                  <a:schemeClr val="dk1"/>
                </a:solidFill>
                <a:latin typeface="Calibri"/>
                <a:ea typeface="Calibri"/>
                <a:cs typeface="Calibri"/>
                <a:sym typeface="Calibri"/>
              </a:rPr>
              <a:t>expr)                                                                                                 </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7"/>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244" name="Google Shape;244;p7"/>
          <p:cNvSpPr txBox="1"/>
          <p:nvPr/>
        </p:nvSpPr>
        <p:spPr>
          <a:xfrm>
            <a:off x="994491" y="1464907"/>
            <a:ext cx="755650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Here Semantic Rule is applied for one production of a context free grammar.</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This production derives an expression containing a plus operator. The left operand of the plus operator is given by </a:t>
            </a:r>
            <a:r>
              <a:rPr i="1" lang="en-US" sz="1800">
                <a:solidFill>
                  <a:schemeClr val="dk1"/>
                </a:solidFill>
                <a:latin typeface="Calibri"/>
                <a:ea typeface="Calibri"/>
                <a:cs typeface="Calibri"/>
                <a:sym typeface="Calibri"/>
              </a:rPr>
              <a:t>expr </a:t>
            </a:r>
            <a:r>
              <a:rPr lang="en-US" sz="1800">
                <a:solidFill>
                  <a:schemeClr val="dk1"/>
                </a:solidFill>
                <a:latin typeface="Calibri"/>
                <a:ea typeface="Calibri"/>
                <a:cs typeface="Calibri"/>
                <a:sym typeface="Calibri"/>
              </a:rPr>
              <a:t>and the right operand by </a:t>
            </a:r>
            <a:r>
              <a:rPr i="1" lang="en-US" sz="1800">
                <a:solidFill>
                  <a:schemeClr val="dk1"/>
                </a:solidFill>
                <a:latin typeface="Calibri"/>
                <a:ea typeface="Calibri"/>
                <a:cs typeface="Calibri"/>
                <a:sym typeface="Calibri"/>
              </a:rPr>
              <a:t>term. </a:t>
            </a:r>
            <a:r>
              <a:rPr lang="en-US" sz="1800">
                <a:solidFill>
                  <a:schemeClr val="dk1"/>
                </a:solidFill>
                <a:latin typeface="Calibri"/>
                <a:ea typeface="Calibri"/>
                <a:cs typeface="Calibri"/>
                <a:sym typeface="Calibri"/>
              </a:rPr>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b="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in the semantic rule is the operator for string concatenation.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45" name="Google Shape;245;p7"/>
          <p:cNvSpPr txBox="1"/>
          <p:nvPr/>
        </p:nvSpPr>
        <p:spPr>
          <a:xfrm>
            <a:off x="1400908" y="2608959"/>
            <a:ext cx="6934200" cy="6649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Production                                    Semantic Rule</a:t>
            </a:r>
            <a:endParaRPr/>
          </a:p>
          <a:p>
            <a:pPr indent="0" lvl="0" marL="0" marR="0" rtl="0" algn="ctr">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expr + term                 expr.t := expr.t || term.t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8"/>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251" name="Google Shape;251;p8"/>
          <p:cNvSpPr txBox="1"/>
          <p:nvPr/>
        </p:nvSpPr>
        <p:spPr>
          <a:xfrm>
            <a:off x="994491" y="1464907"/>
            <a:ext cx="7556508"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Example:  </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252" name="Google Shape;252;p8"/>
          <p:cNvGrpSpPr/>
          <p:nvPr/>
        </p:nvGrpSpPr>
        <p:grpSpPr>
          <a:xfrm>
            <a:off x="1752600" y="2499363"/>
            <a:ext cx="6667500" cy="2627040"/>
            <a:chOff x="1152" y="1488"/>
            <a:chExt cx="3600" cy="1548"/>
          </a:xfrm>
        </p:grpSpPr>
        <p:sp>
          <p:nvSpPr>
            <p:cNvPr id="253" name="Google Shape;253;p8"/>
            <p:cNvSpPr txBox="1"/>
            <p:nvPr/>
          </p:nvSpPr>
          <p:spPr>
            <a:xfrm>
              <a:off x="1152" y="1536"/>
              <a:ext cx="3600" cy="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Production                                    Semantic Rule</a:t>
              </a:r>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expr + term                expr.t := expr.t || term.t || ‘+’</a:t>
              </a:r>
              <a:endParaRPr/>
            </a:p>
            <a:p>
              <a:pPr indent="0" lvl="0" marL="0" marR="0" rtl="0" algn="l">
                <a:lnSpc>
                  <a:spcPct val="7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expr – term                expr.t := expr.t || term.t || ’-’</a:t>
              </a:r>
              <a:endParaRPr/>
            </a:p>
            <a:p>
              <a:pPr indent="0" lvl="0" marL="0" marR="0" rtl="0" algn="l">
                <a:lnSpc>
                  <a:spcPct val="70000"/>
                </a:lnSpc>
                <a:spcBef>
                  <a:spcPts val="900"/>
                </a:spcBef>
                <a:spcAft>
                  <a:spcPts val="0"/>
                </a:spcAft>
                <a:buNone/>
              </a:pPr>
              <a:r>
                <a:rPr b="1" i="1" lang="en-US" sz="1800">
                  <a:solidFill>
                    <a:schemeClr val="dk1"/>
                  </a:solidFill>
                  <a:latin typeface="Times New Roman"/>
                  <a:ea typeface="Times New Roman"/>
                  <a:cs typeface="Times New Roman"/>
                  <a:sym typeface="Times New Roman"/>
                </a:rPr>
                <a:t>expr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term                            expr.t := term.t</a:t>
              </a:r>
              <a:endParaRPr/>
            </a:p>
            <a:p>
              <a:pPr indent="0" lvl="0" marL="0" marR="0" rtl="0" algn="l">
                <a:lnSpc>
                  <a:spcPct val="6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0</a:t>
              </a:r>
              <a:r>
                <a:rPr b="1" i="1" lang="en-US" sz="1800">
                  <a:solidFill>
                    <a:schemeClr val="dk1"/>
                  </a:solidFill>
                  <a:latin typeface="Times New Roman"/>
                  <a:ea typeface="Times New Roman"/>
                  <a:cs typeface="Times New Roman"/>
                  <a:sym typeface="Times New Roman"/>
                </a:rPr>
                <a:t>                                 term.t := ‘</a:t>
              </a:r>
              <a:r>
                <a:rPr b="1" lang="en-US" sz="1800">
                  <a:solidFill>
                    <a:schemeClr val="dk1"/>
                  </a:solidFill>
                  <a:latin typeface="Times New Roman"/>
                  <a:ea typeface="Times New Roman"/>
                  <a:cs typeface="Times New Roman"/>
                  <a:sym typeface="Times New Roman"/>
                </a:rPr>
                <a:t>0</a:t>
              </a:r>
              <a:r>
                <a:rPr b="1" i="1" lang="en-US" sz="1800">
                  <a:solidFill>
                    <a:schemeClr val="dk1"/>
                  </a:solidFill>
                  <a:latin typeface="Times New Roman"/>
                  <a:ea typeface="Times New Roman"/>
                  <a:cs typeface="Times New Roman"/>
                  <a:sym typeface="Times New Roman"/>
                </a:rPr>
                <a:t>’</a:t>
              </a:r>
              <a:endParaRPr/>
            </a:p>
            <a:p>
              <a:pPr indent="0" lvl="0" marL="0" marR="0" rtl="0" algn="l">
                <a:lnSpc>
                  <a:spcPct val="7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1 </a:t>
              </a:r>
              <a:r>
                <a:rPr b="1" i="1" lang="en-US" sz="1800">
                  <a:solidFill>
                    <a:schemeClr val="dk1"/>
                  </a:solidFill>
                  <a:latin typeface="Times New Roman"/>
                  <a:ea typeface="Times New Roman"/>
                  <a:cs typeface="Times New Roman"/>
                  <a:sym typeface="Times New Roman"/>
                </a:rPr>
                <a:t>                                term.t := ‘</a:t>
              </a:r>
              <a:r>
                <a:rPr b="1" lang="en-US" sz="1800">
                  <a:solidFill>
                    <a:schemeClr val="dk1"/>
                  </a:solidFill>
                  <a:latin typeface="Times New Roman"/>
                  <a:ea typeface="Times New Roman"/>
                  <a:cs typeface="Times New Roman"/>
                  <a:sym typeface="Times New Roman"/>
                </a:rPr>
                <a:t>1</a:t>
              </a:r>
              <a:r>
                <a:rPr b="1" i="1" lang="en-US" sz="1800">
                  <a:solidFill>
                    <a:schemeClr val="dk1"/>
                  </a:solidFill>
                  <a:latin typeface="Times New Roman"/>
                  <a:ea typeface="Times New Roman"/>
                  <a:cs typeface="Times New Roman"/>
                  <a:sym typeface="Times New Roman"/>
                </a:rPr>
                <a:t>’</a:t>
              </a:r>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                                           ….</a:t>
              </a:r>
              <a:endParaRPr/>
            </a:p>
            <a:p>
              <a:pPr indent="0" lvl="0" marL="0" marR="0" rtl="0" algn="l">
                <a:lnSpc>
                  <a:spcPct val="50000"/>
                </a:lnSpc>
                <a:spcBef>
                  <a:spcPts val="900"/>
                </a:spcBef>
                <a:spcAft>
                  <a:spcPts val="0"/>
                </a:spcAft>
                <a:buNone/>
              </a:pPr>
              <a:r>
                <a:rPr b="1" i="1" lang="en-US" sz="1800">
                  <a:solidFill>
                    <a:schemeClr val="dk1"/>
                  </a:solidFill>
                  <a:latin typeface="Times New Roman"/>
                  <a:ea typeface="Times New Roman"/>
                  <a:cs typeface="Times New Roman"/>
                  <a:sym typeface="Times New Roman"/>
                </a:rPr>
                <a:t>term </a:t>
              </a:r>
              <a:r>
                <a:rPr b="1" lang="en-US" sz="1800">
                  <a:solidFill>
                    <a:schemeClr val="dk1"/>
                  </a:solidFill>
                  <a:latin typeface="Times New Roman"/>
                  <a:ea typeface="Times New Roman"/>
                  <a:cs typeface="Times New Roman"/>
                  <a:sym typeface="Times New Roman"/>
                </a:rPr>
                <a:t>→</a:t>
              </a:r>
              <a:r>
                <a:rPr b="1" i="1"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9</a:t>
              </a:r>
              <a:r>
                <a:rPr b="1" i="1" lang="en-US" sz="1800">
                  <a:solidFill>
                    <a:schemeClr val="dk1"/>
                  </a:solidFill>
                  <a:latin typeface="Times New Roman"/>
                  <a:ea typeface="Times New Roman"/>
                  <a:cs typeface="Times New Roman"/>
                  <a:sym typeface="Times New Roman"/>
                </a:rPr>
                <a:t>                                 term.t := ‘</a:t>
              </a:r>
              <a:r>
                <a:rPr b="1" lang="en-US" sz="1800">
                  <a:solidFill>
                    <a:schemeClr val="dk1"/>
                  </a:solidFill>
                  <a:latin typeface="Times New Roman"/>
                  <a:ea typeface="Times New Roman"/>
                  <a:cs typeface="Times New Roman"/>
                  <a:sym typeface="Times New Roman"/>
                </a:rPr>
                <a:t>9</a:t>
              </a:r>
              <a:r>
                <a:rPr b="1" i="1" lang="en-US" sz="1800">
                  <a:solidFill>
                    <a:schemeClr val="dk1"/>
                  </a:solidFill>
                  <a:latin typeface="Times New Roman"/>
                  <a:ea typeface="Times New Roman"/>
                  <a:cs typeface="Times New Roman"/>
                  <a:sym typeface="Times New Roman"/>
                </a:rPr>
                <a:t>’</a:t>
              </a:r>
              <a:endParaRPr/>
            </a:p>
          </p:txBody>
        </p:sp>
        <p:cxnSp>
          <p:nvCxnSpPr>
            <p:cNvPr id="254" name="Google Shape;254;p8"/>
            <p:cNvCxnSpPr/>
            <p:nvPr/>
          </p:nvCxnSpPr>
          <p:spPr>
            <a:xfrm>
              <a:off x="1152" y="1536"/>
              <a:ext cx="3168" cy="0"/>
            </a:xfrm>
            <a:prstGeom prst="straightConnector1">
              <a:avLst/>
            </a:prstGeom>
            <a:noFill/>
            <a:ln cap="flat" cmpd="sng" w="9525">
              <a:solidFill>
                <a:schemeClr val="dk1"/>
              </a:solidFill>
              <a:prstDash val="solid"/>
              <a:round/>
              <a:headEnd len="med" w="med" type="none"/>
              <a:tailEnd len="med" w="med" type="none"/>
            </a:ln>
          </p:spPr>
        </p:cxnSp>
        <p:cxnSp>
          <p:nvCxnSpPr>
            <p:cNvPr id="255" name="Google Shape;255;p8"/>
            <p:cNvCxnSpPr/>
            <p:nvPr/>
          </p:nvCxnSpPr>
          <p:spPr>
            <a:xfrm>
              <a:off x="1152" y="1488"/>
              <a:ext cx="3168" cy="0"/>
            </a:xfrm>
            <a:prstGeom prst="straightConnector1">
              <a:avLst/>
            </a:prstGeom>
            <a:noFill/>
            <a:ln cap="flat" cmpd="sng" w="9525">
              <a:solidFill>
                <a:schemeClr val="dk1"/>
              </a:solidFill>
              <a:prstDash val="solid"/>
              <a:round/>
              <a:headEnd len="med" w="med" type="none"/>
              <a:tailEnd len="med" w="med" type="none"/>
            </a:ln>
          </p:spPr>
        </p:cxnSp>
        <p:cxnSp>
          <p:nvCxnSpPr>
            <p:cNvPr id="256" name="Google Shape;256;p8"/>
            <p:cNvCxnSpPr/>
            <p:nvPr/>
          </p:nvCxnSpPr>
          <p:spPr>
            <a:xfrm>
              <a:off x="1152" y="3024"/>
              <a:ext cx="3168" cy="0"/>
            </a:xfrm>
            <a:prstGeom prst="straightConnector1">
              <a:avLst/>
            </a:prstGeom>
            <a:noFill/>
            <a:ln cap="flat" cmpd="sng" w="9525">
              <a:solidFill>
                <a:schemeClr val="dk1"/>
              </a:solidFill>
              <a:prstDash val="solid"/>
              <a:round/>
              <a:headEnd len="med" w="med" type="none"/>
              <a:tailEnd len="med" w="med" type="none"/>
            </a:ln>
          </p:spPr>
        </p:cxnSp>
        <p:cxnSp>
          <p:nvCxnSpPr>
            <p:cNvPr id="257" name="Google Shape;257;p8"/>
            <p:cNvCxnSpPr/>
            <p:nvPr/>
          </p:nvCxnSpPr>
          <p:spPr>
            <a:xfrm>
              <a:off x="1152" y="1728"/>
              <a:ext cx="3168" cy="0"/>
            </a:xfrm>
            <a:prstGeom prst="straightConnector1">
              <a:avLst/>
            </a:prstGeom>
            <a:noFill/>
            <a:ln cap="flat" cmpd="sng" w="9525">
              <a:solidFill>
                <a:schemeClr val="dk1"/>
              </a:solidFill>
              <a:prstDash val="solid"/>
              <a:round/>
              <a:headEnd len="med" w="med" type="none"/>
              <a:tailEnd len="med" w="med" type="none"/>
            </a:ln>
          </p:spPr>
        </p:cxnSp>
        <p:cxnSp>
          <p:nvCxnSpPr>
            <p:cNvPr id="258" name="Google Shape;258;p8"/>
            <p:cNvCxnSpPr/>
            <p:nvPr/>
          </p:nvCxnSpPr>
          <p:spPr>
            <a:xfrm>
              <a:off x="2496" y="1536"/>
              <a:ext cx="0" cy="1488"/>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9"/>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Syntax Directed Definitions </a:t>
            </a:r>
            <a:endParaRPr/>
          </a:p>
        </p:txBody>
      </p:sp>
      <p:sp>
        <p:nvSpPr>
          <p:cNvPr id="264" name="Google Shape;264;p9"/>
          <p:cNvSpPr txBox="1"/>
          <p:nvPr/>
        </p:nvSpPr>
        <p:spPr>
          <a:xfrm>
            <a:off x="994491" y="1464907"/>
            <a:ext cx="7556508" cy="50783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We applied semantic rules for each production of a context-free grammar. Now we will see how semantic rules are embedded in parse tree.</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Fig: Annotated Parse Tree                                                       </a:t>
            </a:r>
            <a:endParaRPr sz="1800">
              <a:solidFill>
                <a:schemeClr val="dk1"/>
              </a:solidFill>
              <a:latin typeface="Calibri"/>
              <a:ea typeface="Calibri"/>
              <a:cs typeface="Calibri"/>
              <a:sym typeface="Calibri"/>
            </a:endParaRPr>
          </a:p>
        </p:txBody>
      </p:sp>
      <p:grpSp>
        <p:nvGrpSpPr>
          <p:cNvPr id="265" name="Google Shape;265;p9"/>
          <p:cNvGrpSpPr/>
          <p:nvPr/>
        </p:nvGrpSpPr>
        <p:grpSpPr>
          <a:xfrm>
            <a:off x="2384473" y="2589620"/>
            <a:ext cx="5181600" cy="3292476"/>
            <a:chOff x="576" y="768"/>
            <a:chExt cx="3264" cy="2074"/>
          </a:xfrm>
        </p:grpSpPr>
        <p:sp>
          <p:nvSpPr>
            <p:cNvPr id="266" name="Google Shape;266;p9"/>
            <p:cNvSpPr txBox="1"/>
            <p:nvPr/>
          </p:nvSpPr>
          <p:spPr>
            <a:xfrm>
              <a:off x="1152" y="1152"/>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95-</a:t>
              </a:r>
              <a:endParaRPr b="1" i="1" sz="1800">
                <a:solidFill>
                  <a:schemeClr val="dk1"/>
                </a:solidFill>
                <a:latin typeface="Times New Roman"/>
                <a:ea typeface="Times New Roman"/>
                <a:cs typeface="Times New Roman"/>
                <a:sym typeface="Times New Roman"/>
              </a:endParaRPr>
            </a:p>
          </p:txBody>
        </p:sp>
        <p:sp>
          <p:nvSpPr>
            <p:cNvPr id="267" name="Google Shape;267;p9"/>
            <p:cNvSpPr txBox="1"/>
            <p:nvPr/>
          </p:nvSpPr>
          <p:spPr>
            <a:xfrm>
              <a:off x="576" y="1536"/>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9</a:t>
              </a:r>
              <a:endParaRPr b="1" i="1" sz="1800">
                <a:solidFill>
                  <a:schemeClr val="dk1"/>
                </a:solidFill>
                <a:latin typeface="Times New Roman"/>
                <a:ea typeface="Times New Roman"/>
                <a:cs typeface="Times New Roman"/>
                <a:sym typeface="Times New Roman"/>
              </a:endParaRPr>
            </a:p>
          </p:txBody>
        </p:sp>
        <p:sp>
          <p:nvSpPr>
            <p:cNvPr id="268" name="Google Shape;268;p9"/>
            <p:cNvSpPr txBox="1"/>
            <p:nvPr/>
          </p:nvSpPr>
          <p:spPr>
            <a:xfrm>
              <a:off x="2208" y="768"/>
              <a:ext cx="1008"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expr.t =</a:t>
              </a:r>
              <a:r>
                <a:rPr b="1" lang="en-US" sz="1800">
                  <a:solidFill>
                    <a:srgbClr val="0066FF"/>
                  </a:solidFill>
                  <a:latin typeface="Times New Roman"/>
                  <a:ea typeface="Times New Roman"/>
                  <a:cs typeface="Times New Roman"/>
                  <a:sym typeface="Times New Roman"/>
                </a:rPr>
                <a:t>95-2+</a:t>
              </a:r>
              <a:endParaRPr b="1" i="1" sz="1800">
                <a:solidFill>
                  <a:schemeClr val="dk1"/>
                </a:solidFill>
                <a:latin typeface="Times New Roman"/>
                <a:ea typeface="Times New Roman"/>
                <a:cs typeface="Times New Roman"/>
                <a:sym typeface="Times New Roman"/>
              </a:endParaRPr>
            </a:p>
          </p:txBody>
        </p:sp>
        <p:sp>
          <p:nvSpPr>
            <p:cNvPr id="269" name="Google Shape;269;p9"/>
            <p:cNvSpPr txBox="1"/>
            <p:nvPr/>
          </p:nvSpPr>
          <p:spPr>
            <a:xfrm>
              <a:off x="1584" y="1536"/>
              <a:ext cx="9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term.t =</a:t>
              </a:r>
              <a:r>
                <a:rPr b="1" lang="en-US" sz="1800">
                  <a:solidFill>
                    <a:srgbClr val="0066FF"/>
                  </a:solidFill>
                  <a:latin typeface="Times New Roman"/>
                  <a:ea typeface="Times New Roman"/>
                  <a:cs typeface="Times New Roman"/>
                  <a:sym typeface="Times New Roman"/>
                </a:rPr>
                <a:t>5</a:t>
              </a:r>
              <a:endParaRPr b="1" i="1" sz="1800">
                <a:solidFill>
                  <a:schemeClr val="dk1"/>
                </a:solidFill>
                <a:latin typeface="Times New Roman"/>
                <a:ea typeface="Times New Roman"/>
                <a:cs typeface="Times New Roman"/>
                <a:sym typeface="Times New Roman"/>
              </a:endParaRPr>
            </a:p>
          </p:txBody>
        </p:sp>
        <p:sp>
          <p:nvSpPr>
            <p:cNvPr id="270" name="Google Shape;270;p9"/>
            <p:cNvSpPr txBox="1"/>
            <p:nvPr/>
          </p:nvSpPr>
          <p:spPr>
            <a:xfrm>
              <a:off x="2976" y="1152"/>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term.t =</a:t>
              </a:r>
              <a:r>
                <a:rPr b="1" lang="en-US" sz="1800">
                  <a:solidFill>
                    <a:srgbClr val="0066FF"/>
                  </a:solidFill>
                  <a:latin typeface="Times New Roman"/>
                  <a:ea typeface="Times New Roman"/>
                  <a:cs typeface="Times New Roman"/>
                  <a:sym typeface="Times New Roman"/>
                </a:rPr>
                <a:t>2</a:t>
              </a:r>
              <a:endParaRPr b="1" i="1" sz="1800">
                <a:solidFill>
                  <a:schemeClr val="dk1"/>
                </a:solidFill>
                <a:latin typeface="Times New Roman"/>
                <a:ea typeface="Times New Roman"/>
                <a:cs typeface="Times New Roman"/>
                <a:sym typeface="Times New Roman"/>
              </a:endParaRPr>
            </a:p>
          </p:txBody>
        </p:sp>
        <p:sp>
          <p:nvSpPr>
            <p:cNvPr id="271" name="Google Shape;271;p9"/>
            <p:cNvSpPr txBox="1"/>
            <p:nvPr/>
          </p:nvSpPr>
          <p:spPr>
            <a:xfrm>
              <a:off x="576" y="2016"/>
              <a:ext cx="864"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term.t =</a:t>
              </a:r>
              <a:r>
                <a:rPr b="1" lang="en-US" sz="1800">
                  <a:solidFill>
                    <a:srgbClr val="0066FF"/>
                  </a:solidFill>
                  <a:latin typeface="Times New Roman"/>
                  <a:ea typeface="Times New Roman"/>
                  <a:cs typeface="Times New Roman"/>
                  <a:sym typeface="Times New Roman"/>
                </a:rPr>
                <a:t>9</a:t>
              </a:r>
              <a:endParaRPr b="1" i="1" sz="1800">
                <a:solidFill>
                  <a:schemeClr val="dk1"/>
                </a:solidFill>
                <a:latin typeface="Times New Roman"/>
                <a:ea typeface="Times New Roman"/>
                <a:cs typeface="Times New Roman"/>
                <a:sym typeface="Times New Roman"/>
              </a:endParaRPr>
            </a:p>
          </p:txBody>
        </p:sp>
        <p:cxnSp>
          <p:nvCxnSpPr>
            <p:cNvPr id="272" name="Google Shape;272;p9"/>
            <p:cNvCxnSpPr/>
            <p:nvPr/>
          </p:nvCxnSpPr>
          <p:spPr>
            <a:xfrm>
              <a:off x="816" y="2304"/>
              <a:ext cx="0" cy="288"/>
            </a:xfrm>
            <a:prstGeom prst="straightConnector1">
              <a:avLst/>
            </a:prstGeom>
            <a:noFill/>
            <a:ln cap="flat" cmpd="sng" w="9525">
              <a:solidFill>
                <a:schemeClr val="dk1"/>
              </a:solidFill>
              <a:prstDash val="solid"/>
              <a:round/>
              <a:headEnd len="med" w="med" type="none"/>
              <a:tailEnd len="med" w="med" type="none"/>
            </a:ln>
          </p:spPr>
        </p:cxnSp>
        <p:cxnSp>
          <p:nvCxnSpPr>
            <p:cNvPr id="273" name="Google Shape;273;p9"/>
            <p:cNvCxnSpPr/>
            <p:nvPr/>
          </p:nvCxnSpPr>
          <p:spPr>
            <a:xfrm>
              <a:off x="2736" y="960"/>
              <a:ext cx="432" cy="240"/>
            </a:xfrm>
            <a:prstGeom prst="straightConnector1">
              <a:avLst/>
            </a:prstGeom>
            <a:noFill/>
            <a:ln cap="flat" cmpd="sng" w="9525">
              <a:solidFill>
                <a:schemeClr val="dk1"/>
              </a:solidFill>
              <a:prstDash val="solid"/>
              <a:round/>
              <a:headEnd len="med" w="med" type="none"/>
              <a:tailEnd len="med" w="med" type="none"/>
            </a:ln>
          </p:spPr>
        </p:cxnSp>
        <p:cxnSp>
          <p:nvCxnSpPr>
            <p:cNvPr id="274" name="Google Shape;274;p9"/>
            <p:cNvCxnSpPr/>
            <p:nvPr/>
          </p:nvCxnSpPr>
          <p:spPr>
            <a:xfrm>
              <a:off x="1536" y="1344"/>
              <a:ext cx="288" cy="192"/>
            </a:xfrm>
            <a:prstGeom prst="straightConnector1">
              <a:avLst/>
            </a:prstGeom>
            <a:noFill/>
            <a:ln cap="flat" cmpd="sng" w="9525">
              <a:solidFill>
                <a:schemeClr val="dk1"/>
              </a:solidFill>
              <a:prstDash val="solid"/>
              <a:round/>
              <a:headEnd len="med" w="med" type="none"/>
              <a:tailEnd len="med" w="med" type="none"/>
            </a:ln>
          </p:spPr>
        </p:cxnSp>
        <p:cxnSp>
          <p:nvCxnSpPr>
            <p:cNvPr id="275" name="Google Shape;275;p9"/>
            <p:cNvCxnSpPr/>
            <p:nvPr/>
          </p:nvCxnSpPr>
          <p:spPr>
            <a:xfrm flipH="1">
              <a:off x="1392" y="912"/>
              <a:ext cx="816" cy="288"/>
            </a:xfrm>
            <a:prstGeom prst="straightConnector1">
              <a:avLst/>
            </a:prstGeom>
            <a:noFill/>
            <a:ln cap="flat" cmpd="sng" w="9525">
              <a:solidFill>
                <a:schemeClr val="dk1"/>
              </a:solidFill>
              <a:prstDash val="solid"/>
              <a:round/>
              <a:headEnd len="med" w="med" type="none"/>
              <a:tailEnd len="med" w="med" type="none"/>
            </a:ln>
          </p:spPr>
        </p:cxnSp>
        <p:cxnSp>
          <p:nvCxnSpPr>
            <p:cNvPr id="276" name="Google Shape;276;p9"/>
            <p:cNvCxnSpPr/>
            <p:nvPr/>
          </p:nvCxnSpPr>
          <p:spPr>
            <a:xfrm flipH="1">
              <a:off x="816" y="1344"/>
              <a:ext cx="336" cy="192"/>
            </a:xfrm>
            <a:prstGeom prst="straightConnector1">
              <a:avLst/>
            </a:prstGeom>
            <a:noFill/>
            <a:ln cap="flat" cmpd="sng" w="9525">
              <a:solidFill>
                <a:schemeClr val="dk1"/>
              </a:solidFill>
              <a:prstDash val="solid"/>
              <a:round/>
              <a:headEnd len="med" w="med" type="none"/>
              <a:tailEnd len="med" w="med" type="none"/>
            </a:ln>
          </p:spPr>
        </p:cxnSp>
        <p:cxnSp>
          <p:nvCxnSpPr>
            <p:cNvPr id="277" name="Google Shape;277;p9"/>
            <p:cNvCxnSpPr/>
            <p:nvPr/>
          </p:nvCxnSpPr>
          <p:spPr>
            <a:xfrm>
              <a:off x="768" y="1776"/>
              <a:ext cx="0" cy="288"/>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9"/>
            <p:cNvCxnSpPr/>
            <p:nvPr/>
          </p:nvCxnSpPr>
          <p:spPr>
            <a:xfrm>
              <a:off x="1344" y="1440"/>
              <a:ext cx="0" cy="1152"/>
            </a:xfrm>
            <a:prstGeom prst="straightConnector1">
              <a:avLst/>
            </a:prstGeom>
            <a:noFill/>
            <a:ln cap="flat" cmpd="sng" w="9525">
              <a:solidFill>
                <a:schemeClr val="dk1"/>
              </a:solidFill>
              <a:prstDash val="solid"/>
              <a:round/>
              <a:headEnd len="med" w="med" type="none"/>
              <a:tailEnd len="med" w="med" type="none"/>
            </a:ln>
          </p:spPr>
        </p:cxnSp>
        <p:cxnSp>
          <p:nvCxnSpPr>
            <p:cNvPr id="279" name="Google Shape;279;p9"/>
            <p:cNvCxnSpPr/>
            <p:nvPr/>
          </p:nvCxnSpPr>
          <p:spPr>
            <a:xfrm>
              <a:off x="2400" y="1056"/>
              <a:ext cx="0" cy="1536"/>
            </a:xfrm>
            <a:prstGeom prst="straightConnector1">
              <a:avLst/>
            </a:prstGeom>
            <a:noFill/>
            <a:ln cap="flat" cmpd="sng" w="9525">
              <a:solidFill>
                <a:schemeClr val="dk1"/>
              </a:solidFill>
              <a:prstDash val="solid"/>
              <a:round/>
              <a:headEnd len="med" w="med" type="none"/>
              <a:tailEnd len="med" w="med" type="none"/>
            </a:ln>
          </p:spPr>
        </p:cxnSp>
        <p:cxnSp>
          <p:nvCxnSpPr>
            <p:cNvPr id="280" name="Google Shape;280;p9"/>
            <p:cNvCxnSpPr/>
            <p:nvPr/>
          </p:nvCxnSpPr>
          <p:spPr>
            <a:xfrm>
              <a:off x="1776" y="1776"/>
              <a:ext cx="0" cy="816"/>
            </a:xfrm>
            <a:prstGeom prst="straightConnector1">
              <a:avLst/>
            </a:prstGeom>
            <a:noFill/>
            <a:ln cap="flat" cmpd="sng" w="9525">
              <a:solidFill>
                <a:schemeClr val="dk1"/>
              </a:solidFill>
              <a:prstDash val="solid"/>
              <a:round/>
              <a:headEnd len="med" w="med" type="none"/>
              <a:tailEnd len="med" w="med" type="none"/>
            </a:ln>
          </p:spPr>
        </p:cxnSp>
        <p:cxnSp>
          <p:nvCxnSpPr>
            <p:cNvPr id="281" name="Google Shape;281;p9"/>
            <p:cNvCxnSpPr/>
            <p:nvPr/>
          </p:nvCxnSpPr>
          <p:spPr>
            <a:xfrm>
              <a:off x="3168" y="1440"/>
              <a:ext cx="0" cy="1104"/>
            </a:xfrm>
            <a:prstGeom prst="straightConnector1">
              <a:avLst/>
            </a:prstGeom>
            <a:noFill/>
            <a:ln cap="flat" cmpd="sng" w="9525">
              <a:solidFill>
                <a:schemeClr val="dk1"/>
              </a:solidFill>
              <a:prstDash val="solid"/>
              <a:round/>
              <a:headEnd len="med" w="med" type="none"/>
              <a:tailEnd len="med" w="med" type="none"/>
            </a:ln>
          </p:spPr>
        </p:cxnSp>
        <p:sp>
          <p:nvSpPr>
            <p:cNvPr id="282" name="Google Shape;282;p9"/>
            <p:cNvSpPr txBox="1"/>
            <p:nvPr/>
          </p:nvSpPr>
          <p:spPr>
            <a:xfrm>
              <a:off x="3089" y="2544"/>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2</a:t>
              </a:r>
              <a:endParaRPr/>
            </a:p>
          </p:txBody>
        </p:sp>
        <p:sp>
          <p:nvSpPr>
            <p:cNvPr id="283" name="Google Shape;283;p9"/>
            <p:cNvSpPr txBox="1"/>
            <p:nvPr/>
          </p:nvSpPr>
          <p:spPr>
            <a:xfrm>
              <a:off x="2304"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284" name="Google Shape;284;p9"/>
            <p:cNvSpPr txBox="1"/>
            <p:nvPr/>
          </p:nvSpPr>
          <p:spPr>
            <a:xfrm>
              <a:off x="1683"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5</a:t>
              </a:r>
              <a:endParaRPr/>
            </a:p>
          </p:txBody>
        </p:sp>
        <p:sp>
          <p:nvSpPr>
            <p:cNvPr id="285" name="Google Shape;285;p9"/>
            <p:cNvSpPr txBox="1"/>
            <p:nvPr/>
          </p:nvSpPr>
          <p:spPr>
            <a:xfrm>
              <a:off x="1272"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t>
              </a:r>
              <a:endParaRPr/>
            </a:p>
          </p:txBody>
        </p:sp>
        <p:sp>
          <p:nvSpPr>
            <p:cNvPr id="286" name="Google Shape;286;p9"/>
            <p:cNvSpPr txBox="1"/>
            <p:nvPr/>
          </p:nvSpPr>
          <p:spPr>
            <a:xfrm>
              <a:off x="720" y="2592"/>
              <a:ext cx="432"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9</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2018-12-10T17:20:29Z</dcterms:created>
  <dc:creator>Mahbubul Syeed</dc:creator>
</cp:coreProperties>
</file>