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embeddedFontLst>
    <p:embeddedFont>
      <p:font typeface="Corbel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ichNQsaBIJD5yUUnVtytbgUbn1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7AD416-166D-4184-A881-135D467E87FE}">
  <a:tblStyle styleId="{4C7AD416-166D-4184-A881-135D467E87F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6E6E6"/>
          </a:solidFill>
        </a:fill>
      </a:tcStyle>
    </a:firstRow>
    <a:neCell>
      <a:tcTxStyle/>
    </a:neCell>
    <a:nwCell>
      <a:tcTxStyle/>
    </a:nwCell>
  </a:tblStyle>
  <a:tblStyle styleId="{0FD0A000-A6F7-4ED8-8D82-E46A51B21D3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rbel-bold.fntdata"/><Relationship Id="rId30" Type="http://schemas.openxmlformats.org/officeDocument/2006/relationships/font" Target="fonts/Corbel-regular.fntdata"/><Relationship Id="rId11" Type="http://schemas.openxmlformats.org/officeDocument/2006/relationships/slide" Target="slides/slide5.xml"/><Relationship Id="rId33" Type="http://schemas.openxmlformats.org/officeDocument/2006/relationships/font" Target="fonts/Corbel-boldItalic.fntdata"/><Relationship Id="rId10" Type="http://schemas.openxmlformats.org/officeDocument/2006/relationships/slide" Target="slides/slide4.xml"/><Relationship Id="rId32" Type="http://schemas.openxmlformats.org/officeDocument/2006/relationships/font" Target="fonts/Corbel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5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b="0" i="0" sz="4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0" name="Google Shape;20;p25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21" name="Google Shape;21;p2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5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5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25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sz="4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subTitle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5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IUB logo" id="27" name="Google Shape;2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38596" y="459899"/>
            <a:ext cx="1419654" cy="1428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>
            <p:ph type="title"/>
          </p:nvPr>
        </p:nvSpPr>
        <p:spPr>
          <a:xfrm>
            <a:off x="268941" y="1298762"/>
            <a:ext cx="406908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rbel"/>
              <a:buNone/>
              <a:defRPr b="1" sz="3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" type="body"/>
          </p:nvPr>
        </p:nvSpPr>
        <p:spPr>
          <a:xfrm>
            <a:off x="4783567" y="914400"/>
            <a:ext cx="406908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/>
        </p:txBody>
      </p:sp>
      <p:sp>
        <p:nvSpPr>
          <p:cNvPr id="124" name="Google Shape;124;p34"/>
          <p:cNvSpPr txBox="1"/>
          <p:nvPr>
            <p:ph idx="2" type="body"/>
          </p:nvPr>
        </p:nvSpPr>
        <p:spPr>
          <a:xfrm>
            <a:off x="268941" y="2456329"/>
            <a:ext cx="4069080" cy="31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25" name="Google Shape;125;p34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4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4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8" name="Google Shape;128;p3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129" name="Google Shape;129;p34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34" name="Google Shape;134;p35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35" name="Google Shape;135;p3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5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5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5"/>
          <p:cNvSpPr txBox="1"/>
          <p:nvPr>
            <p:ph type="title"/>
          </p:nvPr>
        </p:nvSpPr>
        <p:spPr>
          <a:xfrm>
            <a:off x="363071" y="4800600"/>
            <a:ext cx="836024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rbel"/>
              <a:buNone/>
              <a:defRPr b="0" i="0" sz="28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/>
          <p:nvPr>
            <p:ph idx="2" type="pic"/>
          </p:nvPr>
        </p:nvSpPr>
        <p:spPr>
          <a:xfrm>
            <a:off x="284163" y="457199"/>
            <a:ext cx="8577072" cy="4352544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35"/>
          <p:cNvSpPr txBox="1"/>
          <p:nvPr>
            <p:ph idx="1" type="body"/>
          </p:nvPr>
        </p:nvSpPr>
        <p:spPr>
          <a:xfrm>
            <a:off x="419099" y="5367338"/>
            <a:ext cx="830421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41" name="Google Shape;141;p35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, Alt.">
  <p:cSld name="Picture with Caption, Alt.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36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46" name="Google Shape;146;p36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6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36"/>
          <p:cNvSpPr txBox="1"/>
          <p:nvPr>
            <p:ph type="title"/>
          </p:nvPr>
        </p:nvSpPr>
        <p:spPr>
          <a:xfrm>
            <a:off x="363071" y="4778189"/>
            <a:ext cx="836024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rbel"/>
              <a:buNone/>
              <a:defRPr b="0" sz="2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6"/>
          <p:cNvSpPr/>
          <p:nvPr>
            <p:ph idx="2" type="pic"/>
          </p:nvPr>
        </p:nvSpPr>
        <p:spPr>
          <a:xfrm>
            <a:off x="284163" y="457200"/>
            <a:ext cx="8577072" cy="3822192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419099" y="5344927"/>
            <a:ext cx="830421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52" name="Google Shape;152;p36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6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, Picture, and Caption">
  <p:cSld name="Content, Picture, and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/>
          <p:nvPr>
            <p:ph idx="1" type="body"/>
          </p:nvPr>
        </p:nvSpPr>
        <p:spPr>
          <a:xfrm>
            <a:off x="3657600" y="914400"/>
            <a:ext cx="5195047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/>
        </p:txBody>
      </p:sp>
      <p:sp>
        <p:nvSpPr>
          <p:cNvPr id="157" name="Google Shape;157;p37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7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7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37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1" name="Google Shape;161;p37"/>
          <p:cNvSpPr txBox="1"/>
          <p:nvPr>
            <p:ph idx="2" type="body"/>
          </p:nvPr>
        </p:nvSpPr>
        <p:spPr>
          <a:xfrm>
            <a:off x="419101" y="4953001"/>
            <a:ext cx="2472017" cy="1246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62" name="Google Shape;162;p37"/>
          <p:cNvSpPr txBox="1"/>
          <p:nvPr>
            <p:ph type="title"/>
          </p:nvPr>
        </p:nvSpPr>
        <p:spPr>
          <a:xfrm>
            <a:off x="410764" y="4419600"/>
            <a:ext cx="2475395" cy="5109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bel"/>
              <a:buNone/>
              <a:defRPr b="1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/>
          <p:nvPr>
            <p:ph idx="3" type="pic"/>
          </p:nvPr>
        </p:nvSpPr>
        <p:spPr>
          <a:xfrm>
            <a:off x="284164" y="594360"/>
            <a:ext cx="2743200" cy="367588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4" name="Google Shape;164;p37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5" name="Google Shape;165;p37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7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>
  <p:cSld name="3 Pictures with Ca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70" name="Google Shape;170;p3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71" name="Google Shape;171;p3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8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8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38"/>
          <p:cNvSpPr txBox="1"/>
          <p:nvPr>
            <p:ph type="title"/>
          </p:nvPr>
        </p:nvSpPr>
        <p:spPr>
          <a:xfrm>
            <a:off x="3031661" y="4800600"/>
            <a:ext cx="569165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rbel"/>
              <a:buNone/>
              <a:defRPr b="0" i="0" sz="28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8"/>
          <p:cNvSpPr/>
          <p:nvPr>
            <p:ph idx="2" type="pic"/>
          </p:nvPr>
        </p:nvSpPr>
        <p:spPr>
          <a:xfrm>
            <a:off x="3021014" y="457199"/>
            <a:ext cx="5833872" cy="4352544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38"/>
          <p:cNvSpPr txBox="1"/>
          <p:nvPr>
            <p:ph idx="1" type="body"/>
          </p:nvPr>
        </p:nvSpPr>
        <p:spPr>
          <a:xfrm>
            <a:off x="3069805" y="5367338"/>
            <a:ext cx="5653507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77" name="Google Shape;177;p38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8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38"/>
          <p:cNvSpPr/>
          <p:nvPr>
            <p:ph idx="3" type="pic"/>
          </p:nvPr>
        </p:nvSpPr>
        <p:spPr>
          <a:xfrm>
            <a:off x="284164" y="457200"/>
            <a:ext cx="2736850" cy="2907792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8"/>
          <p:cNvSpPr/>
          <p:nvPr>
            <p:ph idx="4" type="pic"/>
          </p:nvPr>
        </p:nvSpPr>
        <p:spPr>
          <a:xfrm>
            <a:off x="284164" y="3364992"/>
            <a:ext cx="2736850" cy="289864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Google Shape;184;p39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85" name="Google Shape;185;p3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39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9"/>
          <p:cNvSpPr txBox="1"/>
          <p:nvPr>
            <p:ph idx="1" type="body"/>
          </p:nvPr>
        </p:nvSpPr>
        <p:spPr>
          <a:xfrm rot="5400000">
            <a:off x="2564607" y="-146843"/>
            <a:ext cx="4013200" cy="857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2000"/>
              </a:spcBef>
              <a:spcAft>
                <a:spcPts val="0"/>
              </a:spcAft>
              <a:buSzPts val="1620"/>
              <a:buChar char="🡽"/>
              <a:defRPr/>
            </a:lvl1pPr>
            <a:lvl2pPr indent="-331469" lvl="1" marL="914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9pPr>
          </a:lstStyle>
          <a:p/>
        </p:txBody>
      </p:sp>
      <p:sp>
        <p:nvSpPr>
          <p:cNvPr id="190" name="Google Shape;190;p39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0"/>
          <p:cNvSpPr txBox="1"/>
          <p:nvPr>
            <p:ph type="title"/>
          </p:nvPr>
        </p:nvSpPr>
        <p:spPr>
          <a:xfrm rot="5400000">
            <a:off x="5219069" y="2949131"/>
            <a:ext cx="5921375" cy="969264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orbe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0"/>
          <p:cNvSpPr txBox="1"/>
          <p:nvPr>
            <p:ph idx="1" type="body"/>
          </p:nvPr>
        </p:nvSpPr>
        <p:spPr>
          <a:xfrm rot="5400000">
            <a:off x="564357" y="177007"/>
            <a:ext cx="5937250" cy="6497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2000"/>
              </a:spcBef>
              <a:spcAft>
                <a:spcPts val="0"/>
              </a:spcAft>
              <a:buSzPts val="1620"/>
              <a:buChar char="🡽"/>
              <a:defRPr/>
            </a:lvl1pPr>
            <a:lvl2pPr indent="-331469" lvl="1" marL="914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9pPr>
          </a:lstStyle>
          <a:p/>
        </p:txBody>
      </p:sp>
      <p:sp>
        <p:nvSpPr>
          <p:cNvPr id="197" name="Google Shape;197;p40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0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0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0" name="Google Shape;200;p40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201" name="Google Shape;201;p4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4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4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" name="Google Shape;31;p26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2" name="Google Shape;32;p2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 result for AIUB logo" id="35" name="Google Shape;3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374" y="55844"/>
            <a:ext cx="1279161" cy="128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" name="Google Shape;38;p2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39" name="Google Shape;39;p2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27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" type="body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2000"/>
              </a:spcBef>
              <a:spcAft>
                <a:spcPts val="0"/>
              </a:spcAft>
              <a:buSzPts val="1620"/>
              <a:buChar char="🡽"/>
              <a:defRPr/>
            </a:lvl1pPr>
            <a:lvl2pPr indent="-331469" lvl="1" marL="914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>
  <p:cSld name="Title Slide with Pictur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" name="Google Shape;49;p28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28"/>
          <p:cNvSpPr/>
          <p:nvPr>
            <p:ph idx="2" type="pic"/>
          </p:nvPr>
        </p:nvSpPr>
        <p:spPr>
          <a:xfrm>
            <a:off x="284162" y="2017058"/>
            <a:ext cx="8574087" cy="4377391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28"/>
          <p:cNvSpPr txBox="1"/>
          <p:nvPr>
            <p:ph idx="1" type="subTitle"/>
          </p:nvPr>
        </p:nvSpPr>
        <p:spPr>
          <a:xfrm>
            <a:off x="472420" y="1532965"/>
            <a:ext cx="7754284" cy="484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54" name="Google Shape;54;p28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55" name="Google Shape;55;p2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8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8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2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🡽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8"/>
          <p:cNvSpPr txBox="1"/>
          <p:nvPr>
            <p:ph type="ctrTitle"/>
          </p:nvPr>
        </p:nvSpPr>
        <p:spPr>
          <a:xfrm>
            <a:off x="418633" y="444728"/>
            <a:ext cx="7810967" cy="1088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62" name="Google Shape;62;p29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63" name="Google Shape;63;p2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9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29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🡽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9"/>
          <p:cNvSpPr txBox="1"/>
          <p:nvPr>
            <p:ph type="title"/>
          </p:nvPr>
        </p:nvSpPr>
        <p:spPr>
          <a:xfrm>
            <a:off x="429768" y="4814125"/>
            <a:ext cx="777240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b="0" i="0" sz="42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475488" y="5861304"/>
            <a:ext cx="7735824" cy="4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with Picture">
  <p:cSld name="Section with Pictur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/>
          <p:nvPr>
            <p:ph idx="2" type="pic"/>
          </p:nvPr>
        </p:nvSpPr>
        <p:spPr>
          <a:xfrm>
            <a:off x="284162" y="443754"/>
            <a:ext cx="8574087" cy="4370293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0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30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78" name="Google Shape;78;p30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79" name="Google Shape;79;p3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30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🡽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0"/>
          <p:cNvSpPr txBox="1"/>
          <p:nvPr>
            <p:ph type="title"/>
          </p:nvPr>
        </p:nvSpPr>
        <p:spPr>
          <a:xfrm>
            <a:off x="430306" y="4814047"/>
            <a:ext cx="7772400" cy="10488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b="0" i="0" sz="4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" type="body"/>
          </p:nvPr>
        </p:nvSpPr>
        <p:spPr>
          <a:xfrm>
            <a:off x="470647" y="5862918"/>
            <a:ext cx="7732059" cy="40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31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8" name="Google Shape;88;p3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31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" type="body"/>
          </p:nvPr>
        </p:nvSpPr>
        <p:spPr>
          <a:xfrm>
            <a:off x="403412" y="2151063"/>
            <a:ext cx="393192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/>
        </p:txBody>
      </p:sp>
      <p:sp>
        <p:nvSpPr>
          <p:cNvPr id="93" name="Google Shape;93;p31"/>
          <p:cNvSpPr txBox="1"/>
          <p:nvPr>
            <p:ph idx="2" type="body"/>
          </p:nvPr>
        </p:nvSpPr>
        <p:spPr>
          <a:xfrm>
            <a:off x="4778188" y="2151063"/>
            <a:ext cx="393192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/>
        </p:txBody>
      </p:sp>
      <p:sp>
        <p:nvSpPr>
          <p:cNvPr id="94" name="Google Shape;94;p31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2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32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0" name="Google Shape;100;p3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32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2"/>
          <p:cNvSpPr txBox="1"/>
          <p:nvPr>
            <p:ph idx="1" type="body"/>
          </p:nvPr>
        </p:nvSpPr>
        <p:spPr>
          <a:xfrm>
            <a:off x="403412" y="1735138"/>
            <a:ext cx="3931920" cy="83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105" name="Google Shape;105;p32"/>
          <p:cNvSpPr txBox="1"/>
          <p:nvPr>
            <p:ph idx="2" type="body"/>
          </p:nvPr>
        </p:nvSpPr>
        <p:spPr>
          <a:xfrm>
            <a:off x="403412" y="2590800"/>
            <a:ext cx="3931920" cy="353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8pPr>
            <a:lvl9pPr indent="-320040" lvl="8" marL="41148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9pPr>
          </a:lstStyle>
          <a:p/>
        </p:txBody>
      </p:sp>
      <p:sp>
        <p:nvSpPr>
          <p:cNvPr id="106" name="Google Shape;106;p32"/>
          <p:cNvSpPr txBox="1"/>
          <p:nvPr>
            <p:ph idx="3" type="body"/>
          </p:nvPr>
        </p:nvSpPr>
        <p:spPr>
          <a:xfrm>
            <a:off x="4779495" y="1735138"/>
            <a:ext cx="3931920" cy="83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 b="0" sz="26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107" name="Google Shape;107;p32"/>
          <p:cNvSpPr txBox="1"/>
          <p:nvPr>
            <p:ph idx="4" type="body"/>
          </p:nvPr>
        </p:nvSpPr>
        <p:spPr>
          <a:xfrm>
            <a:off x="4779495" y="2590800"/>
            <a:ext cx="3931920" cy="353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8pPr>
            <a:lvl9pPr indent="-320040" lvl="8" marL="41148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9pPr>
          </a:lstStyle>
          <a:p/>
        </p:txBody>
      </p:sp>
      <p:sp>
        <p:nvSpPr>
          <p:cNvPr id="108" name="Google Shape;108;p32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2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2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3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33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14" name="Google Shape;114;p3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33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3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3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3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idx="1" type="body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160"/>
              <a:buFont typeface="Noto Sans Symbols"/>
              <a:buChar char="🡽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980"/>
              <a:buFont typeface="Noto Sans Symbols"/>
              <a:buChar char="🡽"/>
              <a:defRPr b="0" i="0" sz="2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🡽"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146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147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147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147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147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147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4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b="0" i="0" sz="4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illah.masumcu@aiub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eb.cecs.pdx.edu/~sheard/course/Cs321/notes/index.html" TargetMode="External"/><Relationship Id="rId4" Type="http://schemas.openxmlformats.org/officeDocument/2006/relationships/hyperlink" Target="https://en.wikipedia.org/wiki/Powerset_construction" TargetMode="External"/><Relationship Id="rId5" Type="http://schemas.openxmlformats.org/officeDocument/2006/relationships/hyperlink" Target="http://www.cs.nuim.ie/~jpower/Courses/Previous/parsing/node9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"/>
          <p:cNvSpPr txBox="1"/>
          <p:nvPr>
            <p:ph type="ctrTitle"/>
          </p:nvPr>
        </p:nvSpPr>
        <p:spPr>
          <a:xfrm>
            <a:off x="421341" y="520861"/>
            <a:ext cx="7808976" cy="11227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NFA to DFA Conversion </a:t>
            </a:r>
            <a:br>
              <a:rPr lang="en-US"/>
            </a:br>
            <a:r>
              <a:rPr lang="en-US"/>
              <a:t>(Subset Construction Method)</a:t>
            </a:r>
            <a:endParaRPr/>
          </a:p>
        </p:txBody>
      </p:sp>
      <p:sp>
        <p:nvSpPr>
          <p:cNvPr id="209" name="Google Shape;209;p1"/>
          <p:cNvSpPr txBox="1"/>
          <p:nvPr>
            <p:ph idx="1" type="subTitle"/>
          </p:nvPr>
        </p:nvSpPr>
        <p:spPr>
          <a:xfrm>
            <a:off x="476205" y="1532427"/>
            <a:ext cx="2789509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Course Code: CSC3220  </a:t>
            </a:r>
            <a:endParaRPr/>
          </a:p>
        </p:txBody>
      </p:sp>
      <p:sp>
        <p:nvSpPr>
          <p:cNvPr id="210" name="Google Shape;210;p1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Dept. of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Faculty of Science and Technology</a:t>
            </a:r>
            <a:endParaRPr b="1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1" name="Google Shape;211;p1"/>
          <p:cNvGraphicFramePr/>
          <p:nvPr/>
        </p:nvGraphicFramePr>
        <p:xfrm>
          <a:off x="476205" y="51860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{4C7AD416-166D-4184-A881-135D467E87FE}</a:tableStyleId>
              </a:tblPr>
              <a:tblGrid>
                <a:gridCol w="1483225"/>
                <a:gridCol w="1397725"/>
                <a:gridCol w="1227900"/>
                <a:gridCol w="1541425"/>
                <a:gridCol w="1240975"/>
                <a:gridCol w="1444550"/>
              </a:tblGrid>
              <a:tr h="37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Lecturer No: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Week No: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Semester: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Lecturer: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Md Masum Billah, </a:t>
                      </a:r>
                      <a:r>
                        <a:rPr i="1"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billah.masumcu@aiub.edu</a:t>
                      </a:r>
                      <a:endParaRPr i="1"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Masum-billah.net</a:t>
                      </a:r>
                      <a:endParaRPr i="1" sz="1800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12" name="Google Shape;212;p1"/>
          <p:cNvSpPr txBox="1"/>
          <p:nvPr/>
        </p:nvSpPr>
        <p:spPr>
          <a:xfrm>
            <a:off x="3320578" y="1538380"/>
            <a:ext cx="4164439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Course Title: Compiler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NFA to DFA Conversion </a:t>
            </a:r>
            <a:endParaRPr/>
          </a:p>
        </p:txBody>
      </p:sp>
      <p:sp>
        <p:nvSpPr>
          <p:cNvPr id="305" name="Google Shape;305;p10"/>
          <p:cNvSpPr txBox="1"/>
          <p:nvPr>
            <p:ph idx="1" type="subTitle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Subset Construction Method (Example-1)</a:t>
            </a:r>
            <a:endParaRPr/>
          </a:p>
        </p:txBody>
      </p:sp>
      <p:sp>
        <p:nvSpPr>
          <p:cNvPr id="306" name="Google Shape;306;p10"/>
          <p:cNvSpPr/>
          <p:nvPr/>
        </p:nvSpPr>
        <p:spPr>
          <a:xfrm>
            <a:off x="1660968" y="376356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07" name="Google Shape;307;p10"/>
          <p:cNvSpPr txBox="1"/>
          <p:nvPr/>
        </p:nvSpPr>
        <p:spPr>
          <a:xfrm>
            <a:off x="1051369" y="3534962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cxnSp>
        <p:nvCxnSpPr>
          <p:cNvPr id="308" name="Google Shape;308;p10"/>
          <p:cNvCxnSpPr/>
          <p:nvPr/>
        </p:nvCxnSpPr>
        <p:spPr>
          <a:xfrm>
            <a:off x="1965768" y="3915962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9" name="Google Shape;309;p10"/>
          <p:cNvSpPr txBox="1"/>
          <p:nvPr/>
        </p:nvSpPr>
        <p:spPr>
          <a:xfrm>
            <a:off x="5683694" y="3611163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310" name="Google Shape;310;p10"/>
          <p:cNvSpPr/>
          <p:nvPr/>
        </p:nvSpPr>
        <p:spPr>
          <a:xfrm>
            <a:off x="2575368" y="376356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11" name="Google Shape;311;p10"/>
          <p:cNvSpPr/>
          <p:nvPr/>
        </p:nvSpPr>
        <p:spPr>
          <a:xfrm>
            <a:off x="8061768" y="3763562"/>
            <a:ext cx="304800" cy="304800"/>
          </a:xfrm>
          <a:prstGeom prst="ellipse">
            <a:avLst/>
          </a:prstGeom>
          <a:solidFill>
            <a:srgbClr val="D34817"/>
          </a:solidFill>
          <a:ln cap="flat" cmpd="dbl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312" name="Google Shape;312;p10"/>
          <p:cNvSpPr/>
          <p:nvPr/>
        </p:nvSpPr>
        <p:spPr>
          <a:xfrm>
            <a:off x="2324544" y="2620563"/>
            <a:ext cx="2619375" cy="1166813"/>
          </a:xfrm>
          <a:custGeom>
            <a:rect b="b" l="l" r="r" t="t"/>
            <a:pathLst>
              <a:path extrusionOk="0" h="869" w="1650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0"/>
          <p:cNvSpPr/>
          <p:nvPr/>
        </p:nvSpPr>
        <p:spPr>
          <a:xfrm>
            <a:off x="3032568" y="292536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14" name="Google Shape;314;p10"/>
          <p:cNvSpPr txBox="1"/>
          <p:nvPr/>
        </p:nvSpPr>
        <p:spPr>
          <a:xfrm>
            <a:off x="6598094" y="3611163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315" name="Google Shape;315;p10"/>
          <p:cNvSpPr txBox="1"/>
          <p:nvPr/>
        </p:nvSpPr>
        <p:spPr>
          <a:xfrm>
            <a:off x="3413569" y="4373163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316" name="Google Shape;316;p10"/>
          <p:cNvSpPr txBox="1"/>
          <p:nvPr/>
        </p:nvSpPr>
        <p:spPr>
          <a:xfrm>
            <a:off x="3413569" y="2772963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317" name="Google Shape;317;p10"/>
          <p:cNvSpPr/>
          <p:nvPr/>
        </p:nvSpPr>
        <p:spPr>
          <a:xfrm>
            <a:off x="1889568" y="4044550"/>
            <a:ext cx="3500438" cy="1166812"/>
          </a:xfrm>
          <a:custGeom>
            <a:rect b="b" l="l" r="r" t="t"/>
            <a:pathLst>
              <a:path extrusionOk="0" h="828" w="2205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0"/>
          <p:cNvSpPr txBox="1"/>
          <p:nvPr/>
        </p:nvSpPr>
        <p:spPr>
          <a:xfrm>
            <a:off x="7528369" y="3611163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319" name="Google Shape;319;p10"/>
          <p:cNvSpPr/>
          <p:nvPr/>
        </p:nvSpPr>
        <p:spPr>
          <a:xfrm>
            <a:off x="3946968" y="292536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20" name="Google Shape;320;p10"/>
          <p:cNvSpPr/>
          <p:nvPr/>
        </p:nvSpPr>
        <p:spPr>
          <a:xfrm>
            <a:off x="3032568" y="452556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21" name="Google Shape;321;p10"/>
          <p:cNvSpPr/>
          <p:nvPr/>
        </p:nvSpPr>
        <p:spPr>
          <a:xfrm>
            <a:off x="3946968" y="452556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22" name="Google Shape;322;p10"/>
          <p:cNvSpPr/>
          <p:nvPr/>
        </p:nvSpPr>
        <p:spPr>
          <a:xfrm>
            <a:off x="4404168" y="376356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23" name="Google Shape;323;p10"/>
          <p:cNvSpPr/>
          <p:nvPr/>
        </p:nvSpPr>
        <p:spPr>
          <a:xfrm>
            <a:off x="5318568" y="376356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24" name="Google Shape;324;p10"/>
          <p:cNvSpPr/>
          <p:nvPr/>
        </p:nvSpPr>
        <p:spPr>
          <a:xfrm>
            <a:off x="6232968" y="376356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>
            <a:off x="7147368" y="376356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326" name="Google Shape;326;p10"/>
          <p:cNvCxnSpPr/>
          <p:nvPr/>
        </p:nvCxnSpPr>
        <p:spPr>
          <a:xfrm>
            <a:off x="1051368" y="3915962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7" name="Google Shape;327;p10"/>
          <p:cNvCxnSpPr/>
          <p:nvPr/>
        </p:nvCxnSpPr>
        <p:spPr>
          <a:xfrm flipH="1" rot="10800000">
            <a:off x="2803968" y="3230162"/>
            <a:ext cx="304800" cy="533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8" name="Google Shape;328;p10"/>
          <p:cNvCxnSpPr/>
          <p:nvPr/>
        </p:nvCxnSpPr>
        <p:spPr>
          <a:xfrm>
            <a:off x="3337368" y="3077762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9" name="Google Shape;329;p10"/>
          <p:cNvCxnSpPr/>
          <p:nvPr/>
        </p:nvCxnSpPr>
        <p:spPr>
          <a:xfrm flipH="1" rot="10800000">
            <a:off x="4175568" y="4068362"/>
            <a:ext cx="304800" cy="533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0" name="Google Shape;330;p10"/>
          <p:cNvCxnSpPr/>
          <p:nvPr/>
        </p:nvCxnSpPr>
        <p:spPr>
          <a:xfrm>
            <a:off x="4175568" y="3230162"/>
            <a:ext cx="304800" cy="533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1" name="Google Shape;331;p10"/>
          <p:cNvCxnSpPr/>
          <p:nvPr/>
        </p:nvCxnSpPr>
        <p:spPr>
          <a:xfrm>
            <a:off x="2803968" y="3992162"/>
            <a:ext cx="304800" cy="533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2" name="Google Shape;332;p10"/>
          <p:cNvCxnSpPr/>
          <p:nvPr/>
        </p:nvCxnSpPr>
        <p:spPr>
          <a:xfrm>
            <a:off x="3337368" y="4677962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3" name="Google Shape;333;p10"/>
          <p:cNvCxnSpPr/>
          <p:nvPr/>
        </p:nvCxnSpPr>
        <p:spPr>
          <a:xfrm>
            <a:off x="4708968" y="3915962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4" name="Google Shape;334;p10"/>
          <p:cNvCxnSpPr/>
          <p:nvPr/>
        </p:nvCxnSpPr>
        <p:spPr>
          <a:xfrm>
            <a:off x="5623368" y="3915962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5" name="Google Shape;335;p10"/>
          <p:cNvCxnSpPr/>
          <p:nvPr/>
        </p:nvCxnSpPr>
        <p:spPr>
          <a:xfrm>
            <a:off x="6537768" y="3915962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6" name="Google Shape;336;p10"/>
          <p:cNvCxnSpPr/>
          <p:nvPr/>
        </p:nvCxnSpPr>
        <p:spPr>
          <a:xfrm>
            <a:off x="7452168" y="3915962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7" name="Google Shape;337;p10"/>
          <p:cNvSpPr/>
          <p:nvPr/>
        </p:nvSpPr>
        <p:spPr>
          <a:xfrm>
            <a:off x="2083244" y="3458763"/>
            <a:ext cx="3397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338" name="Google Shape;338;p10"/>
          <p:cNvSpPr/>
          <p:nvPr/>
        </p:nvSpPr>
        <p:spPr>
          <a:xfrm>
            <a:off x="2845244" y="3382563"/>
            <a:ext cx="3397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339" name="Google Shape;339;p10"/>
          <p:cNvSpPr/>
          <p:nvPr/>
        </p:nvSpPr>
        <p:spPr>
          <a:xfrm>
            <a:off x="2880169" y="3915963"/>
            <a:ext cx="3397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340" name="Google Shape;340;p10"/>
          <p:cNvSpPr/>
          <p:nvPr/>
        </p:nvSpPr>
        <p:spPr>
          <a:xfrm>
            <a:off x="4216844" y="4220763"/>
            <a:ext cx="3397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341" name="Google Shape;341;p10"/>
          <p:cNvSpPr/>
          <p:nvPr/>
        </p:nvSpPr>
        <p:spPr>
          <a:xfrm>
            <a:off x="4216844" y="3077763"/>
            <a:ext cx="3397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342" name="Google Shape;342;p10"/>
          <p:cNvSpPr/>
          <p:nvPr/>
        </p:nvSpPr>
        <p:spPr>
          <a:xfrm>
            <a:off x="4785169" y="3458763"/>
            <a:ext cx="3397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343" name="Google Shape;343;p10"/>
          <p:cNvSpPr/>
          <p:nvPr/>
        </p:nvSpPr>
        <p:spPr>
          <a:xfrm>
            <a:off x="3384201" y="5038298"/>
            <a:ext cx="350044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344" name="Google Shape;344;p10"/>
          <p:cNvSpPr txBox="1"/>
          <p:nvPr/>
        </p:nvSpPr>
        <p:spPr>
          <a:xfrm>
            <a:off x="746568" y="5619324"/>
            <a:ext cx="6509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 Expression: (a | b)* abb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0"/>
          <p:cNvSpPr txBox="1"/>
          <p:nvPr/>
        </p:nvSpPr>
        <p:spPr>
          <a:xfrm>
            <a:off x="692278" y="2103501"/>
            <a:ext cx="6509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NFA:</a:t>
            </a:r>
            <a:endParaRPr/>
          </a:p>
        </p:txBody>
      </p:sp>
      <p:sp>
        <p:nvSpPr>
          <p:cNvPr id="346" name="Google Shape;346;p10"/>
          <p:cNvSpPr/>
          <p:nvPr/>
        </p:nvSpPr>
        <p:spPr>
          <a:xfrm>
            <a:off x="3448094" y="2197356"/>
            <a:ext cx="8123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"/>
          <p:cNvSpPr txBox="1"/>
          <p:nvPr/>
        </p:nvSpPr>
        <p:spPr>
          <a:xfrm>
            <a:off x="335494" y="538775"/>
            <a:ext cx="6543608" cy="481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Subset Construction Method (Example-1)  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1"/>
          <p:cNvSpPr/>
          <p:nvPr/>
        </p:nvSpPr>
        <p:spPr>
          <a:xfrm>
            <a:off x="945093" y="2367575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53" name="Google Shape;353;p11"/>
          <p:cNvSpPr txBox="1"/>
          <p:nvPr/>
        </p:nvSpPr>
        <p:spPr>
          <a:xfrm>
            <a:off x="335494" y="2138975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cxnSp>
        <p:nvCxnSpPr>
          <p:cNvPr id="354" name="Google Shape;354;p11"/>
          <p:cNvCxnSpPr/>
          <p:nvPr/>
        </p:nvCxnSpPr>
        <p:spPr>
          <a:xfrm>
            <a:off x="1249893" y="2519975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5" name="Google Shape;355;p11"/>
          <p:cNvSpPr txBox="1"/>
          <p:nvPr/>
        </p:nvSpPr>
        <p:spPr>
          <a:xfrm>
            <a:off x="4967819" y="2215176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356" name="Google Shape;356;p11"/>
          <p:cNvSpPr/>
          <p:nvPr/>
        </p:nvSpPr>
        <p:spPr>
          <a:xfrm>
            <a:off x="1859493" y="2367575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57" name="Google Shape;357;p11"/>
          <p:cNvSpPr/>
          <p:nvPr/>
        </p:nvSpPr>
        <p:spPr>
          <a:xfrm>
            <a:off x="7345893" y="2367575"/>
            <a:ext cx="304800" cy="304800"/>
          </a:xfrm>
          <a:prstGeom prst="ellipse">
            <a:avLst/>
          </a:prstGeom>
          <a:solidFill>
            <a:srgbClr val="D34817"/>
          </a:solidFill>
          <a:ln cap="flat" cmpd="dbl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358" name="Google Shape;358;p11"/>
          <p:cNvSpPr/>
          <p:nvPr/>
        </p:nvSpPr>
        <p:spPr>
          <a:xfrm>
            <a:off x="1608669" y="1224576"/>
            <a:ext cx="2619375" cy="1166813"/>
          </a:xfrm>
          <a:custGeom>
            <a:rect b="b" l="l" r="r" t="t"/>
            <a:pathLst>
              <a:path extrusionOk="0" h="869" w="1650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1"/>
          <p:cNvSpPr/>
          <p:nvPr/>
        </p:nvSpPr>
        <p:spPr>
          <a:xfrm>
            <a:off x="2316693" y="1529375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60" name="Google Shape;360;p11"/>
          <p:cNvSpPr txBox="1"/>
          <p:nvPr/>
        </p:nvSpPr>
        <p:spPr>
          <a:xfrm>
            <a:off x="5882219" y="2215176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361" name="Google Shape;361;p11"/>
          <p:cNvSpPr txBox="1"/>
          <p:nvPr/>
        </p:nvSpPr>
        <p:spPr>
          <a:xfrm>
            <a:off x="2697694" y="2977176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362" name="Google Shape;362;p11"/>
          <p:cNvSpPr txBox="1"/>
          <p:nvPr/>
        </p:nvSpPr>
        <p:spPr>
          <a:xfrm>
            <a:off x="2697694" y="1376976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363" name="Google Shape;363;p11"/>
          <p:cNvSpPr/>
          <p:nvPr/>
        </p:nvSpPr>
        <p:spPr>
          <a:xfrm>
            <a:off x="1173693" y="2648563"/>
            <a:ext cx="3500438" cy="1166812"/>
          </a:xfrm>
          <a:custGeom>
            <a:rect b="b" l="l" r="r" t="t"/>
            <a:pathLst>
              <a:path extrusionOk="0" h="828" w="2205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1"/>
          <p:cNvSpPr txBox="1"/>
          <p:nvPr/>
        </p:nvSpPr>
        <p:spPr>
          <a:xfrm>
            <a:off x="6812494" y="2215176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365" name="Google Shape;365;p11"/>
          <p:cNvSpPr/>
          <p:nvPr/>
        </p:nvSpPr>
        <p:spPr>
          <a:xfrm>
            <a:off x="3231093" y="1529375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66" name="Google Shape;366;p11"/>
          <p:cNvSpPr/>
          <p:nvPr/>
        </p:nvSpPr>
        <p:spPr>
          <a:xfrm>
            <a:off x="2316693" y="3129575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67" name="Google Shape;367;p11"/>
          <p:cNvSpPr/>
          <p:nvPr/>
        </p:nvSpPr>
        <p:spPr>
          <a:xfrm>
            <a:off x="3231093" y="3129575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68" name="Google Shape;368;p11"/>
          <p:cNvSpPr/>
          <p:nvPr/>
        </p:nvSpPr>
        <p:spPr>
          <a:xfrm>
            <a:off x="3688293" y="2367575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69" name="Google Shape;369;p11"/>
          <p:cNvSpPr/>
          <p:nvPr/>
        </p:nvSpPr>
        <p:spPr>
          <a:xfrm>
            <a:off x="4602693" y="2367575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70" name="Google Shape;370;p11"/>
          <p:cNvSpPr/>
          <p:nvPr/>
        </p:nvSpPr>
        <p:spPr>
          <a:xfrm>
            <a:off x="5517093" y="2367575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71" name="Google Shape;371;p11"/>
          <p:cNvSpPr/>
          <p:nvPr/>
        </p:nvSpPr>
        <p:spPr>
          <a:xfrm>
            <a:off x="6431493" y="2367575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372" name="Google Shape;372;p11"/>
          <p:cNvCxnSpPr/>
          <p:nvPr/>
        </p:nvCxnSpPr>
        <p:spPr>
          <a:xfrm>
            <a:off x="335493" y="2519975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3" name="Google Shape;373;p11"/>
          <p:cNvCxnSpPr/>
          <p:nvPr/>
        </p:nvCxnSpPr>
        <p:spPr>
          <a:xfrm flipH="1" rot="10800000">
            <a:off x="2088093" y="1834175"/>
            <a:ext cx="304800" cy="533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4" name="Google Shape;374;p11"/>
          <p:cNvCxnSpPr/>
          <p:nvPr/>
        </p:nvCxnSpPr>
        <p:spPr>
          <a:xfrm>
            <a:off x="2621493" y="1681775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5" name="Google Shape;375;p11"/>
          <p:cNvCxnSpPr/>
          <p:nvPr/>
        </p:nvCxnSpPr>
        <p:spPr>
          <a:xfrm flipH="1" rot="10800000">
            <a:off x="3459693" y="2672375"/>
            <a:ext cx="304800" cy="533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6" name="Google Shape;376;p11"/>
          <p:cNvCxnSpPr/>
          <p:nvPr/>
        </p:nvCxnSpPr>
        <p:spPr>
          <a:xfrm>
            <a:off x="3459693" y="1834175"/>
            <a:ext cx="304800" cy="533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7" name="Google Shape;377;p11"/>
          <p:cNvCxnSpPr/>
          <p:nvPr/>
        </p:nvCxnSpPr>
        <p:spPr>
          <a:xfrm>
            <a:off x="2088093" y="2596175"/>
            <a:ext cx="304800" cy="533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8" name="Google Shape;378;p11"/>
          <p:cNvCxnSpPr/>
          <p:nvPr/>
        </p:nvCxnSpPr>
        <p:spPr>
          <a:xfrm>
            <a:off x="2621493" y="3281975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9" name="Google Shape;379;p11"/>
          <p:cNvCxnSpPr/>
          <p:nvPr/>
        </p:nvCxnSpPr>
        <p:spPr>
          <a:xfrm>
            <a:off x="3993093" y="2519975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0" name="Google Shape;380;p11"/>
          <p:cNvCxnSpPr/>
          <p:nvPr/>
        </p:nvCxnSpPr>
        <p:spPr>
          <a:xfrm>
            <a:off x="4907493" y="2519975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1" name="Google Shape;381;p11"/>
          <p:cNvCxnSpPr/>
          <p:nvPr/>
        </p:nvCxnSpPr>
        <p:spPr>
          <a:xfrm>
            <a:off x="5821893" y="2519975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2" name="Google Shape;382;p11"/>
          <p:cNvCxnSpPr/>
          <p:nvPr/>
        </p:nvCxnSpPr>
        <p:spPr>
          <a:xfrm>
            <a:off x="6736293" y="2519975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3" name="Google Shape;383;p11"/>
          <p:cNvSpPr/>
          <p:nvPr/>
        </p:nvSpPr>
        <p:spPr>
          <a:xfrm>
            <a:off x="1367369" y="2062776"/>
            <a:ext cx="3397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384" name="Google Shape;384;p11"/>
          <p:cNvSpPr/>
          <p:nvPr/>
        </p:nvSpPr>
        <p:spPr>
          <a:xfrm>
            <a:off x="2129369" y="1986576"/>
            <a:ext cx="3397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385" name="Google Shape;385;p11"/>
          <p:cNvSpPr/>
          <p:nvPr/>
        </p:nvSpPr>
        <p:spPr>
          <a:xfrm>
            <a:off x="2164294" y="2519976"/>
            <a:ext cx="3397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386" name="Google Shape;386;p11"/>
          <p:cNvSpPr/>
          <p:nvPr/>
        </p:nvSpPr>
        <p:spPr>
          <a:xfrm>
            <a:off x="3500969" y="2824776"/>
            <a:ext cx="3397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387" name="Google Shape;387;p11"/>
          <p:cNvSpPr/>
          <p:nvPr/>
        </p:nvSpPr>
        <p:spPr>
          <a:xfrm>
            <a:off x="3500969" y="1681776"/>
            <a:ext cx="3397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388" name="Google Shape;388;p11"/>
          <p:cNvSpPr/>
          <p:nvPr/>
        </p:nvSpPr>
        <p:spPr>
          <a:xfrm>
            <a:off x="4069294" y="2062776"/>
            <a:ext cx="3397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389" name="Google Shape;389;p11"/>
          <p:cNvSpPr/>
          <p:nvPr/>
        </p:nvSpPr>
        <p:spPr>
          <a:xfrm>
            <a:off x="2621493" y="3666815"/>
            <a:ext cx="4159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graphicFrame>
        <p:nvGraphicFramePr>
          <p:cNvPr id="390" name="Google Shape;390;p11"/>
          <p:cNvGraphicFramePr/>
          <p:nvPr/>
        </p:nvGraphicFramePr>
        <p:xfrm>
          <a:off x="82682" y="4247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{0FD0A000-A6F7-4ED8-8D82-E46A51B21D39}</a:tableStyleId>
              </a:tblPr>
              <a:tblGrid>
                <a:gridCol w="1482650"/>
                <a:gridCol w="2169775"/>
                <a:gridCol w="1937300"/>
              </a:tblGrid>
              <a:tr h="19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DFA State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E-closure of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E-closure outcome states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4817"/>
                    </a:solidFill>
                  </a:tcPr>
                </a:tc>
              </a:tr>
              <a:tr h="19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E-closure ({0})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0,1,2,4,7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</a:tr>
              <a:tr h="19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E-closure ({3,8})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1,2,3,4,6,7,8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</a:tr>
              <a:tr h="38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E-closure ({5})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1,2,4,5,6,7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</a:tr>
              <a:tr h="38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E-closure({5,9})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1,2,4,5,6,7,9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</a:tr>
              <a:tr h="38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E-closure({5,10})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1,2,4,5,6,7,10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1" name="Google Shape;391;p11"/>
          <p:cNvGraphicFramePr/>
          <p:nvPr/>
        </p:nvGraphicFramePr>
        <p:xfrm>
          <a:off x="5821893" y="41631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{0FD0A000-A6F7-4ED8-8D82-E46A51B21D39}</a:tableStyleId>
              </a:tblPr>
              <a:tblGrid>
                <a:gridCol w="1741275"/>
                <a:gridCol w="752125"/>
                <a:gridCol w="385800"/>
                <a:gridCol w="442900"/>
              </a:tblGrid>
              <a:tr h="663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NFA States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DFA State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4817"/>
                    </a:solidFill>
                  </a:tcPr>
                </a:tc>
              </a:tr>
              <a:tr h="37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0,1,2,4,7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</a:tr>
              <a:tr h="37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1,2,3,4,6,7,8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</a:tr>
              <a:tr h="37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1,2,4,5,6,7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</a:tr>
              <a:tr h="37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1,2,4,5,6,7,9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</a:tr>
              <a:tr h="37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1,2,4,5,6,7,10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</a:tr>
            </a:tbl>
          </a:graphicData>
        </a:graphic>
      </p:graphicFrame>
      <p:sp>
        <p:nvSpPr>
          <p:cNvPr id="392" name="Google Shape;392;p11"/>
          <p:cNvSpPr/>
          <p:nvPr/>
        </p:nvSpPr>
        <p:spPr>
          <a:xfrm>
            <a:off x="2697694" y="777556"/>
            <a:ext cx="4159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2"/>
          <p:cNvSpPr/>
          <p:nvPr/>
        </p:nvSpPr>
        <p:spPr>
          <a:xfrm>
            <a:off x="965636" y="263348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98" name="Google Shape;398;p12"/>
          <p:cNvSpPr txBox="1"/>
          <p:nvPr/>
        </p:nvSpPr>
        <p:spPr>
          <a:xfrm>
            <a:off x="356037" y="2404882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cxnSp>
        <p:nvCxnSpPr>
          <p:cNvPr id="399" name="Google Shape;399;p12"/>
          <p:cNvCxnSpPr/>
          <p:nvPr/>
        </p:nvCxnSpPr>
        <p:spPr>
          <a:xfrm>
            <a:off x="1270436" y="2785882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0" name="Google Shape;400;p12"/>
          <p:cNvSpPr txBox="1"/>
          <p:nvPr/>
        </p:nvSpPr>
        <p:spPr>
          <a:xfrm>
            <a:off x="4988362" y="2481083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401" name="Google Shape;401;p12"/>
          <p:cNvSpPr/>
          <p:nvPr/>
        </p:nvSpPr>
        <p:spPr>
          <a:xfrm>
            <a:off x="1880036" y="263348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02" name="Google Shape;402;p12"/>
          <p:cNvSpPr/>
          <p:nvPr/>
        </p:nvSpPr>
        <p:spPr>
          <a:xfrm>
            <a:off x="7366436" y="2633482"/>
            <a:ext cx="304800" cy="304800"/>
          </a:xfrm>
          <a:prstGeom prst="ellipse">
            <a:avLst/>
          </a:prstGeom>
          <a:solidFill>
            <a:srgbClr val="D34817"/>
          </a:solidFill>
          <a:ln cap="flat" cmpd="dbl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403" name="Google Shape;403;p12"/>
          <p:cNvSpPr/>
          <p:nvPr/>
        </p:nvSpPr>
        <p:spPr>
          <a:xfrm>
            <a:off x="1629212" y="1490483"/>
            <a:ext cx="2619375" cy="1166813"/>
          </a:xfrm>
          <a:custGeom>
            <a:rect b="b" l="l" r="r" t="t"/>
            <a:pathLst>
              <a:path extrusionOk="0" h="869" w="1650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2"/>
          <p:cNvSpPr/>
          <p:nvPr/>
        </p:nvSpPr>
        <p:spPr>
          <a:xfrm>
            <a:off x="2337236" y="179528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05" name="Google Shape;405;p12"/>
          <p:cNvSpPr txBox="1"/>
          <p:nvPr/>
        </p:nvSpPr>
        <p:spPr>
          <a:xfrm>
            <a:off x="5902762" y="2481083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406" name="Google Shape;406;p12"/>
          <p:cNvSpPr txBox="1"/>
          <p:nvPr/>
        </p:nvSpPr>
        <p:spPr>
          <a:xfrm>
            <a:off x="2718237" y="3243083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407" name="Google Shape;407;p12"/>
          <p:cNvSpPr txBox="1"/>
          <p:nvPr/>
        </p:nvSpPr>
        <p:spPr>
          <a:xfrm>
            <a:off x="2718237" y="1642883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408" name="Google Shape;408;p12"/>
          <p:cNvSpPr/>
          <p:nvPr/>
        </p:nvSpPr>
        <p:spPr>
          <a:xfrm>
            <a:off x="1194236" y="2914470"/>
            <a:ext cx="3500438" cy="1166812"/>
          </a:xfrm>
          <a:custGeom>
            <a:rect b="b" l="l" r="r" t="t"/>
            <a:pathLst>
              <a:path extrusionOk="0" h="828" w="2205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2"/>
          <p:cNvSpPr txBox="1"/>
          <p:nvPr/>
        </p:nvSpPr>
        <p:spPr>
          <a:xfrm>
            <a:off x="6833037" y="2481083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410" name="Google Shape;410;p12"/>
          <p:cNvSpPr/>
          <p:nvPr/>
        </p:nvSpPr>
        <p:spPr>
          <a:xfrm>
            <a:off x="3251636" y="179528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11" name="Google Shape;411;p12"/>
          <p:cNvSpPr/>
          <p:nvPr/>
        </p:nvSpPr>
        <p:spPr>
          <a:xfrm>
            <a:off x="2337236" y="339548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12" name="Google Shape;412;p12"/>
          <p:cNvSpPr/>
          <p:nvPr/>
        </p:nvSpPr>
        <p:spPr>
          <a:xfrm>
            <a:off x="3251636" y="339548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13" name="Google Shape;413;p12"/>
          <p:cNvSpPr/>
          <p:nvPr/>
        </p:nvSpPr>
        <p:spPr>
          <a:xfrm>
            <a:off x="3708836" y="263348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14" name="Google Shape;414;p12"/>
          <p:cNvSpPr/>
          <p:nvPr/>
        </p:nvSpPr>
        <p:spPr>
          <a:xfrm>
            <a:off x="4623236" y="263348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15" name="Google Shape;415;p12"/>
          <p:cNvSpPr/>
          <p:nvPr/>
        </p:nvSpPr>
        <p:spPr>
          <a:xfrm>
            <a:off x="5537636" y="263348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416" name="Google Shape;416;p12"/>
          <p:cNvSpPr/>
          <p:nvPr/>
        </p:nvSpPr>
        <p:spPr>
          <a:xfrm>
            <a:off x="6452036" y="263348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417" name="Google Shape;417;p12"/>
          <p:cNvCxnSpPr/>
          <p:nvPr/>
        </p:nvCxnSpPr>
        <p:spPr>
          <a:xfrm>
            <a:off x="356036" y="2785882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8" name="Google Shape;418;p12"/>
          <p:cNvCxnSpPr/>
          <p:nvPr/>
        </p:nvCxnSpPr>
        <p:spPr>
          <a:xfrm flipH="1" rot="10800000">
            <a:off x="2108636" y="2100082"/>
            <a:ext cx="304800" cy="533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9" name="Google Shape;419;p12"/>
          <p:cNvCxnSpPr/>
          <p:nvPr/>
        </p:nvCxnSpPr>
        <p:spPr>
          <a:xfrm>
            <a:off x="2642036" y="1947682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0" name="Google Shape;420;p12"/>
          <p:cNvCxnSpPr/>
          <p:nvPr/>
        </p:nvCxnSpPr>
        <p:spPr>
          <a:xfrm flipH="1" rot="10800000">
            <a:off x="3480236" y="2938282"/>
            <a:ext cx="304800" cy="533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1" name="Google Shape;421;p12"/>
          <p:cNvCxnSpPr/>
          <p:nvPr/>
        </p:nvCxnSpPr>
        <p:spPr>
          <a:xfrm>
            <a:off x="3480236" y="2100082"/>
            <a:ext cx="304800" cy="533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2" name="Google Shape;422;p12"/>
          <p:cNvCxnSpPr/>
          <p:nvPr/>
        </p:nvCxnSpPr>
        <p:spPr>
          <a:xfrm>
            <a:off x="2108636" y="2862082"/>
            <a:ext cx="304800" cy="533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3" name="Google Shape;423;p12"/>
          <p:cNvCxnSpPr/>
          <p:nvPr/>
        </p:nvCxnSpPr>
        <p:spPr>
          <a:xfrm>
            <a:off x="2642036" y="3547882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4" name="Google Shape;424;p12"/>
          <p:cNvCxnSpPr/>
          <p:nvPr/>
        </p:nvCxnSpPr>
        <p:spPr>
          <a:xfrm>
            <a:off x="4013636" y="2785882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5" name="Google Shape;425;p12"/>
          <p:cNvCxnSpPr/>
          <p:nvPr/>
        </p:nvCxnSpPr>
        <p:spPr>
          <a:xfrm>
            <a:off x="4928036" y="2785882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6" name="Google Shape;426;p12"/>
          <p:cNvCxnSpPr/>
          <p:nvPr/>
        </p:nvCxnSpPr>
        <p:spPr>
          <a:xfrm>
            <a:off x="5842436" y="2785882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7" name="Google Shape;427;p12"/>
          <p:cNvCxnSpPr/>
          <p:nvPr/>
        </p:nvCxnSpPr>
        <p:spPr>
          <a:xfrm>
            <a:off x="6756836" y="2785882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28" name="Google Shape;428;p12"/>
          <p:cNvSpPr/>
          <p:nvPr/>
        </p:nvSpPr>
        <p:spPr>
          <a:xfrm>
            <a:off x="1387912" y="2328683"/>
            <a:ext cx="3397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429" name="Google Shape;429;p12"/>
          <p:cNvSpPr/>
          <p:nvPr/>
        </p:nvSpPr>
        <p:spPr>
          <a:xfrm>
            <a:off x="2149912" y="2252483"/>
            <a:ext cx="3397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430" name="Google Shape;430;p12"/>
          <p:cNvSpPr/>
          <p:nvPr/>
        </p:nvSpPr>
        <p:spPr>
          <a:xfrm>
            <a:off x="2184837" y="2785883"/>
            <a:ext cx="3397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431" name="Google Shape;431;p12"/>
          <p:cNvSpPr/>
          <p:nvPr/>
        </p:nvSpPr>
        <p:spPr>
          <a:xfrm>
            <a:off x="3521512" y="3090683"/>
            <a:ext cx="3397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432" name="Google Shape;432;p12"/>
          <p:cNvSpPr/>
          <p:nvPr/>
        </p:nvSpPr>
        <p:spPr>
          <a:xfrm>
            <a:off x="3521512" y="1947683"/>
            <a:ext cx="3397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433" name="Google Shape;433;p12"/>
          <p:cNvSpPr/>
          <p:nvPr/>
        </p:nvSpPr>
        <p:spPr>
          <a:xfrm>
            <a:off x="4089837" y="2328683"/>
            <a:ext cx="3397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434" name="Google Shape;434;p12"/>
          <p:cNvSpPr/>
          <p:nvPr/>
        </p:nvSpPr>
        <p:spPr>
          <a:xfrm>
            <a:off x="2718237" y="3938409"/>
            <a:ext cx="3206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435" name="Google Shape;435;p12"/>
          <p:cNvSpPr/>
          <p:nvPr/>
        </p:nvSpPr>
        <p:spPr>
          <a:xfrm>
            <a:off x="5797985" y="5248888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36" name="Google Shape;436;p12"/>
          <p:cNvSpPr txBox="1"/>
          <p:nvPr/>
        </p:nvSpPr>
        <p:spPr>
          <a:xfrm>
            <a:off x="5188386" y="5020288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cxnSp>
        <p:nvCxnSpPr>
          <p:cNvPr id="437" name="Google Shape;437;p12"/>
          <p:cNvCxnSpPr/>
          <p:nvPr/>
        </p:nvCxnSpPr>
        <p:spPr>
          <a:xfrm>
            <a:off x="5188385" y="5401288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8" name="Google Shape;438;p12"/>
          <p:cNvSpPr/>
          <p:nvPr/>
        </p:nvSpPr>
        <p:spPr>
          <a:xfrm>
            <a:off x="6712385" y="5248888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39" name="Google Shape;439;p12"/>
          <p:cNvSpPr/>
          <p:nvPr/>
        </p:nvSpPr>
        <p:spPr>
          <a:xfrm>
            <a:off x="6712385" y="4334488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440" name="Google Shape;440;p12"/>
          <p:cNvSpPr/>
          <p:nvPr/>
        </p:nvSpPr>
        <p:spPr>
          <a:xfrm>
            <a:off x="7626785" y="5248888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441" name="Google Shape;441;p12"/>
          <p:cNvSpPr/>
          <p:nvPr/>
        </p:nvSpPr>
        <p:spPr>
          <a:xfrm>
            <a:off x="8541185" y="5248888"/>
            <a:ext cx="304800" cy="304800"/>
          </a:xfrm>
          <a:prstGeom prst="ellipse">
            <a:avLst/>
          </a:prstGeom>
          <a:solidFill>
            <a:srgbClr val="D34817"/>
          </a:solidFill>
          <a:ln cap="flat" cmpd="dbl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442" name="Google Shape;442;p12"/>
          <p:cNvCxnSpPr/>
          <p:nvPr/>
        </p:nvCxnSpPr>
        <p:spPr>
          <a:xfrm>
            <a:off x="6102785" y="5401288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3" name="Google Shape;443;p12"/>
          <p:cNvCxnSpPr/>
          <p:nvPr/>
        </p:nvCxnSpPr>
        <p:spPr>
          <a:xfrm>
            <a:off x="7017185" y="5401288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4" name="Google Shape;444;p12"/>
          <p:cNvCxnSpPr/>
          <p:nvPr/>
        </p:nvCxnSpPr>
        <p:spPr>
          <a:xfrm>
            <a:off x="7931585" y="5401288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5" name="Google Shape;445;p12"/>
          <p:cNvCxnSpPr/>
          <p:nvPr/>
        </p:nvCxnSpPr>
        <p:spPr>
          <a:xfrm rot="5400000">
            <a:off x="6559985" y="4944088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6" name="Google Shape;446;p12"/>
          <p:cNvSpPr/>
          <p:nvPr/>
        </p:nvSpPr>
        <p:spPr>
          <a:xfrm>
            <a:off x="6864786" y="3953489"/>
            <a:ext cx="479425" cy="466725"/>
          </a:xfrm>
          <a:custGeom>
            <a:rect b="b" l="l" r="r" t="t"/>
            <a:pathLst>
              <a:path extrusionOk="0" h="294" w="302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2"/>
          <p:cNvSpPr/>
          <p:nvPr/>
        </p:nvSpPr>
        <p:spPr>
          <a:xfrm rot="10800000">
            <a:off x="6407585" y="5477488"/>
            <a:ext cx="457200" cy="457200"/>
          </a:xfrm>
          <a:custGeom>
            <a:rect b="b" l="l" r="r" t="t"/>
            <a:pathLst>
              <a:path extrusionOk="0" h="294" w="302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8" name="Google Shape;448;p12"/>
          <p:cNvCxnSpPr/>
          <p:nvPr/>
        </p:nvCxnSpPr>
        <p:spPr>
          <a:xfrm flipH="1" rot="10800000">
            <a:off x="6058335" y="4594838"/>
            <a:ext cx="698500" cy="698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49" name="Google Shape;449;p12"/>
          <p:cNvCxnSpPr/>
          <p:nvPr/>
        </p:nvCxnSpPr>
        <p:spPr>
          <a:xfrm rot="10800000">
            <a:off x="6972735" y="4594838"/>
            <a:ext cx="1612900" cy="67945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50" name="Google Shape;450;p12"/>
          <p:cNvCxnSpPr/>
          <p:nvPr/>
        </p:nvCxnSpPr>
        <p:spPr>
          <a:xfrm rot="10800000">
            <a:off x="6972785" y="5509138"/>
            <a:ext cx="1720800" cy="63600"/>
          </a:xfrm>
          <a:prstGeom prst="curvedConnector3">
            <a:avLst>
              <a:gd fmla="val 0" name="adj1"/>
            </a:avLst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51" name="Google Shape;451;p12"/>
          <p:cNvCxnSpPr/>
          <p:nvPr/>
        </p:nvCxnSpPr>
        <p:spPr>
          <a:xfrm flipH="1">
            <a:off x="6972836" y="5509239"/>
            <a:ext cx="698400" cy="1500"/>
          </a:xfrm>
          <a:prstGeom prst="curvedConnector3">
            <a:avLst>
              <a:gd fmla="val 0" name="adj1"/>
            </a:avLst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52" name="Google Shape;452;p12"/>
          <p:cNvSpPr txBox="1"/>
          <p:nvPr/>
        </p:nvSpPr>
        <p:spPr>
          <a:xfrm>
            <a:off x="7702986" y="4639288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453" name="Google Shape;453;p12"/>
          <p:cNvSpPr txBox="1"/>
          <p:nvPr/>
        </p:nvSpPr>
        <p:spPr>
          <a:xfrm>
            <a:off x="7093386" y="5096488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454" name="Google Shape;454;p12"/>
          <p:cNvSpPr txBox="1"/>
          <p:nvPr/>
        </p:nvSpPr>
        <p:spPr>
          <a:xfrm>
            <a:off x="6102786" y="4715488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455" name="Google Shape;455;p12"/>
          <p:cNvSpPr txBox="1"/>
          <p:nvPr/>
        </p:nvSpPr>
        <p:spPr>
          <a:xfrm>
            <a:off x="8007786" y="5096488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456" name="Google Shape;456;p12"/>
          <p:cNvSpPr txBox="1"/>
          <p:nvPr/>
        </p:nvSpPr>
        <p:spPr>
          <a:xfrm>
            <a:off x="7779186" y="5706088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457" name="Google Shape;457;p12"/>
          <p:cNvSpPr txBox="1"/>
          <p:nvPr/>
        </p:nvSpPr>
        <p:spPr>
          <a:xfrm>
            <a:off x="7398186" y="5477488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458" name="Google Shape;458;p12"/>
          <p:cNvSpPr txBox="1"/>
          <p:nvPr/>
        </p:nvSpPr>
        <p:spPr>
          <a:xfrm>
            <a:off x="6391711" y="5858488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459" name="Google Shape;459;p12"/>
          <p:cNvSpPr txBox="1"/>
          <p:nvPr/>
        </p:nvSpPr>
        <p:spPr>
          <a:xfrm>
            <a:off x="6178986" y="5096488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460" name="Google Shape;460;p12"/>
          <p:cNvSpPr txBox="1"/>
          <p:nvPr/>
        </p:nvSpPr>
        <p:spPr>
          <a:xfrm>
            <a:off x="6848911" y="4701201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461" name="Google Shape;461;p12"/>
          <p:cNvSpPr txBox="1"/>
          <p:nvPr/>
        </p:nvSpPr>
        <p:spPr>
          <a:xfrm>
            <a:off x="7062553" y="3672943"/>
            <a:ext cx="3270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graphicFrame>
        <p:nvGraphicFramePr>
          <p:cNvPr id="462" name="Google Shape;462;p12"/>
          <p:cNvGraphicFramePr/>
          <p:nvPr/>
        </p:nvGraphicFramePr>
        <p:xfrm>
          <a:off x="-1" y="449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{0FD0A000-A6F7-4ED8-8D82-E46A51B21D39}</a:tableStyleId>
              </a:tblPr>
              <a:tblGrid>
                <a:gridCol w="2060125"/>
                <a:gridCol w="1022850"/>
                <a:gridCol w="783250"/>
                <a:gridCol w="828450"/>
              </a:tblGrid>
              <a:tr h="597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NFA State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DFA State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4817"/>
                    </a:solidFill>
                  </a:tcPr>
                </a:tc>
              </a:tr>
              <a:tr h="34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0,1,2,4,7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</a:tr>
              <a:tr h="341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1,2,3,4,6,7,8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</a:tr>
              <a:tr h="341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1,2,4,5,6,7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</a:tr>
              <a:tr h="34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1,2,4,5,6,7,9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8E7"/>
                    </a:solidFill>
                  </a:tcPr>
                </a:tc>
              </a:tr>
              <a:tr h="34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1,2,4,5,6,7,10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CECA"/>
                    </a:solidFill>
                  </a:tcPr>
                </a:tc>
              </a:tr>
            </a:tbl>
          </a:graphicData>
        </a:graphic>
      </p:graphicFrame>
      <p:sp>
        <p:nvSpPr>
          <p:cNvPr id="463" name="Google Shape;463;p12"/>
          <p:cNvSpPr/>
          <p:nvPr/>
        </p:nvSpPr>
        <p:spPr>
          <a:xfrm>
            <a:off x="2718237" y="1052660"/>
            <a:ext cx="3206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464" name="Google Shape;464;p12"/>
          <p:cNvSpPr txBox="1"/>
          <p:nvPr/>
        </p:nvSpPr>
        <p:spPr>
          <a:xfrm>
            <a:off x="335494" y="538775"/>
            <a:ext cx="6834092" cy="556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90000"/>
              <a:buFont typeface="Noto Sans Symbols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Subset Construction Method (Example-1 Cont.)   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ct val="9000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3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NFA to DFA Conversion </a:t>
            </a:r>
            <a:endParaRPr/>
          </a:p>
        </p:txBody>
      </p:sp>
      <p:sp>
        <p:nvSpPr>
          <p:cNvPr id="470" name="Google Shape;470;p13"/>
          <p:cNvSpPr txBox="1"/>
          <p:nvPr>
            <p:ph idx="1" type="subTitle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Subset Construction Method (Exercise 1)</a:t>
            </a:r>
            <a:endParaRPr/>
          </a:p>
        </p:txBody>
      </p:sp>
      <p:sp>
        <p:nvSpPr>
          <p:cNvPr id="471" name="Google Shape;471;p13"/>
          <p:cNvSpPr/>
          <p:nvPr/>
        </p:nvSpPr>
        <p:spPr>
          <a:xfrm>
            <a:off x="4341841" y="2483642"/>
            <a:ext cx="304800" cy="304800"/>
          </a:xfrm>
          <a:prstGeom prst="ellipse">
            <a:avLst/>
          </a:prstGeom>
          <a:solidFill>
            <a:schemeClr val="accent1"/>
          </a:solidFill>
          <a:ln cap="flat" cmpd="dbl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72" name="Google Shape;472;p13"/>
          <p:cNvSpPr txBox="1"/>
          <p:nvPr/>
        </p:nvSpPr>
        <p:spPr>
          <a:xfrm>
            <a:off x="3808442" y="2331243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473" name="Google Shape;473;p13"/>
          <p:cNvSpPr/>
          <p:nvPr/>
        </p:nvSpPr>
        <p:spPr>
          <a:xfrm>
            <a:off x="3427441" y="248364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474" name="Google Shape;474;p13"/>
          <p:cNvCxnSpPr/>
          <p:nvPr/>
        </p:nvCxnSpPr>
        <p:spPr>
          <a:xfrm>
            <a:off x="3732241" y="2636042"/>
            <a:ext cx="609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75" name="Google Shape;475;p13"/>
          <p:cNvSpPr/>
          <p:nvPr/>
        </p:nvSpPr>
        <p:spPr>
          <a:xfrm>
            <a:off x="6170641" y="3398042"/>
            <a:ext cx="304800" cy="304800"/>
          </a:xfrm>
          <a:prstGeom prst="ellipse">
            <a:avLst/>
          </a:prstGeom>
          <a:solidFill>
            <a:schemeClr val="accent1"/>
          </a:solidFill>
          <a:ln cap="flat" cmpd="dbl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76" name="Google Shape;476;p13"/>
          <p:cNvSpPr txBox="1"/>
          <p:nvPr/>
        </p:nvSpPr>
        <p:spPr>
          <a:xfrm>
            <a:off x="3808442" y="3231355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477" name="Google Shape;477;p13"/>
          <p:cNvSpPr/>
          <p:nvPr/>
        </p:nvSpPr>
        <p:spPr>
          <a:xfrm>
            <a:off x="3427441" y="3383755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478" name="Google Shape;478;p13"/>
          <p:cNvCxnSpPr/>
          <p:nvPr/>
        </p:nvCxnSpPr>
        <p:spPr>
          <a:xfrm>
            <a:off x="3732241" y="3536155"/>
            <a:ext cx="609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9" name="Google Shape;479;p13"/>
          <p:cNvCxnSpPr/>
          <p:nvPr/>
        </p:nvCxnSpPr>
        <p:spPr>
          <a:xfrm>
            <a:off x="2817841" y="3536155"/>
            <a:ext cx="609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0" name="Google Shape;480;p13"/>
          <p:cNvSpPr/>
          <p:nvPr/>
        </p:nvSpPr>
        <p:spPr>
          <a:xfrm>
            <a:off x="4341841" y="339804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81" name="Google Shape;481;p13"/>
          <p:cNvSpPr/>
          <p:nvPr/>
        </p:nvSpPr>
        <p:spPr>
          <a:xfrm>
            <a:off x="5256241" y="339804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82" name="Google Shape;482;p13"/>
          <p:cNvSpPr txBox="1"/>
          <p:nvPr/>
        </p:nvSpPr>
        <p:spPr>
          <a:xfrm>
            <a:off x="4722842" y="3245643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cxnSp>
        <p:nvCxnSpPr>
          <p:cNvPr id="483" name="Google Shape;483;p13"/>
          <p:cNvCxnSpPr/>
          <p:nvPr/>
        </p:nvCxnSpPr>
        <p:spPr>
          <a:xfrm>
            <a:off x="4646641" y="3550442"/>
            <a:ext cx="609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4" name="Google Shape;484;p13"/>
          <p:cNvSpPr txBox="1"/>
          <p:nvPr/>
        </p:nvSpPr>
        <p:spPr>
          <a:xfrm>
            <a:off x="5637242" y="3245643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cxnSp>
        <p:nvCxnSpPr>
          <p:cNvPr id="485" name="Google Shape;485;p13"/>
          <p:cNvCxnSpPr/>
          <p:nvPr/>
        </p:nvCxnSpPr>
        <p:spPr>
          <a:xfrm>
            <a:off x="5561041" y="3550442"/>
            <a:ext cx="609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6" name="Google Shape;486;p13"/>
          <p:cNvSpPr/>
          <p:nvPr/>
        </p:nvSpPr>
        <p:spPr>
          <a:xfrm>
            <a:off x="4341841" y="4312442"/>
            <a:ext cx="304800" cy="304800"/>
          </a:xfrm>
          <a:prstGeom prst="ellipse">
            <a:avLst/>
          </a:prstGeom>
          <a:solidFill>
            <a:schemeClr val="accent1"/>
          </a:solidFill>
          <a:ln cap="flat" cmpd="dbl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487" name="Google Shape;487;p13"/>
          <p:cNvSpPr txBox="1"/>
          <p:nvPr/>
        </p:nvSpPr>
        <p:spPr>
          <a:xfrm>
            <a:off x="3808442" y="4402930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488" name="Google Shape;488;p13"/>
          <p:cNvSpPr/>
          <p:nvPr/>
        </p:nvSpPr>
        <p:spPr>
          <a:xfrm>
            <a:off x="3427441" y="431244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489" name="Google Shape;489;p13"/>
          <p:cNvCxnSpPr/>
          <p:nvPr/>
        </p:nvCxnSpPr>
        <p:spPr>
          <a:xfrm>
            <a:off x="3732241" y="4464842"/>
            <a:ext cx="609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0" name="Google Shape;490;p13"/>
          <p:cNvCxnSpPr/>
          <p:nvPr/>
        </p:nvCxnSpPr>
        <p:spPr>
          <a:xfrm flipH="1" rot="10800000">
            <a:off x="2741641" y="2712242"/>
            <a:ext cx="685800" cy="685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1" name="Google Shape;491;p13"/>
          <p:cNvSpPr/>
          <p:nvPr/>
        </p:nvSpPr>
        <p:spPr>
          <a:xfrm>
            <a:off x="3557617" y="3921918"/>
            <a:ext cx="479425" cy="466725"/>
          </a:xfrm>
          <a:custGeom>
            <a:rect b="b" l="l" r="r" t="t"/>
            <a:pathLst>
              <a:path extrusionOk="0" h="294" w="302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3"/>
          <p:cNvSpPr/>
          <p:nvPr/>
        </p:nvSpPr>
        <p:spPr>
          <a:xfrm>
            <a:off x="4494242" y="3931443"/>
            <a:ext cx="479425" cy="466725"/>
          </a:xfrm>
          <a:custGeom>
            <a:rect b="b" l="l" r="r" t="t"/>
            <a:pathLst>
              <a:path extrusionOk="0" h="294" w="302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3"/>
          <p:cNvSpPr txBox="1"/>
          <p:nvPr/>
        </p:nvSpPr>
        <p:spPr>
          <a:xfrm>
            <a:off x="3732242" y="3626643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494" name="Google Shape;494;p13"/>
          <p:cNvSpPr txBox="1"/>
          <p:nvPr/>
        </p:nvSpPr>
        <p:spPr>
          <a:xfrm>
            <a:off x="4646642" y="3640930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495" name="Google Shape;495;p13"/>
          <p:cNvSpPr/>
          <p:nvPr/>
        </p:nvSpPr>
        <p:spPr>
          <a:xfrm>
            <a:off x="2513041" y="3398042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496" name="Google Shape;496;p13"/>
          <p:cNvCxnSpPr/>
          <p:nvPr/>
        </p:nvCxnSpPr>
        <p:spPr>
          <a:xfrm>
            <a:off x="2741641" y="3702842"/>
            <a:ext cx="685800" cy="685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7" name="Google Shape;497;p13"/>
          <p:cNvCxnSpPr/>
          <p:nvPr/>
        </p:nvCxnSpPr>
        <p:spPr>
          <a:xfrm>
            <a:off x="1903441" y="3536155"/>
            <a:ext cx="609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8" name="Google Shape;498;p13"/>
          <p:cNvSpPr txBox="1"/>
          <p:nvPr/>
        </p:nvSpPr>
        <p:spPr>
          <a:xfrm>
            <a:off x="1827242" y="3169442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sp>
        <p:nvSpPr>
          <p:cNvPr id="499" name="Google Shape;499;p13"/>
          <p:cNvSpPr/>
          <p:nvPr/>
        </p:nvSpPr>
        <p:spPr>
          <a:xfrm>
            <a:off x="2817842" y="3855243"/>
            <a:ext cx="3397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endParaRPr/>
          </a:p>
        </p:txBody>
      </p:sp>
      <p:sp>
        <p:nvSpPr>
          <p:cNvPr id="500" name="Google Shape;500;p13"/>
          <p:cNvSpPr/>
          <p:nvPr/>
        </p:nvSpPr>
        <p:spPr>
          <a:xfrm>
            <a:off x="2894042" y="3169443"/>
            <a:ext cx="3397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endParaRPr/>
          </a:p>
        </p:txBody>
      </p:sp>
      <p:sp>
        <p:nvSpPr>
          <p:cNvPr id="501" name="Google Shape;501;p13"/>
          <p:cNvSpPr/>
          <p:nvPr/>
        </p:nvSpPr>
        <p:spPr>
          <a:xfrm>
            <a:off x="2782917" y="2726530"/>
            <a:ext cx="3397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endParaRPr/>
          </a:p>
        </p:txBody>
      </p:sp>
      <p:sp>
        <p:nvSpPr>
          <p:cNvPr id="502" name="Google Shape;502;p13"/>
          <p:cNvSpPr txBox="1"/>
          <p:nvPr/>
        </p:nvSpPr>
        <p:spPr>
          <a:xfrm>
            <a:off x="3713554" y="1984793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endParaRPr/>
          </a:p>
        </p:txBody>
      </p:sp>
      <p:sp>
        <p:nvSpPr>
          <p:cNvPr id="503" name="Google Shape;503;p13"/>
          <p:cNvSpPr txBox="1"/>
          <p:nvPr/>
        </p:nvSpPr>
        <p:spPr>
          <a:xfrm>
            <a:off x="2817842" y="5346976"/>
            <a:ext cx="39239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Converted DFA in the next Slide</a:t>
            </a:r>
            <a:endParaRPr/>
          </a:p>
        </p:txBody>
      </p:sp>
      <p:sp>
        <p:nvSpPr>
          <p:cNvPr id="504" name="Google Shape;504;p13"/>
          <p:cNvSpPr txBox="1"/>
          <p:nvPr/>
        </p:nvSpPr>
        <p:spPr>
          <a:xfrm>
            <a:off x="4684246" y="2435245"/>
            <a:ext cx="381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3"/>
          <p:cNvSpPr txBox="1"/>
          <p:nvPr/>
        </p:nvSpPr>
        <p:spPr>
          <a:xfrm>
            <a:off x="6581308" y="3382347"/>
            <a:ext cx="381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3"/>
          <p:cNvSpPr txBox="1"/>
          <p:nvPr/>
        </p:nvSpPr>
        <p:spPr>
          <a:xfrm>
            <a:off x="5005445" y="4249757"/>
            <a:ext cx="381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4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NFA to DFA Conversion </a:t>
            </a:r>
            <a:endParaRPr/>
          </a:p>
        </p:txBody>
      </p:sp>
      <p:sp>
        <p:nvSpPr>
          <p:cNvPr id="512" name="Google Shape;512;p14"/>
          <p:cNvSpPr txBox="1"/>
          <p:nvPr>
            <p:ph idx="1" type="subTitle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Subset Construction Method (Exercise 1)</a:t>
            </a:r>
            <a:endParaRPr/>
          </a:p>
        </p:txBody>
      </p:sp>
      <p:sp>
        <p:nvSpPr>
          <p:cNvPr id="513" name="Google Shape;513;p14"/>
          <p:cNvSpPr txBox="1"/>
          <p:nvPr/>
        </p:nvSpPr>
        <p:spPr>
          <a:xfrm>
            <a:off x="3713554" y="2093259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endParaRPr/>
          </a:p>
        </p:txBody>
      </p:sp>
      <p:sp>
        <p:nvSpPr>
          <p:cNvPr id="514" name="Google Shape;514;p14"/>
          <p:cNvSpPr/>
          <p:nvPr/>
        </p:nvSpPr>
        <p:spPr>
          <a:xfrm>
            <a:off x="2948931" y="399291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cxnSp>
        <p:nvCxnSpPr>
          <p:cNvPr id="515" name="Google Shape;515;p14"/>
          <p:cNvCxnSpPr/>
          <p:nvPr/>
        </p:nvCxnSpPr>
        <p:spPr>
          <a:xfrm>
            <a:off x="2339331" y="4131026"/>
            <a:ext cx="609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6" name="Google Shape;516;p14"/>
          <p:cNvSpPr txBox="1"/>
          <p:nvPr/>
        </p:nvSpPr>
        <p:spPr>
          <a:xfrm>
            <a:off x="2263132" y="3764313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cxnSp>
        <p:nvCxnSpPr>
          <p:cNvPr id="517" name="Google Shape;517;p14"/>
          <p:cNvCxnSpPr/>
          <p:nvPr/>
        </p:nvCxnSpPr>
        <p:spPr>
          <a:xfrm rot="10800000">
            <a:off x="4015731" y="3383313"/>
            <a:ext cx="0" cy="533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8" name="Google Shape;518;p14"/>
          <p:cNvSpPr txBox="1"/>
          <p:nvPr/>
        </p:nvSpPr>
        <p:spPr>
          <a:xfrm>
            <a:off x="3253732" y="4526314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519" name="Google Shape;519;p14"/>
          <p:cNvSpPr/>
          <p:nvPr/>
        </p:nvSpPr>
        <p:spPr>
          <a:xfrm>
            <a:off x="3863331" y="3992913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20" name="Google Shape;520;p14"/>
          <p:cNvSpPr txBox="1"/>
          <p:nvPr/>
        </p:nvSpPr>
        <p:spPr>
          <a:xfrm>
            <a:off x="4244332" y="4678714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cxnSp>
        <p:nvCxnSpPr>
          <p:cNvPr id="521" name="Google Shape;521;p14"/>
          <p:cNvCxnSpPr/>
          <p:nvPr/>
        </p:nvCxnSpPr>
        <p:spPr>
          <a:xfrm flipH="1" rot="10800000">
            <a:off x="3177531" y="3307113"/>
            <a:ext cx="685800" cy="685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22" name="Google Shape;522;p14"/>
          <p:cNvSpPr txBox="1"/>
          <p:nvPr/>
        </p:nvSpPr>
        <p:spPr>
          <a:xfrm>
            <a:off x="3253732" y="3383314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523" name="Google Shape;523;p14"/>
          <p:cNvSpPr/>
          <p:nvPr/>
        </p:nvSpPr>
        <p:spPr>
          <a:xfrm>
            <a:off x="4015732" y="2683227"/>
            <a:ext cx="479425" cy="466725"/>
          </a:xfrm>
          <a:custGeom>
            <a:rect b="b" l="l" r="r" t="t"/>
            <a:pathLst>
              <a:path extrusionOk="0" h="294" w="302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4"/>
          <p:cNvSpPr/>
          <p:nvPr/>
        </p:nvSpPr>
        <p:spPr>
          <a:xfrm>
            <a:off x="3993507" y="3602389"/>
            <a:ext cx="479425" cy="466725"/>
          </a:xfrm>
          <a:custGeom>
            <a:rect b="b" l="l" r="r" t="t"/>
            <a:pathLst>
              <a:path extrusionOk="0" h="294" w="302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4"/>
          <p:cNvSpPr txBox="1"/>
          <p:nvPr/>
        </p:nvSpPr>
        <p:spPr>
          <a:xfrm>
            <a:off x="4168132" y="3307114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cxnSp>
        <p:nvCxnSpPr>
          <p:cNvPr id="526" name="Google Shape;526;p14"/>
          <p:cNvCxnSpPr/>
          <p:nvPr/>
        </p:nvCxnSpPr>
        <p:spPr>
          <a:xfrm>
            <a:off x="3177531" y="4297713"/>
            <a:ext cx="685800" cy="685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27" name="Google Shape;527;p14"/>
          <p:cNvSpPr txBox="1"/>
          <p:nvPr/>
        </p:nvSpPr>
        <p:spPr>
          <a:xfrm>
            <a:off x="3710932" y="3535714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cxnSp>
        <p:nvCxnSpPr>
          <p:cNvPr id="528" name="Google Shape;528;p14"/>
          <p:cNvCxnSpPr/>
          <p:nvPr/>
        </p:nvCxnSpPr>
        <p:spPr>
          <a:xfrm>
            <a:off x="4168131" y="4983513"/>
            <a:ext cx="609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9" name="Google Shape;529;p14"/>
          <p:cNvCxnSpPr/>
          <p:nvPr/>
        </p:nvCxnSpPr>
        <p:spPr>
          <a:xfrm>
            <a:off x="5082531" y="4983513"/>
            <a:ext cx="609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30" name="Google Shape;530;p14"/>
          <p:cNvSpPr txBox="1"/>
          <p:nvPr/>
        </p:nvSpPr>
        <p:spPr>
          <a:xfrm>
            <a:off x="5158732" y="4678714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531" name="Google Shape;531;p14"/>
          <p:cNvSpPr/>
          <p:nvPr/>
        </p:nvSpPr>
        <p:spPr>
          <a:xfrm>
            <a:off x="3863331" y="4831113"/>
            <a:ext cx="304800" cy="304800"/>
          </a:xfrm>
          <a:prstGeom prst="ellipse">
            <a:avLst/>
          </a:prstGeom>
          <a:solidFill>
            <a:schemeClr val="accent1"/>
          </a:solidFill>
          <a:ln cap="flat" cmpd="dbl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32" name="Google Shape;532;p14"/>
          <p:cNvSpPr/>
          <p:nvPr/>
        </p:nvSpPr>
        <p:spPr>
          <a:xfrm>
            <a:off x="3863331" y="3078513"/>
            <a:ext cx="304800" cy="304800"/>
          </a:xfrm>
          <a:prstGeom prst="ellipse">
            <a:avLst/>
          </a:prstGeom>
          <a:solidFill>
            <a:schemeClr val="accent1"/>
          </a:solidFill>
          <a:ln cap="flat" cmpd="dbl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33" name="Google Shape;533;p14"/>
          <p:cNvSpPr/>
          <p:nvPr/>
        </p:nvSpPr>
        <p:spPr>
          <a:xfrm>
            <a:off x="4777731" y="4831113"/>
            <a:ext cx="304800" cy="304800"/>
          </a:xfrm>
          <a:prstGeom prst="ellipse">
            <a:avLst/>
          </a:prstGeom>
          <a:solidFill>
            <a:schemeClr val="accent1"/>
          </a:solidFill>
          <a:ln cap="flat" cmpd="dbl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534" name="Google Shape;534;p14"/>
          <p:cNvSpPr/>
          <p:nvPr/>
        </p:nvSpPr>
        <p:spPr>
          <a:xfrm>
            <a:off x="5692131" y="4831113"/>
            <a:ext cx="304800" cy="304800"/>
          </a:xfrm>
          <a:prstGeom prst="ellipse">
            <a:avLst/>
          </a:prstGeom>
          <a:solidFill>
            <a:schemeClr val="accent1"/>
          </a:solidFill>
          <a:ln cap="flat" cmpd="dbl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cxnSp>
        <p:nvCxnSpPr>
          <p:cNvPr id="535" name="Google Shape;535;p14"/>
          <p:cNvCxnSpPr/>
          <p:nvPr/>
        </p:nvCxnSpPr>
        <p:spPr>
          <a:xfrm rot="10800000">
            <a:off x="4015731" y="4297713"/>
            <a:ext cx="0" cy="533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36" name="Google Shape;536;p14"/>
          <p:cNvSpPr txBox="1"/>
          <p:nvPr/>
        </p:nvSpPr>
        <p:spPr>
          <a:xfrm>
            <a:off x="3710932" y="4464401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cxnSp>
        <p:nvCxnSpPr>
          <p:cNvPr id="537" name="Google Shape;537;p14"/>
          <p:cNvCxnSpPr>
            <a:stCxn id="534" idx="0"/>
            <a:endCxn id="532" idx="6"/>
          </p:cNvCxnSpPr>
          <p:nvPr/>
        </p:nvCxnSpPr>
        <p:spPr>
          <a:xfrm flipH="1" rot="5400000">
            <a:off x="4206231" y="3192813"/>
            <a:ext cx="1600200" cy="1676400"/>
          </a:xfrm>
          <a:prstGeom prst="curved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38" name="Google Shape;538;p14"/>
          <p:cNvSpPr txBox="1"/>
          <p:nvPr/>
        </p:nvSpPr>
        <p:spPr>
          <a:xfrm>
            <a:off x="5387332" y="3535714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539" name="Google Shape;539;p14"/>
          <p:cNvSpPr txBox="1"/>
          <p:nvPr/>
        </p:nvSpPr>
        <p:spPr>
          <a:xfrm>
            <a:off x="4264969" y="2849913"/>
            <a:ext cx="3978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14"/>
          <p:cNvSpPr txBox="1"/>
          <p:nvPr/>
        </p:nvSpPr>
        <p:spPr>
          <a:xfrm>
            <a:off x="6782420" y="3129650"/>
            <a:ext cx="144789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Dstates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{0,1,3,7}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{2,4,7}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{8}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{7}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{5,8}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= {6,8}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8946" y="1310531"/>
            <a:ext cx="5356533" cy="2688688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5"/>
          <p:cNvSpPr txBox="1"/>
          <p:nvPr/>
        </p:nvSpPr>
        <p:spPr>
          <a:xfrm>
            <a:off x="0" y="731162"/>
            <a:ext cx="7637433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NFA to DFA / Subset Construction Method (Exercise 2)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fa" id="547" name="Google Shape;54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585" y="4085174"/>
            <a:ext cx="6061256" cy="268868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15"/>
          <p:cNvSpPr txBox="1"/>
          <p:nvPr/>
        </p:nvSpPr>
        <p:spPr>
          <a:xfrm>
            <a:off x="194179" y="2199588"/>
            <a:ext cx="852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endParaRPr/>
          </a:p>
        </p:txBody>
      </p:sp>
      <p:sp>
        <p:nvSpPr>
          <p:cNvPr id="549" name="Google Shape;549;p15"/>
          <p:cNvSpPr txBox="1"/>
          <p:nvPr/>
        </p:nvSpPr>
        <p:spPr>
          <a:xfrm>
            <a:off x="194179" y="5244852"/>
            <a:ext cx="8524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6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Deterministic Finite Machine</a:t>
            </a:r>
            <a:endParaRPr/>
          </a:p>
        </p:txBody>
      </p:sp>
      <p:sp>
        <p:nvSpPr>
          <p:cNvPr id="555" name="Google Shape;555;p16"/>
          <p:cNvSpPr txBox="1"/>
          <p:nvPr>
            <p:ph idx="1" type="subTitle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DFA DESIGN</a:t>
            </a:r>
            <a:endParaRPr/>
          </a:p>
        </p:txBody>
      </p:sp>
      <p:sp>
        <p:nvSpPr>
          <p:cNvPr id="556" name="Google Shape;556;p16"/>
          <p:cNvSpPr txBox="1"/>
          <p:nvPr/>
        </p:nvSpPr>
        <p:spPr>
          <a:xfrm>
            <a:off x="142875" y="2214007"/>
            <a:ext cx="8839200" cy="3441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finite automaton is a 5-tuple 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Σ,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where </a:t>
            </a:r>
            <a:endParaRPr/>
          </a:p>
          <a:p>
            <a:pPr indent="-349250" lvl="1" marL="80486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 finite set called the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-349250" lvl="1" marL="80486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Σ is a finite set called the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alphabet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-349250" lvl="1" marL="80486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δ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× Σ →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the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transition function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-349250" lvl="1" marL="80486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∈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the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state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-349250" lvl="1" marL="80486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⊆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the set of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accept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1313" lvl="0" marL="34131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 is the set of all strings that a machine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accepts, we say that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the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language of machine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write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)=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 recognizes 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 accepts 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7"/>
          <p:cNvSpPr txBox="1"/>
          <p:nvPr>
            <p:ph idx="1" type="subTitle"/>
          </p:nvPr>
        </p:nvSpPr>
        <p:spPr>
          <a:xfrm>
            <a:off x="485729" y="2821478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DFA DESIGN</a:t>
            </a:r>
            <a:endParaRPr/>
          </a:p>
        </p:txBody>
      </p:sp>
      <p:sp>
        <p:nvSpPr>
          <p:cNvPr id="562" name="Google Shape;562;p17"/>
          <p:cNvSpPr txBox="1"/>
          <p:nvPr/>
        </p:nvSpPr>
        <p:spPr>
          <a:xfrm>
            <a:off x="161924" y="3021014"/>
            <a:ext cx="8788400" cy="391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Σ,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where – </a:t>
            </a:r>
            <a:endParaRPr/>
          </a:p>
          <a:p>
            <a:pPr indent="-349250" lvl="1" marL="804863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•"/>
            </a:pPr>
            <a:r>
              <a:rPr b="0" i="1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{</a:t>
            </a:r>
            <a:r>
              <a:rPr b="0" i="1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</a:t>
            </a:r>
            <a:r>
              <a:rPr b="0" baseline="-2500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</a:t>
            </a:r>
            <a:r>
              <a:rPr b="0" baseline="-2500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},</a:t>
            </a:r>
            <a:endParaRPr/>
          </a:p>
          <a:p>
            <a:pPr indent="-349250" lvl="1" marL="804863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 = {0, 1},</a:t>
            </a:r>
            <a:endParaRPr/>
          </a:p>
          <a:p>
            <a:pPr indent="-349250" lvl="1" marL="804863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•"/>
            </a:pPr>
            <a:r>
              <a:rPr b="0" i="1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 is describe as – </a:t>
            </a:r>
            <a:endParaRPr/>
          </a:p>
          <a:p>
            <a:pPr indent="-349250" lvl="1" marL="804863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•"/>
            </a:pPr>
            <a:r>
              <a:rPr b="0" i="1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1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q</a:t>
            </a:r>
            <a:r>
              <a:rPr b="0" baseline="-2500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-349250" lvl="1" marL="804863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•"/>
            </a:pPr>
            <a:r>
              <a:rPr b="0" i="1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1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1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36550" lvl="2" marL="12557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3" name="Google Shape;563;p17"/>
          <p:cNvGrpSpPr/>
          <p:nvPr/>
        </p:nvGrpSpPr>
        <p:grpSpPr>
          <a:xfrm>
            <a:off x="4341812" y="1984376"/>
            <a:ext cx="4713287" cy="1522413"/>
            <a:chOff x="110" y="423"/>
            <a:chExt cx="2969" cy="959"/>
          </a:xfrm>
        </p:grpSpPr>
        <p:sp>
          <p:nvSpPr>
            <p:cNvPr id="564" name="Google Shape;564;p17"/>
            <p:cNvSpPr/>
            <p:nvPr/>
          </p:nvSpPr>
          <p:spPr>
            <a:xfrm rot="-5174652">
              <a:off x="1672" y="508"/>
              <a:ext cx="258" cy="222"/>
            </a:xfrm>
            <a:custGeom>
              <a:rect b="b" l="l" r="r" t="t"/>
              <a:pathLst>
                <a:path extrusionOk="0" fill="none" h="43178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47"/>
                    <a:pt x="12518" y="42652"/>
                    <a:pt x="982" y="43177"/>
                  </a:cubicBezTo>
                </a:path>
                <a:path extrusionOk="0" h="43178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47"/>
                    <a:pt x="12518" y="42652"/>
                    <a:pt x="982" y="4317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grpSp>
          <p:nvGrpSpPr>
            <p:cNvPr id="565" name="Google Shape;565;p17"/>
            <p:cNvGrpSpPr/>
            <p:nvPr/>
          </p:nvGrpSpPr>
          <p:grpSpPr>
            <a:xfrm>
              <a:off x="110" y="423"/>
              <a:ext cx="2969" cy="959"/>
              <a:chOff x="466" y="423"/>
              <a:chExt cx="2969" cy="959"/>
            </a:xfrm>
          </p:grpSpPr>
          <p:sp>
            <p:nvSpPr>
              <p:cNvPr id="566" name="Google Shape;566;p17"/>
              <p:cNvSpPr/>
              <p:nvPr/>
            </p:nvSpPr>
            <p:spPr>
              <a:xfrm>
                <a:off x="806" y="750"/>
                <a:ext cx="413" cy="382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-341313" lvl="0" marL="341313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Bookman Old Style"/>
                  <a:buNone/>
                </a:pPr>
                <a:r>
                  <a:rPr b="0" i="1" lang="en-US" sz="24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q</a:t>
                </a:r>
                <a:r>
                  <a:rPr b="0" baseline="-25000" i="0" lang="en-US" sz="24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1</a:t>
                </a:r>
                <a:endParaRPr/>
              </a:p>
            </p:txBody>
          </p:sp>
          <p:sp>
            <p:nvSpPr>
              <p:cNvPr id="567" name="Google Shape;567;p17"/>
              <p:cNvSpPr/>
              <p:nvPr/>
            </p:nvSpPr>
            <p:spPr>
              <a:xfrm>
                <a:off x="1947" y="750"/>
                <a:ext cx="413" cy="382"/>
              </a:xfrm>
              <a:prstGeom prst="ellipse">
                <a:avLst/>
              </a:prstGeom>
              <a:noFill/>
              <a:ln cap="flat" cmpd="dbl" w="1270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-341313" lvl="0" marL="341313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Bookman Old Style"/>
                  <a:buNone/>
                </a:pPr>
                <a:r>
                  <a:rPr b="0" i="1" lang="en-US" sz="24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q</a:t>
                </a:r>
                <a:r>
                  <a:rPr b="0" baseline="-25000" i="0" lang="en-US" sz="24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2</a:t>
                </a:r>
                <a:endParaRPr/>
              </a:p>
            </p:txBody>
          </p:sp>
          <p:sp>
            <p:nvSpPr>
              <p:cNvPr id="568" name="Google Shape;568;p17"/>
              <p:cNvSpPr/>
              <p:nvPr/>
            </p:nvSpPr>
            <p:spPr>
              <a:xfrm>
                <a:off x="3022" y="750"/>
                <a:ext cx="413" cy="382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-341313" lvl="0" marL="341313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Bookman Old Style"/>
                  <a:buNone/>
                </a:pPr>
                <a:r>
                  <a:rPr b="0" i="1" lang="en-US" sz="24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q</a:t>
                </a:r>
                <a:r>
                  <a:rPr b="0" baseline="-25000" i="0" lang="en-US" sz="24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3</a:t>
                </a:r>
                <a:endParaRPr/>
              </a:p>
            </p:txBody>
          </p:sp>
          <p:cxnSp>
            <p:nvCxnSpPr>
              <p:cNvPr id="569" name="Google Shape;569;p17"/>
              <p:cNvCxnSpPr>
                <a:stCxn id="566" idx="7"/>
                <a:endCxn id="567" idx="1"/>
              </p:cNvCxnSpPr>
              <p:nvPr/>
            </p:nvCxnSpPr>
            <p:spPr>
              <a:xfrm rot="10800000">
                <a:off x="1609" y="356"/>
                <a:ext cx="0" cy="900"/>
              </a:xfrm>
              <a:prstGeom prst="curvedConnector3">
                <a:avLst>
                  <a:gd fmla="val 785713" name="adj1"/>
                </a:avLst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570" name="Google Shape;570;p17"/>
              <p:cNvCxnSpPr>
                <a:stCxn id="567" idx="7"/>
                <a:endCxn id="568" idx="1"/>
              </p:cNvCxnSpPr>
              <p:nvPr/>
            </p:nvCxnSpPr>
            <p:spPr>
              <a:xfrm rot="10800000">
                <a:off x="2750" y="356"/>
                <a:ext cx="0" cy="900"/>
              </a:xfrm>
              <a:prstGeom prst="curvedConnector3">
                <a:avLst>
                  <a:gd fmla="val -685713" name="adj1"/>
                </a:avLst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571" name="Google Shape;571;p17"/>
              <p:cNvCxnSpPr>
                <a:stCxn id="568" idx="3"/>
                <a:endCxn id="567" idx="5"/>
              </p:cNvCxnSpPr>
              <p:nvPr/>
            </p:nvCxnSpPr>
            <p:spPr>
              <a:xfrm>
                <a:off x="2632" y="626"/>
                <a:ext cx="0" cy="900"/>
              </a:xfrm>
              <a:prstGeom prst="curvedConnector3">
                <a:avLst>
                  <a:gd fmla="val 782144" name="adj1"/>
                </a:avLst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cxnSp>
            <p:nvCxnSpPr>
              <p:cNvPr id="572" name="Google Shape;572;p17"/>
              <p:cNvCxnSpPr/>
              <p:nvPr/>
            </p:nvCxnSpPr>
            <p:spPr>
              <a:xfrm flipH="1" rot="10800000">
                <a:off x="466" y="933"/>
                <a:ext cx="336" cy="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sp>
            <p:nvSpPr>
              <p:cNvPr id="573" name="Google Shape;573;p17"/>
              <p:cNvSpPr/>
              <p:nvPr/>
            </p:nvSpPr>
            <p:spPr>
              <a:xfrm rot="-5174652">
                <a:off x="863" y="543"/>
                <a:ext cx="270" cy="223"/>
              </a:xfrm>
              <a:custGeom>
                <a:rect b="b" l="l" r="r" t="t"/>
                <a:pathLst>
                  <a:path extrusionOk="0" fill="none" h="43178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47"/>
                      <a:pt x="12518" y="42652"/>
                      <a:pt x="982" y="43177"/>
                    </a:cubicBezTo>
                  </a:path>
                  <a:path extrusionOk="0" h="43178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47"/>
                      <a:pt x="12518" y="42652"/>
                      <a:pt x="982" y="4317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Calibri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00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574" name="Google Shape;574;p17"/>
              <p:cNvSpPr txBox="1"/>
              <p:nvPr/>
            </p:nvSpPr>
            <p:spPr>
              <a:xfrm>
                <a:off x="1033" y="435"/>
                <a:ext cx="129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341313" lvl="0" marL="341313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Bookman Old Style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0</a:t>
                </a:r>
                <a:endParaRPr/>
              </a:p>
            </p:txBody>
          </p:sp>
          <p:sp>
            <p:nvSpPr>
              <p:cNvPr id="575" name="Google Shape;575;p17"/>
              <p:cNvSpPr txBox="1"/>
              <p:nvPr/>
            </p:nvSpPr>
            <p:spPr>
              <a:xfrm>
                <a:off x="2623" y="522"/>
                <a:ext cx="130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341313" lvl="0" marL="341313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Bookman Old Style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0</a:t>
                </a:r>
                <a:endParaRPr/>
              </a:p>
            </p:txBody>
          </p:sp>
          <p:sp>
            <p:nvSpPr>
              <p:cNvPr id="576" name="Google Shape;576;p17"/>
              <p:cNvSpPr txBox="1"/>
              <p:nvPr/>
            </p:nvSpPr>
            <p:spPr>
              <a:xfrm>
                <a:off x="1483" y="506"/>
                <a:ext cx="130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341313" lvl="0" marL="341313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Bookman Old Style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1</a:t>
                </a:r>
                <a:endParaRPr/>
              </a:p>
            </p:txBody>
          </p:sp>
          <p:sp>
            <p:nvSpPr>
              <p:cNvPr id="577" name="Google Shape;577;p17"/>
              <p:cNvSpPr txBox="1"/>
              <p:nvPr/>
            </p:nvSpPr>
            <p:spPr>
              <a:xfrm>
                <a:off x="2181" y="423"/>
                <a:ext cx="130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341313" lvl="0" marL="341313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Bookman Old Style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1</a:t>
                </a:r>
                <a:endParaRPr/>
              </a:p>
            </p:txBody>
          </p:sp>
          <p:sp>
            <p:nvSpPr>
              <p:cNvPr id="578" name="Google Shape;578;p17"/>
              <p:cNvSpPr txBox="1"/>
              <p:nvPr/>
            </p:nvSpPr>
            <p:spPr>
              <a:xfrm>
                <a:off x="2588" y="1209"/>
                <a:ext cx="45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341313" lvl="0" marL="341313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Bookman Old Style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0,1</a:t>
                </a:r>
                <a:endParaRPr/>
              </a:p>
            </p:txBody>
          </p:sp>
        </p:grpSp>
      </p:grpSp>
      <p:sp>
        <p:nvSpPr>
          <p:cNvPr id="579" name="Google Shape;579;p17"/>
          <p:cNvSpPr txBox="1"/>
          <p:nvPr/>
        </p:nvSpPr>
        <p:spPr>
          <a:xfrm>
            <a:off x="5583237" y="3419476"/>
            <a:ext cx="307816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Finite Automaton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0" name="Google Shape;580;p17"/>
          <p:cNvGraphicFramePr/>
          <p:nvPr/>
        </p:nvGraphicFramePr>
        <p:xfrm>
          <a:off x="3776662" y="45912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{0FD0A000-A6F7-4ED8-8D82-E46A51B21D39}</a:tableStyleId>
              </a:tblPr>
              <a:tblGrid>
                <a:gridCol w="442900"/>
                <a:gridCol w="442925"/>
                <a:gridCol w="442900"/>
              </a:tblGrid>
              <a:tr h="39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δ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675" marB="4567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675" marB="4567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675" marB="4567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675" marB="4567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675" marB="4567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1" name="Google Shape;581;p17"/>
          <p:cNvSpPr txBox="1"/>
          <p:nvPr/>
        </p:nvSpPr>
        <p:spPr>
          <a:xfrm>
            <a:off x="5583237" y="4806951"/>
            <a:ext cx="3248025" cy="13398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man Old Style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δ</a:t>
            </a:r>
            <a:r>
              <a:rPr b="0" i="0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,0) =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δ</a:t>
            </a:r>
            <a:r>
              <a:rPr b="0" i="0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,1) =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man Old Style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δ</a:t>
            </a:r>
            <a:r>
              <a:rPr b="0" i="0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,0) =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r>
              <a:rPr b="0" i="0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δ</a:t>
            </a:r>
            <a:r>
              <a:rPr b="0" i="0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,1) =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man Old Style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δ</a:t>
            </a:r>
            <a:r>
              <a:rPr b="0" i="0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r>
              <a:rPr b="0" i="0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,0) =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δ</a:t>
            </a:r>
            <a:r>
              <a:rPr b="0" i="0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r>
              <a:rPr b="0" i="0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,1) =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r>
              <a:rPr b="0" i="1" lang="en-US" sz="20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2" name="Google Shape;582;p17"/>
          <p:cNvSpPr txBox="1"/>
          <p:nvPr/>
        </p:nvSpPr>
        <p:spPr>
          <a:xfrm>
            <a:off x="5105399" y="5338691"/>
            <a:ext cx="4778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man Old Style"/>
              <a:buNone/>
            </a:pPr>
            <a:r>
              <a:rPr lang="en-US" sz="20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or</a:t>
            </a:r>
            <a:endParaRPr/>
          </a:p>
        </p:txBody>
      </p:sp>
      <p:sp>
        <p:nvSpPr>
          <p:cNvPr id="583" name="Google Shape;583;p17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Deterministic Finite Machine</a:t>
            </a:r>
            <a:endParaRPr/>
          </a:p>
        </p:txBody>
      </p:sp>
      <p:sp>
        <p:nvSpPr>
          <p:cNvPr id="584" name="Google Shape;584;p17"/>
          <p:cNvSpPr txBox="1"/>
          <p:nvPr/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DFA Example 1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8"/>
          <p:cNvSpPr txBox="1"/>
          <p:nvPr/>
        </p:nvSpPr>
        <p:spPr>
          <a:xfrm>
            <a:off x="2583656" y="526682"/>
            <a:ext cx="4373635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 Design Example </a:t>
            </a:r>
            <a:endParaRPr/>
          </a:p>
        </p:txBody>
      </p:sp>
      <p:sp>
        <p:nvSpPr>
          <p:cNvPr id="591" name="Google Shape;591;p18"/>
          <p:cNvSpPr txBox="1"/>
          <p:nvPr/>
        </p:nvSpPr>
        <p:spPr>
          <a:xfrm>
            <a:off x="3121025" y="1229001"/>
            <a:ext cx="5883275" cy="561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Alphabet Σ={0,1,2}.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1313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{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the sum of all the symbols in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multiple of 3 }.</a:t>
            </a:r>
            <a:endParaRPr/>
          </a:p>
          <a:p>
            <a:pPr indent="-349250" lvl="1" marL="804863" marR="0" rtl="0" algn="l">
              <a:lnSpc>
                <a:spcPct val="8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•"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represented as follows – </a:t>
            </a:r>
            <a:endParaRPr/>
          </a:p>
          <a:p>
            <a:pPr indent="-336550" lvl="2" marL="125571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•"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the sum of all the symbols in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36550" lvl="2" marL="125571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modulo 3 = 0 then the sum is multiple of 3.</a:t>
            </a:r>
            <a:endParaRPr/>
          </a:p>
          <a:p>
            <a:pPr indent="-336550" lvl="2" marL="125571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the sum of all the symbols in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0 modulo 3.</a:t>
            </a:r>
            <a:endParaRPr/>
          </a:p>
          <a:p>
            <a:pPr indent="-336550" lvl="2" marL="125571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Here,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modeled as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modulo 3 =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1313" lvl="0" marL="341313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finite state machine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Σ,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where – </a:t>
            </a:r>
            <a:endParaRPr/>
          </a:p>
          <a:p>
            <a:pPr indent="-349250" lvl="1" marL="804863" marR="0" rtl="0" algn="l">
              <a:lnSpc>
                <a:spcPct val="8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•"/>
            </a:pP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{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},</a:t>
            </a:r>
            <a:endParaRPr/>
          </a:p>
          <a:p>
            <a:pPr indent="-349250" lvl="1" marL="804863" marR="0" rtl="0" algn="l">
              <a:lnSpc>
                <a:spcPct val="8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•"/>
            </a:pP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-349250" lvl="1" marL="804863" marR="0" rtl="0" algn="l">
              <a:lnSpc>
                <a:spcPct val="8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•"/>
            </a:pP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{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},</a:t>
            </a:r>
            <a:endParaRPr/>
          </a:p>
          <a:p>
            <a:pPr indent="-349250" lvl="1" marL="804863" marR="0" rtl="0" algn="l">
              <a:lnSpc>
                <a:spcPct val="8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•"/>
            </a:pP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="0" baseline="-2500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-25000" i="1" lang="en-US" sz="1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br>
              <a:rPr b="0" baseline="-25000" i="1" lang="en-US" sz="1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</a:t>
            </a:r>
            <a:r>
              <a:rPr b="0" i="1" lang="en-US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      </a:t>
            </a:r>
            <a:r>
              <a:rPr b="0" i="0" lang="en-US" sz="1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	1	2  </a:t>
            </a:r>
            <a:r>
              <a:rPr b="0" i="0" lang="en-US" sz="17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     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baseline="-2500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	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b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  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	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b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      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	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	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92" name="Google Shape;592;p18"/>
          <p:cNvSpPr/>
          <p:nvPr/>
        </p:nvSpPr>
        <p:spPr>
          <a:xfrm>
            <a:off x="0" y="4164288"/>
            <a:ext cx="3381375" cy="2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example: 01120101</a:t>
            </a:r>
            <a:endParaRPr/>
          </a:p>
          <a:p>
            <a:pPr indent="-341313" lvl="0" marL="341313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 State:</a:t>
            </a:r>
            <a:endParaRPr/>
          </a:p>
          <a:p>
            <a:pPr indent="-227013" lvl="0" marL="341313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341313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1313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symbol:</a:t>
            </a:r>
            <a:endParaRPr/>
          </a:p>
          <a:p>
            <a:pPr indent="-188913" lvl="0" marL="341313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1313" marR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Accepted</a:t>
            </a:r>
            <a:endParaRPr/>
          </a:p>
        </p:txBody>
      </p:sp>
      <p:sp>
        <p:nvSpPr>
          <p:cNvPr id="593" name="Google Shape;593;p18"/>
          <p:cNvSpPr txBox="1"/>
          <p:nvPr/>
        </p:nvSpPr>
        <p:spPr>
          <a:xfrm>
            <a:off x="790575" y="4834213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None/>
            </a:pPr>
            <a:r>
              <a:rPr lang="en-US" sz="2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r>
              <a:rPr baseline="-25000" lang="en-US" sz="2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/>
          </a:p>
        </p:txBody>
      </p:sp>
      <p:sp>
        <p:nvSpPr>
          <p:cNvPr id="594" name="Google Shape;594;p18"/>
          <p:cNvSpPr txBox="1"/>
          <p:nvPr/>
        </p:nvSpPr>
        <p:spPr>
          <a:xfrm>
            <a:off x="796925" y="4826276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None/>
            </a:pPr>
            <a:r>
              <a:rPr lang="en-US" sz="2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r>
              <a:rPr baseline="-25000" lang="en-US" sz="2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/>
          </a:p>
        </p:txBody>
      </p:sp>
      <p:sp>
        <p:nvSpPr>
          <p:cNvPr id="595" name="Google Shape;595;p18"/>
          <p:cNvSpPr txBox="1"/>
          <p:nvPr/>
        </p:nvSpPr>
        <p:spPr>
          <a:xfrm>
            <a:off x="776288" y="4824688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None/>
            </a:pPr>
            <a:r>
              <a:rPr lang="en-US" sz="2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r>
              <a:rPr baseline="-25000" lang="en-US" sz="2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/>
          </a:p>
        </p:txBody>
      </p:sp>
      <p:sp>
        <p:nvSpPr>
          <p:cNvPr id="596" name="Google Shape;596;p18"/>
          <p:cNvSpPr txBox="1"/>
          <p:nvPr/>
        </p:nvSpPr>
        <p:spPr>
          <a:xfrm>
            <a:off x="409575" y="594705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Bookman Old Style"/>
              <a:buNone/>
            </a:pPr>
            <a:r>
              <a:rPr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1120101</a:t>
            </a:r>
            <a:endParaRPr/>
          </a:p>
        </p:txBody>
      </p:sp>
      <p:sp>
        <p:nvSpPr>
          <p:cNvPr id="597" name="Google Shape;597;p18"/>
          <p:cNvSpPr txBox="1"/>
          <p:nvPr/>
        </p:nvSpPr>
        <p:spPr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ookman Old Style"/>
              <a:buNone/>
            </a:pP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r>
              <a:rPr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120101</a:t>
            </a:r>
            <a:endParaRPr/>
          </a:p>
        </p:txBody>
      </p:sp>
      <p:sp>
        <p:nvSpPr>
          <p:cNvPr id="598" name="Google Shape;598;p18"/>
          <p:cNvSpPr txBox="1"/>
          <p:nvPr/>
        </p:nvSpPr>
        <p:spPr>
          <a:xfrm>
            <a:off x="406400" y="594070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ookman Old Style"/>
              <a:buNone/>
            </a:pP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01</a:t>
            </a:r>
            <a:r>
              <a:rPr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20101</a:t>
            </a:r>
            <a:endParaRPr/>
          </a:p>
        </p:txBody>
      </p:sp>
      <p:sp>
        <p:nvSpPr>
          <p:cNvPr id="599" name="Google Shape;599;p18"/>
          <p:cNvSpPr txBox="1"/>
          <p:nvPr/>
        </p:nvSpPr>
        <p:spPr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ookman Old Style"/>
              <a:buNone/>
            </a:pP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011</a:t>
            </a:r>
            <a:r>
              <a:rPr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0101</a:t>
            </a:r>
            <a:endParaRPr/>
          </a:p>
        </p:txBody>
      </p:sp>
      <p:sp>
        <p:nvSpPr>
          <p:cNvPr id="600" name="Google Shape;600;p18"/>
          <p:cNvSpPr txBox="1"/>
          <p:nvPr/>
        </p:nvSpPr>
        <p:spPr>
          <a:xfrm>
            <a:off x="409575" y="593276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ookman Old Style"/>
              <a:buNone/>
            </a:pP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0112</a:t>
            </a:r>
            <a:r>
              <a:rPr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101</a:t>
            </a:r>
            <a:endParaRPr/>
          </a:p>
        </p:txBody>
      </p:sp>
      <p:sp>
        <p:nvSpPr>
          <p:cNvPr id="601" name="Google Shape;601;p18"/>
          <p:cNvSpPr txBox="1"/>
          <p:nvPr/>
        </p:nvSpPr>
        <p:spPr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ookman Old Style"/>
              <a:buNone/>
            </a:pP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01120</a:t>
            </a:r>
            <a:r>
              <a:rPr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01</a:t>
            </a:r>
            <a:endParaRPr/>
          </a:p>
        </p:txBody>
      </p:sp>
      <p:sp>
        <p:nvSpPr>
          <p:cNvPr id="602" name="Google Shape;602;p18"/>
          <p:cNvSpPr txBox="1"/>
          <p:nvPr/>
        </p:nvSpPr>
        <p:spPr>
          <a:xfrm>
            <a:off x="396875" y="593435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ookman Old Style"/>
              <a:buNone/>
            </a:pP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011201</a:t>
            </a:r>
            <a:r>
              <a:rPr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/>
          </a:p>
        </p:txBody>
      </p:sp>
      <p:sp>
        <p:nvSpPr>
          <p:cNvPr id="603" name="Google Shape;603;p18"/>
          <p:cNvSpPr txBox="1"/>
          <p:nvPr/>
        </p:nvSpPr>
        <p:spPr>
          <a:xfrm>
            <a:off x="403225" y="5929588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ookman Old Style"/>
              <a:buNone/>
            </a:pP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0112010</a:t>
            </a:r>
            <a:r>
              <a:rPr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/>
          </a:p>
        </p:txBody>
      </p:sp>
      <p:cxnSp>
        <p:nvCxnSpPr>
          <p:cNvPr id="604" name="Google Shape;604;p18"/>
          <p:cNvCxnSpPr/>
          <p:nvPr/>
        </p:nvCxnSpPr>
        <p:spPr>
          <a:xfrm rot="10800000">
            <a:off x="939800" y="3575326"/>
            <a:ext cx="0" cy="54292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05" name="Google Shape;605;p18"/>
          <p:cNvSpPr/>
          <p:nvPr/>
        </p:nvSpPr>
        <p:spPr>
          <a:xfrm>
            <a:off x="1393825" y="1032151"/>
            <a:ext cx="847725" cy="847725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1313" lvl="0" marL="34131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Bookman Old Styl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r>
              <a:rPr b="0" baseline="-25000" i="0" lang="en-US" sz="32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/>
          </a:p>
        </p:txBody>
      </p:sp>
      <p:sp>
        <p:nvSpPr>
          <p:cNvPr id="606" name="Google Shape;606;p18"/>
          <p:cNvSpPr/>
          <p:nvPr/>
        </p:nvSpPr>
        <p:spPr>
          <a:xfrm>
            <a:off x="527050" y="2708551"/>
            <a:ext cx="847725" cy="847725"/>
          </a:xfrm>
          <a:prstGeom prst="ellipse">
            <a:avLst/>
          </a:prstGeom>
          <a:noFill/>
          <a:ln cap="flat" cmpd="dbl" w="88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1313" lvl="0" marL="34131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Bookman Old Styl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r>
              <a:rPr b="0" baseline="-25000" i="0" lang="en-US" sz="32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/>
          </a:p>
        </p:txBody>
      </p:sp>
      <p:sp>
        <p:nvSpPr>
          <p:cNvPr id="607" name="Google Shape;607;p18"/>
          <p:cNvSpPr/>
          <p:nvPr/>
        </p:nvSpPr>
        <p:spPr>
          <a:xfrm>
            <a:off x="2187575" y="2673626"/>
            <a:ext cx="847725" cy="847725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1313" lvl="0" marL="34131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Bookman Old Styl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r>
              <a:rPr b="0" baseline="-25000" i="0" lang="en-US" sz="32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/>
          </a:p>
        </p:txBody>
      </p:sp>
      <p:cxnSp>
        <p:nvCxnSpPr>
          <p:cNvPr id="608" name="Google Shape;608;p18"/>
          <p:cNvCxnSpPr>
            <a:stCxn id="606" idx="1"/>
            <a:endCxn id="605" idx="2"/>
          </p:cNvCxnSpPr>
          <p:nvPr/>
        </p:nvCxnSpPr>
        <p:spPr>
          <a:xfrm rot="-5400000">
            <a:off x="334096" y="1773097"/>
            <a:ext cx="1376700" cy="742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09" name="Google Shape;609;p18"/>
          <p:cNvCxnSpPr>
            <a:stCxn id="605" idx="3"/>
            <a:endCxn id="606" idx="0"/>
          </p:cNvCxnSpPr>
          <p:nvPr/>
        </p:nvCxnSpPr>
        <p:spPr>
          <a:xfrm flipH="1">
            <a:off x="950971" y="1755730"/>
            <a:ext cx="567000" cy="952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10" name="Google Shape;610;p18"/>
          <p:cNvCxnSpPr>
            <a:stCxn id="606" idx="7"/>
            <a:endCxn id="607" idx="1"/>
          </p:cNvCxnSpPr>
          <p:nvPr/>
        </p:nvCxnSpPr>
        <p:spPr>
          <a:xfrm flipH="1" rot="10800000">
            <a:off x="1250629" y="2797897"/>
            <a:ext cx="1061100" cy="34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11" name="Google Shape;611;p18"/>
          <p:cNvCxnSpPr>
            <a:stCxn id="607" idx="0"/>
            <a:endCxn id="605" idx="5"/>
          </p:cNvCxnSpPr>
          <p:nvPr/>
        </p:nvCxnSpPr>
        <p:spPr>
          <a:xfrm rot="10800000">
            <a:off x="2117338" y="1755626"/>
            <a:ext cx="494100" cy="918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12" name="Google Shape;612;p18"/>
          <p:cNvCxnSpPr>
            <a:stCxn id="605" idx="6"/>
            <a:endCxn id="607" idx="7"/>
          </p:cNvCxnSpPr>
          <p:nvPr/>
        </p:nvCxnSpPr>
        <p:spPr>
          <a:xfrm>
            <a:off x="2241550" y="1456014"/>
            <a:ext cx="669600" cy="13419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13" name="Google Shape;613;p18"/>
          <p:cNvCxnSpPr>
            <a:stCxn id="607" idx="3"/>
            <a:endCxn id="606" idx="5"/>
          </p:cNvCxnSpPr>
          <p:nvPr/>
        </p:nvCxnSpPr>
        <p:spPr>
          <a:xfrm rot="5400000">
            <a:off x="1763771" y="2884055"/>
            <a:ext cx="34800" cy="1061100"/>
          </a:xfrm>
          <a:prstGeom prst="curvedConnector3">
            <a:avLst>
              <a:gd fmla="val 1114006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14" name="Google Shape;614;p18"/>
          <p:cNvCxnSpPr>
            <a:stCxn id="606" idx="2"/>
            <a:endCxn id="606" idx="3"/>
          </p:cNvCxnSpPr>
          <p:nvPr/>
        </p:nvCxnSpPr>
        <p:spPr>
          <a:xfrm>
            <a:off x="527050" y="3132413"/>
            <a:ext cx="124200" cy="299700"/>
          </a:xfrm>
          <a:prstGeom prst="curvedConnector4">
            <a:avLst>
              <a:gd fmla="val -366842" name="adj1"/>
              <a:gd fmla="val 217708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15" name="Google Shape;615;p18"/>
          <p:cNvCxnSpPr>
            <a:stCxn id="605" idx="0"/>
            <a:endCxn id="605" idx="1"/>
          </p:cNvCxnSpPr>
          <p:nvPr/>
        </p:nvCxnSpPr>
        <p:spPr>
          <a:xfrm rot="5400000">
            <a:off x="1605738" y="944401"/>
            <a:ext cx="124200" cy="299700"/>
          </a:xfrm>
          <a:prstGeom prst="curvedConnector3">
            <a:avLst>
              <a:gd fmla="val -37706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16" name="Google Shape;616;p18"/>
          <p:cNvCxnSpPr>
            <a:stCxn id="607" idx="4"/>
            <a:endCxn id="607" idx="5"/>
          </p:cNvCxnSpPr>
          <p:nvPr/>
        </p:nvCxnSpPr>
        <p:spPr>
          <a:xfrm rot="-5400000">
            <a:off x="2699188" y="3309401"/>
            <a:ext cx="124200" cy="299700"/>
          </a:xfrm>
          <a:prstGeom prst="curvedConnector3">
            <a:avLst>
              <a:gd fmla="val -292708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17" name="Google Shape;617;p18"/>
          <p:cNvSpPr txBox="1"/>
          <p:nvPr/>
        </p:nvSpPr>
        <p:spPr>
          <a:xfrm>
            <a:off x="1782763" y="613051"/>
            <a:ext cx="3317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man Old Style"/>
              <a:buNone/>
            </a:pPr>
            <a:r>
              <a:rPr lang="en-US" sz="20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/>
          </a:p>
        </p:txBody>
      </p:sp>
      <p:sp>
        <p:nvSpPr>
          <p:cNvPr id="618" name="Google Shape;618;p18"/>
          <p:cNvSpPr txBox="1"/>
          <p:nvPr/>
        </p:nvSpPr>
        <p:spPr>
          <a:xfrm>
            <a:off x="187325" y="2808563"/>
            <a:ext cx="3317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man Old Style"/>
              <a:buNone/>
            </a:pPr>
            <a:r>
              <a:rPr lang="en-US" sz="20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/>
          </a:p>
        </p:txBody>
      </p:sp>
      <p:sp>
        <p:nvSpPr>
          <p:cNvPr id="619" name="Google Shape;619;p18"/>
          <p:cNvSpPr txBox="1"/>
          <p:nvPr/>
        </p:nvSpPr>
        <p:spPr>
          <a:xfrm>
            <a:off x="2354263" y="3502301"/>
            <a:ext cx="3317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man Old Style"/>
              <a:buNone/>
            </a:pPr>
            <a:r>
              <a:rPr lang="en-US" sz="20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/>
          </a:p>
        </p:txBody>
      </p:sp>
      <p:sp>
        <p:nvSpPr>
          <p:cNvPr id="620" name="Google Shape;620;p18"/>
          <p:cNvSpPr txBox="1"/>
          <p:nvPr/>
        </p:nvSpPr>
        <p:spPr>
          <a:xfrm>
            <a:off x="419100" y="2137051"/>
            <a:ext cx="3317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man Old Style"/>
              <a:buNone/>
            </a:pPr>
            <a:r>
              <a:rPr lang="en-US" sz="20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/>
          </a:p>
        </p:txBody>
      </p:sp>
      <p:sp>
        <p:nvSpPr>
          <p:cNvPr id="621" name="Google Shape;621;p18"/>
          <p:cNvSpPr txBox="1"/>
          <p:nvPr/>
        </p:nvSpPr>
        <p:spPr>
          <a:xfrm>
            <a:off x="1911350" y="3349901"/>
            <a:ext cx="3317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man Old Style"/>
              <a:buNone/>
            </a:pPr>
            <a:r>
              <a:rPr lang="en-US" sz="20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/>
          </a:p>
        </p:txBody>
      </p:sp>
      <p:sp>
        <p:nvSpPr>
          <p:cNvPr id="622" name="Google Shape;622;p18"/>
          <p:cNvSpPr txBox="1"/>
          <p:nvPr/>
        </p:nvSpPr>
        <p:spPr>
          <a:xfrm>
            <a:off x="2281238" y="1176613"/>
            <a:ext cx="3317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man Old Style"/>
              <a:buNone/>
            </a:pPr>
            <a:r>
              <a:rPr lang="en-US" sz="20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/>
          </a:p>
        </p:txBody>
      </p:sp>
      <p:sp>
        <p:nvSpPr>
          <p:cNvPr id="623" name="Google Shape;623;p18"/>
          <p:cNvSpPr txBox="1"/>
          <p:nvPr/>
        </p:nvSpPr>
        <p:spPr>
          <a:xfrm>
            <a:off x="1381125" y="1744938"/>
            <a:ext cx="3317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man Old Style"/>
              <a:buNone/>
            </a:pPr>
            <a:r>
              <a:rPr lang="en-US" sz="20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/>
          </a:p>
        </p:txBody>
      </p:sp>
      <p:sp>
        <p:nvSpPr>
          <p:cNvPr id="624" name="Google Shape;624;p18"/>
          <p:cNvSpPr txBox="1"/>
          <p:nvPr/>
        </p:nvSpPr>
        <p:spPr>
          <a:xfrm>
            <a:off x="1335088" y="2719663"/>
            <a:ext cx="3317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man Old Style"/>
              <a:buNone/>
            </a:pPr>
            <a:r>
              <a:rPr lang="en-US" sz="20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/>
          </a:p>
        </p:txBody>
      </p:sp>
      <p:sp>
        <p:nvSpPr>
          <p:cNvPr id="625" name="Google Shape;625;p18"/>
          <p:cNvSpPr txBox="1"/>
          <p:nvPr/>
        </p:nvSpPr>
        <p:spPr>
          <a:xfrm>
            <a:off x="2195513" y="2322788"/>
            <a:ext cx="3317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man Old Style"/>
              <a:buNone/>
            </a:pPr>
            <a:r>
              <a:rPr lang="en-US" sz="20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endParaRPr/>
          </a:p>
        </p:txBody>
      </p:sp>
      <p:sp>
        <p:nvSpPr>
          <p:cNvPr id="626" name="Google Shape;626;p18"/>
          <p:cNvSpPr/>
          <p:nvPr/>
        </p:nvSpPr>
        <p:spPr>
          <a:xfrm>
            <a:off x="889000" y="4011888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27" name="Google Shape;627;p18"/>
          <p:cNvSpPr/>
          <p:nvPr/>
        </p:nvSpPr>
        <p:spPr>
          <a:xfrm>
            <a:off x="822325" y="2878413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28" name="Google Shape;628;p18"/>
          <p:cNvSpPr/>
          <p:nvPr/>
        </p:nvSpPr>
        <p:spPr>
          <a:xfrm>
            <a:off x="2522538" y="2775226"/>
            <a:ext cx="106362" cy="119062"/>
          </a:xfrm>
          <a:prstGeom prst="ellipse">
            <a:avLst/>
          </a:prstGeom>
          <a:solidFill>
            <a:srgbClr val="F62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29" name="Google Shape;629;p18"/>
          <p:cNvSpPr/>
          <p:nvPr/>
        </p:nvSpPr>
        <p:spPr>
          <a:xfrm>
            <a:off x="1657350" y="1181376"/>
            <a:ext cx="106363" cy="119062"/>
          </a:xfrm>
          <a:prstGeom prst="ellipse">
            <a:avLst/>
          </a:prstGeom>
          <a:solidFill>
            <a:srgbClr val="F62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30" name="Google Shape;630;p18"/>
          <p:cNvSpPr txBox="1"/>
          <p:nvPr/>
        </p:nvSpPr>
        <p:spPr>
          <a:xfrm>
            <a:off x="382588" y="593752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ookman Old Style"/>
              <a:buNone/>
            </a:pP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9"/>
          <p:cNvSpPr txBox="1"/>
          <p:nvPr/>
        </p:nvSpPr>
        <p:spPr>
          <a:xfrm>
            <a:off x="264282" y="559213"/>
            <a:ext cx="4373635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 Design Example </a:t>
            </a:r>
            <a:endParaRPr/>
          </a:p>
        </p:txBody>
      </p:sp>
      <p:sp>
        <p:nvSpPr>
          <p:cNvPr id="637" name="Google Shape;637;p19"/>
          <p:cNvSpPr txBox="1"/>
          <p:nvPr/>
        </p:nvSpPr>
        <p:spPr>
          <a:xfrm>
            <a:off x="3108325" y="1260964"/>
            <a:ext cx="5883275" cy="561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Alphabet Σ={0,1,2}.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1313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{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the sum of all the symbols in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an even number }.</a:t>
            </a:r>
            <a:endParaRPr/>
          </a:p>
          <a:p>
            <a:pPr indent="-349250" lvl="1" marL="804863" marR="0" rtl="0" algn="l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•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represented as follows – </a:t>
            </a:r>
            <a:endParaRPr/>
          </a:p>
          <a:p>
            <a:pPr indent="-336550" lvl="2" marL="1255713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•"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the sum of all the symbols in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36550" lvl="2" marL="1255713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modulo 2 = 0 then the sum is even.</a:t>
            </a:r>
            <a:endParaRPr/>
          </a:p>
          <a:p>
            <a:pPr indent="-336550" lvl="2" marL="1255713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modeled as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modulo 2 =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1313" lvl="0" marL="341313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finite state machine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Σ,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where – </a:t>
            </a:r>
            <a:endParaRPr/>
          </a:p>
          <a:p>
            <a:pPr indent="-349250" lvl="1" marL="804863" marR="0" rtl="0" algn="l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•"/>
            </a:pPr>
            <a:r>
              <a:rPr b="0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{</a:t>
            </a:r>
            <a:r>
              <a:rPr b="0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},</a:t>
            </a:r>
            <a:endParaRPr/>
          </a:p>
          <a:p>
            <a:pPr indent="-349250" lvl="1" marL="804863" marR="0" rtl="0" algn="l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•"/>
            </a:pPr>
            <a:r>
              <a:rPr b="0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-349250" lvl="1" marL="804863" marR="0" rtl="0" algn="l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•"/>
            </a:pPr>
            <a:r>
              <a:rPr b="0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{</a:t>
            </a:r>
            <a:r>
              <a:rPr b="0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},</a:t>
            </a:r>
            <a:endParaRPr/>
          </a:p>
          <a:p>
            <a:pPr indent="-349250" lvl="1" marL="804863" marR="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•"/>
            </a:pPr>
            <a:r>
              <a:rPr b="0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="0" baseline="-25000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-25000" i="1" lang="en-US" sz="1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br>
              <a:rPr b="0" baseline="-25000" i="1" lang="en-US" sz="1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</a:t>
            </a:r>
            <a:r>
              <a:rPr b="0" i="1" lang="en-US" sz="2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      </a:t>
            </a:r>
            <a:r>
              <a:rPr b="0" i="0" lang="en-US" sz="1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	1	2  </a:t>
            </a:r>
            <a:r>
              <a:rPr b="0" i="0" lang="en-US" sz="19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    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baseline="-2500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	</a:t>
            </a:r>
            <a:r>
              <a:rPr b="0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b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 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	</a:t>
            </a:r>
            <a:r>
              <a:rPr b="0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38" name="Google Shape;638;p19"/>
          <p:cNvSpPr/>
          <p:nvPr/>
        </p:nvSpPr>
        <p:spPr>
          <a:xfrm>
            <a:off x="-12700" y="4196251"/>
            <a:ext cx="3381375" cy="2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example: 01120101</a:t>
            </a:r>
            <a:endParaRPr/>
          </a:p>
          <a:p>
            <a:pPr indent="-341313" lvl="0" marL="341313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 State:</a:t>
            </a:r>
            <a:endParaRPr/>
          </a:p>
          <a:p>
            <a:pPr indent="-227013" lvl="0" marL="341313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5113" lvl="0" marL="341313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1313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symbol:</a:t>
            </a:r>
            <a:endParaRPr/>
          </a:p>
          <a:p>
            <a:pPr indent="-188913" lvl="0" marL="341313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1313" marR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Accepted</a:t>
            </a:r>
            <a:endParaRPr/>
          </a:p>
        </p:txBody>
      </p:sp>
      <p:sp>
        <p:nvSpPr>
          <p:cNvPr id="639" name="Google Shape;639;p19"/>
          <p:cNvSpPr txBox="1"/>
          <p:nvPr/>
        </p:nvSpPr>
        <p:spPr>
          <a:xfrm>
            <a:off x="777875" y="4866176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None/>
            </a:pPr>
            <a:r>
              <a:rPr i="1" lang="en-US" sz="2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</a:t>
            </a:r>
            <a:r>
              <a:rPr baseline="-25000" lang="en-US" sz="2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/>
          </a:p>
        </p:txBody>
      </p:sp>
      <p:sp>
        <p:nvSpPr>
          <p:cNvPr id="640" name="Google Shape;640;p19"/>
          <p:cNvSpPr txBox="1"/>
          <p:nvPr/>
        </p:nvSpPr>
        <p:spPr>
          <a:xfrm>
            <a:off x="776288" y="4867764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None/>
            </a:pPr>
            <a:r>
              <a:rPr i="1" lang="en-US" sz="2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</a:t>
            </a:r>
            <a:r>
              <a:rPr baseline="-25000" lang="en-US" sz="24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/>
          </a:p>
        </p:txBody>
      </p:sp>
      <p:sp>
        <p:nvSpPr>
          <p:cNvPr id="641" name="Google Shape;641;p19"/>
          <p:cNvSpPr txBox="1"/>
          <p:nvPr/>
        </p:nvSpPr>
        <p:spPr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Bookman Old Style"/>
              <a:buNone/>
            </a:pPr>
            <a:r>
              <a:rPr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1120101</a:t>
            </a:r>
            <a:endParaRPr/>
          </a:p>
        </p:txBody>
      </p:sp>
      <p:sp>
        <p:nvSpPr>
          <p:cNvPr id="642" name="Google Shape;642;p19"/>
          <p:cNvSpPr txBox="1"/>
          <p:nvPr/>
        </p:nvSpPr>
        <p:spPr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ookman Old Style"/>
              <a:buNone/>
            </a:pP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r>
              <a:rPr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120101</a:t>
            </a:r>
            <a:endParaRPr/>
          </a:p>
        </p:txBody>
      </p:sp>
      <p:sp>
        <p:nvSpPr>
          <p:cNvPr id="643" name="Google Shape;643;p19"/>
          <p:cNvSpPr txBox="1"/>
          <p:nvPr/>
        </p:nvSpPr>
        <p:spPr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ookman Old Style"/>
              <a:buNone/>
            </a:pP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01</a:t>
            </a:r>
            <a:r>
              <a:rPr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20101</a:t>
            </a:r>
            <a:endParaRPr/>
          </a:p>
        </p:txBody>
      </p:sp>
      <p:sp>
        <p:nvSpPr>
          <p:cNvPr id="644" name="Google Shape;644;p19"/>
          <p:cNvSpPr txBox="1"/>
          <p:nvPr/>
        </p:nvSpPr>
        <p:spPr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ookman Old Style"/>
              <a:buNone/>
            </a:pP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011</a:t>
            </a:r>
            <a:r>
              <a:rPr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0101</a:t>
            </a:r>
            <a:endParaRPr/>
          </a:p>
        </p:txBody>
      </p:sp>
      <p:sp>
        <p:nvSpPr>
          <p:cNvPr id="645" name="Google Shape;645;p19"/>
          <p:cNvSpPr txBox="1"/>
          <p:nvPr/>
        </p:nvSpPr>
        <p:spPr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ookman Old Style"/>
              <a:buNone/>
            </a:pP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0112</a:t>
            </a:r>
            <a:r>
              <a:rPr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101</a:t>
            </a:r>
            <a:endParaRPr/>
          </a:p>
        </p:txBody>
      </p:sp>
      <p:sp>
        <p:nvSpPr>
          <p:cNvPr id="646" name="Google Shape;646;p19"/>
          <p:cNvSpPr txBox="1"/>
          <p:nvPr/>
        </p:nvSpPr>
        <p:spPr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ookman Old Style"/>
              <a:buNone/>
            </a:pP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01120</a:t>
            </a:r>
            <a:r>
              <a:rPr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01</a:t>
            </a:r>
            <a:endParaRPr/>
          </a:p>
        </p:txBody>
      </p:sp>
      <p:sp>
        <p:nvSpPr>
          <p:cNvPr id="647" name="Google Shape;647;p19"/>
          <p:cNvSpPr txBox="1"/>
          <p:nvPr/>
        </p:nvSpPr>
        <p:spPr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ookman Old Style"/>
              <a:buNone/>
            </a:pP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011201</a:t>
            </a:r>
            <a:r>
              <a:rPr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/>
          </a:p>
        </p:txBody>
      </p:sp>
      <p:sp>
        <p:nvSpPr>
          <p:cNvPr id="648" name="Google Shape;648;p19"/>
          <p:cNvSpPr txBox="1"/>
          <p:nvPr/>
        </p:nvSpPr>
        <p:spPr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ookman Old Style"/>
              <a:buNone/>
            </a:pP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0112010</a:t>
            </a:r>
            <a:r>
              <a:rPr lang="en-US" sz="1600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/>
          </a:p>
        </p:txBody>
      </p:sp>
      <p:cxnSp>
        <p:nvCxnSpPr>
          <p:cNvPr id="649" name="Google Shape;649;p19"/>
          <p:cNvCxnSpPr/>
          <p:nvPr/>
        </p:nvCxnSpPr>
        <p:spPr>
          <a:xfrm rot="10800000">
            <a:off x="1117600" y="2324589"/>
            <a:ext cx="0" cy="54292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50" name="Google Shape;650;p19"/>
          <p:cNvSpPr/>
          <p:nvPr/>
        </p:nvSpPr>
        <p:spPr>
          <a:xfrm>
            <a:off x="666750" y="1457814"/>
            <a:ext cx="847725" cy="847725"/>
          </a:xfrm>
          <a:prstGeom prst="ellipse">
            <a:avLst/>
          </a:prstGeom>
          <a:noFill/>
          <a:ln cap="flat" cmpd="dbl" w="88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1313" lvl="0" marL="34131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Bookman Old Style"/>
              <a:buNone/>
            </a:pPr>
            <a:r>
              <a:rPr b="0" i="1" lang="en-US" sz="32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</a:t>
            </a:r>
            <a:r>
              <a:rPr b="0" baseline="-25000" i="0" lang="en-US" sz="32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</a:t>
            </a:r>
            <a:endParaRPr/>
          </a:p>
        </p:txBody>
      </p:sp>
      <p:sp>
        <p:nvSpPr>
          <p:cNvPr id="651" name="Google Shape;651;p19"/>
          <p:cNvSpPr/>
          <p:nvPr/>
        </p:nvSpPr>
        <p:spPr>
          <a:xfrm>
            <a:off x="2327275" y="1422889"/>
            <a:ext cx="847725" cy="847725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1313" lvl="0" marL="34131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Bookman Old Style"/>
              <a:buNone/>
            </a:pPr>
            <a:r>
              <a:rPr b="0" i="1" lang="en-US" sz="32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</a:t>
            </a:r>
            <a:r>
              <a:rPr b="0" baseline="-25000" i="0" lang="en-US" sz="32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/>
          </a:p>
        </p:txBody>
      </p:sp>
      <p:cxnSp>
        <p:nvCxnSpPr>
          <p:cNvPr id="652" name="Google Shape;652;p19"/>
          <p:cNvCxnSpPr>
            <a:stCxn id="650" idx="7"/>
            <a:endCxn id="651" idx="1"/>
          </p:cNvCxnSpPr>
          <p:nvPr/>
        </p:nvCxnSpPr>
        <p:spPr>
          <a:xfrm flipH="1" rot="10800000">
            <a:off x="1390329" y="1547160"/>
            <a:ext cx="1061100" cy="34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53" name="Google Shape;653;p19"/>
          <p:cNvCxnSpPr>
            <a:stCxn id="651" idx="3"/>
            <a:endCxn id="650" idx="5"/>
          </p:cNvCxnSpPr>
          <p:nvPr/>
        </p:nvCxnSpPr>
        <p:spPr>
          <a:xfrm rot="5400000">
            <a:off x="1903471" y="1633318"/>
            <a:ext cx="34800" cy="1061100"/>
          </a:xfrm>
          <a:prstGeom prst="curvedConnector3">
            <a:avLst>
              <a:gd fmla="val 1114006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54" name="Google Shape;654;p19"/>
          <p:cNvCxnSpPr>
            <a:stCxn id="650" idx="2"/>
            <a:endCxn id="650" idx="3"/>
          </p:cNvCxnSpPr>
          <p:nvPr/>
        </p:nvCxnSpPr>
        <p:spPr>
          <a:xfrm>
            <a:off x="666750" y="1881677"/>
            <a:ext cx="124200" cy="299700"/>
          </a:xfrm>
          <a:prstGeom prst="curvedConnector4">
            <a:avLst>
              <a:gd fmla="val -366842" name="adj1"/>
              <a:gd fmla="val 217708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55" name="Google Shape;655;p19"/>
          <p:cNvCxnSpPr>
            <a:stCxn id="651" idx="4"/>
            <a:endCxn id="651" idx="5"/>
          </p:cNvCxnSpPr>
          <p:nvPr/>
        </p:nvCxnSpPr>
        <p:spPr>
          <a:xfrm rot="-5400000">
            <a:off x="2838888" y="2058664"/>
            <a:ext cx="124200" cy="299700"/>
          </a:xfrm>
          <a:prstGeom prst="curvedConnector3">
            <a:avLst>
              <a:gd fmla="val -292708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56" name="Google Shape;656;p19"/>
          <p:cNvSpPr txBox="1"/>
          <p:nvPr/>
        </p:nvSpPr>
        <p:spPr>
          <a:xfrm>
            <a:off x="76200" y="1570526"/>
            <a:ext cx="5984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man Old Style"/>
              <a:buNone/>
            </a:pPr>
            <a:r>
              <a:rPr lang="en-US" sz="20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0,2</a:t>
            </a:r>
            <a:endParaRPr/>
          </a:p>
        </p:txBody>
      </p:sp>
      <p:sp>
        <p:nvSpPr>
          <p:cNvPr id="657" name="Google Shape;657;p19"/>
          <p:cNvSpPr txBox="1"/>
          <p:nvPr/>
        </p:nvSpPr>
        <p:spPr>
          <a:xfrm>
            <a:off x="2613025" y="2521439"/>
            <a:ext cx="6508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man Old Style"/>
              <a:buNone/>
            </a:pPr>
            <a:r>
              <a:rPr lang="en-US" sz="20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0,2</a:t>
            </a:r>
            <a:endParaRPr/>
          </a:p>
        </p:txBody>
      </p:sp>
      <p:sp>
        <p:nvSpPr>
          <p:cNvPr id="658" name="Google Shape;658;p19"/>
          <p:cNvSpPr txBox="1"/>
          <p:nvPr/>
        </p:nvSpPr>
        <p:spPr>
          <a:xfrm>
            <a:off x="2051050" y="2099164"/>
            <a:ext cx="3317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man Old Style"/>
              <a:buNone/>
            </a:pPr>
            <a:r>
              <a:rPr lang="en-US" sz="20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/>
          </a:p>
        </p:txBody>
      </p:sp>
      <p:sp>
        <p:nvSpPr>
          <p:cNvPr id="659" name="Google Shape;659;p19"/>
          <p:cNvSpPr txBox="1"/>
          <p:nvPr/>
        </p:nvSpPr>
        <p:spPr>
          <a:xfrm>
            <a:off x="1474788" y="1468926"/>
            <a:ext cx="3317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man Old Style"/>
              <a:buNone/>
            </a:pPr>
            <a:r>
              <a:rPr lang="en-US" sz="20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endParaRPr/>
          </a:p>
        </p:txBody>
      </p:sp>
      <p:sp>
        <p:nvSpPr>
          <p:cNvPr id="660" name="Google Shape;660;p19"/>
          <p:cNvSpPr/>
          <p:nvPr/>
        </p:nvSpPr>
        <p:spPr>
          <a:xfrm>
            <a:off x="1066800" y="2761151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61" name="Google Shape;661;p19"/>
          <p:cNvSpPr/>
          <p:nvPr/>
        </p:nvSpPr>
        <p:spPr>
          <a:xfrm>
            <a:off x="1068388" y="1602276"/>
            <a:ext cx="106362" cy="119063"/>
          </a:xfrm>
          <a:prstGeom prst="ellipse">
            <a:avLst/>
          </a:prstGeom>
          <a:solidFill>
            <a:srgbClr val="F62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62" name="Google Shape;662;p19"/>
          <p:cNvSpPr/>
          <p:nvPr/>
        </p:nvSpPr>
        <p:spPr>
          <a:xfrm>
            <a:off x="2713038" y="1448289"/>
            <a:ext cx="106362" cy="119062"/>
          </a:xfrm>
          <a:prstGeom prst="ellipse">
            <a:avLst/>
          </a:prstGeom>
          <a:solidFill>
            <a:srgbClr val="F62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63" name="Google Shape;663;p19"/>
          <p:cNvSpPr txBox="1"/>
          <p:nvPr/>
        </p:nvSpPr>
        <p:spPr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ookman Old Style"/>
              <a:buNone/>
            </a:pPr>
            <a:r>
              <a:rPr lang="en-US" sz="16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Lecture Outline</a:t>
            </a:r>
            <a:endParaRPr/>
          </a:p>
        </p:txBody>
      </p:sp>
      <p:sp>
        <p:nvSpPr>
          <p:cNvPr id="218" name="Google Shape;218;p2"/>
          <p:cNvSpPr txBox="1"/>
          <p:nvPr>
            <p:ph idx="1" type="subTitle"/>
          </p:nvPr>
        </p:nvSpPr>
        <p:spPr>
          <a:xfrm>
            <a:off x="486697" y="2363928"/>
            <a:ext cx="7754112" cy="3009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NFA TO DFA (Subset Construction Method)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Noto Sans Symbols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Subset Construction Algorithm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Noto Sans Symbols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DFA Designing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Example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Exercise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0"/>
          <p:cNvSpPr txBox="1"/>
          <p:nvPr/>
        </p:nvSpPr>
        <p:spPr>
          <a:xfrm>
            <a:off x="264282" y="559213"/>
            <a:ext cx="4373635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 Design Example (Type 1) </a:t>
            </a:r>
            <a:endParaRPr/>
          </a:p>
        </p:txBody>
      </p:sp>
      <p:sp>
        <p:nvSpPr>
          <p:cNvPr id="670" name="Google Shape;670;p20"/>
          <p:cNvSpPr/>
          <p:nvPr/>
        </p:nvSpPr>
        <p:spPr>
          <a:xfrm>
            <a:off x="475297" y="1318022"/>
            <a:ext cx="8668703" cy="5539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construction of DFA for languages consisting of strings ending with a particular substring.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the minimum number of states required in the DFA.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length of substring.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strings ending with ‘n’ length substring will always require minimum (n+1) states in the DFA.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those states.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Decide the strings for which DFA will be constructed.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a DFA for the decided strings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constructing a DFA, Always prefer to use the existing path. Create a new path only when there exists no path to go with.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all the left possible combinations to the starting state.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send the left possible combinations over the dead state.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1"/>
          <p:cNvSpPr txBox="1"/>
          <p:nvPr/>
        </p:nvSpPr>
        <p:spPr>
          <a:xfrm>
            <a:off x="264282" y="559212"/>
            <a:ext cx="7261933" cy="622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 Design Example and Exercise </a:t>
            </a:r>
            <a:endParaRPr/>
          </a:p>
        </p:txBody>
      </p:sp>
      <p:sp>
        <p:nvSpPr>
          <p:cNvPr id="677" name="Google Shape;677;p21"/>
          <p:cNvSpPr/>
          <p:nvPr/>
        </p:nvSpPr>
        <p:spPr>
          <a:xfrm>
            <a:off x="533821" y="1486835"/>
            <a:ext cx="807635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a DFA for the language accepting strings ending with ‘abb’ over input alphabets ∑ = {a, b}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a DFA for the language accepting strings starting with ‘ab’ over input alphabets ∑ = {a, b}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a DFA for the language accepting strings ‘ab’ in the middle (sub string) over input alphabets ∑ = {a, b}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2"/>
          <p:cNvSpPr txBox="1"/>
          <p:nvPr/>
        </p:nvSpPr>
        <p:spPr>
          <a:xfrm>
            <a:off x="335494" y="595100"/>
            <a:ext cx="3232896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References</a:t>
            </a:r>
            <a:endParaRPr/>
          </a:p>
        </p:txBody>
      </p:sp>
      <p:sp>
        <p:nvSpPr>
          <p:cNvPr id="684" name="Google Shape;684;p22"/>
          <p:cNvSpPr txBox="1"/>
          <p:nvPr/>
        </p:nvSpPr>
        <p:spPr>
          <a:xfrm>
            <a:off x="783772" y="1762205"/>
            <a:ext cx="735323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Portland State University Lectures (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set Construction Wikipedia (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Maynooth University Lectures (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3"/>
          <p:cNvSpPr txBox="1"/>
          <p:nvPr/>
        </p:nvSpPr>
        <p:spPr>
          <a:xfrm>
            <a:off x="335494" y="595100"/>
            <a:ext cx="3232896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References/Books</a:t>
            </a:r>
            <a:endParaRPr/>
          </a:p>
        </p:txBody>
      </p:sp>
      <p:sp>
        <p:nvSpPr>
          <p:cNvPr id="690" name="Google Shape;690;p23"/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Compilers-Principles, techniques and tools (2nd Edition) V. Aho, Sethi and D. Ullman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Principles of Compiler Design (2nd Revised Edition 2009) A. A. Puntambekar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Basics of Compiler Design Torben Mogensen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Objective and Outcome</a:t>
            </a:r>
            <a:endParaRPr/>
          </a:p>
        </p:txBody>
      </p:sp>
      <p:sp>
        <p:nvSpPr>
          <p:cNvPr id="224" name="Google Shape;224;p3"/>
          <p:cNvSpPr txBox="1"/>
          <p:nvPr>
            <p:ph idx="1" type="subTitle"/>
          </p:nvPr>
        </p:nvSpPr>
        <p:spPr>
          <a:xfrm>
            <a:off x="486696" y="2237318"/>
            <a:ext cx="8302973" cy="3853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16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</a:rPr>
              <a:t>Objective: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To explain the subset construction algorithm/method for converting a Non deterministic machine to deterministic machine. 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Provide necessary example and explanation of NFA to DFA conversion method using subset construction method.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To explain and practice Deterministic Finite Automata (DFA) Machine Design for a given Grammar.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16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</a:rPr>
              <a:t>Outcome: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After this lecture the students will be capable of demonstrating the subset construction algorithm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After this lecture the student will be able to convert an NFA to relevant DFA by following subset construction method.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After this class student will be able to design and demonstrate DFA construction from a given Grammar. </a:t>
            </a:r>
            <a:endParaRPr/>
          </a:p>
          <a:p>
            <a:pPr indent="-18288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8288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NFA to DFA Conversion </a:t>
            </a:r>
            <a:endParaRPr/>
          </a:p>
        </p:txBody>
      </p:sp>
      <p:sp>
        <p:nvSpPr>
          <p:cNvPr id="230" name="Google Shape;230;p4"/>
          <p:cNvSpPr txBox="1"/>
          <p:nvPr>
            <p:ph idx="1" type="subTitle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Subset Construction Algorithm</a:t>
            </a:r>
            <a:endParaRPr/>
          </a:p>
        </p:txBody>
      </p:sp>
      <p:sp>
        <p:nvSpPr>
          <p:cNvPr id="231" name="Google Shape;231;p4"/>
          <p:cNvSpPr txBox="1"/>
          <p:nvPr/>
        </p:nvSpPr>
        <p:spPr>
          <a:xfrm>
            <a:off x="250857" y="2017059"/>
            <a:ext cx="8638500" cy="416676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NFA 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DFA D accepting the same language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Constructs a transition table Dtran for D. Each DFA state is a set of NFA states and construct Dtran so that D will simulate “in parallel” all possible moves N can make on a given input string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8129" y="4100441"/>
            <a:ext cx="5838827" cy="207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NFA to DFA Conversion </a:t>
            </a:r>
            <a:endParaRPr/>
          </a:p>
        </p:txBody>
      </p:sp>
      <p:sp>
        <p:nvSpPr>
          <p:cNvPr id="238" name="Google Shape;238;p5"/>
          <p:cNvSpPr txBox="1"/>
          <p:nvPr>
            <p:ph idx="1" type="subTitle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Subset Construction Algorithm</a:t>
            </a:r>
            <a:endParaRPr/>
          </a:p>
        </p:txBody>
      </p:sp>
      <p:pic>
        <p:nvPicPr>
          <p:cNvPr id="239" name="Google Shape;2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7637" y="2346243"/>
            <a:ext cx="7505520" cy="3517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NFA to DFA Conversion </a:t>
            </a:r>
            <a:endParaRPr/>
          </a:p>
        </p:txBody>
      </p:sp>
      <p:sp>
        <p:nvSpPr>
          <p:cNvPr id="245" name="Google Shape;245;p6"/>
          <p:cNvSpPr txBox="1"/>
          <p:nvPr>
            <p:ph idx="1" type="subTitle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ε</a:t>
            </a:r>
            <a:r>
              <a:rPr i="1" lang="en-US"/>
              <a:t>-closure</a:t>
            </a:r>
            <a:r>
              <a:rPr lang="en-US"/>
              <a:t> and </a:t>
            </a:r>
            <a:r>
              <a:rPr i="1" lang="en-US"/>
              <a:t>move</a:t>
            </a:r>
            <a:r>
              <a:rPr lang="en-US"/>
              <a:t> Examples</a:t>
            </a:r>
            <a:endParaRPr/>
          </a:p>
        </p:txBody>
      </p:sp>
      <p:sp>
        <p:nvSpPr>
          <p:cNvPr id="246" name="Google Shape;246;p6"/>
          <p:cNvSpPr txBox="1"/>
          <p:nvPr/>
        </p:nvSpPr>
        <p:spPr>
          <a:xfrm>
            <a:off x="250857" y="2017059"/>
            <a:ext cx="8638500" cy="418697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6"/>
          <p:cNvSpPr/>
          <p:nvPr/>
        </p:nvSpPr>
        <p:spPr>
          <a:xfrm>
            <a:off x="2990804" y="2237372"/>
            <a:ext cx="304800" cy="304800"/>
          </a:xfrm>
          <a:prstGeom prst="ellipse">
            <a:avLst/>
          </a:prstGeom>
          <a:solidFill>
            <a:srgbClr val="D34817"/>
          </a:solidFill>
          <a:ln cap="flat" cmpd="dbl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48" name="Google Shape;248;p6"/>
          <p:cNvSpPr txBox="1"/>
          <p:nvPr/>
        </p:nvSpPr>
        <p:spPr>
          <a:xfrm>
            <a:off x="2457405" y="2084973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249" name="Google Shape;249;p6"/>
          <p:cNvSpPr/>
          <p:nvPr/>
        </p:nvSpPr>
        <p:spPr>
          <a:xfrm>
            <a:off x="2076404" y="223737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250" name="Google Shape;250;p6"/>
          <p:cNvCxnSpPr/>
          <p:nvPr/>
        </p:nvCxnSpPr>
        <p:spPr>
          <a:xfrm>
            <a:off x="2381204" y="2389772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1" name="Google Shape;251;p6"/>
          <p:cNvSpPr/>
          <p:nvPr/>
        </p:nvSpPr>
        <p:spPr>
          <a:xfrm>
            <a:off x="4819604" y="3151772"/>
            <a:ext cx="304800" cy="304800"/>
          </a:xfrm>
          <a:prstGeom prst="ellipse">
            <a:avLst/>
          </a:prstGeom>
          <a:solidFill>
            <a:srgbClr val="D34817"/>
          </a:solidFill>
          <a:ln cap="flat" cmpd="dbl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52" name="Google Shape;252;p6"/>
          <p:cNvSpPr txBox="1"/>
          <p:nvPr/>
        </p:nvSpPr>
        <p:spPr>
          <a:xfrm>
            <a:off x="2457405" y="2985085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253" name="Google Shape;253;p6"/>
          <p:cNvSpPr/>
          <p:nvPr/>
        </p:nvSpPr>
        <p:spPr>
          <a:xfrm>
            <a:off x="2076404" y="3137485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254" name="Google Shape;254;p6"/>
          <p:cNvCxnSpPr/>
          <p:nvPr/>
        </p:nvCxnSpPr>
        <p:spPr>
          <a:xfrm>
            <a:off x="2381204" y="3289885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5" name="Google Shape;255;p6"/>
          <p:cNvCxnSpPr/>
          <p:nvPr/>
        </p:nvCxnSpPr>
        <p:spPr>
          <a:xfrm>
            <a:off x="1466804" y="3289885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6" name="Google Shape;256;p6"/>
          <p:cNvSpPr/>
          <p:nvPr/>
        </p:nvSpPr>
        <p:spPr>
          <a:xfrm>
            <a:off x="2990804" y="315177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57" name="Google Shape;257;p6"/>
          <p:cNvSpPr/>
          <p:nvPr/>
        </p:nvSpPr>
        <p:spPr>
          <a:xfrm>
            <a:off x="3905204" y="315177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58" name="Google Shape;258;p6"/>
          <p:cNvSpPr txBox="1"/>
          <p:nvPr/>
        </p:nvSpPr>
        <p:spPr>
          <a:xfrm>
            <a:off x="3371805" y="2999373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cxnSp>
        <p:nvCxnSpPr>
          <p:cNvPr id="259" name="Google Shape;259;p6"/>
          <p:cNvCxnSpPr/>
          <p:nvPr/>
        </p:nvCxnSpPr>
        <p:spPr>
          <a:xfrm>
            <a:off x="3295604" y="3304172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0" name="Google Shape;260;p6"/>
          <p:cNvSpPr txBox="1"/>
          <p:nvPr/>
        </p:nvSpPr>
        <p:spPr>
          <a:xfrm>
            <a:off x="4286205" y="2999373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cxnSp>
        <p:nvCxnSpPr>
          <p:cNvPr id="261" name="Google Shape;261;p6"/>
          <p:cNvCxnSpPr/>
          <p:nvPr/>
        </p:nvCxnSpPr>
        <p:spPr>
          <a:xfrm>
            <a:off x="4210004" y="3304172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2" name="Google Shape;262;p6"/>
          <p:cNvSpPr/>
          <p:nvPr/>
        </p:nvSpPr>
        <p:spPr>
          <a:xfrm>
            <a:off x="2990804" y="4066172"/>
            <a:ext cx="304800" cy="304800"/>
          </a:xfrm>
          <a:prstGeom prst="ellipse">
            <a:avLst/>
          </a:prstGeom>
          <a:solidFill>
            <a:srgbClr val="D34817"/>
          </a:solidFill>
          <a:ln cap="flat" cmpd="dbl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63" name="Google Shape;263;p6"/>
          <p:cNvSpPr/>
          <p:nvPr/>
        </p:nvSpPr>
        <p:spPr>
          <a:xfrm>
            <a:off x="2076404" y="406617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264" name="Google Shape;264;p6"/>
          <p:cNvCxnSpPr/>
          <p:nvPr/>
        </p:nvCxnSpPr>
        <p:spPr>
          <a:xfrm>
            <a:off x="2381204" y="4218572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5" name="Google Shape;265;p6"/>
          <p:cNvCxnSpPr/>
          <p:nvPr/>
        </p:nvCxnSpPr>
        <p:spPr>
          <a:xfrm flipH="1" rot="10800000">
            <a:off x="1390604" y="2465972"/>
            <a:ext cx="685800" cy="685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6" name="Google Shape;266;p6"/>
          <p:cNvSpPr/>
          <p:nvPr/>
        </p:nvSpPr>
        <p:spPr>
          <a:xfrm>
            <a:off x="2206580" y="3675648"/>
            <a:ext cx="479425" cy="466725"/>
          </a:xfrm>
          <a:custGeom>
            <a:rect b="b" l="l" r="r" t="t"/>
            <a:pathLst>
              <a:path extrusionOk="0" h="294" w="302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3143205" y="3685173"/>
            <a:ext cx="479425" cy="466725"/>
          </a:xfrm>
          <a:custGeom>
            <a:rect b="b" l="l" r="r" t="t"/>
            <a:pathLst>
              <a:path extrusionOk="0" h="294" w="302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"/>
          <p:cNvSpPr txBox="1"/>
          <p:nvPr/>
        </p:nvSpPr>
        <p:spPr>
          <a:xfrm>
            <a:off x="2381205" y="3380373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269" name="Google Shape;269;p6"/>
          <p:cNvSpPr txBox="1"/>
          <p:nvPr/>
        </p:nvSpPr>
        <p:spPr>
          <a:xfrm>
            <a:off x="3295605" y="3394660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270" name="Google Shape;270;p6"/>
          <p:cNvSpPr/>
          <p:nvPr/>
        </p:nvSpPr>
        <p:spPr>
          <a:xfrm>
            <a:off x="1162004" y="3151772"/>
            <a:ext cx="304800" cy="304800"/>
          </a:xfrm>
          <a:prstGeom prst="ellipse">
            <a:avLst/>
          </a:prstGeom>
          <a:solidFill>
            <a:srgbClr val="D3481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271" name="Google Shape;271;p6"/>
          <p:cNvCxnSpPr/>
          <p:nvPr/>
        </p:nvCxnSpPr>
        <p:spPr>
          <a:xfrm>
            <a:off x="1390604" y="3456572"/>
            <a:ext cx="685800" cy="685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2" name="Google Shape;272;p6"/>
          <p:cNvCxnSpPr/>
          <p:nvPr/>
        </p:nvCxnSpPr>
        <p:spPr>
          <a:xfrm>
            <a:off x="552404" y="3289885"/>
            <a:ext cx="6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3" name="Google Shape;273;p6"/>
          <p:cNvSpPr txBox="1"/>
          <p:nvPr/>
        </p:nvSpPr>
        <p:spPr>
          <a:xfrm>
            <a:off x="476205" y="2923172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274" name="Google Shape;274;p6"/>
          <p:cNvSpPr/>
          <p:nvPr/>
        </p:nvSpPr>
        <p:spPr>
          <a:xfrm>
            <a:off x="1466805" y="3608973"/>
            <a:ext cx="3397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275" name="Google Shape;275;p6"/>
          <p:cNvSpPr/>
          <p:nvPr/>
        </p:nvSpPr>
        <p:spPr>
          <a:xfrm>
            <a:off x="1543005" y="2796298"/>
            <a:ext cx="3594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276" name="Google Shape;276;p6"/>
          <p:cNvSpPr/>
          <p:nvPr/>
        </p:nvSpPr>
        <p:spPr>
          <a:xfrm>
            <a:off x="1431880" y="2480260"/>
            <a:ext cx="3397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277" name="Google Shape;277;p6"/>
          <p:cNvSpPr/>
          <p:nvPr/>
        </p:nvSpPr>
        <p:spPr>
          <a:xfrm>
            <a:off x="5560010" y="2268329"/>
            <a:ext cx="289374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-closure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({0}) = {0,1,3,7}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({0,1,3,7},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{2,4,7}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-closure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({2,4,7}) = {2,4,7}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({2,4,7},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{7}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-closure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({7}) = {7}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({7},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{8}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-closure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({8}) = {8}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({8},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∅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6"/>
          <p:cNvSpPr txBox="1"/>
          <p:nvPr/>
        </p:nvSpPr>
        <p:spPr>
          <a:xfrm>
            <a:off x="937548" y="4988689"/>
            <a:ext cx="35071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Alphabet / Symbol = {a, b}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Subset Construction Algorithm</a:t>
            </a:r>
            <a:endParaRPr/>
          </a:p>
        </p:txBody>
      </p:sp>
      <p:sp>
        <p:nvSpPr>
          <p:cNvPr id="284" name="Google Shape;284;p7"/>
          <p:cNvSpPr txBox="1"/>
          <p:nvPr>
            <p:ph idx="1" type="subTitle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Subset Construction Algorithm</a:t>
            </a: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312516" y="2136339"/>
            <a:ext cx="851896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subset construction algorithm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converts an NFA into a DFA using: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-closure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{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∪ {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⏐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→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ε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-closure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∪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∈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-closure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{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⏐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∈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 produces: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set of states of the new DFA consisting of sets of states of the NFA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transition table of the new DFA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Subset Construction Algorithm</a:t>
            </a:r>
            <a:endParaRPr/>
          </a:p>
        </p:txBody>
      </p:sp>
      <p:sp>
        <p:nvSpPr>
          <p:cNvPr id="291" name="Google Shape;291;p8"/>
          <p:cNvSpPr txBox="1"/>
          <p:nvPr>
            <p:ph idx="1" type="subTitle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Algorithm Explained</a:t>
            </a:r>
            <a:endParaRPr/>
          </a:p>
        </p:txBody>
      </p:sp>
      <p:sp>
        <p:nvSpPr>
          <p:cNvPr id="292" name="Google Shape;292;p8"/>
          <p:cNvSpPr/>
          <p:nvPr/>
        </p:nvSpPr>
        <p:spPr>
          <a:xfrm>
            <a:off x="182913" y="2188858"/>
            <a:ext cx="867171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the start state of the DFA by taking the ε-closure of the start state of the NFA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the following for the DFA state: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move to the newly-created state and the input symbol; this will return a set of states.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the ε-closure to this set of states, possibly resulting in a new set.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set of NFA states will be a single state in the DFA.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AutoNum type="arabicPeriod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time we generate a new DFA state, we must apply step 2 to it. The process is complete when applying step 2 does not yield any new states.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AutoNum type="arabicPeriod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finish states of the DFA are those which contain any of the finish states of the NFA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Subset Construction Algorithm</a:t>
            </a:r>
            <a:endParaRPr/>
          </a:p>
        </p:txBody>
      </p:sp>
      <p:sp>
        <p:nvSpPr>
          <p:cNvPr id="298" name="Google Shape;298;p9"/>
          <p:cNvSpPr txBox="1"/>
          <p:nvPr>
            <p:ph idx="1" type="subTitle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Algorithm with while Loop</a:t>
            </a:r>
            <a:endParaRPr/>
          </a:p>
        </p:txBody>
      </p:sp>
      <p:sp>
        <p:nvSpPr>
          <p:cNvPr id="299" name="Google Shape;299;p9"/>
          <p:cNvSpPr txBox="1"/>
          <p:nvPr/>
        </p:nvSpPr>
        <p:spPr>
          <a:xfrm>
            <a:off x="254644" y="2017059"/>
            <a:ext cx="8634714" cy="416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 nfa2dfa start edges =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let val chars = nodup(sigma edges)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val s0 = eclosure edges [start]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val worklist = ref [s0]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val work = ref []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val old = ref []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val newEdges = ref []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 while (not (null (!worklist))) do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( work := hd(!worklist)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; old := (!work) :: (!old)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; worklist := tl(!worklist)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; let fun nextOn c = (Char.toString c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,eclosure edges (nodesOnFromMany (Char c) (!work) edges))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val possible = map nextOn chars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fun add ((c,[])::xs) es = add xs 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| add ((c,ss)::xs) es = add xs ((!work,c,ss)::es)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| add [] es = 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fun ok [] = false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| ok xs = not(exists (fn ys =&gt; xs=ys) (!old)) andalso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not(exists (fn ys =&gt; xs=ys) (!worklist))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val new = filter ok (map snd possible)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 worklist := new @ (!worklist);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newEdges := add possible (!newEdges)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end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);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(s0,!old,!newEdges)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ctrum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2018-12-10T17:20:29Z</dcterms:created>
  <dc:creator>Mahbubul Syeed</dc:creator>
</cp:coreProperties>
</file>