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Corbe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jV1jvalq0h1a3tnLgLDKZ2Qab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0ADDCB-E74A-48B6-AE1F-F6726B18F087}">
  <a:tblStyle styleId="{4C0ADDCB-E74A-48B6-AE1F-F6726B18F08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  <a:tblStyle styleId="{C8335ADD-EF93-4C5F-9596-8815E8DEC70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5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4.xml"/><Relationship Id="rId32" Type="http://schemas.openxmlformats.org/officeDocument/2006/relationships/font" Target="fonts/Corbel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5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" name="Google Shape;16;p25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7" name="Google Shape;17;p2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5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3" name="Google Shape;2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4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0" name="Google Shape;120;p34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1" name="Google Shape;121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5" name="Google Shape;125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0" name="Google Shape;130;p35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1" name="Google Shape;131;p3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5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6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2" name="Google Shape;142;p3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6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6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6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8" name="Google Shape;148;p3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3" name="Google Shape;153;p3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7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8" name="Google Shape;158;p37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Google Shape;160;p37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1" name="Google Shape;161;p37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7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3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67" name="Google Shape;167;p3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38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3" name="Google Shape;173;p3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8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8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9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1" name="Google Shape;181;p3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9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9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86" name="Google Shape;186;p3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0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40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197" name="Google Shape;197;p4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26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8" name="Google Shape;28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5" name="Google Shape;35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8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8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0" name="Google Shape;50;p28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1" name="Google Shape;51;p2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8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8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9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" name="Google Shape;58;p29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59" name="Google Shape;59;p2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9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9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0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4" name="Google Shape;74;p30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5" name="Google Shape;75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30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0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1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1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4" name="Google Shape;84;p3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31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2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6" name="Google Shape;96;p3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32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1" name="Google Shape;101;p32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2" name="Google Shape;102;p32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3" name="Google Shape;103;p32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0" name="Google Shape;110;p3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3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4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jsmachines.sourceforge.net/machines/ll1.html" TargetMode="External"/><Relationship Id="rId4" Type="http://schemas.openxmlformats.org/officeDocument/2006/relationships/hyperlink" Target="https://www.geeksforgeeks.org/why-first-and-follow-in-compiler-design/" TargetMode="External"/><Relationship Id="rId5" Type="http://schemas.openxmlformats.org/officeDocument/2006/relationships/hyperlink" Target="http://www.cs.nuim.ie/~jpower/Courses/Previous/parsing/node48.html" TargetMode="External"/><Relationship Id="rId6" Type="http://schemas.openxmlformats.org/officeDocument/2006/relationships/hyperlink" Target="https://stackoverflow.com/questions/3720901/what-is-the-precise-definition-of-a-lookahead-se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</a:t>
            </a:r>
            <a:endParaRPr/>
          </a:p>
        </p:txBody>
      </p:sp>
      <p:sp>
        <p:nvSpPr>
          <p:cNvPr id="205" name="Google Shape;205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 CSC3220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{4C0ADDCB-E74A-48B6-AE1F-F6726B18F087}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Md Masum Billah, billah.masumcu@aiub.edu</a:t>
                      </a:r>
                      <a:endParaRPr i="1"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422031" y="1962795"/>
            <a:ext cx="8187397" cy="1607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epsilon (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 then ‘FIRST’ is epsilon (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3)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1"/>
          <p:cNvSpPr txBox="1"/>
          <p:nvPr/>
        </p:nvSpPr>
        <p:spPr>
          <a:xfrm>
            <a:off x="335494" y="1568899"/>
            <a:ext cx="8386475" cy="1638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Non-Terminals, then we should continue until we found a terminals. 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Look for the next production and next until we encounter a terminals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(Example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435" y="2839450"/>
            <a:ext cx="2373446" cy="20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2191" y="2839450"/>
            <a:ext cx="4746880" cy="1956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13" y="2949653"/>
            <a:ext cx="2892814" cy="1697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1378" y="2949653"/>
            <a:ext cx="4648505" cy="169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Follow Set</a:t>
            </a:r>
            <a:endParaRPr/>
          </a:p>
        </p:txBody>
      </p:sp>
      <p:sp>
        <p:nvSpPr>
          <p:cNvPr id="302" name="Google Shape;302;p14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299258" y="2293433"/>
            <a:ext cx="8562109" cy="3791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should be look for right side of anything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always starts with $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Follow(X)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to be the set of terminals that can appear immediately to the right of Non-Terminal X in some sentential form.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(S) = { S }  // where S is the starting Non-Terminal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-&gt; pBq is a production, where p, B and q are any grammar symbols, then everything in FIRST (q) except ε is in FOLLOW (B)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A-&gt;pB is a production, then everything in FOLLOW(A) is in FOLLOW (B)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A-&gt;pBq is a production and FIRST(q) contains ε, then FOLLOW (B) contains { FIRST(q) - ε} U FOLLOW (A)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Follow Set</a:t>
            </a:r>
            <a:endParaRPr/>
          </a:p>
        </p:txBody>
      </p:sp>
      <p:sp>
        <p:nvSpPr>
          <p:cNvPr id="309" name="Google Shape;309;p15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 the following rules: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If $ is the input end-marker, and S is the start symbol, $ ∈ FOLLOW(S).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If there is a production, A → αBβ, then (FIRST(β) – ε) ⊆ FOLLOW(B).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If there is a production, A → αB, or a production A → αBβ, where ε ∈ FIRST(β), then FOLLOW(A) ⊆ FOLLOW(B).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unlike the computation of FIRST sets for non-terminals, where the focus is on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a non-terminal generates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the computation of FOLLOW sets depends upon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the non-terminal appears on the RHS of a production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1-a)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6"/>
          <p:cNvSpPr txBox="1"/>
          <p:nvPr/>
        </p:nvSpPr>
        <p:spPr>
          <a:xfrm>
            <a:off x="365760" y="1825624"/>
            <a:ext cx="8440615" cy="19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something right behind of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the next one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next of a thing (whos Follow should be calculated)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/nonterminal then we must find the ‘FIRST’ of that terminal/nonterminal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particular ‘FIRST’ would be the designated ‘FOLLOW’ of the things (whos Follow should be calculated)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1-b)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7"/>
          <p:cNvSpPr txBox="1"/>
          <p:nvPr/>
        </p:nvSpPr>
        <p:spPr>
          <a:xfrm>
            <a:off x="271975" y="1547447"/>
            <a:ext cx="8295250" cy="4629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something right behind of 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 means the next one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next of a thing (whos Follow should be calculated) terminal/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nonterminal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then we must find the ‘FIRST’ of that terminal/nonterminal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particular ‘FIRST’ would be the designated ‘FOLLOW’ of the things (whos Follow should be calculated)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(Case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335494" y="1825624"/>
            <a:ext cx="8189528" cy="4476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never write epsilon (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‘FOLLOW’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do not have anything on right side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That is, if we do not have an ‘FOLLOW’ then we will take the ‘FOLLOW’ (all FOLLOW) of its parent (non-terminal) (from which the production came)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(Example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6562" y="2722808"/>
            <a:ext cx="5811512" cy="2849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92" y="2722793"/>
            <a:ext cx="2167980" cy="192899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9"/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Review of Subset Construction Rule (NFA to DFA conversion)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Overview of First and Follow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First and Follow set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Examples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Exercises</a:t>
            </a:r>
            <a:endParaRPr/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 Set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5077" y="2683849"/>
            <a:ext cx="6543609" cy="330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821" y="2683849"/>
            <a:ext cx="1987068" cy="14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0"/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 Set</a:t>
            </a:r>
            <a:endParaRPr/>
          </a:p>
        </p:txBody>
      </p:sp>
      <p:sp>
        <p:nvSpPr>
          <p:cNvPr id="352" name="Google Shape;352;p21"/>
          <p:cNvSpPr txBox="1"/>
          <p:nvPr>
            <p:ph idx="1" type="subTitle"/>
          </p:nvPr>
        </p:nvSpPr>
        <p:spPr>
          <a:xfrm>
            <a:off x="421341" y="1532427"/>
            <a:ext cx="7090807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 </a:t>
            </a:r>
            <a:endParaRPr/>
          </a:p>
        </p:txBody>
      </p:sp>
      <p:graphicFrame>
        <p:nvGraphicFramePr>
          <p:cNvPr id="353" name="Google Shape;353;p21"/>
          <p:cNvGraphicFramePr/>
          <p:nvPr/>
        </p:nvGraphicFramePr>
        <p:xfrm>
          <a:off x="650151" y="2264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{C8335ADD-EF93-4C5F-9596-8815E8DEC705}</a:tableStyleId>
              </a:tblPr>
              <a:tblGrid>
                <a:gridCol w="2655750"/>
                <a:gridCol w="2574375"/>
                <a:gridCol w="2578825"/>
              </a:tblGrid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Grammar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First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Follow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S-&gt;ABCDE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{a, b, c}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 $ 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A-a/epsilon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{a,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{b, c}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B-&gt;b/epsilon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{b,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{c}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C-&gt;c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{c}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{d, e, $}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D-&gt;d/epsilon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{d,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{e, $ }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E-&gt;e/epsilon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{e, epsilon}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{$}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59" name="Google Shape;359;p22"/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Tool: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http://jsmachines.sourceforge.net/machines/ll1.html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Tutorial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https://www.geeksforgeeks.org/why-first-and-follow-in-compiler-design/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Maynooth University Material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http://www.cs.nuim.ie/~jpower/Courses/Previous/parsing/node48.html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StackOverflow Explanation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https://stackoverflow.com/questions/3720901/what-is-the-precise-definition-of-a-lookahead-set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References/ Books</a:t>
            </a: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V. Aho, Sethi and D. Ullman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A. A. Puntambekar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Torben Mogensen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486697" y="2082018"/>
            <a:ext cx="7754112" cy="3862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the necessity or requirement of FIRST and FOLLOW set calculation.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elaborate the method/algorithm of FIRST and FOLLOW calculation from a given CFG.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provide necessary example and exercise of FIRST and FOLLOW calculation from a given CFG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the students will know the necessity of FIRST and FOLLOW calculation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the students will be able to demonstrate the FIRST and FOLLOW calculation method.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students will also be capable of calculating FIRST and FOLLOW set from a given CFG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ctrTitle"/>
          </p:nvPr>
        </p:nvSpPr>
        <p:spPr>
          <a:xfrm>
            <a:off x="282633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Review on NFA to DFA</a:t>
            </a:r>
            <a:endParaRPr/>
          </a:p>
        </p:txBody>
      </p:sp>
      <p:sp>
        <p:nvSpPr>
          <p:cNvPr id="226" name="Google Shape;226;p4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NFA for the language, L3 = {a, b}∗{abb}.</a:t>
            </a:r>
            <a:endParaRPr/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512" y="3207587"/>
            <a:ext cx="5774976" cy="14885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"/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NFA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ctrTitle"/>
          </p:nvPr>
        </p:nvSpPr>
        <p:spPr>
          <a:xfrm>
            <a:off x="282633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Review on NFA to DFA</a:t>
            </a:r>
            <a:endParaRPr/>
          </a:p>
        </p:txBody>
      </p:sp>
      <p:sp>
        <p:nvSpPr>
          <p:cNvPr id="235" name="Google Shape;235;p5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165" y="2714425"/>
            <a:ext cx="2535587" cy="1429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365" y="4019183"/>
            <a:ext cx="40005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Converted DFA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and FOLLOW Overview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 problem in parsing is choosing which production rule to use at any stage during a derivation.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Lookahead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 attempting to analyze the possible production rules which can be applied, in order to pick the one most likely to derive the current symbol(s) on the input.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FOLLOW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Set Calculation</a:t>
            </a:r>
            <a:endParaRPr/>
          </a:p>
        </p:txBody>
      </p:sp>
      <p:sp>
        <p:nvSpPr>
          <p:cNvPr id="250" name="Google Shape;250;p7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Rules</a:t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If X is terminal, FIRST(X) = {X}.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If X → ε is a production, then add ε to FIRST(X).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If X is a non-terminal, and X → Y1 Y2 … Yk is a production, and ε is in all of FIRST(Y1), …, FIRST(Yk), then add ε to FIRST(X).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If X is a non-terminal, and X → Y1 Y2 … Yk is a production, then add a to FIRST(X) if for some i, a is in FIRST(Yi), and ε is in all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FIRST(Y1), …, FIRST(Yi-1).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Applying rules 1 and 2 is obvious. Applying rules 3 and 4 for FIRST(Y1 Y2 … Yk) can be done as follows: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all the non-ε symbols of FIRST(Y1) to FIRST(Y1 Y2 … Yk). If ε ∈ FIRST(Y1), add all the non-ε symbols of FIRST(Y2). If ε ∈ FIRST(Y1) and ε ∈ FIRST(Y2), add all the non-ε symbols of FIRST(Y3), and so on. Finally, add ε to FIRST(Y1 Y2 … Yk) if ε ∈ FIRST(Yi), for all 1 ≤ i ≤ k.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First Set</a:t>
            </a:r>
            <a:endParaRPr/>
          </a:p>
        </p:txBody>
      </p:sp>
      <p:sp>
        <p:nvSpPr>
          <p:cNvPr id="258" name="Google Shape;258;p8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The algorithm to compute the firsts set of a symbol 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if(X is a terminal symbol):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(X -&gt; ℇ ∈ productions of the grammar):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first(X).add({ ℇ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foreach(X -&gt; Y1....Yn ∈ productions of the grammar):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while (j &lt;= n):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first(X).add({ b }), ∀ b ∈ first(Yj)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 ( ℇ ∈ first(Yj)):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j 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if(j = n+1):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first(X).add({ ℇ });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Set (Case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239151" y="1721188"/>
            <a:ext cx="4332849" cy="4130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4025" lvl="0" marL="454025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a Production, if the first things is terminals that terminal (left most) would be considered as a ‘First’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the Left most thing is a terminals then that terminals will be ‘First’</a:t>
            </a:r>
            <a:endParaRPr/>
          </a:p>
          <a:p>
            <a:pPr indent="-454025" lvl="0" marL="454025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⮚"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Don’t worry about the rest of the things residing on the right side of the first terminals </a:t>
            </a:r>
            <a:endParaRPr/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3710" y="2636520"/>
            <a:ext cx="4177474" cy="349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