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8" r:id="rId5"/>
    <p:sldId id="269" r:id="rId6"/>
    <p:sldId id="274" r:id="rId7"/>
    <p:sldId id="270" r:id="rId8"/>
    <p:sldId id="275" r:id="rId9"/>
    <p:sldId id="276" r:id="rId10"/>
    <p:sldId id="277" r:id="rId11"/>
    <p:sldId id="278" r:id="rId12"/>
    <p:sldId id="27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D776"/>
    <a:srgbClr val="CC3300"/>
    <a:srgbClr val="CB8A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00" autoAdjust="0"/>
    <p:restoredTop sz="94724"/>
  </p:normalViewPr>
  <p:slideViewPr>
    <p:cSldViewPr snapToGrid="0" snapToObjects="1">
      <p:cViewPr varScale="1">
        <p:scale>
          <a:sx n="68" d="100"/>
          <a:sy n="68" d="100"/>
        </p:scale>
        <p:origin x="177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5/19/2022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5/19/2022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Variable Types</a:t>
            </a:r>
          </a:p>
        </p:txBody>
      </p:sp>
      <p:sp>
        <p:nvSpPr>
          <p:cNvPr id="3" name="Subtitle 2"/>
          <p:cNvSpPr>
            <a:spLocks noGrp="1"/>
          </p:cNvSpPr>
          <p:nvPr>
            <p:ph type="subTitle" idx="1"/>
          </p:nvPr>
        </p:nvSpPr>
        <p:spPr>
          <a:xfrm>
            <a:off x="476205" y="1532427"/>
            <a:ext cx="2789509" cy="484632"/>
          </a:xfrm>
        </p:spPr>
        <p:txBody>
          <a:bodyPr/>
          <a:lstStyle/>
          <a:p>
            <a:r>
              <a:rPr lang="en-US" dirty="0">
                <a:latin typeface="Cambria" panose="02040503050406030204" pitchFamily="18" charset="0"/>
              </a:rPr>
              <a:t>Course Code: CSC1205</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Cambria" panose="02040503050406030204" pitchFamily="18" charset="0"/>
                <a:cs typeface="Arial" panose="020B0604020202020204" pitchFamily="34" charset="0"/>
              </a:rPr>
              <a:t>Dept. of Computer Science</a:t>
            </a:r>
          </a:p>
          <a:p>
            <a:pPr algn="ctr"/>
            <a:r>
              <a:rPr lang="en-US" sz="2000" b="1" dirty="0">
                <a:solidFill>
                  <a:srgbClr val="0070C0"/>
                </a:solidFill>
                <a:latin typeface="Cambria" panose="02040503050406030204" pitchFamily="18" charset="0"/>
                <a:cs typeface="Arial" panose="020B0604020202020204" pitchFamily="34" charset="0"/>
              </a:rPr>
              <a:t>Faculty of Science and Technology</a:t>
            </a:r>
            <a:endParaRPr lang="en-US" sz="2400" b="1" dirty="0">
              <a:solidFill>
                <a:srgbClr val="0070C0"/>
              </a:solidFill>
              <a:latin typeface="Cambria" panose="02040503050406030204" pitchFamily="18"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51613863"/>
              </p:ext>
            </p:extLst>
          </p:nvPr>
        </p:nvGraphicFramePr>
        <p:xfrm>
          <a:off x="476205" y="5186042"/>
          <a:ext cx="8335798" cy="983894"/>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746592">
                  <a:extLst>
                    <a:ext uri="{9D8B030D-6E8A-4147-A177-3AD203B41FA5}">
                      <a16:colId xmlns:a16="http://schemas.microsoft.com/office/drawing/2014/main" val="1762131981"/>
                    </a:ext>
                  </a:extLst>
                </a:gridCol>
                <a:gridCol w="1181687">
                  <a:extLst>
                    <a:ext uri="{9D8B030D-6E8A-4147-A177-3AD203B41FA5}">
                      <a16:colId xmlns:a16="http://schemas.microsoft.com/office/drawing/2014/main" val="445458238"/>
                    </a:ext>
                  </a:extLst>
                </a:gridCol>
                <a:gridCol w="2298661">
                  <a:extLst>
                    <a:ext uri="{9D8B030D-6E8A-4147-A177-3AD203B41FA5}">
                      <a16:colId xmlns:a16="http://schemas.microsoft.com/office/drawing/2014/main" val="1508364941"/>
                    </a:ext>
                  </a:extLst>
                </a:gridCol>
              </a:tblGrid>
              <a:tr h="605158">
                <a:tc>
                  <a:txBody>
                    <a:bodyPr/>
                    <a:lstStyle/>
                    <a:p>
                      <a:r>
                        <a:rPr lang="en-US" dirty="0"/>
                        <a:t>Lecturer No:</a:t>
                      </a:r>
                    </a:p>
                  </a:txBody>
                  <a:tcPr/>
                </a:tc>
                <a:tc>
                  <a:txBody>
                    <a:bodyPr/>
                    <a:lstStyle/>
                    <a:p>
                      <a:r>
                        <a:rPr lang="en-US" dirty="0"/>
                        <a:t>3.1</a:t>
                      </a:r>
                    </a:p>
                  </a:txBody>
                  <a:tcPr/>
                </a:tc>
                <a:tc>
                  <a:txBody>
                    <a:bodyPr/>
                    <a:lstStyle/>
                    <a:p>
                      <a:r>
                        <a:rPr lang="en-US" dirty="0"/>
                        <a:t>Week No:</a:t>
                      </a:r>
                    </a:p>
                  </a:txBody>
                  <a:tcPr/>
                </a:tc>
                <a:tc>
                  <a:txBody>
                    <a:bodyPr/>
                    <a:lstStyle/>
                    <a:p>
                      <a:r>
                        <a:rPr lang="en-US" dirty="0"/>
                        <a:t>3</a:t>
                      </a:r>
                    </a:p>
                  </a:txBody>
                  <a:tcPr/>
                </a:tc>
                <a:tc>
                  <a:txBody>
                    <a:bodyPr/>
                    <a:lstStyle/>
                    <a:p>
                      <a:r>
                        <a:rPr lang="en-US" dirty="0"/>
                        <a:t>Semester:</a:t>
                      </a:r>
                    </a:p>
                  </a:txBody>
                  <a:tcPr/>
                </a:tc>
                <a:tc>
                  <a:txBody>
                    <a:bodyPr/>
                    <a:lstStyle/>
                    <a:p>
                      <a:r>
                        <a:rPr lang="en-US" dirty="0"/>
                        <a:t>Summer 21-22</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a:t>Mazid-Ul-Haque</a:t>
                      </a:r>
                      <a:r>
                        <a:rPr lang="en-US" i="1" baseline="0"/>
                        <a:t>, mazid@aiub.edu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900364" y="1542044"/>
            <a:ext cx="4800600" cy="48463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1600" dirty="0">
                <a:latin typeface="Cambria" panose="02040503050406030204" pitchFamily="18" charset="0"/>
              </a:rPr>
              <a:t>Course Title: Object Oriented Programming 1 (JAVA)</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Variable Types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Memory Representation of Different Types of Variables</a:t>
            </a:r>
            <a:endParaRPr lang="x-none" dirty="0">
              <a:latin typeface="Cambria" panose="02040503050406030204" pitchFamily="18" charset="0"/>
            </a:endParaRPr>
          </a:p>
        </p:txBody>
      </p:sp>
      <p:sp>
        <p:nvSpPr>
          <p:cNvPr id="8" name="TextBox 7">
            <a:extLst>
              <a:ext uri="{FF2B5EF4-FFF2-40B4-BE49-F238E27FC236}">
                <a16:creationId xmlns:a16="http://schemas.microsoft.com/office/drawing/2014/main" id="{37C26D19-85DA-834B-9600-C9820C508897}"/>
              </a:ext>
            </a:extLst>
          </p:cNvPr>
          <p:cNvSpPr txBox="1"/>
          <p:nvPr/>
        </p:nvSpPr>
        <p:spPr>
          <a:xfrm>
            <a:off x="285751" y="2059923"/>
            <a:ext cx="4629149" cy="4093428"/>
          </a:xfrm>
          <a:prstGeom prst="rect">
            <a:avLst/>
          </a:prstGeom>
          <a:solidFill>
            <a:srgbClr val="F2D776"/>
          </a:solidFill>
        </p:spPr>
        <p:txBody>
          <a:bodyPr wrap="square" rtlCol="0">
            <a:spAutoFit/>
          </a:bodyPr>
          <a:lstStyle/>
          <a:p>
            <a:pPr marL="0" lvl="1" algn="just"/>
            <a:r>
              <a:rPr lang="en-US" sz="1550" dirty="0">
                <a:latin typeface="Cambria" panose="02040503050406030204" pitchFamily="18" charset="0"/>
              </a:rPr>
              <a:t>class Account{</a:t>
            </a:r>
          </a:p>
          <a:p>
            <a:pPr marL="0" lvl="1" algn="just">
              <a:tabLst>
                <a:tab pos="171450" algn="l"/>
                <a:tab pos="457200" algn="l"/>
                <a:tab pos="685800" algn="l"/>
              </a:tabLst>
            </a:pPr>
            <a:r>
              <a:rPr lang="en-US" sz="1550" dirty="0">
                <a:latin typeface="Cambria" panose="02040503050406030204" pitchFamily="18" charset="0"/>
              </a:rPr>
              <a:t>	private </a:t>
            </a:r>
            <a:r>
              <a:rPr lang="en-US" sz="1550" dirty="0" err="1">
                <a:latin typeface="Cambria" panose="02040503050406030204" pitchFamily="18" charset="0"/>
              </a:rPr>
              <a:t>int</a:t>
            </a:r>
            <a:r>
              <a:rPr lang="en-US" sz="1550" dirty="0">
                <a:latin typeface="Cambria" panose="02040503050406030204" pitchFamily="18" charset="0"/>
              </a:rPr>
              <a:t>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private double balance;</a:t>
            </a:r>
          </a:p>
          <a:p>
            <a:pPr marL="0" lvl="1" algn="just">
              <a:tabLst>
                <a:tab pos="171450" algn="l"/>
                <a:tab pos="457200" algn="l"/>
                <a:tab pos="685800" algn="l"/>
              </a:tabLst>
            </a:pPr>
            <a:r>
              <a:rPr lang="en-US" sz="1550" dirty="0">
                <a:latin typeface="Cambria" panose="02040503050406030204" pitchFamily="18" charset="0"/>
              </a:rPr>
              <a:t>	public static double </a:t>
            </a:r>
            <a:r>
              <a:rPr lang="en-US" sz="1550" dirty="0" err="1">
                <a:latin typeface="Cambria" panose="02040503050406030204" pitchFamily="18" charset="0"/>
              </a:rPr>
              <a:t>perDayTransactionLimit</a:t>
            </a:r>
            <a:r>
              <a:rPr lang="en-US" sz="1550" dirty="0">
                <a:latin typeface="Cambria" panose="02040503050406030204" pitchFamily="18" charset="0"/>
              </a:rPr>
              <a:t>= 500;</a:t>
            </a:r>
          </a:p>
          <a:p>
            <a:pPr marL="0" lvl="1" algn="just">
              <a:tabLst>
                <a:tab pos="171450" algn="l"/>
                <a:tab pos="457200" algn="l"/>
                <a:tab pos="685800" algn="l"/>
              </a:tabLst>
            </a:pPr>
            <a:r>
              <a:rPr lang="en-US" sz="1200" dirty="0">
                <a:latin typeface="Cambria" panose="02040503050406030204" pitchFamily="18" charset="0"/>
              </a:rPr>
              <a:t>	</a:t>
            </a:r>
            <a:endParaRPr lang="en-US" sz="1100" dirty="0">
              <a:latin typeface="Cambria" panose="02040503050406030204" pitchFamily="18" charset="0"/>
            </a:endParaRPr>
          </a:p>
          <a:p>
            <a:pPr marL="0" lvl="1" algn="just">
              <a:tabLst>
                <a:tab pos="171450" algn="l"/>
                <a:tab pos="457200" algn="l"/>
                <a:tab pos="685800" algn="l"/>
              </a:tabLst>
            </a:pPr>
            <a:r>
              <a:rPr lang="en-US" sz="1550" dirty="0">
                <a:latin typeface="Cambria" panose="02040503050406030204" pitchFamily="18" charset="0"/>
              </a:rPr>
              <a:t>	public Account( ){ }</a:t>
            </a:r>
          </a:p>
          <a:p>
            <a:pPr marL="0" lvl="1" algn="just">
              <a:tabLst>
                <a:tab pos="171450" algn="l"/>
                <a:tab pos="457200" algn="l"/>
                <a:tab pos="685800" algn="l"/>
              </a:tabLst>
            </a:pPr>
            <a:r>
              <a:rPr lang="en-US" sz="1550" dirty="0">
                <a:latin typeface="Cambria" panose="02040503050406030204" pitchFamily="18" charset="0"/>
              </a:rPr>
              <a:t>	public Account(</a:t>
            </a:r>
            <a:r>
              <a:rPr lang="en-US" sz="1550" dirty="0" err="1">
                <a:latin typeface="Cambria" panose="02040503050406030204" pitchFamily="18" charset="0"/>
              </a:rPr>
              <a:t>int</a:t>
            </a:r>
            <a:r>
              <a:rPr lang="en-US" sz="1550" dirty="0">
                <a:latin typeface="Cambria" panose="02040503050406030204" pitchFamily="18" charset="0"/>
              </a:rPr>
              <a:t> an, double b){</a:t>
            </a:r>
          </a:p>
          <a:p>
            <a:pPr marL="0" lvl="1" algn="just">
              <a:tabLst>
                <a:tab pos="171450" algn="l"/>
                <a:tab pos="457200" algn="l"/>
                <a:tab pos="685800" algn="l"/>
                <a:tab pos="2286000" algn="l"/>
              </a:tabLst>
            </a:pPr>
            <a:r>
              <a:rPr lang="en-US" sz="1550" dirty="0">
                <a:latin typeface="Cambria" panose="02040503050406030204" pitchFamily="18" charset="0"/>
              </a:rPr>
              <a:t>		</a:t>
            </a:r>
            <a:r>
              <a:rPr lang="en-US" sz="1550" dirty="0" err="1">
                <a:latin typeface="Cambria" panose="02040503050406030204" pitchFamily="18" charset="0"/>
              </a:rPr>
              <a:t>accountNo</a:t>
            </a:r>
            <a:r>
              <a:rPr lang="en-US" sz="1550" dirty="0">
                <a:latin typeface="Cambria" panose="02040503050406030204" pitchFamily="18" charset="0"/>
              </a:rPr>
              <a:t> = an;	balance = b;</a:t>
            </a:r>
          </a:p>
          <a:p>
            <a:pPr marL="0" lvl="1" algn="just">
              <a:tabLst>
                <a:tab pos="171450" algn="l"/>
                <a:tab pos="457200" algn="l"/>
                <a:tab pos="685800" algn="l"/>
              </a:tabLst>
            </a:pPr>
            <a:r>
              <a:rPr lang="en-US" sz="1550" dirty="0">
                <a:latin typeface="Cambria" panose="02040503050406030204" pitchFamily="18" charset="0"/>
              </a:rPr>
              <a:t>	}</a:t>
            </a:r>
          </a:p>
          <a:p>
            <a:pPr marL="0" lvl="1" algn="just">
              <a:tabLst>
                <a:tab pos="171450" algn="l"/>
                <a:tab pos="457200" algn="l"/>
                <a:tab pos="685800" algn="l"/>
              </a:tabLst>
            </a:pPr>
            <a:r>
              <a:rPr lang="en-US" sz="1550" dirty="0">
                <a:latin typeface="Cambria" panose="02040503050406030204" pitchFamily="18" charset="0"/>
              </a:rPr>
              <a:t>	public void </a:t>
            </a:r>
            <a:r>
              <a:rPr lang="en-US" sz="1550" dirty="0" err="1">
                <a:latin typeface="Cambria" panose="02040503050406030204" pitchFamily="18" charset="0"/>
              </a:rPr>
              <a:t>addInterest</a:t>
            </a:r>
            <a:r>
              <a:rPr lang="en-US" sz="1550" dirty="0">
                <a:latin typeface="Cambria" panose="02040503050406030204" pitchFamily="18" charset="0"/>
              </a:rPr>
              <a:t>(double rate){</a:t>
            </a:r>
          </a:p>
          <a:p>
            <a:pPr marL="0" lvl="1" algn="just">
              <a:tabLst>
                <a:tab pos="171450" algn="l"/>
                <a:tab pos="457200" algn="l"/>
                <a:tab pos="685800" algn="l"/>
              </a:tabLst>
            </a:pPr>
            <a:r>
              <a:rPr lang="en-US" sz="1550" dirty="0">
                <a:latin typeface="Cambria" panose="02040503050406030204" pitchFamily="18" charset="0"/>
              </a:rPr>
              <a:t>		balance  = balance + (balance * rate / 100);</a:t>
            </a:r>
          </a:p>
          <a:p>
            <a:pPr marL="0" lvl="1" algn="just">
              <a:tabLst>
                <a:tab pos="171450" algn="l"/>
                <a:tab pos="457200" algn="l"/>
                <a:tab pos="685800" algn="l"/>
              </a:tabLst>
            </a:pPr>
            <a:r>
              <a:rPr lang="en-US" sz="1550" dirty="0">
                <a:latin typeface="Cambria" panose="02040503050406030204" pitchFamily="18" charset="0"/>
              </a:rPr>
              <a:t>	}</a:t>
            </a:r>
          </a:p>
          <a:p>
            <a:pPr marL="0" lvl="1" algn="just">
              <a:tabLst>
                <a:tab pos="171450" algn="l"/>
                <a:tab pos="457200" algn="l"/>
                <a:tab pos="685800" algn="l"/>
              </a:tabLst>
            </a:pPr>
            <a:r>
              <a:rPr lang="en-US" sz="1550" dirty="0">
                <a:latin typeface="Cambria" panose="02040503050406030204" pitchFamily="18" charset="0"/>
              </a:rPr>
              <a:t>	public void show( ){</a:t>
            </a:r>
          </a:p>
          <a:p>
            <a:pPr marL="0" lvl="1" algn="just">
              <a:tabLst>
                <a:tab pos="171450" algn="l"/>
                <a:tab pos="457200" algn="l"/>
                <a:tab pos="685800" algn="l"/>
              </a:tabLst>
            </a:pPr>
            <a:r>
              <a:rPr lang="en-US" sz="1550" dirty="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a:t>
            </a:r>
            <a:r>
              <a:rPr lang="en-US" sz="1550" dirty="0" err="1">
                <a:latin typeface="Cambria" panose="02040503050406030204" pitchFamily="18" charset="0"/>
              </a:rPr>
              <a:t>AccountNo</a:t>
            </a:r>
            <a:r>
              <a:rPr lang="en-US" sz="1550" dirty="0">
                <a:latin typeface="Cambria" panose="02040503050406030204" pitchFamily="18" charset="0"/>
              </a:rPr>
              <a:t>: ”+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(“Balance: ”+ balance);</a:t>
            </a:r>
          </a:p>
          <a:p>
            <a:pPr marL="0" lvl="1" algn="just">
              <a:tabLst>
                <a:tab pos="171450" algn="l"/>
                <a:tab pos="457200" algn="l"/>
                <a:tab pos="685800" algn="l"/>
              </a:tabLst>
            </a:pPr>
            <a:r>
              <a:rPr lang="en-US" sz="1550" dirty="0">
                <a:latin typeface="Cambria" panose="02040503050406030204" pitchFamily="18" charset="0"/>
              </a:rPr>
              <a:t>	}</a:t>
            </a:r>
          </a:p>
          <a:p>
            <a:pPr marL="0" lvl="1" algn="just">
              <a:tabLst>
                <a:tab pos="228600" algn="l"/>
                <a:tab pos="457200" algn="l"/>
                <a:tab pos="685800" algn="l"/>
              </a:tabLst>
            </a:pPr>
            <a:r>
              <a:rPr lang="en-US" sz="1550" dirty="0">
                <a:latin typeface="Cambria" panose="02040503050406030204" pitchFamily="18" charset="0"/>
              </a:rPr>
              <a:t>}</a:t>
            </a:r>
          </a:p>
        </p:txBody>
      </p:sp>
      <p:sp>
        <p:nvSpPr>
          <p:cNvPr id="9" name="TextBox 8">
            <a:extLst>
              <a:ext uri="{FF2B5EF4-FFF2-40B4-BE49-F238E27FC236}">
                <a16:creationId xmlns:a16="http://schemas.microsoft.com/office/drawing/2014/main" id="{37C26D19-85DA-834B-9600-C9820C508897}"/>
              </a:ext>
            </a:extLst>
          </p:cNvPr>
          <p:cNvSpPr txBox="1"/>
          <p:nvPr/>
        </p:nvSpPr>
        <p:spPr>
          <a:xfrm>
            <a:off x="5006004" y="2065933"/>
            <a:ext cx="3846385" cy="869469"/>
          </a:xfrm>
          <a:prstGeom prst="rect">
            <a:avLst/>
          </a:prstGeom>
          <a:solidFill>
            <a:srgbClr val="CC3300"/>
          </a:solidFill>
        </p:spPr>
        <p:txBody>
          <a:bodyPr wrap="square" rtlCol="0">
            <a:spAutoFit/>
          </a:bodyPr>
          <a:lstStyle/>
          <a:p>
            <a:pPr algn="just">
              <a:spcAft>
                <a:spcPts val="300"/>
              </a:spcAft>
            </a:pPr>
            <a:r>
              <a:rPr lang="en-US" sz="1600" dirty="0">
                <a:latin typeface="Cambria" panose="02040503050406030204" pitchFamily="18" charset="0"/>
              </a:rPr>
              <a:t>What will be the memory representation for a4 after the following statement?</a:t>
            </a:r>
          </a:p>
          <a:p>
            <a:pPr algn="just">
              <a:spcAft>
                <a:spcPts val="300"/>
              </a:spcAft>
            </a:pPr>
            <a:r>
              <a:rPr lang="en-US" sz="1600" dirty="0">
                <a:latin typeface="Cambria" panose="02040503050406030204" pitchFamily="18" charset="0"/>
              </a:rPr>
              <a:t>Account a4 = a2;</a:t>
            </a:r>
          </a:p>
        </p:txBody>
      </p:sp>
      <p:graphicFrame>
        <p:nvGraphicFramePr>
          <p:cNvPr id="15" name="Table 14"/>
          <p:cNvGraphicFramePr>
            <a:graphicFrameLocks noGrp="1"/>
          </p:cNvGraphicFramePr>
          <p:nvPr/>
        </p:nvGraphicFramePr>
        <p:xfrm>
          <a:off x="7026398" y="3193814"/>
          <a:ext cx="1831849" cy="741680"/>
        </p:xfrm>
        <a:graphic>
          <a:graphicData uri="http://schemas.openxmlformats.org/drawingml/2006/table">
            <a:tbl>
              <a:tblPr firstRow="1" bandRow="1">
                <a:tableStyleId>{5940675A-B579-460E-94D1-54222C63F5DA}</a:tableStyleId>
              </a:tblPr>
              <a:tblGrid>
                <a:gridCol w="1131761">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370840">
                <a:tc>
                  <a:txBody>
                    <a:bodyPr/>
                    <a:lstStyle/>
                    <a:p>
                      <a:r>
                        <a:rPr lang="en-US" sz="1500" dirty="0" err="1">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a:latin typeface="Cambria" panose="02040503050406030204" pitchFamily="18" charset="0"/>
                        </a:rPr>
                        <a:t>1112</a:t>
                      </a: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400" dirty="0">
                          <a:latin typeface="Cambria" panose="02040503050406030204" pitchFamily="18" charset="0"/>
                        </a:rPr>
                        <a:t>balance</a:t>
                      </a:r>
                    </a:p>
                  </a:txBody>
                  <a:tcPr anchor="ctr">
                    <a:solidFill>
                      <a:srgbClr val="CB8AD2"/>
                    </a:solidFill>
                  </a:tcPr>
                </a:tc>
                <a:tc>
                  <a:txBody>
                    <a:bodyPr/>
                    <a:lstStyle/>
                    <a:p>
                      <a:r>
                        <a:rPr lang="en-US" sz="1400" dirty="0">
                          <a:latin typeface="Cambria" panose="02040503050406030204" pitchFamily="18" charset="0"/>
                        </a:rPr>
                        <a:t>250.0</a:t>
                      </a: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
        <p:nvSpPr>
          <p:cNvPr id="4" name="TextBox 3"/>
          <p:cNvSpPr txBox="1"/>
          <p:nvPr/>
        </p:nvSpPr>
        <p:spPr>
          <a:xfrm>
            <a:off x="5680564" y="3978678"/>
            <a:ext cx="445847" cy="369012"/>
          </a:xfrm>
          <a:prstGeom prst="rect">
            <a:avLst/>
          </a:prstGeom>
          <a:noFill/>
          <a:ln>
            <a:solidFill>
              <a:schemeClr val="tx1"/>
            </a:solidFill>
          </a:ln>
        </p:spPr>
        <p:txBody>
          <a:bodyPr wrap="square" rtlCol="0">
            <a:spAutoFit/>
          </a:bodyPr>
          <a:lstStyle/>
          <a:p>
            <a:r>
              <a:rPr lang="en-US" dirty="0">
                <a:latin typeface="Cambria" panose="02040503050406030204" pitchFamily="18" charset="0"/>
              </a:rPr>
              <a:t>a1</a:t>
            </a:r>
          </a:p>
        </p:txBody>
      </p:sp>
      <p:sp>
        <p:nvSpPr>
          <p:cNvPr id="17" name="TextBox 16"/>
          <p:cNvSpPr txBox="1"/>
          <p:nvPr/>
        </p:nvSpPr>
        <p:spPr>
          <a:xfrm>
            <a:off x="7695098" y="3977092"/>
            <a:ext cx="494447" cy="369332"/>
          </a:xfrm>
          <a:prstGeom prst="rect">
            <a:avLst/>
          </a:prstGeom>
          <a:noFill/>
          <a:ln>
            <a:solidFill>
              <a:schemeClr val="tx1"/>
            </a:solidFill>
          </a:ln>
        </p:spPr>
        <p:txBody>
          <a:bodyPr wrap="square" rtlCol="0">
            <a:spAutoFit/>
          </a:bodyPr>
          <a:lstStyle/>
          <a:p>
            <a:r>
              <a:rPr lang="en-US" dirty="0">
                <a:latin typeface="Cambria" panose="02040503050406030204" pitchFamily="18" charset="0"/>
              </a:rPr>
              <a:t>a2</a:t>
            </a:r>
          </a:p>
        </p:txBody>
      </p:sp>
      <p:graphicFrame>
        <p:nvGraphicFramePr>
          <p:cNvPr id="18" name="Table 17"/>
          <p:cNvGraphicFramePr>
            <a:graphicFrameLocks noGrp="1"/>
          </p:cNvGraphicFramePr>
          <p:nvPr/>
        </p:nvGraphicFramePr>
        <p:xfrm>
          <a:off x="5006004" y="3194134"/>
          <a:ext cx="1831849" cy="741680"/>
        </p:xfrm>
        <a:graphic>
          <a:graphicData uri="http://schemas.openxmlformats.org/drawingml/2006/table">
            <a:tbl>
              <a:tblPr firstRow="1" bandRow="1">
                <a:tableStyleId>{5940675A-B579-460E-94D1-54222C63F5DA}</a:tableStyleId>
              </a:tblPr>
              <a:tblGrid>
                <a:gridCol w="1131761">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370840">
                <a:tc>
                  <a:txBody>
                    <a:bodyPr/>
                    <a:lstStyle/>
                    <a:p>
                      <a:r>
                        <a:rPr lang="en-US" sz="1500" dirty="0" err="1">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a:latin typeface="Cambria" panose="02040503050406030204" pitchFamily="18" charset="0"/>
                        </a:rPr>
                        <a:t>1111</a:t>
                      </a: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400" dirty="0">
                          <a:latin typeface="Cambria" panose="02040503050406030204" pitchFamily="18" charset="0"/>
                        </a:rPr>
                        <a:t>balance</a:t>
                      </a:r>
                    </a:p>
                  </a:txBody>
                  <a:tcPr anchor="ctr">
                    <a:solidFill>
                      <a:srgbClr val="CB8AD2"/>
                    </a:solidFill>
                  </a:tcPr>
                </a:tc>
                <a:tc>
                  <a:txBody>
                    <a:bodyPr/>
                    <a:lstStyle/>
                    <a:p>
                      <a:r>
                        <a:rPr lang="en-US" sz="1400" dirty="0">
                          <a:latin typeface="Cambria" panose="02040503050406030204" pitchFamily="18" charset="0"/>
                        </a:rPr>
                        <a:t>200.0</a:t>
                      </a: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19" name="Table 18"/>
          <p:cNvGraphicFramePr>
            <a:graphicFrameLocks noGrp="1"/>
          </p:cNvGraphicFramePr>
          <p:nvPr/>
        </p:nvGraphicFramePr>
        <p:xfrm>
          <a:off x="5433341" y="4451188"/>
          <a:ext cx="3003424" cy="370840"/>
        </p:xfrm>
        <a:graphic>
          <a:graphicData uri="http://schemas.openxmlformats.org/drawingml/2006/table">
            <a:tbl>
              <a:tblPr firstRow="1" bandRow="1">
                <a:tableStyleId>{5940675A-B579-460E-94D1-54222C63F5DA}</a:tableStyleId>
              </a:tblPr>
              <a:tblGrid>
                <a:gridCol w="2274761">
                  <a:extLst>
                    <a:ext uri="{9D8B030D-6E8A-4147-A177-3AD203B41FA5}">
                      <a16:colId xmlns:a16="http://schemas.microsoft.com/office/drawing/2014/main" val="20000"/>
                    </a:ext>
                  </a:extLst>
                </a:gridCol>
                <a:gridCol w="728663">
                  <a:extLst>
                    <a:ext uri="{9D8B030D-6E8A-4147-A177-3AD203B41FA5}">
                      <a16:colId xmlns:a16="http://schemas.microsoft.com/office/drawing/2014/main" val="20001"/>
                    </a:ext>
                  </a:extLst>
                </a:gridCol>
              </a:tblGrid>
              <a:tr h="370840">
                <a:tc>
                  <a:txBody>
                    <a:bodyPr/>
                    <a:lstStyle/>
                    <a:p>
                      <a:r>
                        <a:rPr lang="en-US" sz="1500" dirty="0" err="1">
                          <a:latin typeface="Cambria" panose="02040503050406030204" pitchFamily="18" charset="0"/>
                        </a:rPr>
                        <a:t>perDayTransactionLimit</a:t>
                      </a:r>
                      <a:endParaRPr lang="en-US" sz="1500" dirty="0">
                        <a:latin typeface="Cambria" panose="02040503050406030204" pitchFamily="18" charset="0"/>
                      </a:endParaRPr>
                    </a:p>
                  </a:txBody>
                  <a:tcPr anchor="ctr">
                    <a:solidFill>
                      <a:srgbClr val="CB8AD2"/>
                    </a:solidFill>
                  </a:tcPr>
                </a:tc>
                <a:tc>
                  <a:txBody>
                    <a:bodyPr/>
                    <a:lstStyle/>
                    <a:p>
                      <a:pPr algn="l"/>
                      <a:r>
                        <a:rPr lang="en-US" sz="1400" dirty="0">
                          <a:latin typeface="Cambria" panose="02040503050406030204" pitchFamily="18" charset="0"/>
                        </a:rPr>
                        <a:t>500</a:t>
                      </a:r>
                    </a:p>
                  </a:txBody>
                  <a:tcPr anchor="ctr">
                    <a:solidFill>
                      <a:schemeClr val="accent3">
                        <a:lumMod val="40000"/>
                        <a:lumOff val="60000"/>
                      </a:schemeClr>
                    </a:solidFill>
                  </a:tcPr>
                </a:tc>
                <a:extLst>
                  <a:ext uri="{0D108BD9-81ED-4DB2-BD59-A6C34878D82A}">
                    <a16:rowId xmlns:a16="http://schemas.microsoft.com/office/drawing/2014/main" val="10000"/>
                  </a:ext>
                </a:extLst>
              </a:tr>
            </a:tbl>
          </a:graphicData>
        </a:graphic>
      </p:graphicFrame>
      <p:cxnSp>
        <p:nvCxnSpPr>
          <p:cNvPr id="32" name="Curved Connector 31"/>
          <p:cNvCxnSpPr>
            <a:stCxn id="4" idx="3"/>
            <a:endCxn id="19" idx="0"/>
          </p:cNvCxnSpPr>
          <p:nvPr/>
        </p:nvCxnSpPr>
        <p:spPr>
          <a:xfrm>
            <a:off x="6126411" y="4163184"/>
            <a:ext cx="808642" cy="288004"/>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Curved Connector 34"/>
          <p:cNvCxnSpPr>
            <a:stCxn id="17" idx="1"/>
            <a:endCxn id="19" idx="0"/>
          </p:cNvCxnSpPr>
          <p:nvPr/>
        </p:nvCxnSpPr>
        <p:spPr>
          <a:xfrm rot="10800000" flipV="1">
            <a:off x="6935054" y="4161758"/>
            <a:ext cx="760045" cy="289430"/>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693087" y="4924011"/>
            <a:ext cx="445847" cy="369012"/>
          </a:xfrm>
          <a:prstGeom prst="rect">
            <a:avLst/>
          </a:prstGeom>
          <a:noFill/>
          <a:ln>
            <a:solidFill>
              <a:schemeClr val="tx1"/>
            </a:solidFill>
          </a:ln>
        </p:spPr>
        <p:txBody>
          <a:bodyPr wrap="square" rtlCol="0">
            <a:spAutoFit/>
          </a:bodyPr>
          <a:lstStyle/>
          <a:p>
            <a:r>
              <a:rPr lang="en-US" dirty="0">
                <a:latin typeface="Cambria" panose="02040503050406030204" pitchFamily="18" charset="0"/>
              </a:rPr>
              <a:t>a3</a:t>
            </a:r>
          </a:p>
        </p:txBody>
      </p:sp>
      <p:graphicFrame>
        <p:nvGraphicFramePr>
          <p:cNvPr id="22" name="Table 21"/>
          <p:cNvGraphicFramePr>
            <a:graphicFrameLocks noGrp="1"/>
          </p:cNvGraphicFramePr>
          <p:nvPr/>
        </p:nvGraphicFramePr>
        <p:xfrm>
          <a:off x="5000087" y="5403929"/>
          <a:ext cx="1831849" cy="741680"/>
        </p:xfrm>
        <a:graphic>
          <a:graphicData uri="http://schemas.openxmlformats.org/drawingml/2006/table">
            <a:tbl>
              <a:tblPr firstRow="1" bandRow="1">
                <a:tableStyleId>{5940675A-B579-460E-94D1-54222C63F5DA}</a:tableStyleId>
              </a:tblPr>
              <a:tblGrid>
                <a:gridCol w="1131761">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370840">
                <a:tc>
                  <a:txBody>
                    <a:bodyPr/>
                    <a:lstStyle/>
                    <a:p>
                      <a:r>
                        <a:rPr lang="en-US" sz="1500" dirty="0" err="1">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a:latin typeface="Cambria" panose="02040503050406030204" pitchFamily="18" charset="0"/>
                        </a:rPr>
                        <a:t>1113</a:t>
                      </a: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400" dirty="0">
                          <a:latin typeface="Cambria" panose="02040503050406030204" pitchFamily="18" charset="0"/>
                        </a:rPr>
                        <a:t>balance</a:t>
                      </a:r>
                    </a:p>
                  </a:txBody>
                  <a:tcPr anchor="ctr">
                    <a:solidFill>
                      <a:srgbClr val="CB8AD2"/>
                    </a:solidFill>
                  </a:tcPr>
                </a:tc>
                <a:tc>
                  <a:txBody>
                    <a:bodyPr/>
                    <a:lstStyle/>
                    <a:p>
                      <a:r>
                        <a:rPr lang="en-US" sz="1400" dirty="0">
                          <a:latin typeface="Cambria" panose="02040503050406030204" pitchFamily="18" charset="0"/>
                        </a:rPr>
                        <a:t>300.0</a:t>
                      </a: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cxnSp>
        <p:nvCxnSpPr>
          <p:cNvPr id="23" name="Curved Connector 22"/>
          <p:cNvCxnSpPr>
            <a:stCxn id="21" idx="3"/>
            <a:endCxn id="19" idx="2"/>
          </p:cNvCxnSpPr>
          <p:nvPr/>
        </p:nvCxnSpPr>
        <p:spPr>
          <a:xfrm flipV="1">
            <a:off x="6138934" y="4822028"/>
            <a:ext cx="796119" cy="286489"/>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735870" y="4923691"/>
            <a:ext cx="494447" cy="369332"/>
          </a:xfrm>
          <a:prstGeom prst="rect">
            <a:avLst/>
          </a:prstGeom>
          <a:noFill/>
          <a:ln>
            <a:solidFill>
              <a:schemeClr val="tx1"/>
            </a:solidFill>
          </a:ln>
        </p:spPr>
        <p:txBody>
          <a:bodyPr wrap="square" rtlCol="0">
            <a:spAutoFit/>
          </a:bodyPr>
          <a:lstStyle/>
          <a:p>
            <a:r>
              <a:rPr lang="en-US" dirty="0">
                <a:latin typeface="Cambria" panose="02040503050406030204" pitchFamily="18" charset="0"/>
              </a:rPr>
              <a:t>a4</a:t>
            </a:r>
          </a:p>
        </p:txBody>
      </p:sp>
      <p:cxnSp>
        <p:nvCxnSpPr>
          <p:cNvPr id="20" name="Curved Connector 19"/>
          <p:cNvCxnSpPr>
            <a:stCxn id="16" idx="3"/>
            <a:endCxn id="17" idx="3"/>
          </p:cNvCxnSpPr>
          <p:nvPr/>
        </p:nvCxnSpPr>
        <p:spPr>
          <a:xfrm flipH="1" flipV="1">
            <a:off x="8189545" y="4161758"/>
            <a:ext cx="40772" cy="946599"/>
          </a:xfrm>
          <a:prstGeom prst="curvedConnector3">
            <a:avLst>
              <a:gd name="adj1" fmla="val -1191443"/>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7163828" y="5345991"/>
            <a:ext cx="1626801" cy="553998"/>
          </a:xfrm>
          <a:prstGeom prst="rect">
            <a:avLst/>
          </a:prstGeom>
          <a:solidFill>
            <a:srgbClr val="92D050"/>
          </a:solidFill>
          <a:ln>
            <a:solidFill>
              <a:schemeClr val="tx1"/>
            </a:solidFill>
          </a:ln>
        </p:spPr>
        <p:txBody>
          <a:bodyPr wrap="square" rtlCol="0">
            <a:spAutoFit/>
          </a:bodyPr>
          <a:lstStyle/>
          <a:p>
            <a:pPr algn="ctr"/>
            <a:r>
              <a:rPr lang="en-US" sz="1500" dirty="0">
                <a:latin typeface="Cambria" panose="02040503050406030204" pitchFamily="18" charset="0"/>
              </a:rPr>
              <a:t>No New Memory for a4</a:t>
            </a:r>
          </a:p>
        </p:txBody>
      </p:sp>
    </p:spTree>
    <p:extLst>
      <p:ext uri="{BB962C8B-B14F-4D97-AF65-F5344CB8AC3E}">
        <p14:creationId xmlns:p14="http://schemas.microsoft.com/office/powerpoint/2010/main" val="243110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7" name="TextBox 6"/>
          <p:cNvSpPr txBox="1"/>
          <p:nvPr/>
        </p:nvSpPr>
        <p:spPr>
          <a:xfrm>
            <a:off x="457201" y="1471615"/>
            <a:ext cx="7943851" cy="2585323"/>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How to Program Java, 9th Edition, By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 and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Introduction to Programming Using Java, 6th Edition, By David j. Eck</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Head First Java, By Kathy Sierra and Bert Bates</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18578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p:cNvSpPr txBox="1"/>
          <p:nvPr/>
        </p:nvSpPr>
        <p:spPr>
          <a:xfrm>
            <a:off x="457201" y="1471622"/>
            <a:ext cx="7943851" cy="2031325"/>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docs.oracle.com</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44883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latin typeface="Cambria" panose="02040503050406030204" pitchFamily="18" charset="0"/>
              </a:rPr>
              <a:t>Different Types of Variables.</a:t>
            </a:r>
          </a:p>
          <a:p>
            <a:pPr marL="342900" indent="-342900">
              <a:buAutoNum type="arabicPeriod"/>
            </a:pPr>
            <a:r>
              <a:rPr lang="en-US" sz="2400" dirty="0">
                <a:solidFill>
                  <a:schemeClr val="tx1"/>
                </a:solidFill>
                <a:latin typeface="Cambria" panose="02040503050406030204" pitchFamily="18" charset="0"/>
              </a:rPr>
              <a:t>Memory Representation of Different Types of variables.</a:t>
            </a: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Variable Types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Different Types of Variables</a:t>
            </a:r>
            <a:endParaRPr lang="x-none" dirty="0">
              <a:latin typeface="Cambria" panose="02040503050406030204" pitchFamily="18" charset="0"/>
            </a:endParaRPr>
          </a:p>
        </p:txBody>
      </p:sp>
      <p:sp>
        <p:nvSpPr>
          <p:cNvPr id="6" name="TextBox 5">
            <a:extLst>
              <a:ext uri="{FF2B5EF4-FFF2-40B4-BE49-F238E27FC236}">
                <a16:creationId xmlns:a16="http://schemas.microsoft.com/office/drawing/2014/main" id="{37C26D19-85DA-834B-9600-C9820C508897}"/>
              </a:ext>
            </a:extLst>
          </p:cNvPr>
          <p:cNvSpPr txBox="1"/>
          <p:nvPr/>
        </p:nvSpPr>
        <p:spPr>
          <a:xfrm>
            <a:off x="285750" y="2235872"/>
            <a:ext cx="8558213" cy="2974725"/>
          </a:xfrm>
          <a:prstGeom prst="rect">
            <a:avLst/>
          </a:prstGeom>
          <a:solidFill>
            <a:schemeClr val="accent6">
              <a:lumMod val="40000"/>
              <a:lumOff val="60000"/>
            </a:schemeClr>
          </a:solidFill>
        </p:spPr>
        <p:txBody>
          <a:bodyPr wrap="square" rtlCol="0">
            <a:spAutoFit/>
          </a:bodyPr>
          <a:lstStyle/>
          <a:p>
            <a:pPr algn="just"/>
            <a:r>
              <a:rPr lang="en-US" sz="2800" dirty="0">
                <a:latin typeface="Cambria" panose="02040503050406030204" pitchFamily="18" charset="0"/>
              </a:rPr>
              <a:t>In Java, Variables can be divided into 3 types. They are:</a:t>
            </a:r>
          </a:p>
          <a:p>
            <a:pPr marL="742950" lvl="1" indent="-285750" algn="just">
              <a:lnSpc>
                <a:spcPct val="200000"/>
              </a:lnSpc>
              <a:buFont typeface="Wingdings" panose="05000000000000000000" pitchFamily="2" charset="2"/>
              <a:buChar char="ü"/>
            </a:pPr>
            <a:r>
              <a:rPr lang="en-US" sz="2800" dirty="0">
                <a:latin typeface="Cambria" panose="02040503050406030204" pitchFamily="18" charset="0"/>
              </a:rPr>
              <a:t>Local Variables</a:t>
            </a:r>
          </a:p>
          <a:p>
            <a:pPr marL="742950" lvl="1" indent="-285750" algn="just">
              <a:lnSpc>
                <a:spcPct val="200000"/>
              </a:lnSpc>
              <a:buFont typeface="Wingdings" panose="05000000000000000000" pitchFamily="2" charset="2"/>
              <a:buChar char="ü"/>
            </a:pPr>
            <a:r>
              <a:rPr lang="en-US" sz="2800" dirty="0">
                <a:latin typeface="Cambria" panose="02040503050406030204" pitchFamily="18" charset="0"/>
              </a:rPr>
              <a:t>Class Variables</a:t>
            </a:r>
          </a:p>
          <a:p>
            <a:pPr marL="742950" lvl="1" indent="-285750" algn="just">
              <a:lnSpc>
                <a:spcPct val="200000"/>
              </a:lnSpc>
              <a:buFont typeface="Wingdings" panose="05000000000000000000" pitchFamily="2" charset="2"/>
              <a:buChar char="ü"/>
            </a:pPr>
            <a:r>
              <a:rPr lang="en-US" sz="2800" dirty="0">
                <a:latin typeface="Cambria" panose="02040503050406030204" pitchFamily="18" charset="0"/>
              </a:rPr>
              <a:t>Instance Variables</a:t>
            </a:r>
            <a:endParaRPr lang="x-none" sz="2800" dirty="0">
              <a:latin typeface="Cambria" panose="02040503050406030204" pitchFamily="18" charset="0"/>
            </a:endParaRP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Variable Types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Different Types of Variables</a:t>
            </a:r>
            <a:endParaRPr lang="x-none" dirty="0">
              <a:latin typeface="Cambria" panose="02040503050406030204" pitchFamily="18" charset="0"/>
            </a:endParaRPr>
          </a:p>
        </p:txBody>
      </p:sp>
      <p:sp>
        <p:nvSpPr>
          <p:cNvPr id="6" name="TextBox 5">
            <a:extLst>
              <a:ext uri="{FF2B5EF4-FFF2-40B4-BE49-F238E27FC236}">
                <a16:creationId xmlns:a16="http://schemas.microsoft.com/office/drawing/2014/main" id="{37C26D19-85DA-834B-9600-C9820C508897}"/>
              </a:ext>
            </a:extLst>
          </p:cNvPr>
          <p:cNvSpPr txBox="1"/>
          <p:nvPr/>
        </p:nvSpPr>
        <p:spPr>
          <a:xfrm>
            <a:off x="307822" y="2112731"/>
            <a:ext cx="8521853" cy="1523494"/>
          </a:xfrm>
          <a:prstGeom prst="rect">
            <a:avLst/>
          </a:prstGeom>
          <a:solidFill>
            <a:schemeClr val="accent6">
              <a:lumMod val="40000"/>
              <a:lumOff val="60000"/>
            </a:schemeClr>
          </a:solidFill>
        </p:spPr>
        <p:txBody>
          <a:bodyPr wrap="square" rtlCol="0">
            <a:spAutoFit/>
          </a:bodyPr>
          <a:lstStyle/>
          <a:p>
            <a:pPr marL="0" lvl="1" algn="just"/>
            <a:r>
              <a:rPr lang="en-US" b="1" dirty="0">
                <a:latin typeface="Cambria" panose="02040503050406030204" pitchFamily="18" charset="0"/>
              </a:rPr>
              <a:t>Local Variables</a:t>
            </a:r>
          </a:p>
          <a:p>
            <a:pPr marL="0" lvl="1" algn="just"/>
            <a:endParaRPr lang="en-US" sz="1100" b="1" dirty="0">
              <a:latin typeface="Cambria" panose="02040503050406030204" pitchFamily="18" charset="0"/>
            </a:endParaRPr>
          </a:p>
          <a:p>
            <a:pPr marL="342900" lvl="1" indent="-171450" algn="just">
              <a:buFont typeface="Arial" panose="020B0604020202020204" pitchFamily="34" charset="0"/>
              <a:buChar char="•"/>
            </a:pPr>
            <a:r>
              <a:rPr lang="en-US" sz="1600" dirty="0">
                <a:latin typeface="Cambria" panose="02040503050406030204" pitchFamily="18" charset="0"/>
              </a:rPr>
              <a:t>Variables declared inside the scope of any method, constructor, loop, conditional statements are known as local variables.</a:t>
            </a:r>
          </a:p>
          <a:p>
            <a:pPr marL="342900" lvl="1" indent="-171450" algn="just">
              <a:buFont typeface="Arial" panose="020B0604020202020204" pitchFamily="34" charset="0"/>
              <a:buChar char="•"/>
            </a:pPr>
            <a:r>
              <a:rPr lang="en-US" sz="1600" dirty="0">
                <a:latin typeface="Cambria" panose="02040503050406030204" pitchFamily="18" charset="0"/>
              </a:rPr>
              <a:t>Local variables do not have any existence outside the scope it is declared.</a:t>
            </a:r>
          </a:p>
          <a:p>
            <a:pPr marL="342900" lvl="1" indent="-171450" algn="just">
              <a:buFont typeface="Arial" panose="020B0604020202020204" pitchFamily="34" charset="0"/>
              <a:buChar char="•"/>
            </a:pPr>
            <a:r>
              <a:rPr lang="en-US" sz="1600" dirty="0">
                <a:latin typeface="Cambria" panose="02040503050406030204" pitchFamily="18" charset="0"/>
              </a:rPr>
              <a:t>The concept of default value is not applicable for local variables.</a:t>
            </a:r>
          </a:p>
        </p:txBody>
      </p:sp>
      <p:sp>
        <p:nvSpPr>
          <p:cNvPr id="7" name="TextBox 6">
            <a:extLst>
              <a:ext uri="{FF2B5EF4-FFF2-40B4-BE49-F238E27FC236}">
                <a16:creationId xmlns:a16="http://schemas.microsoft.com/office/drawing/2014/main" id="{37C26D19-85DA-834B-9600-C9820C508897}"/>
              </a:ext>
            </a:extLst>
          </p:cNvPr>
          <p:cNvSpPr txBox="1"/>
          <p:nvPr/>
        </p:nvSpPr>
        <p:spPr>
          <a:xfrm>
            <a:off x="322111" y="3669231"/>
            <a:ext cx="2992590" cy="2523768"/>
          </a:xfrm>
          <a:prstGeom prst="rect">
            <a:avLst/>
          </a:prstGeom>
          <a:solidFill>
            <a:srgbClr val="F2D776"/>
          </a:solidFill>
        </p:spPr>
        <p:txBody>
          <a:bodyPr wrap="square" rtlCol="0">
            <a:spAutoFit/>
          </a:bodyPr>
          <a:lstStyle/>
          <a:p>
            <a:pPr marL="0" lvl="1" algn="just"/>
            <a:r>
              <a:rPr lang="en-US" sz="1500" b="1" dirty="0">
                <a:latin typeface="Cambria" panose="02040503050406030204" pitchFamily="18" charset="0"/>
              </a:rPr>
              <a:t>Example</a:t>
            </a:r>
          </a:p>
          <a:p>
            <a:pPr marL="0" lvl="1" algn="just"/>
            <a:endParaRPr lang="en-US" sz="800" dirty="0">
              <a:latin typeface="Cambria" panose="02040503050406030204" pitchFamily="18" charset="0"/>
            </a:endParaRPr>
          </a:p>
          <a:p>
            <a:pPr marL="0" lvl="1" algn="just"/>
            <a:r>
              <a:rPr lang="en-US" sz="1500" dirty="0">
                <a:latin typeface="Cambria" panose="02040503050406030204" pitchFamily="18" charset="0"/>
              </a:rPr>
              <a:t>public void </a:t>
            </a:r>
            <a:r>
              <a:rPr lang="en-US" sz="1500" dirty="0" err="1">
                <a:latin typeface="Cambria" panose="02040503050406030204" pitchFamily="18" charset="0"/>
              </a:rPr>
              <a:t>changeValues</a:t>
            </a:r>
            <a:r>
              <a:rPr lang="en-US" sz="1500" dirty="0">
                <a:latin typeface="Cambria" panose="02040503050406030204" pitchFamily="18" charset="0"/>
              </a:rPr>
              <a:t>(</a:t>
            </a:r>
            <a:r>
              <a:rPr lang="en-US" sz="1500" dirty="0" err="1">
                <a:latin typeface="Cambria" panose="02040503050406030204" pitchFamily="18" charset="0"/>
              </a:rPr>
              <a:t>int</a:t>
            </a:r>
            <a:r>
              <a:rPr lang="en-US" sz="1500" dirty="0">
                <a:latin typeface="Cambria" panose="02040503050406030204" pitchFamily="18" charset="0"/>
              </a:rPr>
              <a:t> a){</a:t>
            </a:r>
          </a:p>
          <a:p>
            <a:pPr marL="0" lvl="1" algn="just"/>
            <a:r>
              <a:rPr lang="en-US" sz="1500" dirty="0">
                <a:latin typeface="Cambria" panose="02040503050406030204" pitchFamily="18" charset="0"/>
              </a:rPr>
              <a:t>    </a:t>
            </a:r>
            <a:r>
              <a:rPr lang="en-US" sz="1500" dirty="0" err="1">
                <a:latin typeface="Cambria" panose="02040503050406030204" pitchFamily="18" charset="0"/>
              </a:rPr>
              <a:t>int</a:t>
            </a:r>
            <a:r>
              <a:rPr lang="en-US" sz="1500" dirty="0">
                <a:latin typeface="Cambria" panose="02040503050406030204" pitchFamily="18" charset="0"/>
              </a:rPr>
              <a:t> x;</a:t>
            </a:r>
          </a:p>
          <a:p>
            <a:pPr marL="0" lvl="1" algn="just"/>
            <a:r>
              <a:rPr lang="en-US" sz="1500" dirty="0">
                <a:latin typeface="Cambria" panose="02040503050406030204" pitchFamily="18" charset="0"/>
              </a:rPr>
              <a:t>    for(</a:t>
            </a:r>
            <a:r>
              <a:rPr lang="en-US" sz="1500" dirty="0" err="1">
                <a:latin typeface="Cambria" panose="02040503050406030204" pitchFamily="18" charset="0"/>
              </a:rPr>
              <a:t>int</a:t>
            </a:r>
            <a:r>
              <a:rPr lang="en-US" sz="1500" dirty="0">
                <a:latin typeface="Cambria" panose="02040503050406030204" pitchFamily="18" charset="0"/>
              </a:rPr>
              <a:t> </a:t>
            </a:r>
            <a:r>
              <a:rPr lang="en-US" sz="1500" dirty="0" err="1">
                <a:latin typeface="Cambria" panose="02040503050406030204" pitchFamily="18" charset="0"/>
              </a:rPr>
              <a:t>i</a:t>
            </a:r>
            <a:r>
              <a:rPr lang="en-US" sz="1500" dirty="0">
                <a:latin typeface="Cambria" panose="02040503050406030204" pitchFamily="18" charset="0"/>
              </a:rPr>
              <a:t>=0; </a:t>
            </a:r>
            <a:r>
              <a:rPr lang="en-US" sz="1500" dirty="0" err="1">
                <a:latin typeface="Cambria" panose="02040503050406030204" pitchFamily="18" charset="0"/>
              </a:rPr>
              <a:t>i</a:t>
            </a:r>
            <a:r>
              <a:rPr lang="en-US" sz="1500" dirty="0">
                <a:latin typeface="Cambria" panose="02040503050406030204" pitchFamily="18" charset="0"/>
              </a:rPr>
              <a:t>&lt;5; </a:t>
            </a:r>
            <a:r>
              <a:rPr lang="en-US" sz="1500" dirty="0" err="1">
                <a:latin typeface="Cambria" panose="02040503050406030204" pitchFamily="18" charset="0"/>
              </a:rPr>
              <a:t>i</a:t>
            </a:r>
            <a:r>
              <a:rPr lang="en-US" sz="1500" dirty="0">
                <a:latin typeface="Cambria" panose="02040503050406030204" pitchFamily="18" charset="0"/>
              </a:rPr>
              <a:t>++){</a:t>
            </a:r>
          </a:p>
          <a:p>
            <a:pPr marL="0" lvl="1" algn="just"/>
            <a:r>
              <a:rPr lang="en-US" sz="1500" dirty="0">
                <a:latin typeface="Cambria" panose="02040503050406030204" pitchFamily="18" charset="0"/>
              </a:rPr>
              <a:t>        </a:t>
            </a:r>
            <a:r>
              <a:rPr lang="en-US" sz="1500" dirty="0" err="1">
                <a:latin typeface="Cambria" panose="02040503050406030204" pitchFamily="18" charset="0"/>
              </a:rPr>
              <a:t>int</a:t>
            </a:r>
            <a:r>
              <a:rPr lang="en-US" sz="1500" dirty="0">
                <a:latin typeface="Cambria" panose="02040503050406030204" pitchFamily="18" charset="0"/>
              </a:rPr>
              <a:t> y = </a:t>
            </a:r>
            <a:r>
              <a:rPr lang="en-US" sz="1500" dirty="0" err="1">
                <a:latin typeface="Cambria" panose="02040503050406030204" pitchFamily="18" charset="0"/>
              </a:rPr>
              <a:t>i</a:t>
            </a:r>
            <a:r>
              <a:rPr lang="en-US" sz="1500" dirty="0">
                <a:latin typeface="Cambria" panose="02040503050406030204" pitchFamily="18" charset="0"/>
              </a:rPr>
              <a:t> + a; </a:t>
            </a:r>
          </a:p>
          <a:p>
            <a:pPr marL="0" lvl="1" algn="just"/>
            <a:r>
              <a:rPr lang="en-US" sz="1500" dirty="0">
                <a:latin typeface="Cambria" panose="02040503050406030204" pitchFamily="18" charset="0"/>
              </a:rPr>
              <a:t>        if(y%2 ==0){</a:t>
            </a:r>
          </a:p>
          <a:p>
            <a:pPr marL="0" lvl="1" algn="just"/>
            <a:r>
              <a:rPr lang="en-US" sz="1500" dirty="0">
                <a:latin typeface="Cambria" panose="02040503050406030204" pitchFamily="18" charset="0"/>
              </a:rPr>
              <a:t>            </a:t>
            </a:r>
            <a:r>
              <a:rPr lang="en-US" sz="1500" dirty="0" err="1">
                <a:latin typeface="Cambria" panose="02040503050406030204" pitchFamily="18" charset="0"/>
              </a:rPr>
              <a:t>int</a:t>
            </a:r>
            <a:r>
              <a:rPr lang="en-US" sz="1500" dirty="0">
                <a:latin typeface="Cambria" panose="02040503050406030204" pitchFamily="18" charset="0"/>
              </a:rPr>
              <a:t> z = a * y;</a:t>
            </a:r>
          </a:p>
          <a:p>
            <a:pPr marL="0" lvl="1" algn="just"/>
            <a:r>
              <a:rPr lang="en-US" sz="1500" dirty="0">
                <a:latin typeface="Cambria" panose="02040503050406030204" pitchFamily="18" charset="0"/>
              </a:rPr>
              <a:t>        }</a:t>
            </a:r>
          </a:p>
          <a:p>
            <a:pPr marL="0" lvl="1" algn="just"/>
            <a:r>
              <a:rPr lang="en-US" sz="1500" dirty="0">
                <a:latin typeface="Cambria" panose="02040503050406030204" pitchFamily="18" charset="0"/>
              </a:rPr>
              <a:t>    }</a:t>
            </a:r>
          </a:p>
          <a:p>
            <a:pPr marL="0" lvl="1" algn="just"/>
            <a:r>
              <a:rPr lang="en-US" sz="1500" dirty="0">
                <a:latin typeface="Cambria" panose="02040503050406030204" pitchFamily="18" charset="0"/>
              </a:rPr>
              <a:t>}</a:t>
            </a:r>
          </a:p>
        </p:txBody>
      </p:sp>
      <p:sp>
        <p:nvSpPr>
          <p:cNvPr id="8" name="TextBox 7">
            <a:extLst>
              <a:ext uri="{FF2B5EF4-FFF2-40B4-BE49-F238E27FC236}">
                <a16:creationId xmlns:a16="http://schemas.microsoft.com/office/drawing/2014/main" id="{37C26D19-85DA-834B-9600-C9820C508897}"/>
              </a:ext>
            </a:extLst>
          </p:cNvPr>
          <p:cNvSpPr txBox="1"/>
          <p:nvPr/>
        </p:nvSpPr>
        <p:spPr>
          <a:xfrm>
            <a:off x="3354515" y="3669231"/>
            <a:ext cx="2917698" cy="2503249"/>
          </a:xfrm>
          <a:prstGeom prst="rect">
            <a:avLst/>
          </a:prstGeom>
          <a:solidFill>
            <a:srgbClr val="92D050"/>
          </a:solidFill>
        </p:spPr>
        <p:txBody>
          <a:bodyPr wrap="square" rtlCol="0">
            <a:spAutoFit/>
          </a:bodyPr>
          <a:lstStyle/>
          <a:p>
            <a:pPr algn="just">
              <a:spcAft>
                <a:spcPts val="300"/>
              </a:spcAft>
            </a:pPr>
            <a:r>
              <a:rPr lang="en-US" sz="1500" dirty="0">
                <a:latin typeface="Cambria" panose="02040503050406030204" pitchFamily="18" charset="0"/>
              </a:rPr>
              <a:t>A list of local variables declared in the example is:</a:t>
            </a:r>
          </a:p>
          <a:p>
            <a:pPr marL="342900" lvl="1" indent="-171450">
              <a:buFont typeface="Arial" panose="020B0604020202020204" pitchFamily="34" charset="0"/>
              <a:buChar char="•"/>
            </a:pPr>
            <a:r>
              <a:rPr lang="en-US" sz="1500" dirty="0" err="1">
                <a:latin typeface="Cambria" panose="02040503050406030204" pitchFamily="18" charset="0"/>
              </a:rPr>
              <a:t>int</a:t>
            </a:r>
            <a:r>
              <a:rPr lang="en-US" sz="1500" dirty="0">
                <a:latin typeface="Cambria" panose="02040503050406030204" pitchFamily="18" charset="0"/>
              </a:rPr>
              <a:t> a</a:t>
            </a:r>
          </a:p>
          <a:p>
            <a:pPr marL="342900" lvl="1" indent="-171450">
              <a:spcAft>
                <a:spcPts val="200"/>
              </a:spcAft>
              <a:buFont typeface="Arial" panose="020B0604020202020204" pitchFamily="34" charset="0"/>
              <a:buChar char="•"/>
            </a:pPr>
            <a:r>
              <a:rPr lang="en-US" sz="1500" dirty="0" err="1">
                <a:latin typeface="Cambria" panose="02040503050406030204" pitchFamily="18" charset="0"/>
              </a:rPr>
              <a:t>int</a:t>
            </a:r>
            <a:r>
              <a:rPr lang="en-US" sz="1500" dirty="0">
                <a:latin typeface="Cambria" panose="02040503050406030204" pitchFamily="18" charset="0"/>
              </a:rPr>
              <a:t> x</a:t>
            </a:r>
          </a:p>
          <a:p>
            <a:pPr marL="342900" lvl="1" indent="-171450">
              <a:buFont typeface="Arial" panose="020B0604020202020204" pitchFamily="34" charset="0"/>
              <a:buChar char="•"/>
            </a:pPr>
            <a:r>
              <a:rPr lang="en-US" sz="1500" dirty="0" err="1">
                <a:latin typeface="Cambria" panose="02040503050406030204" pitchFamily="18" charset="0"/>
              </a:rPr>
              <a:t>int</a:t>
            </a:r>
            <a:r>
              <a:rPr lang="en-US" sz="1500" dirty="0">
                <a:latin typeface="Cambria" panose="02040503050406030204" pitchFamily="18" charset="0"/>
              </a:rPr>
              <a:t> </a:t>
            </a:r>
            <a:r>
              <a:rPr lang="en-US" sz="1500" dirty="0" err="1">
                <a:latin typeface="Cambria" panose="02040503050406030204" pitchFamily="18" charset="0"/>
              </a:rPr>
              <a:t>i</a:t>
            </a:r>
            <a:endParaRPr lang="en-US" sz="1500" dirty="0">
              <a:latin typeface="Cambria" panose="02040503050406030204" pitchFamily="18" charset="0"/>
            </a:endParaRPr>
          </a:p>
          <a:p>
            <a:pPr marL="342900" lvl="1" indent="-171450">
              <a:buFont typeface="Arial" panose="020B0604020202020204" pitchFamily="34" charset="0"/>
              <a:buChar char="•"/>
            </a:pPr>
            <a:r>
              <a:rPr lang="en-US" sz="1500" dirty="0" err="1">
                <a:latin typeface="Cambria" panose="02040503050406030204" pitchFamily="18" charset="0"/>
              </a:rPr>
              <a:t>int</a:t>
            </a:r>
            <a:r>
              <a:rPr lang="en-US" sz="1500" dirty="0">
                <a:latin typeface="Cambria" panose="02040503050406030204" pitchFamily="18" charset="0"/>
              </a:rPr>
              <a:t> y</a:t>
            </a:r>
          </a:p>
          <a:p>
            <a:pPr marL="342900" lvl="1" indent="-171450">
              <a:buFont typeface="Arial" panose="020B0604020202020204" pitchFamily="34" charset="0"/>
              <a:buChar char="•"/>
            </a:pPr>
            <a:r>
              <a:rPr lang="en-US" sz="1500" dirty="0" err="1">
                <a:latin typeface="Cambria" panose="02040503050406030204" pitchFamily="18" charset="0"/>
              </a:rPr>
              <a:t>int</a:t>
            </a:r>
            <a:r>
              <a:rPr lang="en-US" sz="1500" dirty="0">
                <a:latin typeface="Cambria" panose="02040503050406030204" pitchFamily="18" charset="0"/>
              </a:rPr>
              <a:t> z</a:t>
            </a:r>
          </a:p>
          <a:p>
            <a:pPr marL="0" lvl="1" algn="just">
              <a:spcBef>
                <a:spcPts val="400"/>
              </a:spcBef>
            </a:pPr>
            <a:r>
              <a:rPr lang="en-US" sz="1500" dirty="0">
                <a:latin typeface="Cambria" panose="02040503050406030204" pitchFamily="18" charset="0"/>
              </a:rPr>
              <a:t>These variables do not have any existence outside the block they were declared.</a:t>
            </a:r>
          </a:p>
        </p:txBody>
      </p:sp>
      <p:sp>
        <p:nvSpPr>
          <p:cNvPr id="9" name="TextBox 8">
            <a:extLst>
              <a:ext uri="{FF2B5EF4-FFF2-40B4-BE49-F238E27FC236}">
                <a16:creationId xmlns:a16="http://schemas.microsoft.com/office/drawing/2014/main" id="{37C26D19-85DA-834B-9600-C9820C508897}"/>
              </a:ext>
            </a:extLst>
          </p:cNvPr>
          <p:cNvSpPr txBox="1"/>
          <p:nvPr/>
        </p:nvSpPr>
        <p:spPr>
          <a:xfrm>
            <a:off x="6312027" y="4130896"/>
            <a:ext cx="2502352" cy="1600438"/>
          </a:xfrm>
          <a:prstGeom prst="rect">
            <a:avLst/>
          </a:prstGeom>
          <a:solidFill>
            <a:schemeClr val="accent3">
              <a:lumMod val="40000"/>
              <a:lumOff val="60000"/>
            </a:schemeClr>
          </a:solidFill>
        </p:spPr>
        <p:txBody>
          <a:bodyPr wrap="square" rtlCol="0">
            <a:spAutoFit/>
          </a:bodyPr>
          <a:lstStyle/>
          <a:p>
            <a:pPr marL="171450" indent="-171450" algn="just">
              <a:buFont typeface="Wingdings" panose="05000000000000000000" pitchFamily="2" charset="2"/>
              <a:buChar char="ü"/>
            </a:pPr>
            <a:r>
              <a:rPr lang="en-US" sz="1400" dirty="0">
                <a:latin typeface="Cambria" panose="02040503050406030204" pitchFamily="18" charset="0"/>
              </a:rPr>
              <a:t>a and x is accessible/exists throughout the whole method.</a:t>
            </a:r>
          </a:p>
          <a:p>
            <a:pPr marL="171450" indent="-171450" algn="just">
              <a:buFont typeface="Wingdings" panose="05000000000000000000" pitchFamily="2" charset="2"/>
              <a:buChar char="ü"/>
            </a:pPr>
            <a:r>
              <a:rPr lang="en-US" sz="1400" dirty="0" err="1">
                <a:latin typeface="Cambria" panose="02040503050406030204" pitchFamily="18" charset="0"/>
              </a:rPr>
              <a:t>i</a:t>
            </a:r>
            <a:r>
              <a:rPr lang="en-US" sz="1400" dirty="0">
                <a:latin typeface="Cambria" panose="02040503050406030204" pitchFamily="18" charset="0"/>
              </a:rPr>
              <a:t> and y is accessible/exists only within the for loop.</a:t>
            </a:r>
          </a:p>
          <a:p>
            <a:pPr marL="171450" indent="-171450" algn="just">
              <a:buFont typeface="Wingdings" panose="05000000000000000000" pitchFamily="2" charset="2"/>
              <a:buChar char="ü"/>
            </a:pPr>
            <a:r>
              <a:rPr lang="en-US" sz="1400" dirty="0">
                <a:latin typeface="Cambria" panose="02040503050406030204" pitchFamily="18" charset="0"/>
              </a:rPr>
              <a:t>z is only accessible/exists inside the if block.</a:t>
            </a:r>
            <a:endParaRPr lang="x-none" sz="1400" dirty="0">
              <a:latin typeface="Cambria" panose="02040503050406030204" pitchFamily="18" charset="0"/>
            </a:endParaRPr>
          </a:p>
        </p:txBody>
      </p:sp>
    </p:spTree>
    <p:extLst>
      <p:ext uri="{BB962C8B-B14F-4D97-AF65-F5344CB8AC3E}">
        <p14:creationId xmlns:p14="http://schemas.microsoft.com/office/powerpoint/2010/main" val="338112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Variable Types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Different Types of Variables</a:t>
            </a:r>
            <a:endParaRPr lang="x-none" dirty="0">
              <a:latin typeface="Cambria" panose="02040503050406030204" pitchFamily="18" charset="0"/>
            </a:endParaRPr>
          </a:p>
        </p:txBody>
      </p:sp>
      <p:sp>
        <p:nvSpPr>
          <p:cNvPr id="7" name="TextBox 6">
            <a:extLst>
              <a:ext uri="{FF2B5EF4-FFF2-40B4-BE49-F238E27FC236}">
                <a16:creationId xmlns:a16="http://schemas.microsoft.com/office/drawing/2014/main" id="{37C26D19-85DA-834B-9600-C9820C508897}"/>
              </a:ext>
            </a:extLst>
          </p:cNvPr>
          <p:cNvSpPr txBox="1"/>
          <p:nvPr/>
        </p:nvSpPr>
        <p:spPr>
          <a:xfrm>
            <a:off x="307822" y="2112731"/>
            <a:ext cx="8521853" cy="3093154"/>
          </a:xfrm>
          <a:prstGeom prst="rect">
            <a:avLst/>
          </a:prstGeom>
          <a:solidFill>
            <a:schemeClr val="accent6">
              <a:lumMod val="40000"/>
              <a:lumOff val="60000"/>
            </a:schemeClr>
          </a:solidFill>
        </p:spPr>
        <p:txBody>
          <a:bodyPr wrap="square" rtlCol="0">
            <a:spAutoFit/>
          </a:bodyPr>
          <a:lstStyle/>
          <a:p>
            <a:pPr marL="0" lvl="1" algn="just"/>
            <a:r>
              <a:rPr lang="en-US" sz="2000" b="1" dirty="0">
                <a:latin typeface="Cambria" panose="02040503050406030204" pitchFamily="18" charset="0"/>
              </a:rPr>
              <a:t>Class Variables</a:t>
            </a:r>
          </a:p>
          <a:p>
            <a:pPr marL="0" lvl="1" algn="just"/>
            <a:endParaRPr lang="en-US" sz="1100" b="1" dirty="0">
              <a:latin typeface="Cambria" panose="02040503050406030204" pitchFamily="18" charset="0"/>
            </a:endParaRPr>
          </a:p>
          <a:p>
            <a:pPr marL="342900" lvl="1" indent="-171450" algn="just">
              <a:spcAft>
                <a:spcPts val="600"/>
              </a:spcAft>
              <a:buFont typeface="Arial" panose="020B0604020202020204" pitchFamily="34" charset="0"/>
              <a:buChar char="•"/>
            </a:pPr>
            <a:r>
              <a:rPr lang="en-US" dirty="0">
                <a:latin typeface="Cambria" panose="02040503050406030204" pitchFamily="18" charset="0"/>
              </a:rPr>
              <a:t>Variables declared inside the scope of a class but outside the scope of any method or constructor are known as Class Variables if and only if the keyword static is used in the declaration of the variable.</a:t>
            </a:r>
          </a:p>
          <a:p>
            <a:pPr marL="342900" lvl="1" indent="-171450" algn="just">
              <a:spcAft>
                <a:spcPts val="600"/>
              </a:spcAft>
              <a:buFont typeface="Arial" panose="020B0604020202020204" pitchFamily="34" charset="0"/>
              <a:buChar char="•"/>
            </a:pPr>
            <a:r>
              <a:rPr lang="en-US" dirty="0">
                <a:latin typeface="Cambria" panose="02040503050406030204" pitchFamily="18" charset="0"/>
              </a:rPr>
              <a:t>It can be accessed from anywhere inside the class it is declared.</a:t>
            </a:r>
          </a:p>
          <a:p>
            <a:pPr marL="342900" lvl="1" indent="-171450" algn="just">
              <a:spcAft>
                <a:spcPts val="600"/>
              </a:spcAft>
              <a:buFont typeface="Arial" panose="020B0604020202020204" pitchFamily="34" charset="0"/>
              <a:buChar char="•"/>
            </a:pPr>
            <a:r>
              <a:rPr lang="en-US" dirty="0">
                <a:latin typeface="Cambria" panose="02040503050406030204" pitchFamily="18" charset="0"/>
              </a:rPr>
              <a:t>It can also be accessed from outside of the class it is declared depending its access modifiers.</a:t>
            </a:r>
          </a:p>
          <a:p>
            <a:pPr marL="342900" lvl="1" indent="-171450" algn="just">
              <a:spcAft>
                <a:spcPts val="600"/>
              </a:spcAft>
              <a:buFont typeface="Arial" panose="020B0604020202020204" pitchFamily="34" charset="0"/>
              <a:buChar char="•"/>
            </a:pPr>
            <a:r>
              <a:rPr lang="en-US" dirty="0">
                <a:latin typeface="Cambria" panose="02040503050406030204" pitchFamily="18" charset="0"/>
              </a:rPr>
              <a:t>We do not need any object to access it. It is accessed using the class name.</a:t>
            </a:r>
          </a:p>
          <a:p>
            <a:pPr marL="342900" lvl="1" indent="-171450" algn="just">
              <a:spcAft>
                <a:spcPts val="600"/>
              </a:spcAft>
              <a:buFont typeface="Arial" panose="020B0604020202020204" pitchFamily="34" charset="0"/>
              <a:buChar char="•"/>
            </a:pPr>
            <a:r>
              <a:rPr lang="en-US" dirty="0">
                <a:latin typeface="Cambria" panose="02040503050406030204" pitchFamily="18" charset="0"/>
              </a:rPr>
              <a:t>All the objects of a class, share the same memory for a class variable.</a:t>
            </a:r>
          </a:p>
        </p:txBody>
      </p:sp>
      <p:sp>
        <p:nvSpPr>
          <p:cNvPr id="8" name="TextBox 7">
            <a:extLst>
              <a:ext uri="{FF2B5EF4-FFF2-40B4-BE49-F238E27FC236}">
                <a16:creationId xmlns:a16="http://schemas.microsoft.com/office/drawing/2014/main" id="{37C26D19-85DA-834B-9600-C9820C508897}"/>
              </a:ext>
            </a:extLst>
          </p:cNvPr>
          <p:cNvSpPr txBox="1"/>
          <p:nvPr/>
        </p:nvSpPr>
        <p:spPr>
          <a:xfrm>
            <a:off x="322111" y="5454552"/>
            <a:ext cx="8507564" cy="369332"/>
          </a:xfrm>
          <a:prstGeom prst="rect">
            <a:avLst/>
          </a:prstGeom>
          <a:solidFill>
            <a:srgbClr val="F2D776"/>
          </a:solidFill>
        </p:spPr>
        <p:txBody>
          <a:bodyPr wrap="square" rtlCol="0">
            <a:spAutoFit/>
          </a:bodyPr>
          <a:lstStyle/>
          <a:p>
            <a:pPr marL="0" lvl="1" algn="just"/>
            <a:r>
              <a:rPr lang="en-US" dirty="0">
                <a:latin typeface="Cambria" panose="02040503050406030204" pitchFamily="18" charset="0"/>
              </a:rPr>
              <a:t>Example and memory representation is given in a later slide.</a:t>
            </a:r>
          </a:p>
        </p:txBody>
      </p:sp>
    </p:spTree>
    <p:extLst>
      <p:ext uri="{BB962C8B-B14F-4D97-AF65-F5344CB8AC3E}">
        <p14:creationId xmlns:p14="http://schemas.microsoft.com/office/powerpoint/2010/main" val="169566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Variable Types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Different Types of Variables</a:t>
            </a:r>
            <a:endParaRPr lang="x-none" dirty="0">
              <a:latin typeface="Cambria" panose="02040503050406030204" pitchFamily="18" charset="0"/>
            </a:endParaRPr>
          </a:p>
        </p:txBody>
      </p:sp>
      <p:sp>
        <p:nvSpPr>
          <p:cNvPr id="7" name="TextBox 6">
            <a:extLst>
              <a:ext uri="{FF2B5EF4-FFF2-40B4-BE49-F238E27FC236}">
                <a16:creationId xmlns:a16="http://schemas.microsoft.com/office/drawing/2014/main" id="{37C26D19-85DA-834B-9600-C9820C508897}"/>
              </a:ext>
            </a:extLst>
          </p:cNvPr>
          <p:cNvSpPr txBox="1"/>
          <p:nvPr/>
        </p:nvSpPr>
        <p:spPr>
          <a:xfrm>
            <a:off x="307822" y="2112731"/>
            <a:ext cx="8521853" cy="3093154"/>
          </a:xfrm>
          <a:prstGeom prst="rect">
            <a:avLst/>
          </a:prstGeom>
          <a:solidFill>
            <a:schemeClr val="accent6">
              <a:lumMod val="40000"/>
              <a:lumOff val="60000"/>
            </a:schemeClr>
          </a:solidFill>
        </p:spPr>
        <p:txBody>
          <a:bodyPr wrap="square" rtlCol="0">
            <a:spAutoFit/>
          </a:bodyPr>
          <a:lstStyle/>
          <a:p>
            <a:pPr marL="0" lvl="1" algn="just"/>
            <a:r>
              <a:rPr lang="en-US" sz="2000" b="1" dirty="0">
                <a:latin typeface="Cambria" panose="02040503050406030204" pitchFamily="18" charset="0"/>
              </a:rPr>
              <a:t>Instance Variables</a:t>
            </a:r>
          </a:p>
          <a:p>
            <a:pPr marL="0" lvl="1" algn="just"/>
            <a:endParaRPr lang="en-US" sz="1100" b="1" dirty="0">
              <a:latin typeface="Cambria" panose="02040503050406030204" pitchFamily="18" charset="0"/>
            </a:endParaRPr>
          </a:p>
          <a:p>
            <a:pPr marL="342900" lvl="1" indent="-171450" algn="just">
              <a:spcAft>
                <a:spcPts val="600"/>
              </a:spcAft>
              <a:buFont typeface="Arial" panose="020B0604020202020204" pitchFamily="34" charset="0"/>
              <a:buChar char="•"/>
            </a:pPr>
            <a:r>
              <a:rPr lang="en-US" dirty="0">
                <a:latin typeface="Cambria" panose="02040503050406030204" pitchFamily="18" charset="0"/>
              </a:rPr>
              <a:t>Variables declared inside the scope of a class but outside the scope of any method or constructor are known as Class Variables if and only if the keyword static is not  used in the declaration of the variable.</a:t>
            </a:r>
          </a:p>
          <a:p>
            <a:pPr marL="342900" lvl="1" indent="-171450" algn="just">
              <a:spcAft>
                <a:spcPts val="600"/>
              </a:spcAft>
              <a:buFont typeface="Arial" panose="020B0604020202020204" pitchFamily="34" charset="0"/>
              <a:buChar char="•"/>
            </a:pPr>
            <a:r>
              <a:rPr lang="en-US" dirty="0">
                <a:latin typeface="Cambria" panose="02040503050406030204" pitchFamily="18" charset="0"/>
              </a:rPr>
              <a:t>It can be accessed from anywhere inside the class it is declared.</a:t>
            </a:r>
          </a:p>
          <a:p>
            <a:pPr marL="342900" lvl="1" indent="-171450" algn="just">
              <a:spcAft>
                <a:spcPts val="600"/>
              </a:spcAft>
              <a:buFont typeface="Arial" panose="020B0604020202020204" pitchFamily="34" charset="0"/>
              <a:buChar char="•"/>
            </a:pPr>
            <a:r>
              <a:rPr lang="en-US" dirty="0">
                <a:latin typeface="Cambria" panose="02040503050406030204" pitchFamily="18" charset="0"/>
              </a:rPr>
              <a:t>It can also be accessed from outside of the class it is declared depending its access modifiers.</a:t>
            </a:r>
          </a:p>
          <a:p>
            <a:pPr marL="342900" lvl="1" indent="-171450" algn="just">
              <a:spcAft>
                <a:spcPts val="600"/>
              </a:spcAft>
              <a:buFont typeface="Arial" panose="020B0604020202020204" pitchFamily="34" charset="0"/>
              <a:buChar char="•"/>
            </a:pPr>
            <a:r>
              <a:rPr lang="en-US" dirty="0">
                <a:latin typeface="Cambria" panose="02040503050406030204" pitchFamily="18" charset="0"/>
              </a:rPr>
              <a:t>We have to use an object to access it.</a:t>
            </a:r>
          </a:p>
          <a:p>
            <a:pPr marL="342900" lvl="1" indent="-171450" algn="just">
              <a:spcAft>
                <a:spcPts val="600"/>
              </a:spcAft>
              <a:buFont typeface="Arial" panose="020B0604020202020204" pitchFamily="34" charset="0"/>
              <a:buChar char="•"/>
            </a:pPr>
            <a:r>
              <a:rPr lang="en-US" dirty="0">
                <a:latin typeface="Cambria" panose="02040503050406030204" pitchFamily="18" charset="0"/>
              </a:rPr>
              <a:t>Each of the objects of a class, hold different memory for an instance variable.</a:t>
            </a:r>
          </a:p>
        </p:txBody>
      </p:sp>
      <p:sp>
        <p:nvSpPr>
          <p:cNvPr id="8" name="TextBox 7">
            <a:extLst>
              <a:ext uri="{FF2B5EF4-FFF2-40B4-BE49-F238E27FC236}">
                <a16:creationId xmlns:a16="http://schemas.microsoft.com/office/drawing/2014/main" id="{37C26D19-85DA-834B-9600-C9820C508897}"/>
              </a:ext>
            </a:extLst>
          </p:cNvPr>
          <p:cNvSpPr txBox="1"/>
          <p:nvPr/>
        </p:nvSpPr>
        <p:spPr>
          <a:xfrm>
            <a:off x="322111" y="5454552"/>
            <a:ext cx="8507564" cy="369332"/>
          </a:xfrm>
          <a:prstGeom prst="rect">
            <a:avLst/>
          </a:prstGeom>
          <a:solidFill>
            <a:srgbClr val="F2D776"/>
          </a:solidFill>
        </p:spPr>
        <p:txBody>
          <a:bodyPr wrap="square" rtlCol="0">
            <a:spAutoFit/>
          </a:bodyPr>
          <a:lstStyle/>
          <a:p>
            <a:pPr marL="0" lvl="1" algn="just"/>
            <a:r>
              <a:rPr lang="en-US" dirty="0">
                <a:latin typeface="Cambria" panose="02040503050406030204" pitchFamily="18" charset="0"/>
              </a:rPr>
              <a:t>Example and memory representation is given in a the next slide.</a:t>
            </a:r>
          </a:p>
        </p:txBody>
      </p:sp>
    </p:spTree>
    <p:extLst>
      <p:ext uri="{BB962C8B-B14F-4D97-AF65-F5344CB8AC3E}">
        <p14:creationId xmlns:p14="http://schemas.microsoft.com/office/powerpoint/2010/main" val="205867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Variable Types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Example of Different Types of Variables</a:t>
            </a:r>
            <a:endParaRPr lang="x-none" dirty="0">
              <a:latin typeface="Cambria" panose="02040503050406030204" pitchFamily="18" charset="0"/>
            </a:endParaRPr>
          </a:p>
        </p:txBody>
      </p:sp>
      <p:sp>
        <p:nvSpPr>
          <p:cNvPr id="8" name="TextBox 7">
            <a:extLst>
              <a:ext uri="{FF2B5EF4-FFF2-40B4-BE49-F238E27FC236}">
                <a16:creationId xmlns:a16="http://schemas.microsoft.com/office/drawing/2014/main" id="{37C26D19-85DA-834B-9600-C9820C508897}"/>
              </a:ext>
            </a:extLst>
          </p:cNvPr>
          <p:cNvSpPr txBox="1"/>
          <p:nvPr/>
        </p:nvSpPr>
        <p:spPr>
          <a:xfrm>
            <a:off x="285751" y="2059923"/>
            <a:ext cx="4629149" cy="4093428"/>
          </a:xfrm>
          <a:prstGeom prst="rect">
            <a:avLst/>
          </a:prstGeom>
          <a:solidFill>
            <a:srgbClr val="F2D776"/>
          </a:solidFill>
        </p:spPr>
        <p:txBody>
          <a:bodyPr wrap="square" rtlCol="0">
            <a:spAutoFit/>
          </a:bodyPr>
          <a:lstStyle/>
          <a:p>
            <a:pPr marL="0" lvl="1" algn="just"/>
            <a:r>
              <a:rPr lang="en-US" sz="1550" dirty="0">
                <a:latin typeface="Cambria" panose="02040503050406030204" pitchFamily="18" charset="0"/>
              </a:rPr>
              <a:t>class Account{</a:t>
            </a:r>
          </a:p>
          <a:p>
            <a:pPr marL="0" lvl="1" algn="just">
              <a:tabLst>
                <a:tab pos="228600" algn="l"/>
                <a:tab pos="457200" algn="l"/>
                <a:tab pos="685800" algn="l"/>
              </a:tabLst>
            </a:pPr>
            <a:r>
              <a:rPr lang="en-US" sz="1550" dirty="0">
                <a:latin typeface="Cambria" panose="02040503050406030204" pitchFamily="18" charset="0"/>
              </a:rPr>
              <a:t>	private </a:t>
            </a:r>
            <a:r>
              <a:rPr lang="en-US" sz="1550" dirty="0" err="1">
                <a:latin typeface="Cambria" panose="02040503050406030204" pitchFamily="18" charset="0"/>
              </a:rPr>
              <a:t>int</a:t>
            </a:r>
            <a:r>
              <a:rPr lang="en-US" sz="1550" dirty="0">
                <a:latin typeface="Cambria" panose="02040503050406030204" pitchFamily="18" charset="0"/>
              </a:rPr>
              <a:t>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228600" algn="l"/>
                <a:tab pos="457200" algn="l"/>
                <a:tab pos="685800" algn="l"/>
              </a:tabLst>
            </a:pPr>
            <a:r>
              <a:rPr lang="en-US" sz="1550" dirty="0">
                <a:latin typeface="Cambria" panose="02040503050406030204" pitchFamily="18" charset="0"/>
              </a:rPr>
              <a:t>	private double balance;</a:t>
            </a:r>
          </a:p>
          <a:p>
            <a:pPr marL="0" lvl="1" algn="just">
              <a:tabLst>
                <a:tab pos="228600" algn="l"/>
                <a:tab pos="457200" algn="l"/>
                <a:tab pos="685800" algn="l"/>
              </a:tabLst>
            </a:pPr>
            <a:r>
              <a:rPr lang="en-US" sz="1550" dirty="0">
                <a:latin typeface="Cambria" panose="02040503050406030204" pitchFamily="18" charset="0"/>
              </a:rPr>
              <a:t>	public static double </a:t>
            </a:r>
            <a:r>
              <a:rPr lang="en-US" sz="1550" dirty="0" err="1">
                <a:latin typeface="Cambria" panose="02040503050406030204" pitchFamily="18" charset="0"/>
              </a:rPr>
              <a:t>perDayTransactionLimit</a:t>
            </a:r>
            <a:r>
              <a:rPr lang="en-US" sz="1550" dirty="0">
                <a:latin typeface="Cambria" panose="02040503050406030204" pitchFamily="18" charset="0"/>
              </a:rPr>
              <a:t>;</a:t>
            </a:r>
          </a:p>
          <a:p>
            <a:pPr marL="0" lvl="1" algn="just">
              <a:tabLst>
                <a:tab pos="228600" algn="l"/>
                <a:tab pos="457200" algn="l"/>
                <a:tab pos="685800" algn="l"/>
              </a:tabLst>
            </a:pPr>
            <a:r>
              <a:rPr lang="en-US" sz="1200" dirty="0">
                <a:latin typeface="Cambria" panose="02040503050406030204" pitchFamily="18" charset="0"/>
              </a:rPr>
              <a:t>	</a:t>
            </a:r>
            <a:endParaRPr lang="en-US" sz="1100" dirty="0">
              <a:latin typeface="Cambria" panose="02040503050406030204" pitchFamily="18" charset="0"/>
            </a:endParaRPr>
          </a:p>
          <a:p>
            <a:pPr marL="0" lvl="1" algn="just">
              <a:tabLst>
                <a:tab pos="228600" algn="l"/>
                <a:tab pos="457200" algn="l"/>
                <a:tab pos="685800" algn="l"/>
              </a:tabLst>
            </a:pPr>
            <a:r>
              <a:rPr lang="en-US" sz="1550" dirty="0">
                <a:latin typeface="Cambria" panose="02040503050406030204" pitchFamily="18" charset="0"/>
              </a:rPr>
              <a:t>	public Account( ){ }</a:t>
            </a:r>
          </a:p>
          <a:p>
            <a:pPr marL="0" lvl="1" algn="just">
              <a:tabLst>
                <a:tab pos="228600" algn="l"/>
                <a:tab pos="457200" algn="l"/>
                <a:tab pos="685800" algn="l"/>
              </a:tabLst>
            </a:pPr>
            <a:r>
              <a:rPr lang="en-US" sz="1550" dirty="0">
                <a:latin typeface="Cambria" panose="02040503050406030204" pitchFamily="18" charset="0"/>
              </a:rPr>
              <a:t>	public Account(</a:t>
            </a:r>
            <a:r>
              <a:rPr lang="en-US" sz="1550" dirty="0" err="1">
                <a:latin typeface="Cambria" panose="02040503050406030204" pitchFamily="18" charset="0"/>
              </a:rPr>
              <a:t>int</a:t>
            </a:r>
            <a:r>
              <a:rPr lang="en-US" sz="1550" dirty="0">
                <a:latin typeface="Cambria" panose="02040503050406030204" pitchFamily="18" charset="0"/>
              </a:rPr>
              <a:t> an, double b){</a:t>
            </a:r>
          </a:p>
          <a:p>
            <a:pPr marL="0" lvl="1" algn="just">
              <a:tabLst>
                <a:tab pos="228600" algn="l"/>
                <a:tab pos="457200" algn="l"/>
                <a:tab pos="685800" algn="l"/>
                <a:tab pos="2343150" algn="l"/>
              </a:tabLst>
            </a:pPr>
            <a:r>
              <a:rPr lang="en-US" sz="1550" dirty="0">
                <a:latin typeface="Cambria" panose="02040503050406030204" pitchFamily="18" charset="0"/>
              </a:rPr>
              <a:t>		</a:t>
            </a:r>
            <a:r>
              <a:rPr lang="en-US" sz="1550" dirty="0" err="1">
                <a:latin typeface="Cambria" panose="02040503050406030204" pitchFamily="18" charset="0"/>
              </a:rPr>
              <a:t>accountNo</a:t>
            </a:r>
            <a:r>
              <a:rPr lang="en-US" sz="1550" dirty="0">
                <a:latin typeface="Cambria" panose="02040503050406030204" pitchFamily="18" charset="0"/>
              </a:rPr>
              <a:t> = an; 	balance = b;</a:t>
            </a:r>
          </a:p>
          <a:p>
            <a:pPr marL="0" lvl="1" algn="just">
              <a:tabLst>
                <a:tab pos="228600" algn="l"/>
                <a:tab pos="457200" algn="l"/>
                <a:tab pos="685800" algn="l"/>
              </a:tabLst>
            </a:pPr>
            <a:r>
              <a:rPr lang="en-US" sz="1550" dirty="0">
                <a:latin typeface="Cambria" panose="02040503050406030204" pitchFamily="18" charset="0"/>
              </a:rPr>
              <a:t>	}</a:t>
            </a:r>
          </a:p>
          <a:p>
            <a:pPr marL="0" lvl="1" algn="just">
              <a:tabLst>
                <a:tab pos="228600" algn="l"/>
                <a:tab pos="457200" algn="l"/>
                <a:tab pos="685800" algn="l"/>
              </a:tabLst>
            </a:pPr>
            <a:r>
              <a:rPr lang="en-US" sz="1550" dirty="0">
                <a:latin typeface="Cambria" panose="02040503050406030204" pitchFamily="18" charset="0"/>
              </a:rPr>
              <a:t>	public void </a:t>
            </a:r>
            <a:r>
              <a:rPr lang="en-US" sz="1550" dirty="0" err="1">
                <a:latin typeface="Cambria" panose="02040503050406030204" pitchFamily="18" charset="0"/>
              </a:rPr>
              <a:t>addInterest</a:t>
            </a:r>
            <a:r>
              <a:rPr lang="en-US" sz="1550" dirty="0">
                <a:latin typeface="Cambria" panose="02040503050406030204" pitchFamily="18" charset="0"/>
              </a:rPr>
              <a:t>(double rate){</a:t>
            </a:r>
          </a:p>
          <a:p>
            <a:pPr marL="0" lvl="1" algn="just">
              <a:tabLst>
                <a:tab pos="228600" algn="l"/>
                <a:tab pos="457200" algn="l"/>
                <a:tab pos="685800" algn="l"/>
              </a:tabLst>
            </a:pPr>
            <a:r>
              <a:rPr lang="en-US" sz="1550" dirty="0">
                <a:latin typeface="Cambria" panose="02040503050406030204" pitchFamily="18" charset="0"/>
              </a:rPr>
              <a:t>		balance  = balance + (balance * rate / 100);</a:t>
            </a:r>
          </a:p>
          <a:p>
            <a:pPr marL="0" lvl="1" algn="just">
              <a:tabLst>
                <a:tab pos="228600" algn="l"/>
                <a:tab pos="457200" algn="l"/>
                <a:tab pos="685800" algn="l"/>
              </a:tabLst>
            </a:pPr>
            <a:r>
              <a:rPr lang="en-US" sz="1550" dirty="0">
                <a:latin typeface="Cambria" panose="02040503050406030204" pitchFamily="18" charset="0"/>
              </a:rPr>
              <a:t>	}</a:t>
            </a:r>
          </a:p>
          <a:p>
            <a:pPr marL="0" lvl="1" algn="just">
              <a:tabLst>
                <a:tab pos="228600" algn="l"/>
                <a:tab pos="457200" algn="l"/>
                <a:tab pos="685800" algn="l"/>
              </a:tabLst>
            </a:pPr>
            <a:r>
              <a:rPr lang="en-US" sz="1550" dirty="0">
                <a:latin typeface="Cambria" panose="02040503050406030204" pitchFamily="18" charset="0"/>
              </a:rPr>
              <a:t>	public void show( ){</a:t>
            </a:r>
          </a:p>
          <a:p>
            <a:pPr marL="0" lvl="1" algn="just">
              <a:tabLst>
                <a:tab pos="228600" algn="l"/>
                <a:tab pos="457200" algn="l"/>
                <a:tab pos="685800" algn="l"/>
              </a:tabLst>
            </a:pPr>
            <a:r>
              <a:rPr lang="en-US" sz="1550" dirty="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a:t>
            </a:r>
            <a:r>
              <a:rPr lang="en-US" sz="1550" dirty="0" err="1">
                <a:latin typeface="Cambria" panose="02040503050406030204" pitchFamily="18" charset="0"/>
              </a:rPr>
              <a:t>AccountNo</a:t>
            </a:r>
            <a:r>
              <a:rPr lang="en-US" sz="1550" dirty="0">
                <a:latin typeface="Cambria" panose="02040503050406030204" pitchFamily="18" charset="0"/>
              </a:rPr>
              <a:t>: ”+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228600" algn="l"/>
                <a:tab pos="457200" algn="l"/>
                <a:tab pos="685800" algn="l"/>
              </a:tabLst>
            </a:pPr>
            <a:r>
              <a:rPr lang="en-US" sz="1550" dirty="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(“Balance: ”+ balance);</a:t>
            </a:r>
          </a:p>
          <a:p>
            <a:pPr marL="0" lvl="1" algn="just">
              <a:tabLst>
                <a:tab pos="228600" algn="l"/>
                <a:tab pos="457200" algn="l"/>
                <a:tab pos="685800" algn="l"/>
              </a:tabLst>
            </a:pPr>
            <a:r>
              <a:rPr lang="en-US" sz="1550" dirty="0">
                <a:latin typeface="Cambria" panose="02040503050406030204" pitchFamily="18" charset="0"/>
              </a:rPr>
              <a:t>	}</a:t>
            </a:r>
          </a:p>
          <a:p>
            <a:pPr marL="0" lvl="1" algn="just">
              <a:tabLst>
                <a:tab pos="228600" algn="l"/>
                <a:tab pos="457200" algn="l"/>
                <a:tab pos="685800" algn="l"/>
              </a:tabLst>
            </a:pPr>
            <a:r>
              <a:rPr lang="en-US" sz="1550" dirty="0">
                <a:latin typeface="Cambria" panose="02040503050406030204" pitchFamily="18" charset="0"/>
              </a:rPr>
              <a:t>}</a:t>
            </a:r>
          </a:p>
        </p:txBody>
      </p:sp>
      <p:sp>
        <p:nvSpPr>
          <p:cNvPr id="9" name="TextBox 8">
            <a:extLst>
              <a:ext uri="{FF2B5EF4-FFF2-40B4-BE49-F238E27FC236}">
                <a16:creationId xmlns:a16="http://schemas.microsoft.com/office/drawing/2014/main" id="{37C26D19-85DA-834B-9600-C9820C508897}"/>
              </a:ext>
            </a:extLst>
          </p:cNvPr>
          <p:cNvSpPr txBox="1"/>
          <p:nvPr/>
        </p:nvSpPr>
        <p:spPr>
          <a:xfrm>
            <a:off x="5011863" y="2059923"/>
            <a:ext cx="3846385" cy="830997"/>
          </a:xfrm>
          <a:prstGeom prst="rect">
            <a:avLst/>
          </a:prstGeom>
          <a:solidFill>
            <a:srgbClr val="CC3300"/>
          </a:solidFill>
        </p:spPr>
        <p:txBody>
          <a:bodyPr wrap="square" rtlCol="0">
            <a:spAutoFit/>
          </a:bodyPr>
          <a:lstStyle/>
          <a:p>
            <a:pPr algn="just">
              <a:spcAft>
                <a:spcPts val="300"/>
              </a:spcAft>
            </a:pPr>
            <a:r>
              <a:rPr lang="en-US" sz="1600" dirty="0">
                <a:latin typeface="Cambria" panose="02040503050406030204" pitchFamily="18" charset="0"/>
              </a:rPr>
              <a:t>Can you identify which ones are local variables, which ones are class variables and which ones are instance variables?</a:t>
            </a:r>
          </a:p>
        </p:txBody>
      </p:sp>
      <p:graphicFrame>
        <p:nvGraphicFramePr>
          <p:cNvPr id="3" name="Table 2"/>
          <p:cNvGraphicFramePr>
            <a:graphicFrameLocks noGrp="1"/>
          </p:cNvGraphicFramePr>
          <p:nvPr>
            <p:extLst>
              <p:ext uri="{D42A27DB-BD31-4B8C-83A1-F6EECF244321}">
                <p14:modId xmlns:p14="http://schemas.microsoft.com/office/powerpoint/2010/main" val="1349842247"/>
              </p:ext>
            </p:extLst>
          </p:nvPr>
        </p:nvGraphicFramePr>
        <p:xfrm>
          <a:off x="5011864" y="3122163"/>
          <a:ext cx="3846385" cy="1112520"/>
        </p:xfrm>
        <a:graphic>
          <a:graphicData uri="http://schemas.openxmlformats.org/drawingml/2006/table">
            <a:tbl>
              <a:tblPr firstRow="1" bandRow="1">
                <a:tableStyleId>{5940675A-B579-460E-94D1-54222C63F5DA}</a:tableStyleId>
              </a:tblPr>
              <a:tblGrid>
                <a:gridCol w="1660399">
                  <a:extLst>
                    <a:ext uri="{9D8B030D-6E8A-4147-A177-3AD203B41FA5}">
                      <a16:colId xmlns:a16="http://schemas.microsoft.com/office/drawing/2014/main" val="20000"/>
                    </a:ext>
                  </a:extLst>
                </a:gridCol>
                <a:gridCol w="2185986">
                  <a:extLst>
                    <a:ext uri="{9D8B030D-6E8A-4147-A177-3AD203B41FA5}">
                      <a16:colId xmlns:a16="http://schemas.microsoft.com/office/drawing/2014/main" val="20001"/>
                    </a:ext>
                  </a:extLst>
                </a:gridCol>
              </a:tblGrid>
              <a:tr h="370840">
                <a:tc>
                  <a:txBody>
                    <a:bodyPr/>
                    <a:lstStyle/>
                    <a:p>
                      <a:r>
                        <a:rPr lang="en-US" sz="1500" dirty="0">
                          <a:latin typeface="Cambria" panose="02040503050406030204" pitchFamily="18" charset="0"/>
                        </a:rPr>
                        <a:t>Local Variable</a:t>
                      </a:r>
                    </a:p>
                  </a:txBody>
                  <a:tcPr anchor="ctr">
                    <a:solidFill>
                      <a:srgbClr val="CB8AD2"/>
                    </a:solidFill>
                  </a:tcPr>
                </a:tc>
                <a:tc>
                  <a:txBody>
                    <a:bodyPr/>
                    <a:lstStyle/>
                    <a:p>
                      <a:pPr algn="l"/>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500" dirty="0">
                          <a:latin typeface="Cambria" panose="02040503050406030204" pitchFamily="18" charset="0"/>
                        </a:rPr>
                        <a:t>Class Variable</a:t>
                      </a: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sz="1500" dirty="0">
                          <a:latin typeface="Cambria" panose="02040503050406030204" pitchFamily="18" charset="0"/>
                        </a:rPr>
                        <a:t>Instance Variable</a:t>
                      </a: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554396747"/>
              </p:ext>
            </p:extLst>
          </p:nvPr>
        </p:nvGraphicFramePr>
        <p:xfrm>
          <a:off x="5011864" y="3120059"/>
          <a:ext cx="3846385" cy="1112520"/>
        </p:xfrm>
        <a:graphic>
          <a:graphicData uri="http://schemas.openxmlformats.org/drawingml/2006/table">
            <a:tbl>
              <a:tblPr firstRow="1" bandRow="1">
                <a:tableStyleId>{5940675A-B579-460E-94D1-54222C63F5DA}</a:tableStyleId>
              </a:tblPr>
              <a:tblGrid>
                <a:gridCol w="1660399">
                  <a:extLst>
                    <a:ext uri="{9D8B030D-6E8A-4147-A177-3AD203B41FA5}">
                      <a16:colId xmlns:a16="http://schemas.microsoft.com/office/drawing/2014/main" val="20000"/>
                    </a:ext>
                  </a:extLst>
                </a:gridCol>
                <a:gridCol w="2185986">
                  <a:extLst>
                    <a:ext uri="{9D8B030D-6E8A-4147-A177-3AD203B41FA5}">
                      <a16:colId xmlns:a16="http://schemas.microsoft.com/office/drawing/2014/main" val="20001"/>
                    </a:ext>
                  </a:extLst>
                </a:gridCol>
              </a:tblGrid>
              <a:tr h="370840">
                <a:tc>
                  <a:txBody>
                    <a:bodyPr/>
                    <a:lstStyle/>
                    <a:p>
                      <a:r>
                        <a:rPr lang="en-US" sz="1500" dirty="0">
                          <a:latin typeface="Cambria" panose="02040503050406030204" pitchFamily="18" charset="0"/>
                        </a:rPr>
                        <a:t>Local Variable</a:t>
                      </a:r>
                    </a:p>
                  </a:txBody>
                  <a:tcPr anchor="ctr">
                    <a:solidFill>
                      <a:srgbClr val="CB8AD2"/>
                    </a:solidFill>
                  </a:tcPr>
                </a:tc>
                <a:tc>
                  <a:txBody>
                    <a:bodyPr/>
                    <a:lstStyle/>
                    <a:p>
                      <a:pPr algn="l"/>
                      <a:r>
                        <a:rPr lang="en-US" sz="1400" dirty="0">
                          <a:latin typeface="Cambria" panose="02040503050406030204" pitchFamily="18" charset="0"/>
                        </a:rPr>
                        <a:t>an, b, rate</a:t>
                      </a: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500" dirty="0">
                          <a:latin typeface="Cambria" panose="02040503050406030204" pitchFamily="18" charset="0"/>
                        </a:rPr>
                        <a:t>Class Variable</a:t>
                      </a: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sz="1500" dirty="0">
                          <a:latin typeface="Cambria" panose="02040503050406030204" pitchFamily="18" charset="0"/>
                        </a:rPr>
                        <a:t>Instance Variable</a:t>
                      </a: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802573180"/>
              </p:ext>
            </p:extLst>
          </p:nvPr>
        </p:nvGraphicFramePr>
        <p:xfrm>
          <a:off x="5011862" y="3122163"/>
          <a:ext cx="3846385" cy="1112520"/>
        </p:xfrm>
        <a:graphic>
          <a:graphicData uri="http://schemas.openxmlformats.org/drawingml/2006/table">
            <a:tbl>
              <a:tblPr firstRow="1" bandRow="1">
                <a:tableStyleId>{5940675A-B579-460E-94D1-54222C63F5DA}</a:tableStyleId>
              </a:tblPr>
              <a:tblGrid>
                <a:gridCol w="1660399">
                  <a:extLst>
                    <a:ext uri="{9D8B030D-6E8A-4147-A177-3AD203B41FA5}">
                      <a16:colId xmlns:a16="http://schemas.microsoft.com/office/drawing/2014/main" val="20000"/>
                    </a:ext>
                  </a:extLst>
                </a:gridCol>
                <a:gridCol w="2185986">
                  <a:extLst>
                    <a:ext uri="{9D8B030D-6E8A-4147-A177-3AD203B41FA5}">
                      <a16:colId xmlns:a16="http://schemas.microsoft.com/office/drawing/2014/main" val="20001"/>
                    </a:ext>
                  </a:extLst>
                </a:gridCol>
              </a:tblGrid>
              <a:tr h="370840">
                <a:tc>
                  <a:txBody>
                    <a:bodyPr/>
                    <a:lstStyle/>
                    <a:p>
                      <a:r>
                        <a:rPr lang="en-US" sz="1500" dirty="0">
                          <a:latin typeface="Cambria" panose="02040503050406030204" pitchFamily="18" charset="0"/>
                        </a:rPr>
                        <a:t>Local Variable</a:t>
                      </a:r>
                    </a:p>
                  </a:txBody>
                  <a:tcPr anchor="ctr">
                    <a:solidFill>
                      <a:srgbClr val="CB8AD2"/>
                    </a:solidFill>
                  </a:tcPr>
                </a:tc>
                <a:tc>
                  <a:txBody>
                    <a:bodyPr/>
                    <a:lstStyle/>
                    <a:p>
                      <a:pPr algn="l"/>
                      <a:r>
                        <a:rPr lang="en-US" sz="1400" dirty="0">
                          <a:latin typeface="Cambria" panose="02040503050406030204" pitchFamily="18" charset="0"/>
                        </a:rPr>
                        <a:t>an, b, rate</a:t>
                      </a: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500" dirty="0">
                          <a:latin typeface="Cambria" panose="02040503050406030204" pitchFamily="18" charset="0"/>
                        </a:rPr>
                        <a:t>Class Variable</a:t>
                      </a:r>
                    </a:p>
                  </a:txBody>
                  <a:tcPr anchor="ctr">
                    <a:solidFill>
                      <a:srgbClr val="CB8AD2"/>
                    </a:solidFill>
                  </a:tcPr>
                </a:tc>
                <a:tc>
                  <a:txBody>
                    <a:bodyPr/>
                    <a:lstStyle/>
                    <a:p>
                      <a:r>
                        <a:rPr lang="en-US" sz="1400" dirty="0" err="1">
                          <a:latin typeface="Cambria" panose="02040503050406030204" pitchFamily="18" charset="0"/>
                        </a:rPr>
                        <a:t>perDayTransactionLimit</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sz="1500" dirty="0">
                          <a:latin typeface="Cambria" panose="02040503050406030204" pitchFamily="18" charset="0"/>
                        </a:rPr>
                        <a:t>Instance Variable</a:t>
                      </a: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564899812"/>
              </p:ext>
            </p:extLst>
          </p:nvPr>
        </p:nvGraphicFramePr>
        <p:xfrm>
          <a:off x="5011864" y="3129057"/>
          <a:ext cx="3846385" cy="1112520"/>
        </p:xfrm>
        <a:graphic>
          <a:graphicData uri="http://schemas.openxmlformats.org/drawingml/2006/table">
            <a:tbl>
              <a:tblPr firstRow="1" bandRow="1">
                <a:tableStyleId>{5940675A-B579-460E-94D1-54222C63F5DA}</a:tableStyleId>
              </a:tblPr>
              <a:tblGrid>
                <a:gridCol w="1660399">
                  <a:extLst>
                    <a:ext uri="{9D8B030D-6E8A-4147-A177-3AD203B41FA5}">
                      <a16:colId xmlns:a16="http://schemas.microsoft.com/office/drawing/2014/main" val="20000"/>
                    </a:ext>
                  </a:extLst>
                </a:gridCol>
                <a:gridCol w="2185986">
                  <a:extLst>
                    <a:ext uri="{9D8B030D-6E8A-4147-A177-3AD203B41FA5}">
                      <a16:colId xmlns:a16="http://schemas.microsoft.com/office/drawing/2014/main" val="20001"/>
                    </a:ext>
                  </a:extLst>
                </a:gridCol>
              </a:tblGrid>
              <a:tr h="370840">
                <a:tc>
                  <a:txBody>
                    <a:bodyPr/>
                    <a:lstStyle/>
                    <a:p>
                      <a:r>
                        <a:rPr lang="en-US" sz="1500" dirty="0">
                          <a:latin typeface="Cambria" panose="02040503050406030204" pitchFamily="18" charset="0"/>
                        </a:rPr>
                        <a:t>Local Variable</a:t>
                      </a:r>
                    </a:p>
                  </a:txBody>
                  <a:tcPr anchor="ctr">
                    <a:solidFill>
                      <a:srgbClr val="CB8AD2"/>
                    </a:solidFill>
                  </a:tcPr>
                </a:tc>
                <a:tc>
                  <a:txBody>
                    <a:bodyPr/>
                    <a:lstStyle/>
                    <a:p>
                      <a:pPr algn="l"/>
                      <a:r>
                        <a:rPr lang="en-US" sz="1400" dirty="0">
                          <a:latin typeface="Cambria" panose="02040503050406030204" pitchFamily="18" charset="0"/>
                        </a:rPr>
                        <a:t>an, b, rate</a:t>
                      </a: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500" dirty="0">
                          <a:latin typeface="Cambria" panose="02040503050406030204" pitchFamily="18" charset="0"/>
                        </a:rPr>
                        <a:t>Class Variable</a:t>
                      </a:r>
                    </a:p>
                  </a:txBody>
                  <a:tcPr anchor="ctr">
                    <a:solidFill>
                      <a:srgbClr val="CB8AD2"/>
                    </a:solidFill>
                  </a:tcPr>
                </a:tc>
                <a:tc>
                  <a:txBody>
                    <a:bodyPr/>
                    <a:lstStyle/>
                    <a:p>
                      <a:r>
                        <a:rPr lang="en-US" sz="1400" dirty="0" err="1">
                          <a:latin typeface="Cambria" panose="02040503050406030204" pitchFamily="18" charset="0"/>
                        </a:rPr>
                        <a:t>perDayTransactionLimit</a:t>
                      </a:r>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sz="1500" dirty="0">
                          <a:latin typeface="Cambria" panose="02040503050406030204" pitchFamily="18" charset="0"/>
                        </a:rPr>
                        <a:t>Instance Variable</a:t>
                      </a:r>
                    </a:p>
                  </a:txBody>
                  <a:tcPr anchor="ctr">
                    <a:solidFill>
                      <a:srgbClr val="CB8AD2"/>
                    </a:solidFill>
                  </a:tcPr>
                </a:tc>
                <a:tc>
                  <a:txBody>
                    <a:bodyPr/>
                    <a:lstStyle/>
                    <a:p>
                      <a:r>
                        <a:rPr lang="en-US" sz="1400" dirty="0" err="1">
                          <a:latin typeface="Cambria" panose="02040503050406030204" pitchFamily="18" charset="0"/>
                        </a:rPr>
                        <a:t>accountNo</a:t>
                      </a:r>
                      <a:r>
                        <a:rPr lang="en-US" sz="1400" dirty="0">
                          <a:latin typeface="Cambria" panose="02040503050406030204" pitchFamily="18" charset="0"/>
                        </a:rPr>
                        <a:t>, balance</a:t>
                      </a:r>
                    </a:p>
                  </a:txBody>
                  <a:tcPr anchor="ct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955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Variable Types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a:latin typeface="Cambria" panose="02040503050406030204" pitchFamily="18" charset="0"/>
              </a:rPr>
              <a:t>Memory </a:t>
            </a:r>
            <a:r>
              <a:rPr lang="en-US" dirty="0">
                <a:latin typeface="Cambria" panose="02040503050406030204" pitchFamily="18" charset="0"/>
              </a:rPr>
              <a:t>Representation of Different Types of Variables</a:t>
            </a:r>
            <a:endParaRPr lang="x-none" dirty="0">
              <a:latin typeface="Cambria" panose="02040503050406030204" pitchFamily="18" charset="0"/>
            </a:endParaRPr>
          </a:p>
        </p:txBody>
      </p:sp>
      <p:sp>
        <p:nvSpPr>
          <p:cNvPr id="8" name="TextBox 7">
            <a:extLst>
              <a:ext uri="{FF2B5EF4-FFF2-40B4-BE49-F238E27FC236}">
                <a16:creationId xmlns:a16="http://schemas.microsoft.com/office/drawing/2014/main" id="{37C26D19-85DA-834B-9600-C9820C508897}"/>
              </a:ext>
            </a:extLst>
          </p:cNvPr>
          <p:cNvSpPr txBox="1"/>
          <p:nvPr/>
        </p:nvSpPr>
        <p:spPr>
          <a:xfrm>
            <a:off x="285751" y="2059923"/>
            <a:ext cx="4629149" cy="4093428"/>
          </a:xfrm>
          <a:prstGeom prst="rect">
            <a:avLst/>
          </a:prstGeom>
          <a:solidFill>
            <a:srgbClr val="F2D776"/>
          </a:solidFill>
        </p:spPr>
        <p:txBody>
          <a:bodyPr wrap="square" rtlCol="0">
            <a:spAutoFit/>
          </a:bodyPr>
          <a:lstStyle/>
          <a:p>
            <a:pPr marL="0" lvl="1" algn="just"/>
            <a:r>
              <a:rPr lang="en-US" sz="1550" dirty="0">
                <a:latin typeface="Cambria" panose="02040503050406030204" pitchFamily="18" charset="0"/>
              </a:rPr>
              <a:t>class Account{</a:t>
            </a:r>
          </a:p>
          <a:p>
            <a:pPr marL="0" lvl="1" algn="just">
              <a:tabLst>
                <a:tab pos="171450" algn="l"/>
                <a:tab pos="457200" algn="l"/>
                <a:tab pos="685800" algn="l"/>
              </a:tabLst>
            </a:pPr>
            <a:r>
              <a:rPr lang="en-US" sz="1550" dirty="0">
                <a:latin typeface="Cambria" panose="02040503050406030204" pitchFamily="18" charset="0"/>
              </a:rPr>
              <a:t>	private </a:t>
            </a:r>
            <a:r>
              <a:rPr lang="en-US" sz="1550" dirty="0" err="1">
                <a:latin typeface="Cambria" panose="02040503050406030204" pitchFamily="18" charset="0"/>
              </a:rPr>
              <a:t>int</a:t>
            </a:r>
            <a:r>
              <a:rPr lang="en-US" sz="1550" dirty="0">
                <a:latin typeface="Cambria" panose="02040503050406030204" pitchFamily="18" charset="0"/>
              </a:rPr>
              <a:t>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private double balance;</a:t>
            </a:r>
          </a:p>
          <a:p>
            <a:pPr marL="0" lvl="1" algn="just">
              <a:tabLst>
                <a:tab pos="171450" algn="l"/>
                <a:tab pos="457200" algn="l"/>
                <a:tab pos="685800" algn="l"/>
              </a:tabLst>
            </a:pPr>
            <a:r>
              <a:rPr lang="en-US" sz="1550" dirty="0">
                <a:latin typeface="Cambria" panose="02040503050406030204" pitchFamily="18" charset="0"/>
              </a:rPr>
              <a:t>	public static double </a:t>
            </a:r>
            <a:r>
              <a:rPr lang="en-US" sz="1550" dirty="0" err="1">
                <a:latin typeface="Cambria" panose="02040503050406030204" pitchFamily="18" charset="0"/>
              </a:rPr>
              <a:t>perDayTransactionLimit</a:t>
            </a:r>
            <a:r>
              <a:rPr lang="en-US" sz="1550" dirty="0">
                <a:latin typeface="Cambria" panose="02040503050406030204" pitchFamily="18" charset="0"/>
              </a:rPr>
              <a:t>= 500;</a:t>
            </a:r>
          </a:p>
          <a:p>
            <a:pPr marL="0" lvl="1" algn="just">
              <a:tabLst>
                <a:tab pos="171450" algn="l"/>
                <a:tab pos="457200" algn="l"/>
                <a:tab pos="685800" algn="l"/>
              </a:tabLst>
            </a:pPr>
            <a:r>
              <a:rPr lang="en-US" sz="1200" dirty="0">
                <a:latin typeface="Cambria" panose="02040503050406030204" pitchFamily="18" charset="0"/>
              </a:rPr>
              <a:t>	</a:t>
            </a:r>
            <a:endParaRPr lang="en-US" sz="1100" dirty="0">
              <a:latin typeface="Cambria" panose="02040503050406030204" pitchFamily="18" charset="0"/>
            </a:endParaRPr>
          </a:p>
          <a:p>
            <a:pPr marL="0" lvl="1" algn="just">
              <a:tabLst>
                <a:tab pos="171450" algn="l"/>
                <a:tab pos="457200" algn="l"/>
                <a:tab pos="685800" algn="l"/>
              </a:tabLst>
            </a:pPr>
            <a:r>
              <a:rPr lang="en-US" sz="1550" dirty="0">
                <a:latin typeface="Cambria" panose="02040503050406030204" pitchFamily="18" charset="0"/>
              </a:rPr>
              <a:t>	public Account( ){ }</a:t>
            </a:r>
          </a:p>
          <a:p>
            <a:pPr marL="0" lvl="1" algn="just">
              <a:tabLst>
                <a:tab pos="171450" algn="l"/>
                <a:tab pos="457200" algn="l"/>
                <a:tab pos="685800" algn="l"/>
              </a:tabLst>
            </a:pPr>
            <a:r>
              <a:rPr lang="en-US" sz="1550" dirty="0">
                <a:latin typeface="Cambria" panose="02040503050406030204" pitchFamily="18" charset="0"/>
              </a:rPr>
              <a:t>	public Account(</a:t>
            </a:r>
            <a:r>
              <a:rPr lang="en-US" sz="1550" dirty="0" err="1">
                <a:latin typeface="Cambria" panose="02040503050406030204" pitchFamily="18" charset="0"/>
              </a:rPr>
              <a:t>int</a:t>
            </a:r>
            <a:r>
              <a:rPr lang="en-US" sz="1550" dirty="0">
                <a:latin typeface="Cambria" panose="02040503050406030204" pitchFamily="18" charset="0"/>
              </a:rPr>
              <a:t> an, double b){</a:t>
            </a:r>
          </a:p>
          <a:p>
            <a:pPr marL="0" lvl="1" algn="just">
              <a:tabLst>
                <a:tab pos="171450" algn="l"/>
                <a:tab pos="457200" algn="l"/>
                <a:tab pos="685800" algn="l"/>
                <a:tab pos="2286000" algn="l"/>
              </a:tabLst>
            </a:pPr>
            <a:r>
              <a:rPr lang="en-US" sz="1550" dirty="0">
                <a:latin typeface="Cambria" panose="02040503050406030204" pitchFamily="18" charset="0"/>
              </a:rPr>
              <a:t>		</a:t>
            </a:r>
            <a:r>
              <a:rPr lang="en-US" sz="1550" dirty="0" err="1">
                <a:latin typeface="Cambria" panose="02040503050406030204" pitchFamily="18" charset="0"/>
              </a:rPr>
              <a:t>accountNo</a:t>
            </a:r>
            <a:r>
              <a:rPr lang="en-US" sz="1550" dirty="0">
                <a:latin typeface="Cambria" panose="02040503050406030204" pitchFamily="18" charset="0"/>
              </a:rPr>
              <a:t> = an;	balance = b;</a:t>
            </a:r>
          </a:p>
          <a:p>
            <a:pPr marL="0" lvl="1" algn="just">
              <a:tabLst>
                <a:tab pos="171450" algn="l"/>
                <a:tab pos="457200" algn="l"/>
                <a:tab pos="685800" algn="l"/>
              </a:tabLst>
            </a:pPr>
            <a:r>
              <a:rPr lang="en-US" sz="1550" dirty="0">
                <a:latin typeface="Cambria" panose="02040503050406030204" pitchFamily="18" charset="0"/>
              </a:rPr>
              <a:t>	}</a:t>
            </a:r>
          </a:p>
          <a:p>
            <a:pPr marL="0" lvl="1" algn="just">
              <a:tabLst>
                <a:tab pos="171450" algn="l"/>
                <a:tab pos="457200" algn="l"/>
                <a:tab pos="685800" algn="l"/>
              </a:tabLst>
            </a:pPr>
            <a:r>
              <a:rPr lang="en-US" sz="1550" dirty="0">
                <a:latin typeface="Cambria" panose="02040503050406030204" pitchFamily="18" charset="0"/>
              </a:rPr>
              <a:t>	public void </a:t>
            </a:r>
            <a:r>
              <a:rPr lang="en-US" sz="1550" dirty="0" err="1">
                <a:latin typeface="Cambria" panose="02040503050406030204" pitchFamily="18" charset="0"/>
              </a:rPr>
              <a:t>addInterest</a:t>
            </a:r>
            <a:r>
              <a:rPr lang="en-US" sz="1550" dirty="0">
                <a:latin typeface="Cambria" panose="02040503050406030204" pitchFamily="18" charset="0"/>
              </a:rPr>
              <a:t>(double rate){</a:t>
            </a:r>
          </a:p>
          <a:p>
            <a:pPr marL="0" lvl="1" algn="just">
              <a:tabLst>
                <a:tab pos="171450" algn="l"/>
                <a:tab pos="457200" algn="l"/>
                <a:tab pos="685800" algn="l"/>
              </a:tabLst>
            </a:pPr>
            <a:r>
              <a:rPr lang="en-US" sz="1550" dirty="0">
                <a:latin typeface="Cambria" panose="02040503050406030204" pitchFamily="18" charset="0"/>
              </a:rPr>
              <a:t>		balance  = balance + (balance * rate / 100);</a:t>
            </a:r>
          </a:p>
          <a:p>
            <a:pPr marL="0" lvl="1" algn="just">
              <a:tabLst>
                <a:tab pos="171450" algn="l"/>
                <a:tab pos="457200" algn="l"/>
                <a:tab pos="685800" algn="l"/>
              </a:tabLst>
            </a:pPr>
            <a:r>
              <a:rPr lang="en-US" sz="1550" dirty="0">
                <a:latin typeface="Cambria" panose="02040503050406030204" pitchFamily="18" charset="0"/>
              </a:rPr>
              <a:t>	}</a:t>
            </a:r>
          </a:p>
          <a:p>
            <a:pPr marL="0" lvl="1" algn="just">
              <a:tabLst>
                <a:tab pos="171450" algn="l"/>
                <a:tab pos="457200" algn="l"/>
                <a:tab pos="685800" algn="l"/>
              </a:tabLst>
            </a:pPr>
            <a:r>
              <a:rPr lang="en-US" sz="1550" dirty="0">
                <a:latin typeface="Cambria" panose="02040503050406030204" pitchFamily="18" charset="0"/>
              </a:rPr>
              <a:t>	public void show( ){</a:t>
            </a:r>
          </a:p>
          <a:p>
            <a:pPr marL="0" lvl="1" algn="just">
              <a:tabLst>
                <a:tab pos="171450" algn="l"/>
                <a:tab pos="457200" algn="l"/>
                <a:tab pos="685800" algn="l"/>
              </a:tabLst>
            </a:pPr>
            <a:r>
              <a:rPr lang="en-US" sz="1550" dirty="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a:t>
            </a:r>
            <a:r>
              <a:rPr lang="en-US" sz="1550" dirty="0" err="1">
                <a:latin typeface="Cambria" panose="02040503050406030204" pitchFamily="18" charset="0"/>
              </a:rPr>
              <a:t>AccountNo</a:t>
            </a:r>
            <a:r>
              <a:rPr lang="en-US" sz="1550" dirty="0">
                <a:latin typeface="Cambria" panose="02040503050406030204" pitchFamily="18" charset="0"/>
              </a:rPr>
              <a:t>: ”+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(“Balance: ”+ balance);</a:t>
            </a:r>
          </a:p>
          <a:p>
            <a:pPr marL="0" lvl="1" algn="just">
              <a:tabLst>
                <a:tab pos="171450" algn="l"/>
                <a:tab pos="457200" algn="l"/>
                <a:tab pos="685800" algn="l"/>
              </a:tabLst>
            </a:pPr>
            <a:r>
              <a:rPr lang="en-US" sz="1550" dirty="0">
                <a:latin typeface="Cambria" panose="02040503050406030204" pitchFamily="18" charset="0"/>
              </a:rPr>
              <a:t>	}</a:t>
            </a:r>
          </a:p>
          <a:p>
            <a:pPr marL="0" lvl="1" algn="just">
              <a:tabLst>
                <a:tab pos="228600" algn="l"/>
                <a:tab pos="457200" algn="l"/>
                <a:tab pos="685800" algn="l"/>
              </a:tabLst>
            </a:pPr>
            <a:r>
              <a:rPr lang="en-US" sz="1550" dirty="0">
                <a:latin typeface="Cambria" panose="02040503050406030204" pitchFamily="18" charset="0"/>
              </a:rPr>
              <a:t>}</a:t>
            </a:r>
          </a:p>
        </p:txBody>
      </p:sp>
      <p:sp>
        <p:nvSpPr>
          <p:cNvPr id="9" name="TextBox 8">
            <a:extLst>
              <a:ext uri="{FF2B5EF4-FFF2-40B4-BE49-F238E27FC236}">
                <a16:creationId xmlns:a16="http://schemas.microsoft.com/office/drawing/2014/main" id="{37C26D19-85DA-834B-9600-C9820C508897}"/>
              </a:ext>
            </a:extLst>
          </p:cNvPr>
          <p:cNvSpPr txBox="1"/>
          <p:nvPr/>
        </p:nvSpPr>
        <p:spPr>
          <a:xfrm>
            <a:off x="5011861" y="3292135"/>
            <a:ext cx="3846385" cy="584775"/>
          </a:xfrm>
          <a:prstGeom prst="rect">
            <a:avLst/>
          </a:prstGeom>
          <a:solidFill>
            <a:srgbClr val="CC3300"/>
          </a:solidFill>
        </p:spPr>
        <p:txBody>
          <a:bodyPr wrap="square" rtlCol="0">
            <a:spAutoFit/>
          </a:bodyPr>
          <a:lstStyle/>
          <a:p>
            <a:pPr algn="just">
              <a:spcAft>
                <a:spcPts val="300"/>
              </a:spcAft>
            </a:pPr>
            <a:r>
              <a:rPr lang="en-US" sz="1600" dirty="0">
                <a:latin typeface="Cambria" panose="02040503050406030204" pitchFamily="18" charset="0"/>
              </a:rPr>
              <a:t>What will be the memory representation for an object of account?</a:t>
            </a:r>
          </a:p>
        </p:txBody>
      </p:sp>
      <p:sp>
        <p:nvSpPr>
          <p:cNvPr id="10" name="TextBox 9">
            <a:extLst>
              <a:ext uri="{FF2B5EF4-FFF2-40B4-BE49-F238E27FC236}">
                <a16:creationId xmlns:a16="http://schemas.microsoft.com/office/drawing/2014/main" id="{37C26D19-85DA-834B-9600-C9820C508897}"/>
              </a:ext>
            </a:extLst>
          </p:cNvPr>
          <p:cNvSpPr txBox="1"/>
          <p:nvPr/>
        </p:nvSpPr>
        <p:spPr>
          <a:xfrm>
            <a:off x="5011862" y="2078721"/>
            <a:ext cx="3846385" cy="1154162"/>
          </a:xfrm>
          <a:prstGeom prst="rect">
            <a:avLst/>
          </a:prstGeom>
          <a:solidFill>
            <a:srgbClr val="F2D776"/>
          </a:solidFill>
        </p:spPr>
        <p:txBody>
          <a:bodyPr wrap="square" rtlCol="0">
            <a:spAutoFit/>
          </a:bodyPr>
          <a:lstStyle/>
          <a:p>
            <a:pPr algn="just">
              <a:spcAft>
                <a:spcPts val="300"/>
              </a:spcAft>
            </a:pPr>
            <a:r>
              <a:rPr lang="en-US" sz="1600" dirty="0">
                <a:latin typeface="Cambria" panose="02040503050406030204" pitchFamily="18" charset="0"/>
              </a:rPr>
              <a:t>Lets assume that we are creating two objects of this account class:</a:t>
            </a:r>
          </a:p>
          <a:p>
            <a:pPr algn="just">
              <a:spcAft>
                <a:spcPts val="300"/>
              </a:spcAft>
            </a:pPr>
            <a:r>
              <a:rPr lang="en-US" sz="1600" dirty="0">
                <a:latin typeface="Cambria" panose="02040503050406030204" pitchFamily="18" charset="0"/>
              </a:rPr>
              <a:t>Account a1 = new Account(1111, 200.0);</a:t>
            </a:r>
          </a:p>
          <a:p>
            <a:pPr algn="just">
              <a:spcAft>
                <a:spcPts val="300"/>
              </a:spcAft>
            </a:pPr>
            <a:r>
              <a:rPr lang="en-US" sz="1600" dirty="0">
                <a:latin typeface="Cambria" panose="02040503050406030204" pitchFamily="18" charset="0"/>
              </a:rPr>
              <a:t>Account a2 = new Account(1112, 250.0);</a:t>
            </a:r>
          </a:p>
        </p:txBody>
      </p:sp>
      <p:graphicFrame>
        <p:nvGraphicFramePr>
          <p:cNvPr id="11" name="Table 10"/>
          <p:cNvGraphicFramePr>
            <a:graphicFrameLocks noGrp="1"/>
          </p:cNvGraphicFramePr>
          <p:nvPr>
            <p:extLst>
              <p:ext uri="{D42A27DB-BD31-4B8C-83A1-F6EECF244321}">
                <p14:modId xmlns:p14="http://schemas.microsoft.com/office/powerpoint/2010/main" val="796788988"/>
              </p:ext>
            </p:extLst>
          </p:nvPr>
        </p:nvGraphicFramePr>
        <p:xfrm>
          <a:off x="5011864" y="4122511"/>
          <a:ext cx="1831849" cy="741680"/>
        </p:xfrm>
        <a:graphic>
          <a:graphicData uri="http://schemas.openxmlformats.org/drawingml/2006/table">
            <a:tbl>
              <a:tblPr firstRow="1" bandRow="1">
                <a:tableStyleId>{5940675A-B579-460E-94D1-54222C63F5DA}</a:tableStyleId>
              </a:tblPr>
              <a:tblGrid>
                <a:gridCol w="1131761">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370840">
                <a:tc>
                  <a:txBody>
                    <a:bodyPr/>
                    <a:lstStyle/>
                    <a:p>
                      <a:r>
                        <a:rPr lang="en-US" sz="1500" dirty="0" err="1">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400" dirty="0">
                          <a:latin typeface="Cambria" panose="02040503050406030204" pitchFamily="18" charset="0"/>
                        </a:rPr>
                        <a:t>balance</a:t>
                      </a: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83069702"/>
              </p:ext>
            </p:extLst>
          </p:nvPr>
        </p:nvGraphicFramePr>
        <p:xfrm>
          <a:off x="7026398" y="4122511"/>
          <a:ext cx="1831849" cy="741680"/>
        </p:xfrm>
        <a:graphic>
          <a:graphicData uri="http://schemas.openxmlformats.org/drawingml/2006/table">
            <a:tbl>
              <a:tblPr firstRow="1" bandRow="1">
                <a:tableStyleId>{5940675A-B579-460E-94D1-54222C63F5DA}</a:tableStyleId>
              </a:tblPr>
              <a:tblGrid>
                <a:gridCol w="1131761">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370840">
                <a:tc>
                  <a:txBody>
                    <a:bodyPr/>
                    <a:lstStyle/>
                    <a:p>
                      <a:r>
                        <a:rPr lang="en-US" sz="1500" dirty="0" err="1">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a:latin typeface="Cambria" panose="02040503050406030204" pitchFamily="18" charset="0"/>
                        </a:rPr>
                        <a:t>1112</a:t>
                      </a: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400" dirty="0">
                          <a:latin typeface="Cambria" panose="02040503050406030204" pitchFamily="18" charset="0"/>
                        </a:rPr>
                        <a:t>balance</a:t>
                      </a:r>
                    </a:p>
                  </a:txBody>
                  <a:tcPr anchor="ctr">
                    <a:solidFill>
                      <a:srgbClr val="CB8AD2"/>
                    </a:solidFill>
                  </a:tcPr>
                </a:tc>
                <a:tc>
                  <a:txBody>
                    <a:bodyPr/>
                    <a:lstStyle/>
                    <a:p>
                      <a:r>
                        <a:rPr lang="en-US" sz="1400" dirty="0">
                          <a:latin typeface="Cambria" panose="02040503050406030204" pitchFamily="18" charset="0"/>
                        </a:rPr>
                        <a:t>250.0</a:t>
                      </a: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21170711"/>
              </p:ext>
            </p:extLst>
          </p:nvPr>
        </p:nvGraphicFramePr>
        <p:xfrm>
          <a:off x="5433341" y="5382979"/>
          <a:ext cx="3003424" cy="370840"/>
        </p:xfrm>
        <a:graphic>
          <a:graphicData uri="http://schemas.openxmlformats.org/drawingml/2006/table">
            <a:tbl>
              <a:tblPr firstRow="1" bandRow="1">
                <a:tableStyleId>{5940675A-B579-460E-94D1-54222C63F5DA}</a:tableStyleId>
              </a:tblPr>
              <a:tblGrid>
                <a:gridCol w="2274761">
                  <a:extLst>
                    <a:ext uri="{9D8B030D-6E8A-4147-A177-3AD203B41FA5}">
                      <a16:colId xmlns:a16="http://schemas.microsoft.com/office/drawing/2014/main" val="20000"/>
                    </a:ext>
                  </a:extLst>
                </a:gridCol>
                <a:gridCol w="728663">
                  <a:extLst>
                    <a:ext uri="{9D8B030D-6E8A-4147-A177-3AD203B41FA5}">
                      <a16:colId xmlns:a16="http://schemas.microsoft.com/office/drawing/2014/main" val="20001"/>
                    </a:ext>
                  </a:extLst>
                </a:gridCol>
              </a:tblGrid>
              <a:tr h="370840">
                <a:tc>
                  <a:txBody>
                    <a:bodyPr/>
                    <a:lstStyle/>
                    <a:p>
                      <a:r>
                        <a:rPr lang="en-US" sz="1500" dirty="0" err="1">
                          <a:latin typeface="Cambria" panose="02040503050406030204" pitchFamily="18" charset="0"/>
                        </a:rPr>
                        <a:t>perDayTransactionLimit</a:t>
                      </a:r>
                      <a:endParaRPr lang="en-US" sz="1500" dirty="0">
                        <a:latin typeface="Cambria" panose="02040503050406030204" pitchFamily="18" charset="0"/>
                      </a:endParaRPr>
                    </a:p>
                  </a:txBody>
                  <a:tcPr anchor="ctr">
                    <a:solidFill>
                      <a:srgbClr val="CB8AD2"/>
                    </a:solidFill>
                  </a:tcPr>
                </a:tc>
                <a:tc>
                  <a:txBody>
                    <a:bodyPr/>
                    <a:lstStyle/>
                    <a:p>
                      <a:pPr algn="l"/>
                      <a:endParaRPr lang="en-US" sz="1400" dirty="0">
                        <a:latin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0"/>
                  </a:ext>
                </a:extLst>
              </a:tr>
            </a:tbl>
          </a:graphicData>
        </a:graphic>
      </p:graphicFrame>
      <p:sp>
        <p:nvSpPr>
          <p:cNvPr id="4" name="TextBox 3"/>
          <p:cNvSpPr txBox="1"/>
          <p:nvPr/>
        </p:nvSpPr>
        <p:spPr>
          <a:xfrm>
            <a:off x="5680564" y="4907375"/>
            <a:ext cx="445847" cy="369012"/>
          </a:xfrm>
          <a:prstGeom prst="rect">
            <a:avLst/>
          </a:prstGeom>
          <a:noFill/>
          <a:ln>
            <a:solidFill>
              <a:schemeClr val="tx1"/>
            </a:solidFill>
          </a:ln>
        </p:spPr>
        <p:txBody>
          <a:bodyPr wrap="square" rtlCol="0">
            <a:spAutoFit/>
          </a:bodyPr>
          <a:lstStyle/>
          <a:p>
            <a:r>
              <a:rPr lang="en-US" dirty="0">
                <a:latin typeface="Cambria" panose="02040503050406030204" pitchFamily="18" charset="0"/>
              </a:rPr>
              <a:t>a1</a:t>
            </a:r>
          </a:p>
        </p:txBody>
      </p:sp>
      <p:sp>
        <p:nvSpPr>
          <p:cNvPr id="17" name="TextBox 16"/>
          <p:cNvSpPr txBox="1"/>
          <p:nvPr/>
        </p:nvSpPr>
        <p:spPr>
          <a:xfrm>
            <a:off x="7695098" y="4905789"/>
            <a:ext cx="494447" cy="369332"/>
          </a:xfrm>
          <a:prstGeom prst="rect">
            <a:avLst/>
          </a:prstGeom>
          <a:noFill/>
          <a:ln>
            <a:solidFill>
              <a:schemeClr val="tx1"/>
            </a:solidFill>
          </a:ln>
        </p:spPr>
        <p:txBody>
          <a:bodyPr wrap="square" rtlCol="0">
            <a:spAutoFit/>
          </a:bodyPr>
          <a:lstStyle/>
          <a:p>
            <a:r>
              <a:rPr lang="en-US" dirty="0">
                <a:latin typeface="Cambria" panose="02040503050406030204" pitchFamily="18" charset="0"/>
              </a:rPr>
              <a:t>a2</a:t>
            </a:r>
          </a:p>
        </p:txBody>
      </p:sp>
      <p:graphicFrame>
        <p:nvGraphicFramePr>
          <p:cNvPr id="18" name="Table 17"/>
          <p:cNvGraphicFramePr>
            <a:graphicFrameLocks noGrp="1"/>
          </p:cNvGraphicFramePr>
          <p:nvPr>
            <p:extLst>
              <p:ext uri="{D42A27DB-BD31-4B8C-83A1-F6EECF244321}">
                <p14:modId xmlns:p14="http://schemas.microsoft.com/office/powerpoint/2010/main" val="1300777692"/>
              </p:ext>
            </p:extLst>
          </p:nvPr>
        </p:nvGraphicFramePr>
        <p:xfrm>
          <a:off x="5006004" y="4122831"/>
          <a:ext cx="1831849" cy="741680"/>
        </p:xfrm>
        <a:graphic>
          <a:graphicData uri="http://schemas.openxmlformats.org/drawingml/2006/table">
            <a:tbl>
              <a:tblPr firstRow="1" bandRow="1">
                <a:tableStyleId>{5940675A-B579-460E-94D1-54222C63F5DA}</a:tableStyleId>
              </a:tblPr>
              <a:tblGrid>
                <a:gridCol w="1131761">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370840">
                <a:tc>
                  <a:txBody>
                    <a:bodyPr/>
                    <a:lstStyle/>
                    <a:p>
                      <a:r>
                        <a:rPr lang="en-US" sz="1500" dirty="0" err="1">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a:latin typeface="Cambria" panose="02040503050406030204" pitchFamily="18" charset="0"/>
                        </a:rPr>
                        <a:t>1111</a:t>
                      </a: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400" dirty="0">
                          <a:latin typeface="Cambria" panose="02040503050406030204" pitchFamily="18" charset="0"/>
                        </a:rPr>
                        <a:t>balance</a:t>
                      </a:r>
                    </a:p>
                  </a:txBody>
                  <a:tcPr anchor="ctr">
                    <a:solidFill>
                      <a:srgbClr val="CB8AD2"/>
                    </a:solidFill>
                  </a:tcPr>
                </a:tc>
                <a:tc>
                  <a:txBody>
                    <a:bodyPr/>
                    <a:lstStyle/>
                    <a:p>
                      <a:r>
                        <a:rPr lang="en-US" sz="1400" dirty="0">
                          <a:latin typeface="Cambria" panose="02040503050406030204" pitchFamily="18" charset="0"/>
                        </a:rPr>
                        <a:t>200.0</a:t>
                      </a: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2413292"/>
              </p:ext>
            </p:extLst>
          </p:nvPr>
        </p:nvGraphicFramePr>
        <p:xfrm>
          <a:off x="5433341" y="5379885"/>
          <a:ext cx="3003424" cy="370840"/>
        </p:xfrm>
        <a:graphic>
          <a:graphicData uri="http://schemas.openxmlformats.org/drawingml/2006/table">
            <a:tbl>
              <a:tblPr firstRow="1" bandRow="1">
                <a:tableStyleId>{5940675A-B579-460E-94D1-54222C63F5DA}</a:tableStyleId>
              </a:tblPr>
              <a:tblGrid>
                <a:gridCol w="2274761">
                  <a:extLst>
                    <a:ext uri="{9D8B030D-6E8A-4147-A177-3AD203B41FA5}">
                      <a16:colId xmlns:a16="http://schemas.microsoft.com/office/drawing/2014/main" val="20000"/>
                    </a:ext>
                  </a:extLst>
                </a:gridCol>
                <a:gridCol w="728663">
                  <a:extLst>
                    <a:ext uri="{9D8B030D-6E8A-4147-A177-3AD203B41FA5}">
                      <a16:colId xmlns:a16="http://schemas.microsoft.com/office/drawing/2014/main" val="20001"/>
                    </a:ext>
                  </a:extLst>
                </a:gridCol>
              </a:tblGrid>
              <a:tr h="370840">
                <a:tc>
                  <a:txBody>
                    <a:bodyPr/>
                    <a:lstStyle/>
                    <a:p>
                      <a:r>
                        <a:rPr lang="en-US" sz="1500" dirty="0" err="1">
                          <a:latin typeface="Cambria" panose="02040503050406030204" pitchFamily="18" charset="0"/>
                        </a:rPr>
                        <a:t>perDayTransactionLimit</a:t>
                      </a:r>
                      <a:endParaRPr lang="en-US" sz="1500" dirty="0">
                        <a:latin typeface="Cambria" panose="02040503050406030204" pitchFamily="18" charset="0"/>
                      </a:endParaRPr>
                    </a:p>
                  </a:txBody>
                  <a:tcPr anchor="ctr">
                    <a:solidFill>
                      <a:srgbClr val="CB8AD2"/>
                    </a:solidFill>
                  </a:tcPr>
                </a:tc>
                <a:tc>
                  <a:txBody>
                    <a:bodyPr/>
                    <a:lstStyle/>
                    <a:p>
                      <a:pPr algn="l"/>
                      <a:r>
                        <a:rPr lang="en-US" sz="1400" dirty="0">
                          <a:latin typeface="Cambria" panose="02040503050406030204" pitchFamily="18" charset="0"/>
                        </a:rPr>
                        <a:t>500</a:t>
                      </a:r>
                    </a:p>
                  </a:txBody>
                  <a:tcPr anchor="ctr">
                    <a:solidFill>
                      <a:schemeClr val="accent3">
                        <a:lumMod val="40000"/>
                        <a:lumOff val="60000"/>
                      </a:schemeClr>
                    </a:solidFill>
                  </a:tcPr>
                </a:tc>
                <a:extLst>
                  <a:ext uri="{0D108BD9-81ED-4DB2-BD59-A6C34878D82A}">
                    <a16:rowId xmlns:a16="http://schemas.microsoft.com/office/drawing/2014/main" val="10000"/>
                  </a:ext>
                </a:extLst>
              </a:tr>
            </a:tbl>
          </a:graphicData>
        </a:graphic>
      </p:graphicFrame>
      <p:cxnSp>
        <p:nvCxnSpPr>
          <p:cNvPr id="32" name="Curved Connector 31"/>
          <p:cNvCxnSpPr>
            <a:stCxn id="4" idx="3"/>
            <a:endCxn id="19" idx="0"/>
          </p:cNvCxnSpPr>
          <p:nvPr/>
        </p:nvCxnSpPr>
        <p:spPr>
          <a:xfrm>
            <a:off x="6126411" y="5091881"/>
            <a:ext cx="808642" cy="288004"/>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Curved Connector 34"/>
          <p:cNvCxnSpPr>
            <a:stCxn id="17" idx="1"/>
            <a:endCxn id="19" idx="0"/>
          </p:cNvCxnSpPr>
          <p:nvPr/>
        </p:nvCxnSpPr>
        <p:spPr>
          <a:xfrm rot="10800000" flipV="1">
            <a:off x="6935054" y="5090455"/>
            <a:ext cx="760045" cy="289430"/>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862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par>
                                <p:cTn id="46" presetID="10" presetClass="entr" presetSubtype="0"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4"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Variable Types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Memory Representation of Different Types of Variables</a:t>
            </a:r>
            <a:endParaRPr lang="x-none" dirty="0">
              <a:latin typeface="Cambria" panose="02040503050406030204" pitchFamily="18" charset="0"/>
            </a:endParaRPr>
          </a:p>
        </p:txBody>
      </p:sp>
      <p:sp>
        <p:nvSpPr>
          <p:cNvPr id="8" name="TextBox 7">
            <a:extLst>
              <a:ext uri="{FF2B5EF4-FFF2-40B4-BE49-F238E27FC236}">
                <a16:creationId xmlns:a16="http://schemas.microsoft.com/office/drawing/2014/main" id="{37C26D19-85DA-834B-9600-C9820C508897}"/>
              </a:ext>
            </a:extLst>
          </p:cNvPr>
          <p:cNvSpPr txBox="1"/>
          <p:nvPr/>
        </p:nvSpPr>
        <p:spPr>
          <a:xfrm>
            <a:off x="285751" y="2059923"/>
            <a:ext cx="4629149" cy="4093428"/>
          </a:xfrm>
          <a:prstGeom prst="rect">
            <a:avLst/>
          </a:prstGeom>
          <a:solidFill>
            <a:srgbClr val="F2D776"/>
          </a:solidFill>
        </p:spPr>
        <p:txBody>
          <a:bodyPr wrap="square" rtlCol="0">
            <a:spAutoFit/>
          </a:bodyPr>
          <a:lstStyle/>
          <a:p>
            <a:pPr marL="0" lvl="1" algn="just"/>
            <a:r>
              <a:rPr lang="en-US" sz="1550" dirty="0">
                <a:latin typeface="Cambria" panose="02040503050406030204" pitchFamily="18" charset="0"/>
              </a:rPr>
              <a:t>class Account{</a:t>
            </a:r>
          </a:p>
          <a:p>
            <a:pPr marL="0" lvl="1" algn="just">
              <a:tabLst>
                <a:tab pos="171450" algn="l"/>
                <a:tab pos="457200" algn="l"/>
                <a:tab pos="685800" algn="l"/>
              </a:tabLst>
            </a:pPr>
            <a:r>
              <a:rPr lang="en-US" sz="1550" dirty="0">
                <a:latin typeface="Cambria" panose="02040503050406030204" pitchFamily="18" charset="0"/>
              </a:rPr>
              <a:t>	private </a:t>
            </a:r>
            <a:r>
              <a:rPr lang="en-US" sz="1550" dirty="0" err="1">
                <a:latin typeface="Cambria" panose="02040503050406030204" pitchFamily="18" charset="0"/>
              </a:rPr>
              <a:t>int</a:t>
            </a:r>
            <a:r>
              <a:rPr lang="en-US" sz="1550" dirty="0">
                <a:latin typeface="Cambria" panose="02040503050406030204" pitchFamily="18" charset="0"/>
              </a:rPr>
              <a:t>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private double balance;</a:t>
            </a:r>
          </a:p>
          <a:p>
            <a:pPr marL="0" lvl="1" algn="just">
              <a:tabLst>
                <a:tab pos="171450" algn="l"/>
                <a:tab pos="457200" algn="l"/>
                <a:tab pos="685800" algn="l"/>
              </a:tabLst>
            </a:pPr>
            <a:r>
              <a:rPr lang="en-US" sz="1550" dirty="0">
                <a:latin typeface="Cambria" panose="02040503050406030204" pitchFamily="18" charset="0"/>
              </a:rPr>
              <a:t>	public static double </a:t>
            </a:r>
            <a:r>
              <a:rPr lang="en-US" sz="1550" dirty="0" err="1">
                <a:latin typeface="Cambria" panose="02040503050406030204" pitchFamily="18" charset="0"/>
              </a:rPr>
              <a:t>perDayTransactionLimit</a:t>
            </a:r>
            <a:r>
              <a:rPr lang="en-US" sz="1550" dirty="0">
                <a:latin typeface="Cambria" panose="02040503050406030204" pitchFamily="18" charset="0"/>
              </a:rPr>
              <a:t>= 500;</a:t>
            </a:r>
          </a:p>
          <a:p>
            <a:pPr marL="0" lvl="1" algn="just">
              <a:tabLst>
                <a:tab pos="171450" algn="l"/>
                <a:tab pos="457200" algn="l"/>
                <a:tab pos="685800" algn="l"/>
              </a:tabLst>
            </a:pPr>
            <a:r>
              <a:rPr lang="en-US" sz="1200" dirty="0">
                <a:latin typeface="Cambria" panose="02040503050406030204" pitchFamily="18" charset="0"/>
              </a:rPr>
              <a:t>	</a:t>
            </a:r>
            <a:endParaRPr lang="en-US" sz="1100" dirty="0">
              <a:latin typeface="Cambria" panose="02040503050406030204" pitchFamily="18" charset="0"/>
            </a:endParaRPr>
          </a:p>
          <a:p>
            <a:pPr marL="0" lvl="1" algn="just">
              <a:tabLst>
                <a:tab pos="171450" algn="l"/>
                <a:tab pos="457200" algn="l"/>
                <a:tab pos="685800" algn="l"/>
              </a:tabLst>
            </a:pPr>
            <a:r>
              <a:rPr lang="en-US" sz="1550" dirty="0">
                <a:latin typeface="Cambria" panose="02040503050406030204" pitchFamily="18" charset="0"/>
              </a:rPr>
              <a:t>	public Account( ){ }</a:t>
            </a:r>
          </a:p>
          <a:p>
            <a:pPr marL="0" lvl="1" algn="just">
              <a:tabLst>
                <a:tab pos="171450" algn="l"/>
                <a:tab pos="457200" algn="l"/>
                <a:tab pos="685800" algn="l"/>
              </a:tabLst>
            </a:pPr>
            <a:r>
              <a:rPr lang="en-US" sz="1550" dirty="0">
                <a:latin typeface="Cambria" panose="02040503050406030204" pitchFamily="18" charset="0"/>
              </a:rPr>
              <a:t>	public Account(</a:t>
            </a:r>
            <a:r>
              <a:rPr lang="en-US" sz="1550" dirty="0" err="1">
                <a:latin typeface="Cambria" panose="02040503050406030204" pitchFamily="18" charset="0"/>
              </a:rPr>
              <a:t>int</a:t>
            </a:r>
            <a:r>
              <a:rPr lang="en-US" sz="1550" dirty="0">
                <a:latin typeface="Cambria" panose="02040503050406030204" pitchFamily="18" charset="0"/>
              </a:rPr>
              <a:t> an, double b){</a:t>
            </a:r>
          </a:p>
          <a:p>
            <a:pPr marL="0" lvl="1" algn="just">
              <a:tabLst>
                <a:tab pos="171450" algn="l"/>
                <a:tab pos="457200" algn="l"/>
                <a:tab pos="685800" algn="l"/>
                <a:tab pos="2286000" algn="l"/>
              </a:tabLst>
            </a:pPr>
            <a:r>
              <a:rPr lang="en-US" sz="1550" dirty="0">
                <a:latin typeface="Cambria" panose="02040503050406030204" pitchFamily="18" charset="0"/>
              </a:rPr>
              <a:t>		</a:t>
            </a:r>
            <a:r>
              <a:rPr lang="en-US" sz="1550" dirty="0" err="1">
                <a:latin typeface="Cambria" panose="02040503050406030204" pitchFamily="18" charset="0"/>
              </a:rPr>
              <a:t>accountNo</a:t>
            </a:r>
            <a:r>
              <a:rPr lang="en-US" sz="1550" dirty="0">
                <a:latin typeface="Cambria" panose="02040503050406030204" pitchFamily="18" charset="0"/>
              </a:rPr>
              <a:t> = an;	balance = b;</a:t>
            </a:r>
          </a:p>
          <a:p>
            <a:pPr marL="0" lvl="1" algn="just">
              <a:tabLst>
                <a:tab pos="171450" algn="l"/>
                <a:tab pos="457200" algn="l"/>
                <a:tab pos="685800" algn="l"/>
              </a:tabLst>
            </a:pPr>
            <a:r>
              <a:rPr lang="en-US" sz="1550" dirty="0">
                <a:latin typeface="Cambria" panose="02040503050406030204" pitchFamily="18" charset="0"/>
              </a:rPr>
              <a:t>	}</a:t>
            </a:r>
          </a:p>
          <a:p>
            <a:pPr marL="0" lvl="1" algn="just">
              <a:tabLst>
                <a:tab pos="171450" algn="l"/>
                <a:tab pos="457200" algn="l"/>
                <a:tab pos="685800" algn="l"/>
              </a:tabLst>
            </a:pPr>
            <a:r>
              <a:rPr lang="en-US" sz="1550" dirty="0">
                <a:latin typeface="Cambria" panose="02040503050406030204" pitchFamily="18" charset="0"/>
              </a:rPr>
              <a:t>	public void </a:t>
            </a:r>
            <a:r>
              <a:rPr lang="en-US" sz="1550" dirty="0" err="1">
                <a:latin typeface="Cambria" panose="02040503050406030204" pitchFamily="18" charset="0"/>
              </a:rPr>
              <a:t>addInterest</a:t>
            </a:r>
            <a:r>
              <a:rPr lang="en-US" sz="1550" dirty="0">
                <a:latin typeface="Cambria" panose="02040503050406030204" pitchFamily="18" charset="0"/>
              </a:rPr>
              <a:t>(double rate){</a:t>
            </a:r>
          </a:p>
          <a:p>
            <a:pPr marL="0" lvl="1" algn="just">
              <a:tabLst>
                <a:tab pos="171450" algn="l"/>
                <a:tab pos="457200" algn="l"/>
                <a:tab pos="685800" algn="l"/>
              </a:tabLst>
            </a:pPr>
            <a:r>
              <a:rPr lang="en-US" sz="1550" dirty="0">
                <a:latin typeface="Cambria" panose="02040503050406030204" pitchFamily="18" charset="0"/>
              </a:rPr>
              <a:t>		balance  = balance + (balance * rate / 100);</a:t>
            </a:r>
          </a:p>
          <a:p>
            <a:pPr marL="0" lvl="1" algn="just">
              <a:tabLst>
                <a:tab pos="171450" algn="l"/>
                <a:tab pos="457200" algn="l"/>
                <a:tab pos="685800" algn="l"/>
              </a:tabLst>
            </a:pPr>
            <a:r>
              <a:rPr lang="en-US" sz="1550" dirty="0">
                <a:latin typeface="Cambria" panose="02040503050406030204" pitchFamily="18" charset="0"/>
              </a:rPr>
              <a:t>	}</a:t>
            </a:r>
          </a:p>
          <a:p>
            <a:pPr marL="0" lvl="1" algn="just">
              <a:tabLst>
                <a:tab pos="171450" algn="l"/>
                <a:tab pos="457200" algn="l"/>
                <a:tab pos="685800" algn="l"/>
              </a:tabLst>
            </a:pPr>
            <a:r>
              <a:rPr lang="en-US" sz="1550" dirty="0">
                <a:latin typeface="Cambria" panose="02040503050406030204" pitchFamily="18" charset="0"/>
              </a:rPr>
              <a:t>	public void show( ){</a:t>
            </a:r>
          </a:p>
          <a:p>
            <a:pPr marL="0" lvl="1" algn="just">
              <a:tabLst>
                <a:tab pos="171450" algn="l"/>
                <a:tab pos="457200" algn="l"/>
                <a:tab pos="685800" algn="l"/>
              </a:tabLst>
            </a:pPr>
            <a:r>
              <a:rPr lang="en-US" sz="1550" dirty="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a:t>
            </a:r>
            <a:r>
              <a:rPr lang="en-US" sz="1550" dirty="0" err="1">
                <a:latin typeface="Cambria" panose="02040503050406030204" pitchFamily="18" charset="0"/>
              </a:rPr>
              <a:t>AccountNo</a:t>
            </a:r>
            <a:r>
              <a:rPr lang="en-US" sz="1550" dirty="0">
                <a:latin typeface="Cambria" panose="02040503050406030204" pitchFamily="18" charset="0"/>
              </a:rPr>
              <a:t>: ”+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(“Balance: ”+ balance);</a:t>
            </a:r>
          </a:p>
          <a:p>
            <a:pPr marL="0" lvl="1" algn="just">
              <a:tabLst>
                <a:tab pos="171450" algn="l"/>
                <a:tab pos="457200" algn="l"/>
                <a:tab pos="685800" algn="l"/>
              </a:tabLst>
            </a:pPr>
            <a:r>
              <a:rPr lang="en-US" sz="1550" dirty="0">
                <a:latin typeface="Cambria" panose="02040503050406030204" pitchFamily="18" charset="0"/>
              </a:rPr>
              <a:t>	}</a:t>
            </a:r>
          </a:p>
          <a:p>
            <a:pPr marL="0" lvl="1" algn="just">
              <a:tabLst>
                <a:tab pos="228600" algn="l"/>
                <a:tab pos="457200" algn="l"/>
                <a:tab pos="685800" algn="l"/>
              </a:tabLst>
            </a:pPr>
            <a:r>
              <a:rPr lang="en-US" sz="1550" dirty="0">
                <a:latin typeface="Cambria" panose="02040503050406030204" pitchFamily="18" charset="0"/>
              </a:rPr>
              <a:t>}</a:t>
            </a:r>
          </a:p>
        </p:txBody>
      </p:sp>
      <p:sp>
        <p:nvSpPr>
          <p:cNvPr id="9" name="TextBox 8">
            <a:extLst>
              <a:ext uri="{FF2B5EF4-FFF2-40B4-BE49-F238E27FC236}">
                <a16:creationId xmlns:a16="http://schemas.microsoft.com/office/drawing/2014/main" id="{37C26D19-85DA-834B-9600-C9820C508897}"/>
              </a:ext>
            </a:extLst>
          </p:cNvPr>
          <p:cNvSpPr txBox="1"/>
          <p:nvPr/>
        </p:nvSpPr>
        <p:spPr>
          <a:xfrm>
            <a:off x="5006004" y="2065933"/>
            <a:ext cx="3846385" cy="869469"/>
          </a:xfrm>
          <a:prstGeom prst="rect">
            <a:avLst/>
          </a:prstGeom>
          <a:solidFill>
            <a:srgbClr val="CC3300"/>
          </a:solidFill>
        </p:spPr>
        <p:txBody>
          <a:bodyPr wrap="square" rtlCol="0">
            <a:spAutoFit/>
          </a:bodyPr>
          <a:lstStyle/>
          <a:p>
            <a:pPr algn="just">
              <a:spcAft>
                <a:spcPts val="300"/>
              </a:spcAft>
            </a:pPr>
            <a:r>
              <a:rPr lang="en-US" sz="1600" dirty="0">
                <a:latin typeface="Cambria" panose="02040503050406030204" pitchFamily="18" charset="0"/>
              </a:rPr>
              <a:t>What will be the memory representation for another object of account?</a:t>
            </a:r>
          </a:p>
          <a:p>
            <a:pPr algn="just">
              <a:spcAft>
                <a:spcPts val="300"/>
              </a:spcAft>
            </a:pPr>
            <a:r>
              <a:rPr lang="en-US" sz="1600" dirty="0">
                <a:latin typeface="Cambria" panose="02040503050406030204" pitchFamily="18" charset="0"/>
              </a:rPr>
              <a:t>Account a3 = new Account(1113, 300.0);</a:t>
            </a:r>
          </a:p>
        </p:txBody>
      </p:sp>
      <p:graphicFrame>
        <p:nvGraphicFramePr>
          <p:cNvPr id="15" name="Table 14"/>
          <p:cNvGraphicFramePr>
            <a:graphicFrameLocks noGrp="1"/>
          </p:cNvGraphicFramePr>
          <p:nvPr>
            <p:extLst>
              <p:ext uri="{D42A27DB-BD31-4B8C-83A1-F6EECF244321}">
                <p14:modId xmlns:p14="http://schemas.microsoft.com/office/powerpoint/2010/main" val="3490041163"/>
              </p:ext>
            </p:extLst>
          </p:nvPr>
        </p:nvGraphicFramePr>
        <p:xfrm>
          <a:off x="7026398" y="3193814"/>
          <a:ext cx="1831849" cy="741680"/>
        </p:xfrm>
        <a:graphic>
          <a:graphicData uri="http://schemas.openxmlformats.org/drawingml/2006/table">
            <a:tbl>
              <a:tblPr firstRow="1" bandRow="1">
                <a:tableStyleId>{5940675A-B579-460E-94D1-54222C63F5DA}</a:tableStyleId>
              </a:tblPr>
              <a:tblGrid>
                <a:gridCol w="1131761">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370840">
                <a:tc>
                  <a:txBody>
                    <a:bodyPr/>
                    <a:lstStyle/>
                    <a:p>
                      <a:r>
                        <a:rPr lang="en-US" sz="1500" dirty="0" err="1">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a:latin typeface="Cambria" panose="02040503050406030204" pitchFamily="18" charset="0"/>
                        </a:rPr>
                        <a:t>1112</a:t>
                      </a: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400" dirty="0">
                          <a:latin typeface="Cambria" panose="02040503050406030204" pitchFamily="18" charset="0"/>
                        </a:rPr>
                        <a:t>balance</a:t>
                      </a:r>
                    </a:p>
                  </a:txBody>
                  <a:tcPr anchor="ctr">
                    <a:solidFill>
                      <a:srgbClr val="CB8AD2"/>
                    </a:solidFill>
                  </a:tcPr>
                </a:tc>
                <a:tc>
                  <a:txBody>
                    <a:bodyPr/>
                    <a:lstStyle/>
                    <a:p>
                      <a:r>
                        <a:rPr lang="en-US" sz="1400" dirty="0">
                          <a:latin typeface="Cambria" panose="02040503050406030204" pitchFamily="18" charset="0"/>
                        </a:rPr>
                        <a:t>250.0</a:t>
                      </a: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
        <p:nvSpPr>
          <p:cNvPr id="4" name="TextBox 3"/>
          <p:cNvSpPr txBox="1"/>
          <p:nvPr/>
        </p:nvSpPr>
        <p:spPr>
          <a:xfrm>
            <a:off x="5680564" y="3978678"/>
            <a:ext cx="445847" cy="369012"/>
          </a:xfrm>
          <a:prstGeom prst="rect">
            <a:avLst/>
          </a:prstGeom>
          <a:noFill/>
          <a:ln>
            <a:solidFill>
              <a:schemeClr val="tx1"/>
            </a:solidFill>
          </a:ln>
        </p:spPr>
        <p:txBody>
          <a:bodyPr wrap="square" rtlCol="0">
            <a:spAutoFit/>
          </a:bodyPr>
          <a:lstStyle/>
          <a:p>
            <a:r>
              <a:rPr lang="en-US" dirty="0">
                <a:latin typeface="Cambria" panose="02040503050406030204" pitchFamily="18" charset="0"/>
              </a:rPr>
              <a:t>a1</a:t>
            </a:r>
          </a:p>
        </p:txBody>
      </p:sp>
      <p:sp>
        <p:nvSpPr>
          <p:cNvPr id="17" name="TextBox 16"/>
          <p:cNvSpPr txBox="1"/>
          <p:nvPr/>
        </p:nvSpPr>
        <p:spPr>
          <a:xfrm>
            <a:off x="7695098" y="3977092"/>
            <a:ext cx="494447" cy="369332"/>
          </a:xfrm>
          <a:prstGeom prst="rect">
            <a:avLst/>
          </a:prstGeom>
          <a:noFill/>
          <a:ln>
            <a:solidFill>
              <a:schemeClr val="tx1"/>
            </a:solidFill>
          </a:ln>
        </p:spPr>
        <p:txBody>
          <a:bodyPr wrap="square" rtlCol="0">
            <a:spAutoFit/>
          </a:bodyPr>
          <a:lstStyle/>
          <a:p>
            <a:r>
              <a:rPr lang="en-US" dirty="0">
                <a:latin typeface="Cambria" panose="02040503050406030204" pitchFamily="18" charset="0"/>
              </a:rPr>
              <a:t>a2</a:t>
            </a:r>
          </a:p>
        </p:txBody>
      </p:sp>
      <p:graphicFrame>
        <p:nvGraphicFramePr>
          <p:cNvPr id="18" name="Table 17"/>
          <p:cNvGraphicFramePr>
            <a:graphicFrameLocks noGrp="1"/>
          </p:cNvGraphicFramePr>
          <p:nvPr>
            <p:extLst>
              <p:ext uri="{D42A27DB-BD31-4B8C-83A1-F6EECF244321}">
                <p14:modId xmlns:p14="http://schemas.microsoft.com/office/powerpoint/2010/main" val="116322094"/>
              </p:ext>
            </p:extLst>
          </p:nvPr>
        </p:nvGraphicFramePr>
        <p:xfrm>
          <a:off x="5006004" y="3194134"/>
          <a:ext cx="1831849" cy="741680"/>
        </p:xfrm>
        <a:graphic>
          <a:graphicData uri="http://schemas.openxmlformats.org/drawingml/2006/table">
            <a:tbl>
              <a:tblPr firstRow="1" bandRow="1">
                <a:tableStyleId>{5940675A-B579-460E-94D1-54222C63F5DA}</a:tableStyleId>
              </a:tblPr>
              <a:tblGrid>
                <a:gridCol w="1131761">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370840">
                <a:tc>
                  <a:txBody>
                    <a:bodyPr/>
                    <a:lstStyle/>
                    <a:p>
                      <a:r>
                        <a:rPr lang="en-US" sz="1500" dirty="0" err="1">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a:latin typeface="Cambria" panose="02040503050406030204" pitchFamily="18" charset="0"/>
                        </a:rPr>
                        <a:t>1111</a:t>
                      </a: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400" dirty="0">
                          <a:latin typeface="Cambria" panose="02040503050406030204" pitchFamily="18" charset="0"/>
                        </a:rPr>
                        <a:t>balance</a:t>
                      </a:r>
                    </a:p>
                  </a:txBody>
                  <a:tcPr anchor="ctr">
                    <a:solidFill>
                      <a:srgbClr val="CB8AD2"/>
                    </a:solidFill>
                  </a:tcPr>
                </a:tc>
                <a:tc>
                  <a:txBody>
                    <a:bodyPr/>
                    <a:lstStyle/>
                    <a:p>
                      <a:r>
                        <a:rPr lang="en-US" sz="1400" dirty="0">
                          <a:latin typeface="Cambria" panose="02040503050406030204" pitchFamily="18" charset="0"/>
                        </a:rPr>
                        <a:t>200.0</a:t>
                      </a: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23395186"/>
              </p:ext>
            </p:extLst>
          </p:nvPr>
        </p:nvGraphicFramePr>
        <p:xfrm>
          <a:off x="5433341" y="4451188"/>
          <a:ext cx="3003424" cy="370840"/>
        </p:xfrm>
        <a:graphic>
          <a:graphicData uri="http://schemas.openxmlformats.org/drawingml/2006/table">
            <a:tbl>
              <a:tblPr firstRow="1" bandRow="1">
                <a:tableStyleId>{5940675A-B579-460E-94D1-54222C63F5DA}</a:tableStyleId>
              </a:tblPr>
              <a:tblGrid>
                <a:gridCol w="2274761">
                  <a:extLst>
                    <a:ext uri="{9D8B030D-6E8A-4147-A177-3AD203B41FA5}">
                      <a16:colId xmlns:a16="http://schemas.microsoft.com/office/drawing/2014/main" val="20000"/>
                    </a:ext>
                  </a:extLst>
                </a:gridCol>
                <a:gridCol w="728663">
                  <a:extLst>
                    <a:ext uri="{9D8B030D-6E8A-4147-A177-3AD203B41FA5}">
                      <a16:colId xmlns:a16="http://schemas.microsoft.com/office/drawing/2014/main" val="20001"/>
                    </a:ext>
                  </a:extLst>
                </a:gridCol>
              </a:tblGrid>
              <a:tr h="370840">
                <a:tc>
                  <a:txBody>
                    <a:bodyPr/>
                    <a:lstStyle/>
                    <a:p>
                      <a:r>
                        <a:rPr lang="en-US" sz="1500" dirty="0" err="1">
                          <a:latin typeface="Cambria" panose="02040503050406030204" pitchFamily="18" charset="0"/>
                        </a:rPr>
                        <a:t>perDayTransactionLimit</a:t>
                      </a:r>
                      <a:endParaRPr lang="en-US" sz="1500" dirty="0">
                        <a:latin typeface="Cambria" panose="02040503050406030204" pitchFamily="18" charset="0"/>
                      </a:endParaRPr>
                    </a:p>
                  </a:txBody>
                  <a:tcPr anchor="ctr">
                    <a:solidFill>
                      <a:srgbClr val="CB8AD2"/>
                    </a:solidFill>
                  </a:tcPr>
                </a:tc>
                <a:tc>
                  <a:txBody>
                    <a:bodyPr/>
                    <a:lstStyle/>
                    <a:p>
                      <a:pPr algn="l"/>
                      <a:r>
                        <a:rPr lang="en-US" sz="1400" dirty="0">
                          <a:latin typeface="Cambria" panose="02040503050406030204" pitchFamily="18" charset="0"/>
                        </a:rPr>
                        <a:t>500</a:t>
                      </a:r>
                    </a:p>
                  </a:txBody>
                  <a:tcPr anchor="ctr">
                    <a:solidFill>
                      <a:schemeClr val="accent3">
                        <a:lumMod val="40000"/>
                        <a:lumOff val="60000"/>
                      </a:schemeClr>
                    </a:solidFill>
                  </a:tcPr>
                </a:tc>
                <a:extLst>
                  <a:ext uri="{0D108BD9-81ED-4DB2-BD59-A6C34878D82A}">
                    <a16:rowId xmlns:a16="http://schemas.microsoft.com/office/drawing/2014/main" val="10000"/>
                  </a:ext>
                </a:extLst>
              </a:tr>
            </a:tbl>
          </a:graphicData>
        </a:graphic>
      </p:graphicFrame>
      <p:cxnSp>
        <p:nvCxnSpPr>
          <p:cNvPr id="32" name="Curved Connector 31"/>
          <p:cNvCxnSpPr>
            <a:stCxn id="4" idx="3"/>
            <a:endCxn id="19" idx="0"/>
          </p:cNvCxnSpPr>
          <p:nvPr/>
        </p:nvCxnSpPr>
        <p:spPr>
          <a:xfrm>
            <a:off x="6126411" y="4163184"/>
            <a:ext cx="808642" cy="288004"/>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Curved Connector 34"/>
          <p:cNvCxnSpPr>
            <a:stCxn id="17" idx="1"/>
            <a:endCxn id="19" idx="0"/>
          </p:cNvCxnSpPr>
          <p:nvPr/>
        </p:nvCxnSpPr>
        <p:spPr>
          <a:xfrm rot="10800000" flipV="1">
            <a:off x="6935054" y="4161758"/>
            <a:ext cx="760045" cy="289430"/>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693087" y="4924011"/>
            <a:ext cx="445847" cy="369012"/>
          </a:xfrm>
          <a:prstGeom prst="rect">
            <a:avLst/>
          </a:prstGeom>
          <a:noFill/>
          <a:ln>
            <a:solidFill>
              <a:schemeClr val="tx1"/>
            </a:solidFill>
          </a:ln>
        </p:spPr>
        <p:txBody>
          <a:bodyPr wrap="square" rtlCol="0">
            <a:spAutoFit/>
          </a:bodyPr>
          <a:lstStyle/>
          <a:p>
            <a:r>
              <a:rPr lang="en-US" dirty="0">
                <a:latin typeface="Cambria" panose="02040503050406030204" pitchFamily="18" charset="0"/>
              </a:rPr>
              <a:t>a3</a:t>
            </a:r>
          </a:p>
        </p:txBody>
      </p:sp>
      <p:graphicFrame>
        <p:nvGraphicFramePr>
          <p:cNvPr id="22" name="Table 21"/>
          <p:cNvGraphicFramePr>
            <a:graphicFrameLocks noGrp="1"/>
          </p:cNvGraphicFramePr>
          <p:nvPr>
            <p:extLst>
              <p:ext uri="{D42A27DB-BD31-4B8C-83A1-F6EECF244321}">
                <p14:modId xmlns:p14="http://schemas.microsoft.com/office/powerpoint/2010/main" val="2595839464"/>
              </p:ext>
            </p:extLst>
          </p:nvPr>
        </p:nvGraphicFramePr>
        <p:xfrm>
          <a:off x="5000087" y="5403929"/>
          <a:ext cx="1831849" cy="741680"/>
        </p:xfrm>
        <a:graphic>
          <a:graphicData uri="http://schemas.openxmlformats.org/drawingml/2006/table">
            <a:tbl>
              <a:tblPr firstRow="1" bandRow="1">
                <a:tableStyleId>{5940675A-B579-460E-94D1-54222C63F5DA}</a:tableStyleId>
              </a:tblPr>
              <a:tblGrid>
                <a:gridCol w="1131761">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370840">
                <a:tc>
                  <a:txBody>
                    <a:bodyPr/>
                    <a:lstStyle/>
                    <a:p>
                      <a:r>
                        <a:rPr lang="en-US" sz="1500" dirty="0" err="1">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a:latin typeface="Cambria" panose="02040503050406030204" pitchFamily="18" charset="0"/>
                        </a:rPr>
                        <a:t>1113</a:t>
                      </a:r>
                    </a:p>
                  </a:txBody>
                  <a:tcPr anchor="c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1400" dirty="0">
                          <a:latin typeface="Cambria" panose="02040503050406030204" pitchFamily="18" charset="0"/>
                        </a:rPr>
                        <a:t>balance</a:t>
                      </a:r>
                    </a:p>
                  </a:txBody>
                  <a:tcPr anchor="ctr">
                    <a:solidFill>
                      <a:srgbClr val="CB8AD2"/>
                    </a:solidFill>
                  </a:tcPr>
                </a:tc>
                <a:tc>
                  <a:txBody>
                    <a:bodyPr/>
                    <a:lstStyle/>
                    <a:p>
                      <a:r>
                        <a:rPr lang="en-US" sz="1400" dirty="0">
                          <a:latin typeface="Cambria" panose="02040503050406030204" pitchFamily="18" charset="0"/>
                        </a:rPr>
                        <a:t>300.0</a:t>
                      </a: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cxnSp>
        <p:nvCxnSpPr>
          <p:cNvPr id="23" name="Curved Connector 22"/>
          <p:cNvCxnSpPr>
            <a:stCxn id="21" idx="3"/>
            <a:endCxn id="19" idx="2"/>
          </p:cNvCxnSpPr>
          <p:nvPr/>
        </p:nvCxnSpPr>
        <p:spPr>
          <a:xfrm flipV="1">
            <a:off x="6138934" y="4822028"/>
            <a:ext cx="796119" cy="286489"/>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580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par>
                                <p:cTn id="15" presetID="10"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1" grpId="0"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1166</TotalTime>
  <Words>1349</Words>
  <Application>Microsoft Office PowerPoint</Application>
  <PresentationFormat>On-screen Show (4:3)</PresentationFormat>
  <Paragraphs>236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Cambria</vt:lpstr>
      <vt:lpstr>Corbel</vt:lpstr>
      <vt:lpstr>Wingdings</vt:lpstr>
      <vt:lpstr>Spectrum</vt:lpstr>
      <vt:lpstr>Variable Types</vt:lpstr>
      <vt:lpstr>Lecture Outline</vt:lpstr>
      <vt:lpstr>Variable Types</vt:lpstr>
      <vt:lpstr>Variable Types</vt:lpstr>
      <vt:lpstr>Variable Types</vt:lpstr>
      <vt:lpstr>Variable Types</vt:lpstr>
      <vt:lpstr>Variable Types</vt:lpstr>
      <vt:lpstr>Variable Types</vt:lpstr>
      <vt:lpstr>Variable Types</vt:lpstr>
      <vt:lpstr>Variable Types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Learning Materials - OOP1</dc:title>
  <dc:creator>Mohaimen-Bin-Noor</dc:creator>
  <cp:lastModifiedBy>Md. Mazid-Ul-Haque</cp:lastModifiedBy>
  <cp:revision>49</cp:revision>
  <dcterms:created xsi:type="dcterms:W3CDTF">2018-12-10T17:20:29Z</dcterms:created>
  <dcterms:modified xsi:type="dcterms:W3CDTF">2022-05-19T04:57:59Z</dcterms:modified>
</cp:coreProperties>
</file>