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84" r:id="rId6"/>
    <p:sldId id="285" r:id="rId7"/>
    <p:sldId id="258" r:id="rId8"/>
    <p:sldId id="267" r:id="rId9"/>
    <p:sldId id="268" r:id="rId10"/>
    <p:sldId id="269" r:id="rId11"/>
    <p:sldId id="270" r:id="rId12"/>
    <p:sldId id="271" r:id="rId13"/>
    <p:sldId id="286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5" autoAdjust="0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01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6066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5645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</a:t>
                      </a:r>
                      <a:r>
                        <a:rPr lang="en-US" dirty="0"/>
                        <a:t>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Mazid-Ul-Haque</a:t>
                      </a:r>
                      <a:r>
                        <a:rPr lang="en-US" i="1" baseline="0" dirty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Classes use constructors to initialize instance variables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When a subclass object is created, its constructor is called.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171450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Superclass constructors can be called using the "super" keyword in a manner similar to "this"</a:t>
            </a:r>
          </a:p>
          <a:p>
            <a:pPr marL="742950" lvl="1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must be the first line of code in the constructor</a:t>
            </a:r>
          </a:p>
          <a:p>
            <a:pPr marL="628650" lvl="1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If a call to super is not made, the system will automatically attempt to invoke the </a:t>
            </a:r>
            <a:r>
              <a:rPr lang="en-GB" altLang="en-US" sz="2000" b="1" dirty="0">
                <a:latin typeface="Helvetica" panose="020B0604020202020204" pitchFamily="34" charset="0"/>
              </a:rPr>
              <a:t>no-argument</a:t>
            </a:r>
            <a:r>
              <a:rPr lang="en-GB" altLang="en-US" sz="2000" dirty="0">
                <a:latin typeface="Helvetica" panose="020B0604020202020204" pitchFamily="34" charset="0"/>
              </a:rPr>
              <a:t> constructor of the superclass.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BB7D9B9-3B4C-4BA0-A5B4-88CBDFAE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4" y="914400"/>
            <a:ext cx="4813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393389"/>
            <a:ext cx="780757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String 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int 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BankAccount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 extends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, float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b="1" i="1" dirty="0">
                <a:latin typeface="Courier" charset="0"/>
              </a:rPr>
              <a:t>super(</a:t>
            </a:r>
            <a:r>
              <a:rPr lang="en-GB" altLang="en-US" sz="1200" b="1" i="1" dirty="0" err="1">
                <a:latin typeface="Courier" charset="0"/>
              </a:rPr>
              <a:t>anAccountNumber</a:t>
            </a:r>
            <a:r>
              <a:rPr lang="en-GB" altLang="en-US" sz="1200" b="1" i="1" dirty="0">
                <a:latin typeface="Courier" charset="0"/>
              </a:rPr>
              <a:t>, </a:t>
            </a:r>
            <a:r>
              <a:rPr lang="en-GB" altLang="en-US" sz="1200" b="1" i="1" dirty="0" err="1">
                <a:latin typeface="Courier" charset="0"/>
              </a:rPr>
              <a:t>aName</a:t>
            </a:r>
            <a:r>
              <a:rPr lang="en-GB" altLang="en-US" sz="1200" b="1" i="1" dirty="0">
                <a:latin typeface="Courier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224576"/>
            <a:ext cx="7821636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</a:t>
            </a:r>
            <a:r>
              <a:rPr lang="en-GB" altLang="en-US" sz="1400" dirty="0" err="1">
                <a:latin typeface="Courier" charset="0"/>
              </a:rPr>
              <a:t>ownersName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int </a:t>
            </a:r>
            <a:r>
              <a:rPr lang="en-GB" altLang="en-US" sz="1400" dirty="0" err="1">
                <a:latin typeface="Courier" charset="0"/>
              </a:rPr>
              <a:t>accountNumber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protected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void deposit(float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if (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&gt;0.0)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	balance = balance +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(balance&gt;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float </a:t>
            </a:r>
            <a:r>
              <a:rPr lang="en-GB" altLang="en-US" sz="1400" dirty="0" err="1">
                <a:latin typeface="Courier" charset="0"/>
              </a:rPr>
              <a:t>getBalance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return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1" y="1744928"/>
            <a:ext cx="80607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OverdraftAccount</a:t>
            </a:r>
            <a:r>
              <a:rPr lang="en-GB" altLang="en-US" sz="1400" dirty="0">
                <a:latin typeface="Courier" charset="0"/>
              </a:rPr>
              <a:t> extends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float limit;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 // Overriding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getBalance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()+limit&gt;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1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Inheritance definition and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Different types of Inheritance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Constructor chaining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this and super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Method Overriding in inheritance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4D9660-65B7-48A7-8013-902A0055AC6D}"/>
              </a:ext>
            </a:extLst>
          </p:cNvPr>
          <p:cNvSpPr txBox="1">
            <a:spLocks/>
          </p:cNvSpPr>
          <p:nvPr/>
        </p:nvSpPr>
        <p:spPr>
          <a:xfrm>
            <a:off x="2912012" y="2592625"/>
            <a:ext cx="8930799" cy="3834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Inheritance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02EE4-7797-4DD3-A482-110A776CF8FA}"/>
              </a:ext>
            </a:extLst>
          </p:cNvPr>
          <p:cNvSpPr/>
          <p:nvPr/>
        </p:nvSpPr>
        <p:spPr>
          <a:xfrm>
            <a:off x="4536613" y="2157624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FAAC8-C8DF-41B1-B38F-CB2C24111A95}"/>
              </a:ext>
            </a:extLst>
          </p:cNvPr>
          <p:cNvSpPr/>
          <p:nvPr/>
        </p:nvSpPr>
        <p:spPr>
          <a:xfrm>
            <a:off x="4583268" y="3729775"/>
            <a:ext cx="191757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523BE-8C7A-4D29-958C-AB912AF1079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535351" y="2823449"/>
            <a:ext cx="6706" cy="9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C9DDE-0DB5-48A4-A31D-191340046A6E}"/>
              </a:ext>
            </a:extLst>
          </p:cNvPr>
          <p:cNvSpPr/>
          <p:nvPr/>
        </p:nvSpPr>
        <p:spPr>
          <a:xfrm>
            <a:off x="6950534" y="2299057"/>
            <a:ext cx="15918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name,age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714C7-799B-41E0-8AA7-7B5FD249113F}"/>
              </a:ext>
            </a:extLst>
          </p:cNvPr>
          <p:cNvSpPr/>
          <p:nvPr/>
        </p:nvSpPr>
        <p:spPr>
          <a:xfrm>
            <a:off x="6787694" y="3791174"/>
            <a:ext cx="1917577" cy="425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id, </a:t>
            </a:r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CDC81-C29A-4797-BE4E-2CDB14E2FBE3}"/>
              </a:ext>
            </a:extLst>
          </p:cNvPr>
          <p:cNvSpPr/>
          <p:nvPr/>
        </p:nvSpPr>
        <p:spPr>
          <a:xfrm>
            <a:off x="1287411" y="2128015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Parent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B020E-AF11-4D3D-8BB4-3CDD5C5697F8}"/>
              </a:ext>
            </a:extLst>
          </p:cNvPr>
          <p:cNvSpPr/>
          <p:nvPr/>
        </p:nvSpPr>
        <p:spPr>
          <a:xfrm>
            <a:off x="1411550" y="3487854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Child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BFF9A0-7278-493F-8F9F-1C8C242A2A0D}"/>
              </a:ext>
            </a:extLst>
          </p:cNvPr>
          <p:cNvSpPr/>
          <p:nvPr/>
        </p:nvSpPr>
        <p:spPr>
          <a:xfrm>
            <a:off x="349371" y="5162365"/>
            <a:ext cx="8355900" cy="1028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the process where one class </a:t>
            </a:r>
            <a:r>
              <a:rPr lang="en-US" b="1" dirty="0">
                <a:solidFill>
                  <a:schemeClr val="tx1"/>
                </a:solidFill>
              </a:rPr>
              <a:t>posses the properties</a:t>
            </a:r>
            <a:r>
              <a:rPr lang="en-US" dirty="0">
                <a:solidFill>
                  <a:schemeClr val="tx1"/>
                </a:solidFill>
              </a:rPr>
              <a:t> of another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used for code </a:t>
            </a:r>
            <a:r>
              <a:rPr lang="en-US" b="1" dirty="0">
                <a:solidFill>
                  <a:schemeClr val="tx1"/>
                </a:solidFill>
              </a:rPr>
              <a:t>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implement </a:t>
            </a:r>
            <a:r>
              <a:rPr lang="en-US" b="1" dirty="0">
                <a:solidFill>
                  <a:schemeClr val="tx1"/>
                </a:solidFill>
              </a:rPr>
              <a:t>parent-child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A class can be defined as a "subclass" of another class.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data attributes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methods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associations of its superclass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The subclass can: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Helvetica" panose="020B0604020202020204" pitchFamily="34" charset="0"/>
              </a:rPr>
              <a:t>Add new functionality    (</a:t>
            </a:r>
            <a:r>
              <a:rPr lang="en-GB" altLang="en-US" sz="2000" b="1" dirty="0" err="1">
                <a:latin typeface="Helvetica" panose="020B0604020202020204" pitchFamily="34" charset="0"/>
              </a:rPr>
              <a:t>getY</a:t>
            </a:r>
            <a:r>
              <a:rPr lang="en-GB" altLang="en-US" sz="2000" b="1" dirty="0">
                <a:latin typeface="Helvetica" panose="020B0604020202020204" pitchFamily="34" charset="0"/>
              </a:rPr>
              <a:t>())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Helvetica" panose="020B0604020202020204" pitchFamily="34" charset="0"/>
              </a:rPr>
              <a:t>Use inherited functionality   (</a:t>
            </a:r>
            <a:r>
              <a:rPr lang="en-GB" altLang="en-US" sz="2000" b="1" dirty="0" err="1">
                <a:latin typeface="Helvetica" panose="020B0604020202020204" pitchFamily="34" charset="0"/>
              </a:rPr>
              <a:t>getX</a:t>
            </a:r>
            <a:r>
              <a:rPr lang="en-GB" altLang="en-US" sz="2000" b="1" dirty="0">
                <a:latin typeface="Helvetica" panose="020B0604020202020204" pitchFamily="34" charset="0"/>
              </a:rPr>
              <a:t>())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b="1" dirty="0">
                <a:latin typeface="Helvetica" panose="020B0604020202020204" pitchFamily="34" charset="0"/>
              </a:rPr>
              <a:t>Override inherited functionality  (</a:t>
            </a:r>
            <a:r>
              <a:rPr lang="en-GB" altLang="en-US" sz="2000" b="1" dirty="0" err="1">
                <a:latin typeface="Helvetica" panose="020B0604020202020204" pitchFamily="34" charset="0"/>
              </a:rPr>
              <a:t>getArea</a:t>
            </a:r>
            <a:r>
              <a:rPr lang="en-GB" altLang="en-US" sz="2000" b="1" dirty="0">
                <a:latin typeface="Helvetica" panose="020B0604020202020204" pitchFamily="34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CEE94C1-647B-4C83-A152-64AF47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" y="2236372"/>
            <a:ext cx="85645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This includes any inherited instance variables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 this example, we can say that an Employee "is a kind of" Person.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Employee object inherits all of the attributes, methods and associations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351711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3F27EB3-0AF7-4020-ABA2-BEA874EE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79425"/>
            <a:ext cx="3676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>
                <a:latin typeface="Helvetica" panose="020B0604020202020204" pitchFamily="34" charset="0"/>
              </a:rPr>
              <a:t>What really happens?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81C03FB-16E3-4221-B0E8-F4EEC18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2510724"/>
            <a:ext cx="1939925" cy="1179513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77B578E3-7109-4439-B736-9F12DB4A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13" y="3710874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1384F570-42B6-4745-A954-8EDD41C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4164899"/>
            <a:ext cx="1939925" cy="1125538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employeeID</a:t>
            </a:r>
            <a:r>
              <a:rPr lang="en-GB" sz="1600" dirty="0"/>
              <a:t>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salary: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startDate</a:t>
            </a:r>
            <a:r>
              <a:rPr lang="en-GB" sz="1600" dirty="0"/>
              <a:t>: Date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58F4AC12-B685-471B-9BD3-498731B8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51" y="2485324"/>
            <a:ext cx="2538412" cy="10096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Jan 13, 1954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35A6E1E9-CBEB-4D4C-BD39-B06B2948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38" y="3175887"/>
            <a:ext cx="2778125" cy="22717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startDate = Dec 15, 2000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BD47C62-6385-4462-A4CE-23B7EA7C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01" y="3841049"/>
            <a:ext cx="92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6029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Inheritance</a:t>
            </a:r>
            <a:endParaRPr lang="x-none" sz="28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8981B62-9451-4835-AC78-98A87BB8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327150"/>
            <a:ext cx="8564563" cy="112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inheritance is not defined, the class extends a class called </a:t>
            </a:r>
            <a:r>
              <a:rPr lang="en-GB" altLang="en-US" sz="2000" b="1" dirty="0">
                <a:latin typeface="Helvetica" panose="020B0604020202020204" pitchFamily="34" charset="0"/>
              </a:rPr>
              <a:t>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18495898-5AAE-4D53-881D-173FFDD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BF94843B-1885-4B08-96F4-47C0B574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251A78F9-C6BA-4021-9A8B-D4334113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startDate: Date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A15F07E-4F84-4960-9B0F-81E2D233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A5E81BD5-48F9-44B9-9082-50A1012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35238"/>
            <a:ext cx="2919412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dob;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F9A57E4E-B5BB-4418-A588-5EA78775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90C80C2-0F37-471C-863D-E813FF4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4314825"/>
            <a:ext cx="4032250" cy="173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Employee extends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private </a:t>
            </a:r>
            <a:r>
              <a:rPr lang="en-GB" altLang="en-US" sz="1400" dirty="0" err="1">
                <a:latin typeface="Courier" charset="0"/>
              </a:rPr>
              <a:t>int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employeID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</a:t>
            </a:r>
            <a:r>
              <a:rPr lang="en-GB" altLang="en-US" sz="1400" dirty="0" err="1">
                <a:latin typeface="Courier" charset="0"/>
              </a:rPr>
              <a:t>int</a:t>
            </a:r>
            <a:r>
              <a:rPr lang="en-GB" altLang="en-US" sz="1400" dirty="0">
                <a:latin typeface="Courier" charset="0"/>
              </a:rPr>
              <a:t> salary;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</a:t>
            </a:r>
            <a:r>
              <a:rPr lang="en-GB" altLang="en-US" sz="1400" dirty="0" err="1">
                <a:latin typeface="Courier" charset="0"/>
              </a:rPr>
              <a:t>startDate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[...]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32742B82-E12F-4CA4-9C7F-4F9C0C6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6005513"/>
            <a:ext cx="4779963" cy="568325"/>
          </a:xfrm>
          <a:prstGeom prst="roundRect">
            <a:avLst>
              <a:gd name="adj" fmla="val 2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sz="1600" dirty="0">
                <a:latin typeface="Courier" charset="0"/>
              </a:rPr>
              <a:t>Employee </a:t>
            </a:r>
            <a:r>
              <a:rPr lang="en-GB" sz="1600" dirty="0" err="1">
                <a:latin typeface="Courier" charset="0"/>
              </a:rPr>
              <a:t>anEmployee</a:t>
            </a:r>
            <a:r>
              <a:rPr lang="en-GB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3AE7A-BFB6-434D-A6AE-919F403E0B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55" y="2437193"/>
            <a:ext cx="5184718" cy="350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Types of </a:t>
            </a:r>
            <a:r>
              <a:rPr lang="en-US" sz="2800" dirty="0"/>
              <a:t>Inheritance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number of subclasses a class can have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4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depth of the class tree.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Each Java class has one (and only one) superclass.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C++ allows for multiple inheritance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571</TotalTime>
  <Words>980</Words>
  <Application>Microsoft Office PowerPoint</Application>
  <PresentationFormat>On-screen Show (4:3)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Corbel</vt:lpstr>
      <vt:lpstr>Courier</vt:lpstr>
      <vt:lpstr>Helvetica</vt:lpstr>
      <vt:lpstr>StarBats</vt:lpstr>
      <vt:lpstr>Times</vt:lpstr>
      <vt:lpstr>Times New Roman</vt:lpstr>
      <vt:lpstr>Wingdings</vt:lpstr>
      <vt:lpstr>Spectrum</vt:lpstr>
      <vt:lpstr>Inheritance </vt:lpstr>
      <vt:lpstr>Lecture Outline</vt:lpstr>
      <vt:lpstr>Inheritance</vt:lpstr>
      <vt:lpstr>Inheritance</vt:lpstr>
      <vt:lpstr>Inheritance</vt:lpstr>
      <vt:lpstr>Inheritance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Mazid-Ul-Haque</cp:lastModifiedBy>
  <cp:revision>60</cp:revision>
  <dcterms:created xsi:type="dcterms:W3CDTF">2018-12-10T17:20:29Z</dcterms:created>
  <dcterms:modified xsi:type="dcterms:W3CDTF">2022-05-19T04:59:54Z</dcterms:modified>
</cp:coreProperties>
</file>