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67" r:id="rId6"/>
    <p:sldId id="264" r:id="rId7"/>
    <p:sldId id="268" r:id="rId8"/>
    <p:sldId id="270" r:id="rId9"/>
    <p:sldId id="271" r:id="rId10"/>
    <p:sldId id="272" r:id="rId11"/>
    <p:sldId id="273" r:id="rId12"/>
    <p:sldId id="274" r:id="rId13"/>
    <p:sldId id="275" r:id="rId14"/>
    <p:sldId id="276" r:id="rId15"/>
    <p:sldId id="257" r:id="rId16"/>
    <p:sldId id="277" r:id="rId17"/>
    <p:sldId id="278" r:id="rId18"/>
    <p:sldId id="279" r:id="rId19"/>
    <p:sldId id="280" r:id="rId20"/>
    <p:sldId id="281" r:id="rId21"/>
    <p:sldId id="282" r:id="rId22"/>
    <p:sldId id="283" r:id="rId23"/>
    <p:sldId id="258" r:id="rId24"/>
    <p:sldId id="284" r:id="rId25"/>
    <p:sldId id="291" r:id="rId26"/>
    <p:sldId id="285" r:id="rId27"/>
    <p:sldId id="286" r:id="rId28"/>
    <p:sldId id="287" r:id="rId29"/>
    <p:sldId id="288" r:id="rId30"/>
    <p:sldId id="290" r:id="rId31"/>
    <p:sldId id="289" r:id="rId32"/>
    <p:sldId id="259" r:id="rId33"/>
    <p:sldId id="260"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21-Oct-24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t>21-Oct-24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t>21-Oct-24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t>21-Oct-24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21-Oct-24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21-Oct-24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21-Oct-24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21-Oct-24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inyurl.com/ml-fall-24-25" TargetMode="External"/><Relationship Id="rId2" Type="http://schemas.openxmlformats.org/officeDocument/2006/relationships/hyperlink" Target="mailto:dr.ashraf@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r>
              <a:rPr lang="en-US" sz="1800" b="1" dirty="0" smtClean="0">
                <a:solidFill>
                  <a:schemeClr val="tx1"/>
                </a:solidFill>
                <a:latin typeface="Times New Roman" pitchFamily="18" charset="0"/>
                <a:cs typeface="Times New Roman" pitchFamily="18" charset="0"/>
              </a:rPr>
              <a:t>CSC </a:t>
            </a:r>
            <a:r>
              <a:rPr lang="en-US" sz="1800" b="1" dirty="0">
                <a:solidFill>
                  <a:schemeClr val="tx1"/>
                </a:solidFill>
                <a:latin typeface="Times New Roman" pitchFamily="18" charset="0"/>
                <a:cs typeface="Times New Roman" pitchFamily="18" charset="0"/>
              </a:rPr>
              <a:t>4232 Machine </a:t>
            </a:r>
            <a:r>
              <a:rPr lang="en-US" sz="1800" b="1" dirty="0" smtClean="0">
                <a:solidFill>
                  <a:schemeClr val="tx1"/>
                </a:solidFill>
                <a:latin typeface="Times New Roman" pitchFamily="18" charset="0"/>
                <a:cs typeface="Times New Roman" pitchFamily="18" charset="0"/>
              </a:rPr>
              <a:t>Learning</a:t>
            </a:r>
          </a:p>
          <a:p>
            <a:r>
              <a:rPr lang="en-US" sz="1800" dirty="0" smtClean="0">
                <a:solidFill>
                  <a:schemeClr val="tx1"/>
                </a:solidFill>
                <a:latin typeface="Times New Roman" pitchFamily="18" charset="0"/>
                <a:cs typeface="Times New Roman" pitchFamily="18" charset="0"/>
              </a:rPr>
              <a:t>Semester: Fall 2024-25</a:t>
            </a:r>
          </a:p>
          <a:p>
            <a:r>
              <a:rPr lang="en-US" sz="1800" dirty="0" smtClean="0">
                <a:solidFill>
                  <a:schemeClr val="tx1"/>
                </a:solidFill>
                <a:latin typeface="Times New Roman" pitchFamily="18" charset="0"/>
                <a:cs typeface="Times New Roman" pitchFamily="18" charset="0"/>
              </a:rPr>
              <a:t>Prerequisite: Artificial </a:t>
            </a:r>
            <a:r>
              <a:rPr lang="en-US" sz="1800" dirty="0">
                <a:solidFill>
                  <a:schemeClr val="tx1"/>
                </a:solidFill>
                <a:latin typeface="Times New Roman" pitchFamily="18" charset="0"/>
                <a:cs typeface="Times New Roman" pitchFamily="18" charset="0"/>
              </a:rPr>
              <a:t>Intelligence &amp; Expert </a:t>
            </a:r>
            <a:r>
              <a:rPr lang="en-US" sz="1800" dirty="0" smtClean="0">
                <a:solidFill>
                  <a:schemeClr val="tx1"/>
                </a:solidFill>
                <a:latin typeface="Times New Roman" pitchFamily="18" charset="0"/>
                <a:cs typeface="Times New Roman" pitchFamily="18" charset="0"/>
              </a:rPr>
              <a:t>System</a:t>
            </a:r>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b="1" dirty="0" smtClean="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Dr. Ashraf </a:t>
            </a:r>
            <a:r>
              <a:rPr lang="en-US" sz="1800" b="1" dirty="0" err="1" smtClean="0">
                <a:solidFill>
                  <a:schemeClr val="tx1"/>
                </a:solidFill>
                <a:latin typeface="Times New Roman" pitchFamily="18" charset="0"/>
                <a:cs typeface="Times New Roman" pitchFamily="18" charset="0"/>
              </a:rPr>
              <a:t>Uddin</a:t>
            </a:r>
            <a:endParaRPr lang="en-US" sz="1800" b="1" dirty="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Assistant Professor</a:t>
            </a:r>
          </a:p>
          <a:p>
            <a:r>
              <a:rPr lang="en-US" sz="1800" dirty="0" smtClean="0">
                <a:solidFill>
                  <a:schemeClr val="tx1"/>
                </a:solidFill>
                <a:latin typeface="Times New Roman" pitchFamily="18" charset="0"/>
                <a:cs typeface="Times New Roman" pitchFamily="18" charset="0"/>
              </a:rPr>
              <a:t>Mail: </a:t>
            </a:r>
            <a:r>
              <a:rPr lang="en-US" sz="1800" dirty="0" smtClean="0">
                <a:solidFill>
                  <a:schemeClr val="tx1"/>
                </a:solidFill>
                <a:latin typeface="Times New Roman" pitchFamily="18" charset="0"/>
                <a:cs typeface="Times New Roman" pitchFamily="18" charset="0"/>
                <a:hlinkClick r:id="rId2"/>
              </a:rPr>
              <a:t>dr.ashraf@aiub.edu</a:t>
            </a:r>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Room: DN0613</a:t>
            </a:r>
          </a:p>
          <a:p>
            <a:endParaRPr lang="en-US" sz="1800" dirty="0" smtClean="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Course Materials: </a:t>
            </a:r>
          </a:p>
          <a:p>
            <a:r>
              <a:rPr lang="en-US" sz="1800" dirty="0">
                <a:solidFill>
                  <a:schemeClr val="tx1"/>
                </a:solidFill>
                <a:latin typeface="Times New Roman" pitchFamily="18" charset="0"/>
                <a:cs typeface="Times New Roman" pitchFamily="18" charset="0"/>
                <a:hlinkClick r:id="rId3"/>
              </a:rPr>
              <a:t>https://</a:t>
            </a:r>
            <a:r>
              <a:rPr lang="en-US" sz="1800" dirty="0" smtClean="0">
                <a:solidFill>
                  <a:schemeClr val="tx1"/>
                </a:solidFill>
                <a:latin typeface="Times New Roman" pitchFamily="18" charset="0"/>
                <a:cs typeface="Times New Roman" pitchFamily="18" charset="0"/>
                <a:hlinkClick r:id="rId3"/>
              </a:rPr>
              <a:t>tinyurl.com/ml-fall-24-25</a:t>
            </a:r>
            <a:r>
              <a:rPr lang="en-US" sz="18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84091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Finally</a:t>
            </a: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For any missing evaluation (quiz, assignment, etc.), classes, deadlines, etc. must </a:t>
            </a:r>
            <a:r>
              <a:rPr lang="en-US" sz="1800" dirty="0" smtClean="0">
                <a:solidFill>
                  <a:schemeClr val="tx1"/>
                </a:solidFill>
                <a:latin typeface="Times New Roman" pitchFamily="18" charset="0"/>
                <a:cs typeface="Times New Roman" pitchFamily="18" charset="0"/>
              </a:rPr>
              <a:t>contact </a:t>
            </a:r>
            <a:r>
              <a:rPr lang="en-US" sz="1800" dirty="0">
                <a:solidFill>
                  <a:schemeClr val="tx1"/>
                </a:solidFill>
                <a:latin typeface="Times New Roman" pitchFamily="18" charset="0"/>
                <a:cs typeface="Times New Roman" pitchFamily="18" charset="0"/>
              </a:rPr>
              <a:t>the teacher immediately after missing in </a:t>
            </a:r>
            <a:r>
              <a:rPr lang="en-US" sz="1800" b="1" dirty="0">
                <a:solidFill>
                  <a:schemeClr val="tx1"/>
                </a:solidFill>
                <a:latin typeface="Times New Roman" pitchFamily="18" charset="0"/>
                <a:cs typeface="Times New Roman" pitchFamily="18" charset="0"/>
              </a:rPr>
              <a:t>the consulting hour</a:t>
            </a:r>
            <a:r>
              <a:rPr lang="en-US" sz="1800" dirty="0">
                <a:solidFill>
                  <a:schemeClr val="tx1"/>
                </a:solidFill>
                <a:latin typeface="Times New Roman" pitchFamily="18" charset="0"/>
                <a:cs typeface="Times New Roman" pitchFamily="18" charset="0"/>
              </a:rPr>
              <a:t>, via email, or in unavoidable </a:t>
            </a:r>
            <a:r>
              <a:rPr lang="en-US" sz="1800" dirty="0" smtClean="0">
                <a:solidFill>
                  <a:schemeClr val="tx1"/>
                </a:solidFill>
                <a:latin typeface="Times New Roman" pitchFamily="18" charset="0"/>
                <a:cs typeface="Times New Roman" pitchFamily="18" charset="0"/>
              </a:rPr>
              <a:t>circumstances.</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Any kind of dishonesty, plagiarism, misbehavior, misconduct, etc. will not be tolerated. Might result in deduction of marks, ‘F’ grade, or reported to the AIUB Disciplinary Committee for drastic punishment.</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Always check/visit the AIUB home page for notices, rules &amp; regulations of academic/university policies and important announcement for deadlines (Course drop, Exam permit, Exam Schedule, etc.).</a:t>
            </a:r>
          </a:p>
        </p:txBody>
      </p:sp>
    </p:spTree>
    <p:extLst>
      <p:ext uri="{BB962C8B-B14F-4D97-AF65-F5344CB8AC3E}">
        <p14:creationId xmlns:p14="http://schemas.microsoft.com/office/powerpoint/2010/main" val="26726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Course Objective</a:t>
            </a: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This </a:t>
            </a:r>
            <a:r>
              <a:rPr lang="en-US" sz="1800" dirty="0" smtClean="0">
                <a:solidFill>
                  <a:schemeClr val="tx1"/>
                </a:solidFill>
                <a:latin typeface="Times New Roman" pitchFamily="18" charset="0"/>
                <a:cs typeface="Times New Roman" pitchFamily="18" charset="0"/>
              </a:rPr>
              <a:t>course introduces </a:t>
            </a:r>
            <a:r>
              <a:rPr lang="en-US" sz="1800" dirty="0">
                <a:solidFill>
                  <a:schemeClr val="tx1"/>
                </a:solidFill>
                <a:latin typeface="Times New Roman" pitchFamily="18" charset="0"/>
                <a:cs typeface="Times New Roman" pitchFamily="18" charset="0"/>
              </a:rPr>
              <a:t>basic concepts and algorithms in machine learning and neural networks.</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main reason for studying computational learning is to make better use of powerful computers to learn knowledge (or regularities) from the raw data.</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At the end of the course, students are expected to be familiar with the theories and paradigms of computational learning, and capable of implementing basic learning systems. </a:t>
            </a:r>
          </a:p>
        </p:txBody>
      </p:sp>
    </p:spTree>
    <p:extLst>
      <p:ext uri="{BB962C8B-B14F-4D97-AF65-F5344CB8AC3E}">
        <p14:creationId xmlns:p14="http://schemas.microsoft.com/office/powerpoint/2010/main" val="121867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Course Objective</a:t>
            </a: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dirty="0" smtClean="0">
                <a:solidFill>
                  <a:schemeClr val="tx1"/>
                </a:solidFill>
                <a:latin typeface="Times New Roman" pitchFamily="18" charset="0"/>
                <a:cs typeface="Times New Roman" pitchFamily="18" charset="0"/>
              </a:rPr>
              <a:t>Topics </a:t>
            </a:r>
            <a:r>
              <a:rPr lang="en-US" sz="1800" dirty="0">
                <a:solidFill>
                  <a:schemeClr val="tx1"/>
                </a:solidFill>
                <a:latin typeface="Times New Roman" pitchFamily="18" charset="0"/>
                <a:cs typeface="Times New Roman" pitchFamily="18" charset="0"/>
              </a:rPr>
              <a:t>include: </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 Supervised learning (parametric/non-parametric algorithms, support vector machines, kernels, neural networks). </a:t>
            </a:r>
            <a:endParaRPr lang="en-US" sz="18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ii) Unsupervised learning (clustering, dimensionality reduction, deep learning). (iii) Best practices in machine learning (bias/variance theory; innovation process in machine learning and AI).</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This course will also look into a variety of artificial neural networks in terms of architectures and learning algorithms and discuss as many successful real-world applications as possible. </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Fundamental concepts and tools underlying machine learning and hands-on experience with implementation of some machine learning algorithms applied to real world cases.</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Research issues as well as machine learning strategies and issues relating specific industrial sectors.</a:t>
            </a:r>
          </a:p>
        </p:txBody>
      </p:sp>
    </p:spTree>
    <p:extLst>
      <p:ext uri="{BB962C8B-B14F-4D97-AF65-F5344CB8AC3E}">
        <p14:creationId xmlns:p14="http://schemas.microsoft.com/office/powerpoint/2010/main" val="182276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Importance of the course </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Studying ML/AI opens a world of opportunities.</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At </a:t>
            </a:r>
            <a:r>
              <a:rPr lang="en-US" sz="1800" dirty="0">
                <a:solidFill>
                  <a:schemeClr val="tx1"/>
                </a:solidFill>
                <a:latin typeface="Times New Roman" pitchFamily="18" charset="0"/>
                <a:cs typeface="Times New Roman" pitchFamily="18" charset="0"/>
              </a:rPr>
              <a:t>a basic level, you’ll better understand the systems and tools that you</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interact with daily. And if you stick with the subject and study more, you</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can help create cutting edge ML/AI applications, like the Google Self</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Driving Car, or IBM’s Watson</a:t>
            </a:r>
            <a:r>
              <a:rPr lang="en-US" sz="1800" dirty="0" smtClean="0">
                <a:solidFill>
                  <a:schemeClr val="tx1"/>
                </a:solidFill>
                <a:latin typeface="Times New Roman" pitchFamily="18" charset="0"/>
                <a:cs typeface="Times New Roman" pitchFamily="18" charset="0"/>
              </a:rPr>
              <a:t>.</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In </a:t>
            </a:r>
            <a:r>
              <a:rPr lang="en-US" sz="1800" dirty="0">
                <a:solidFill>
                  <a:schemeClr val="tx1"/>
                </a:solidFill>
                <a:latin typeface="Times New Roman" pitchFamily="18" charset="0"/>
                <a:cs typeface="Times New Roman" pitchFamily="18" charset="0"/>
              </a:rPr>
              <a:t>the field of artificial intelligence, the possibilities are truly endless.</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Studying </a:t>
            </a:r>
            <a:r>
              <a:rPr lang="en-US" sz="1800" dirty="0">
                <a:solidFill>
                  <a:schemeClr val="tx1"/>
                </a:solidFill>
                <a:latin typeface="Times New Roman" pitchFamily="18" charset="0"/>
                <a:cs typeface="Times New Roman" pitchFamily="18" charset="0"/>
              </a:rPr>
              <a:t>ML/AI now can prepare you for a job as a researching neural</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networks, human-machine interfaces, and quantum artificial intelligence.</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Or </a:t>
            </a:r>
            <a:r>
              <a:rPr lang="en-US" sz="1800" dirty="0">
                <a:solidFill>
                  <a:schemeClr val="tx1"/>
                </a:solidFill>
                <a:latin typeface="Times New Roman" pitchFamily="18" charset="0"/>
                <a:cs typeface="Times New Roman" pitchFamily="18" charset="0"/>
              </a:rPr>
              <a:t>you could work as a software engineer in industry working for</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companies like Amazon to shopping list recommendation engines or</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Facebook analyzing and processing big data.</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You </a:t>
            </a:r>
            <a:r>
              <a:rPr lang="en-US" sz="1800" dirty="0">
                <a:solidFill>
                  <a:schemeClr val="tx1"/>
                </a:solidFill>
                <a:latin typeface="Times New Roman" pitchFamily="18" charset="0"/>
                <a:cs typeface="Times New Roman" pitchFamily="18" charset="0"/>
              </a:rPr>
              <a:t>could also work as a hardware engineer developing electronic</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parking assistants or home assistant robots. </a:t>
            </a:r>
          </a:p>
        </p:txBody>
      </p:sp>
    </p:spTree>
    <p:extLst>
      <p:ext uri="{BB962C8B-B14F-4D97-AF65-F5344CB8AC3E}">
        <p14:creationId xmlns:p14="http://schemas.microsoft.com/office/powerpoint/2010/main" val="336250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Importance of the course </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Studying ML/AI opens a world of opportunities.</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At </a:t>
            </a:r>
            <a:r>
              <a:rPr lang="en-US" sz="1800" dirty="0">
                <a:solidFill>
                  <a:schemeClr val="tx1"/>
                </a:solidFill>
                <a:latin typeface="Times New Roman" pitchFamily="18" charset="0"/>
                <a:cs typeface="Times New Roman" pitchFamily="18" charset="0"/>
              </a:rPr>
              <a:t>a basic level, you’ll better understand the systems and tools that you</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interact with daily. And if you stick with the subject and study more, you</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can help create cutting edge ML/AI applications, like the Google Self</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Driving Car, or IBM’s Watson</a:t>
            </a:r>
            <a:r>
              <a:rPr lang="en-US" sz="1800" dirty="0" smtClean="0">
                <a:solidFill>
                  <a:schemeClr val="tx1"/>
                </a:solidFill>
                <a:latin typeface="Times New Roman" pitchFamily="18" charset="0"/>
                <a:cs typeface="Times New Roman" pitchFamily="18" charset="0"/>
              </a:rPr>
              <a:t>.</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In </a:t>
            </a:r>
            <a:r>
              <a:rPr lang="en-US" sz="1800" dirty="0">
                <a:solidFill>
                  <a:schemeClr val="tx1"/>
                </a:solidFill>
                <a:latin typeface="Times New Roman" pitchFamily="18" charset="0"/>
                <a:cs typeface="Times New Roman" pitchFamily="18" charset="0"/>
              </a:rPr>
              <a:t>the field of artificial intelligence, the possibilities are truly endless.</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Studying </a:t>
            </a:r>
            <a:r>
              <a:rPr lang="en-US" sz="1800" dirty="0">
                <a:solidFill>
                  <a:schemeClr val="tx1"/>
                </a:solidFill>
                <a:latin typeface="Times New Roman" pitchFamily="18" charset="0"/>
                <a:cs typeface="Times New Roman" pitchFamily="18" charset="0"/>
              </a:rPr>
              <a:t>ML/AI now can prepare you for a job as a researching neural</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networks, human-machine interfaces, and quantum artificial intelligence.</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Or </a:t>
            </a:r>
            <a:r>
              <a:rPr lang="en-US" sz="1800" dirty="0">
                <a:solidFill>
                  <a:schemeClr val="tx1"/>
                </a:solidFill>
                <a:latin typeface="Times New Roman" pitchFamily="18" charset="0"/>
                <a:cs typeface="Times New Roman" pitchFamily="18" charset="0"/>
              </a:rPr>
              <a:t>you could work as a software engineer in industry working for</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companies like Amazon to shopping list recommendation engines or</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Facebook analyzing and processing big data.</a:t>
            </a:r>
          </a:p>
          <a:p>
            <a:pPr marL="285750" indent="-285750" algn="just">
              <a:buFont typeface="Wingdings" pitchFamily="2" charset="2"/>
              <a:buChar char="§"/>
            </a:pPr>
            <a:r>
              <a:rPr lang="en-US" sz="1800" dirty="0" smtClean="0">
                <a:solidFill>
                  <a:schemeClr val="tx1"/>
                </a:solidFill>
                <a:latin typeface="Times New Roman" pitchFamily="18" charset="0"/>
                <a:cs typeface="Times New Roman" pitchFamily="18" charset="0"/>
              </a:rPr>
              <a:t>You </a:t>
            </a:r>
            <a:r>
              <a:rPr lang="en-US" sz="1800" dirty="0">
                <a:solidFill>
                  <a:schemeClr val="tx1"/>
                </a:solidFill>
                <a:latin typeface="Times New Roman" pitchFamily="18" charset="0"/>
                <a:cs typeface="Times New Roman" pitchFamily="18" charset="0"/>
              </a:rPr>
              <a:t>could also work as a hardware engineer developing electronic</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parking assistants or home assistant robots. </a:t>
            </a:r>
          </a:p>
        </p:txBody>
      </p:sp>
    </p:spTree>
    <p:extLst>
      <p:ext uri="{BB962C8B-B14F-4D97-AF65-F5344CB8AC3E}">
        <p14:creationId xmlns:p14="http://schemas.microsoft.com/office/powerpoint/2010/main" val="4204665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Introduction to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Definition of Machine Learning (ML</a:t>
            </a:r>
            <a:r>
              <a:rPr lang="en-US" sz="1800" dirty="0" smtClean="0">
                <a:solidFill>
                  <a:schemeClr val="tx1"/>
                </a:solidFill>
                <a:latin typeface="Times New Roman" pitchFamily="18" charset="0"/>
                <a:cs typeface="Times New Roman" pitchFamily="18" charset="0"/>
              </a:rPr>
              <a:t>)</a:t>
            </a:r>
          </a:p>
          <a:p>
            <a:pPr algn="just"/>
            <a:r>
              <a:rPr lang="en-US" sz="1800" dirty="0" smtClean="0">
                <a:solidFill>
                  <a:schemeClr val="tx1"/>
                </a:solidFill>
                <a:latin typeface="Times New Roman" pitchFamily="18" charset="0"/>
                <a:cs typeface="Times New Roman" pitchFamily="18" charset="0"/>
              </a:rPr>
              <a:t>Differences </a:t>
            </a:r>
            <a:r>
              <a:rPr lang="en-US" sz="1800" dirty="0">
                <a:solidFill>
                  <a:schemeClr val="tx1"/>
                </a:solidFill>
                <a:latin typeface="Times New Roman" pitchFamily="18" charset="0"/>
                <a:cs typeface="Times New Roman" pitchFamily="18" charset="0"/>
              </a:rPr>
              <a:t>between AI, ML, and Deep </a:t>
            </a:r>
            <a:r>
              <a:rPr lang="en-US" sz="1800" dirty="0" smtClean="0">
                <a:solidFill>
                  <a:schemeClr val="tx1"/>
                </a:solidFill>
                <a:latin typeface="Times New Roman" pitchFamily="18" charset="0"/>
                <a:cs typeface="Times New Roman" pitchFamily="18" charset="0"/>
              </a:rPr>
              <a:t>Learning</a:t>
            </a:r>
          </a:p>
          <a:p>
            <a:pPr algn="just"/>
            <a:r>
              <a:rPr lang="en-US" sz="1800" dirty="0" smtClean="0">
                <a:solidFill>
                  <a:schemeClr val="tx1"/>
                </a:solidFill>
                <a:latin typeface="Times New Roman" pitchFamily="18" charset="0"/>
                <a:cs typeface="Times New Roman" pitchFamily="18" charset="0"/>
              </a:rPr>
              <a:t>Real-world </a:t>
            </a:r>
            <a:r>
              <a:rPr lang="en-US" sz="1800" dirty="0">
                <a:solidFill>
                  <a:schemeClr val="tx1"/>
                </a:solidFill>
                <a:latin typeface="Times New Roman" pitchFamily="18" charset="0"/>
                <a:cs typeface="Times New Roman" pitchFamily="18" charset="0"/>
              </a:rPr>
              <a:t>applications of ML (e.g., image recognition, natural language processing, recommendation systems)</a:t>
            </a:r>
          </a:p>
        </p:txBody>
      </p:sp>
    </p:spTree>
    <p:extLst>
      <p:ext uri="{BB962C8B-B14F-4D97-AF65-F5344CB8AC3E}">
        <p14:creationId xmlns:p14="http://schemas.microsoft.com/office/powerpoint/2010/main" val="314557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a:t>
            </a:r>
            <a:r>
              <a:rPr lang="en-US" sz="3200" dirty="0">
                <a:latin typeface="Times New Roman" pitchFamily="18" charset="0"/>
                <a:cs typeface="Times New Roman" pitchFamily="18" charset="0"/>
              </a:rPr>
              <a:t>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Machine Learning (ML) is a branch of artificial intelligence (AI) that focuses on building systems that can learn from data, identify patterns, and make decisions with minimal human intervention.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In </a:t>
            </a:r>
            <a:r>
              <a:rPr lang="en-US" sz="1800" dirty="0">
                <a:solidFill>
                  <a:schemeClr val="tx1"/>
                </a:solidFill>
                <a:latin typeface="Times New Roman" pitchFamily="18" charset="0"/>
                <a:cs typeface="Times New Roman" pitchFamily="18" charset="0"/>
              </a:rPr>
              <a:t>essence, machine learning allows computers to "learn" from past experiences (data) and improve their performance over time without being explicitly programmed for every possible scenario.</a:t>
            </a:r>
          </a:p>
        </p:txBody>
      </p:sp>
      <p:pic>
        <p:nvPicPr>
          <p:cNvPr id="1026" name="Picture 2" descr="What is Machine Learning? The Ultimate Beginner's Gu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3271510"/>
            <a:ext cx="3428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15000" y="4648200"/>
            <a:ext cx="2971800" cy="523220"/>
          </a:xfrm>
          <a:prstGeom prst="rect">
            <a:avLst/>
          </a:prstGeom>
        </p:spPr>
        <p:txBody>
          <a:bodyPr wrap="square">
            <a:spAutoFit/>
          </a:bodyPr>
          <a:lstStyle/>
          <a:p>
            <a:r>
              <a:rPr lang="en-US" sz="1400" dirty="0"/>
              <a:t>https://www.v7labs.com/blog/machine-learning-guide</a:t>
            </a:r>
          </a:p>
        </p:txBody>
      </p:sp>
    </p:spTree>
    <p:extLst>
      <p:ext uri="{BB962C8B-B14F-4D97-AF65-F5344CB8AC3E}">
        <p14:creationId xmlns:p14="http://schemas.microsoft.com/office/powerpoint/2010/main" val="349222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Learning: Applications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Image Recognition</a:t>
            </a:r>
            <a:r>
              <a:rPr lang="en-US" sz="1800" b="1" dirty="0" smtClean="0">
                <a:solidFill>
                  <a:schemeClr val="tx1"/>
                </a:solidFill>
                <a:latin typeface="Times New Roman" pitchFamily="18" charset="0"/>
                <a:cs typeface="Times New Roman" pitchFamily="18" charset="0"/>
              </a:rPr>
              <a:t>:</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Facial </a:t>
            </a:r>
            <a:r>
              <a:rPr lang="en-US" sz="1800" b="1" dirty="0">
                <a:solidFill>
                  <a:schemeClr val="tx1"/>
                </a:solidFill>
                <a:latin typeface="Times New Roman" pitchFamily="18" charset="0"/>
                <a:cs typeface="Times New Roman" pitchFamily="18" charset="0"/>
              </a:rPr>
              <a:t>Recognition: </a:t>
            </a:r>
            <a:r>
              <a:rPr lang="en-US" sz="1800" dirty="0">
                <a:solidFill>
                  <a:schemeClr val="tx1"/>
                </a:solidFill>
                <a:latin typeface="Times New Roman" pitchFamily="18" charset="0"/>
                <a:cs typeface="Times New Roman" pitchFamily="18" charset="0"/>
              </a:rPr>
              <a:t>Used in smartphones, social media platforms (e.g., Facebook photo tagging), and security systems. ML algorithms can detect and recognize human faces in images or videos</a:t>
            </a:r>
            <a:r>
              <a:rPr lang="en-US" sz="1800" dirty="0" smtClean="0">
                <a:solidFill>
                  <a:schemeClr val="tx1"/>
                </a:solidFill>
                <a:latin typeface="Times New Roman" pitchFamily="18" charset="0"/>
                <a:cs typeface="Times New Roman" pitchFamily="18" charset="0"/>
              </a:rPr>
              <a:t>.</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Medical </a:t>
            </a:r>
            <a:r>
              <a:rPr lang="en-US" sz="1800" b="1" dirty="0">
                <a:solidFill>
                  <a:schemeClr val="tx1"/>
                </a:solidFill>
                <a:latin typeface="Times New Roman" pitchFamily="18" charset="0"/>
                <a:cs typeface="Times New Roman" pitchFamily="18" charset="0"/>
              </a:rPr>
              <a:t>Imaging: </a:t>
            </a:r>
            <a:r>
              <a:rPr lang="en-US" sz="1800" dirty="0">
                <a:solidFill>
                  <a:schemeClr val="tx1"/>
                </a:solidFill>
                <a:latin typeface="Times New Roman" pitchFamily="18" charset="0"/>
                <a:cs typeface="Times New Roman" pitchFamily="18" charset="0"/>
              </a:rPr>
              <a:t>ML is used in analyzing X-rays, MRIs, and CT scans to identify abnormalities such as tumors, fractures, or other diseases</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Object </a:t>
            </a:r>
            <a:r>
              <a:rPr lang="en-US" sz="1800" b="1" dirty="0">
                <a:solidFill>
                  <a:schemeClr val="tx1"/>
                </a:solidFill>
                <a:latin typeface="Times New Roman" pitchFamily="18" charset="0"/>
                <a:cs typeface="Times New Roman" pitchFamily="18" charset="0"/>
              </a:rPr>
              <a:t>Detection: </a:t>
            </a:r>
            <a:r>
              <a:rPr lang="en-US" sz="1800" dirty="0">
                <a:solidFill>
                  <a:schemeClr val="tx1"/>
                </a:solidFill>
                <a:latin typeface="Times New Roman" pitchFamily="18" charset="0"/>
                <a:cs typeface="Times New Roman" pitchFamily="18" charset="0"/>
              </a:rPr>
              <a:t>Used in autonomous vehicles, retail (e.g., Amazon Go stores), and security surveillance systems.</a:t>
            </a:r>
          </a:p>
        </p:txBody>
      </p:sp>
    </p:spTree>
    <p:extLst>
      <p:ext uri="{BB962C8B-B14F-4D97-AF65-F5344CB8AC3E}">
        <p14:creationId xmlns:p14="http://schemas.microsoft.com/office/powerpoint/2010/main" val="172008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Learning: Applications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Speech and Voice </a:t>
            </a:r>
            <a:r>
              <a:rPr lang="en-US" sz="1800" b="1" dirty="0" smtClean="0">
                <a:solidFill>
                  <a:schemeClr val="tx1"/>
                </a:solidFill>
                <a:latin typeface="Times New Roman" pitchFamily="18" charset="0"/>
                <a:cs typeface="Times New Roman" pitchFamily="18" charset="0"/>
              </a:rPr>
              <a:t>Recognition:</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Virtual Assistants: </a:t>
            </a:r>
            <a:r>
              <a:rPr lang="en-US" sz="1800" dirty="0">
                <a:solidFill>
                  <a:schemeClr val="tx1"/>
                </a:solidFill>
                <a:latin typeface="Times New Roman" pitchFamily="18" charset="0"/>
                <a:cs typeface="Times New Roman" pitchFamily="18" charset="0"/>
              </a:rPr>
              <a:t>ML powers virtual assistants like </a:t>
            </a:r>
            <a:r>
              <a:rPr lang="en-US" sz="1800" dirty="0" err="1">
                <a:solidFill>
                  <a:schemeClr val="tx1"/>
                </a:solidFill>
                <a:latin typeface="Times New Roman" pitchFamily="18" charset="0"/>
                <a:cs typeface="Times New Roman" pitchFamily="18" charset="0"/>
              </a:rPr>
              <a:t>Siri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Alexa</a:t>
            </a:r>
            <a:r>
              <a:rPr lang="en-US" sz="1800" dirty="0">
                <a:solidFill>
                  <a:schemeClr val="tx1"/>
                </a:solidFill>
                <a:latin typeface="Times New Roman" pitchFamily="18" charset="0"/>
                <a:cs typeface="Times New Roman" pitchFamily="18" charset="0"/>
              </a:rPr>
              <a:t>, and Google Assistant, enabling them to recognize and respond to voice commands</a:t>
            </a:r>
            <a:r>
              <a:rPr lang="en-US" sz="1800" dirty="0" smtClean="0">
                <a:solidFill>
                  <a:schemeClr val="tx1"/>
                </a:solidFill>
                <a:latin typeface="Times New Roman" pitchFamily="18" charset="0"/>
                <a:cs typeface="Times New Roman" pitchFamily="18" charset="0"/>
              </a:rPr>
              <a:t>.</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Speech-to-Text</a:t>
            </a: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Applications like Google Voice Typing and automated transcription services convert spoken words into written text</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Voice </a:t>
            </a:r>
            <a:r>
              <a:rPr lang="en-US" sz="1800" b="1" dirty="0">
                <a:solidFill>
                  <a:schemeClr val="tx1"/>
                </a:solidFill>
                <a:latin typeface="Times New Roman" pitchFamily="18" charset="0"/>
                <a:cs typeface="Times New Roman" pitchFamily="18" charset="0"/>
              </a:rPr>
              <a:t>Biometrics:</a:t>
            </a:r>
            <a:r>
              <a:rPr lang="en-US" sz="1800" dirty="0">
                <a:solidFill>
                  <a:schemeClr val="tx1"/>
                </a:solidFill>
                <a:latin typeface="Times New Roman" pitchFamily="18" charset="0"/>
                <a:cs typeface="Times New Roman" pitchFamily="18" charset="0"/>
              </a:rPr>
              <a:t> Used in security systems for identifying individuals based on their voice.</a:t>
            </a:r>
          </a:p>
        </p:txBody>
      </p:sp>
    </p:spTree>
    <p:extLst>
      <p:ext uri="{BB962C8B-B14F-4D97-AF65-F5344CB8AC3E}">
        <p14:creationId xmlns:p14="http://schemas.microsoft.com/office/powerpoint/2010/main" val="258135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Learning: Applications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Natural Language Processing (NLP</a:t>
            </a:r>
            <a:r>
              <a:rPr lang="en-US" sz="1800" b="1" dirty="0" smtClean="0">
                <a:solidFill>
                  <a:schemeClr val="tx1"/>
                </a:solidFill>
                <a:latin typeface="Times New Roman" pitchFamily="18" charset="0"/>
                <a:cs typeface="Times New Roman" pitchFamily="18" charset="0"/>
              </a:rPr>
              <a:t>):</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err="1">
                <a:solidFill>
                  <a:schemeClr val="tx1"/>
                </a:solidFill>
                <a:latin typeface="Times New Roman" pitchFamily="18" charset="0"/>
                <a:cs typeface="Times New Roman" pitchFamily="18" charset="0"/>
              </a:rPr>
              <a:t>Chatbots</a:t>
            </a:r>
            <a:r>
              <a:rPr lang="en-US" sz="1800" b="1" dirty="0">
                <a:solidFill>
                  <a:schemeClr val="tx1"/>
                </a:solidFill>
                <a:latin typeface="Times New Roman" pitchFamily="18" charset="0"/>
                <a:cs typeface="Times New Roman" pitchFamily="18" charset="0"/>
              </a:rPr>
              <a:t> and Customer </a:t>
            </a:r>
            <a:r>
              <a:rPr lang="en-US" sz="1800" b="1" dirty="0" smtClean="0">
                <a:solidFill>
                  <a:schemeClr val="tx1"/>
                </a:solidFill>
                <a:latin typeface="Times New Roman" pitchFamily="18" charset="0"/>
                <a:cs typeface="Times New Roman" pitchFamily="18" charset="0"/>
              </a:rPr>
              <a:t>Support: </a:t>
            </a:r>
            <a:r>
              <a:rPr lang="en-US" sz="1800" dirty="0">
                <a:solidFill>
                  <a:schemeClr val="tx1"/>
                </a:solidFill>
                <a:latin typeface="Times New Roman" pitchFamily="18" charset="0"/>
                <a:cs typeface="Times New Roman" pitchFamily="18" charset="0"/>
              </a:rPr>
              <a:t>ML-driven </a:t>
            </a:r>
            <a:r>
              <a:rPr lang="en-US" sz="1800" dirty="0" err="1">
                <a:solidFill>
                  <a:schemeClr val="tx1"/>
                </a:solidFill>
                <a:latin typeface="Times New Roman" pitchFamily="18" charset="0"/>
                <a:cs typeface="Times New Roman" pitchFamily="18" charset="0"/>
              </a:rPr>
              <a:t>chatbots</a:t>
            </a:r>
            <a:r>
              <a:rPr lang="en-US" sz="1800" dirty="0">
                <a:solidFill>
                  <a:schemeClr val="tx1"/>
                </a:solidFill>
                <a:latin typeface="Times New Roman" pitchFamily="18" charset="0"/>
                <a:cs typeface="Times New Roman" pitchFamily="18" charset="0"/>
              </a:rPr>
              <a:t> can understand and respond to customer queries, improving customer service for companies like banks, e-commerce platforms, and service providers.</a:t>
            </a:r>
            <a:endParaRPr lang="en-US" sz="1800" dirty="0" smtClean="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Language </a:t>
            </a:r>
            <a:r>
              <a:rPr lang="en-US" sz="1800" b="1" dirty="0" smtClean="0">
                <a:solidFill>
                  <a:schemeClr val="tx1"/>
                </a:solidFill>
                <a:latin typeface="Times New Roman" pitchFamily="18" charset="0"/>
                <a:cs typeface="Times New Roman" pitchFamily="18" charset="0"/>
              </a:rPr>
              <a:t>Translation: </a:t>
            </a:r>
            <a:r>
              <a:rPr lang="en-US" sz="1800" dirty="0">
                <a:solidFill>
                  <a:schemeClr val="tx1"/>
                </a:solidFill>
                <a:latin typeface="Times New Roman" pitchFamily="18" charset="0"/>
                <a:cs typeface="Times New Roman" pitchFamily="18" charset="0"/>
              </a:rPr>
              <a:t>Google Translate and other language translation apps use ML models to translate text and speech between different </a:t>
            </a:r>
            <a:r>
              <a:rPr lang="en-US" sz="1800" dirty="0" smtClean="0">
                <a:solidFill>
                  <a:schemeClr val="tx1"/>
                </a:solidFill>
                <a:latin typeface="Times New Roman" pitchFamily="18" charset="0"/>
                <a:cs typeface="Times New Roman" pitchFamily="18" charset="0"/>
              </a:rPr>
              <a:t>languages.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Sentiment Analysis: </a:t>
            </a:r>
            <a:r>
              <a:rPr lang="en-US" sz="1800" dirty="0">
                <a:solidFill>
                  <a:schemeClr val="tx1"/>
                </a:solidFill>
                <a:latin typeface="Times New Roman" pitchFamily="18" charset="0"/>
                <a:cs typeface="Times New Roman" pitchFamily="18" charset="0"/>
              </a:rPr>
              <a:t>Businesses use ML to analyze customer reviews, social media posts, and other text data to determine public sentiment or opinions about products or services.</a:t>
            </a:r>
          </a:p>
        </p:txBody>
      </p:sp>
    </p:spTree>
    <p:extLst>
      <p:ext uri="{BB962C8B-B14F-4D97-AF65-F5344CB8AC3E}">
        <p14:creationId xmlns:p14="http://schemas.microsoft.com/office/powerpoint/2010/main" val="309317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Vision &amp; Mission of AIUB</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Vision</a:t>
            </a:r>
          </a:p>
          <a:p>
            <a:pPr algn="just"/>
            <a:r>
              <a:rPr lang="en-US" sz="1800" dirty="0">
                <a:solidFill>
                  <a:schemeClr val="tx1"/>
                </a:solidFill>
                <a:latin typeface="Times New Roman" pitchFamily="18" charset="0"/>
                <a:cs typeface="Times New Roman" pitchFamily="18" charset="0"/>
              </a:rPr>
              <a:t>AMERICAN INTERNATIONAL UNIVERSITY-BANGLADESH (AIUB) envisions promoting professionals and excellent leadership catering to the technological progress and development needs of the country.</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Mission</a:t>
            </a:r>
          </a:p>
          <a:p>
            <a:pPr algn="just"/>
            <a:r>
              <a:rPr lang="en-US" sz="1800" dirty="0">
                <a:solidFill>
                  <a:schemeClr val="tx1"/>
                </a:solidFill>
                <a:latin typeface="Times New Roman" pitchFamily="18" charset="0"/>
                <a:cs typeface="Times New Roman"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48900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Learning: Applications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Recommendation </a:t>
            </a:r>
            <a:r>
              <a:rPr lang="en-US" sz="1800" b="1" dirty="0">
                <a:solidFill>
                  <a:schemeClr val="tx1"/>
                </a:solidFill>
                <a:latin typeface="Times New Roman" pitchFamily="18" charset="0"/>
                <a:cs typeface="Times New Roman" pitchFamily="18" charset="0"/>
              </a:rPr>
              <a:t>Systems</a:t>
            </a:r>
            <a:r>
              <a:rPr lang="en-US" sz="1800" b="1"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E-commerce</a:t>
            </a: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Platforms like Amazon and </a:t>
            </a:r>
            <a:r>
              <a:rPr lang="en-US" sz="1800" dirty="0" err="1">
                <a:solidFill>
                  <a:schemeClr val="tx1"/>
                </a:solidFill>
                <a:latin typeface="Times New Roman" pitchFamily="18" charset="0"/>
                <a:cs typeface="Times New Roman" pitchFamily="18" charset="0"/>
              </a:rPr>
              <a:t>Alibaba</a:t>
            </a:r>
            <a:r>
              <a:rPr lang="en-US" sz="1800" dirty="0">
                <a:solidFill>
                  <a:schemeClr val="tx1"/>
                </a:solidFill>
                <a:latin typeface="Times New Roman" pitchFamily="18" charset="0"/>
                <a:cs typeface="Times New Roman" pitchFamily="18" charset="0"/>
              </a:rPr>
              <a:t> use ML to recommend products based on a user’s browsing history, purchase behavior, and preferences</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Streaming </a:t>
            </a:r>
            <a:r>
              <a:rPr lang="en-US" sz="1800" b="1" dirty="0">
                <a:solidFill>
                  <a:schemeClr val="tx1"/>
                </a:solidFill>
                <a:latin typeface="Times New Roman" pitchFamily="18" charset="0"/>
                <a:cs typeface="Times New Roman" pitchFamily="18" charset="0"/>
              </a:rPr>
              <a:t>Services: </a:t>
            </a:r>
            <a:r>
              <a:rPr lang="en-US" sz="1800" dirty="0">
                <a:solidFill>
                  <a:schemeClr val="tx1"/>
                </a:solidFill>
                <a:latin typeface="Times New Roman" pitchFamily="18" charset="0"/>
                <a:cs typeface="Times New Roman" pitchFamily="18" charset="0"/>
              </a:rPr>
              <a:t>Netflix, </a:t>
            </a:r>
            <a:r>
              <a:rPr lang="en-US" sz="1800" dirty="0" err="1">
                <a:solidFill>
                  <a:schemeClr val="tx1"/>
                </a:solidFill>
                <a:latin typeface="Times New Roman" pitchFamily="18" charset="0"/>
                <a:cs typeface="Times New Roman" pitchFamily="18" charset="0"/>
              </a:rPr>
              <a:t>Spotify</a:t>
            </a:r>
            <a:r>
              <a:rPr lang="en-US" sz="1800" dirty="0">
                <a:solidFill>
                  <a:schemeClr val="tx1"/>
                </a:solidFill>
                <a:latin typeface="Times New Roman" pitchFamily="18" charset="0"/>
                <a:cs typeface="Times New Roman" pitchFamily="18" charset="0"/>
              </a:rPr>
              <a:t>, and YouTube recommend movies, music, and videos by analyzing user interactions, viewing history, and preferences</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Social </a:t>
            </a:r>
            <a:r>
              <a:rPr lang="en-US" sz="1800" b="1" dirty="0">
                <a:solidFill>
                  <a:schemeClr val="tx1"/>
                </a:solidFill>
                <a:latin typeface="Times New Roman" pitchFamily="18" charset="0"/>
                <a:cs typeface="Times New Roman" pitchFamily="18" charset="0"/>
              </a:rPr>
              <a:t>Media:</a:t>
            </a:r>
            <a:r>
              <a:rPr lang="en-US" sz="1800" dirty="0">
                <a:solidFill>
                  <a:schemeClr val="tx1"/>
                </a:solidFill>
                <a:latin typeface="Times New Roman" pitchFamily="18" charset="0"/>
                <a:cs typeface="Times New Roman" pitchFamily="18" charset="0"/>
              </a:rPr>
              <a:t> Facebook, Twitter, and </a:t>
            </a:r>
            <a:r>
              <a:rPr lang="en-US" sz="1800" dirty="0" err="1">
                <a:solidFill>
                  <a:schemeClr val="tx1"/>
                </a:solidFill>
                <a:latin typeface="Times New Roman" pitchFamily="18" charset="0"/>
                <a:cs typeface="Times New Roman" pitchFamily="18" charset="0"/>
              </a:rPr>
              <a:t>Instagram</a:t>
            </a:r>
            <a:r>
              <a:rPr lang="en-US" sz="1800" dirty="0">
                <a:solidFill>
                  <a:schemeClr val="tx1"/>
                </a:solidFill>
                <a:latin typeface="Times New Roman" pitchFamily="18" charset="0"/>
                <a:cs typeface="Times New Roman" pitchFamily="18" charset="0"/>
              </a:rPr>
              <a:t> use recommendation algorithms to suggest friends, posts, or content that align with a user’s interests.</a:t>
            </a:r>
          </a:p>
        </p:txBody>
      </p:sp>
    </p:spTree>
    <p:extLst>
      <p:ext uri="{BB962C8B-B14F-4D97-AF65-F5344CB8AC3E}">
        <p14:creationId xmlns:p14="http://schemas.microsoft.com/office/powerpoint/2010/main" val="103803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Learning: Applications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Fraud Detection</a:t>
            </a:r>
            <a:r>
              <a:rPr lang="en-US" sz="1800" b="1"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Banking </a:t>
            </a:r>
            <a:r>
              <a:rPr lang="en-US" sz="1800" b="1" dirty="0">
                <a:solidFill>
                  <a:schemeClr val="tx1"/>
                </a:solidFill>
                <a:latin typeface="Times New Roman" pitchFamily="18" charset="0"/>
                <a:cs typeface="Times New Roman" pitchFamily="18" charset="0"/>
              </a:rPr>
              <a:t>and Finance: </a:t>
            </a:r>
            <a:r>
              <a:rPr lang="en-US" sz="1800" dirty="0">
                <a:solidFill>
                  <a:schemeClr val="tx1"/>
                </a:solidFill>
                <a:latin typeface="Times New Roman" pitchFamily="18" charset="0"/>
                <a:cs typeface="Times New Roman" pitchFamily="18" charset="0"/>
              </a:rPr>
              <a:t>ML algorithms analyze transaction patterns to detect fraudulent activities, such as credit card fraud, money laundering, or account takeovers</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Insurance</a:t>
            </a: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Insurers use ML to detect fraudulent insurance claims by spotting unusual patterns or behaviors in claim submissions</a:t>
            </a:r>
            <a:r>
              <a:rPr lang="en-US" sz="1800" dirty="0" smtClean="0">
                <a:solidFill>
                  <a:schemeClr val="tx1"/>
                </a:solidFill>
                <a:latin typeface="Times New Roman" pitchFamily="18" charset="0"/>
                <a:cs typeface="Times New Roman" pitchFamily="18" charset="0"/>
              </a:rPr>
              <a:t>.</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Autonomous </a:t>
            </a:r>
            <a:r>
              <a:rPr lang="en-US" sz="1800" b="1" dirty="0">
                <a:solidFill>
                  <a:schemeClr val="tx1"/>
                </a:solidFill>
                <a:latin typeface="Times New Roman" pitchFamily="18" charset="0"/>
                <a:cs typeface="Times New Roman" pitchFamily="18" charset="0"/>
              </a:rPr>
              <a:t>Vehicles</a:t>
            </a:r>
            <a:r>
              <a:rPr lang="en-US" sz="1800" b="1"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Self-Driving </a:t>
            </a:r>
            <a:r>
              <a:rPr lang="en-US" sz="1800" b="1" dirty="0">
                <a:solidFill>
                  <a:schemeClr val="tx1"/>
                </a:solidFill>
                <a:latin typeface="Times New Roman" pitchFamily="18" charset="0"/>
                <a:cs typeface="Times New Roman" pitchFamily="18" charset="0"/>
              </a:rPr>
              <a:t>Cars: </a:t>
            </a:r>
            <a:r>
              <a:rPr lang="en-US" sz="1800" dirty="0">
                <a:solidFill>
                  <a:schemeClr val="tx1"/>
                </a:solidFill>
                <a:latin typeface="Times New Roman" pitchFamily="18" charset="0"/>
                <a:cs typeface="Times New Roman" pitchFamily="18" charset="0"/>
              </a:rPr>
              <a:t>Companies like Tesla, </a:t>
            </a:r>
            <a:r>
              <a:rPr lang="en-US" sz="1800" dirty="0" err="1">
                <a:solidFill>
                  <a:schemeClr val="tx1"/>
                </a:solidFill>
                <a:latin typeface="Times New Roman" pitchFamily="18" charset="0"/>
                <a:cs typeface="Times New Roman" pitchFamily="18" charset="0"/>
              </a:rPr>
              <a:t>Waymo</a:t>
            </a:r>
            <a:r>
              <a:rPr lang="en-US" sz="1800" dirty="0">
                <a:solidFill>
                  <a:schemeClr val="tx1"/>
                </a:solidFill>
                <a:latin typeface="Times New Roman" pitchFamily="18" charset="0"/>
                <a:cs typeface="Times New Roman" pitchFamily="18" charset="0"/>
              </a:rPr>
              <a:t>, and </a:t>
            </a:r>
            <a:r>
              <a:rPr lang="en-US" sz="1800" dirty="0" err="1">
                <a:solidFill>
                  <a:schemeClr val="tx1"/>
                </a:solidFill>
                <a:latin typeface="Times New Roman" pitchFamily="18" charset="0"/>
                <a:cs typeface="Times New Roman" pitchFamily="18" charset="0"/>
              </a:rPr>
              <a:t>Uber</a:t>
            </a:r>
            <a:r>
              <a:rPr lang="en-US" sz="1800" dirty="0">
                <a:solidFill>
                  <a:schemeClr val="tx1"/>
                </a:solidFill>
                <a:latin typeface="Times New Roman" pitchFamily="18" charset="0"/>
                <a:cs typeface="Times New Roman" pitchFamily="18" charset="0"/>
              </a:rPr>
              <a:t> use ML to help autonomous vehicles interpret their surroundings (e.g., detecting pedestrians, road signs, and other cars), make driving decisions, and navigate safely</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Drone </a:t>
            </a:r>
            <a:r>
              <a:rPr lang="en-US" sz="1800" b="1" dirty="0">
                <a:solidFill>
                  <a:schemeClr val="tx1"/>
                </a:solidFill>
                <a:latin typeface="Times New Roman" pitchFamily="18" charset="0"/>
                <a:cs typeface="Times New Roman" pitchFamily="18" charset="0"/>
              </a:rPr>
              <a:t>Navigation: </a:t>
            </a:r>
            <a:r>
              <a:rPr lang="en-US" sz="1800" dirty="0">
                <a:solidFill>
                  <a:schemeClr val="tx1"/>
                </a:solidFill>
                <a:latin typeface="Times New Roman" pitchFamily="18" charset="0"/>
                <a:cs typeface="Times New Roman" pitchFamily="18" charset="0"/>
              </a:rPr>
              <a:t>ML is used in drones for route planning, object detection, and collision avoidance.</a:t>
            </a:r>
          </a:p>
        </p:txBody>
      </p:sp>
    </p:spTree>
    <p:extLst>
      <p:ext uri="{BB962C8B-B14F-4D97-AF65-F5344CB8AC3E}">
        <p14:creationId xmlns:p14="http://schemas.microsoft.com/office/powerpoint/2010/main" val="134112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itchFamily="18" charset="0"/>
                <a:cs typeface="Times New Roman" pitchFamily="18" charset="0"/>
              </a:rPr>
              <a:t>Machine Learning: Applications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Healthcare and Medical Diagnosis</a:t>
            </a:r>
            <a:r>
              <a:rPr lang="en-US" sz="1800" b="1"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Disease </a:t>
            </a:r>
            <a:r>
              <a:rPr lang="en-US" sz="1800" b="1" dirty="0">
                <a:solidFill>
                  <a:schemeClr val="tx1"/>
                </a:solidFill>
                <a:latin typeface="Times New Roman" pitchFamily="18" charset="0"/>
                <a:cs typeface="Times New Roman" pitchFamily="18" charset="0"/>
              </a:rPr>
              <a:t>Prediction: </a:t>
            </a:r>
            <a:r>
              <a:rPr lang="en-US" sz="1800" dirty="0">
                <a:solidFill>
                  <a:schemeClr val="tx1"/>
                </a:solidFill>
                <a:latin typeface="Times New Roman" pitchFamily="18" charset="0"/>
                <a:cs typeface="Times New Roman" pitchFamily="18" charset="0"/>
              </a:rPr>
              <a:t>ML models help predict the likelihood of diseases such as diabetes, heart disease, or cancer by analyzing patient data</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Personalized </a:t>
            </a:r>
            <a:r>
              <a:rPr lang="en-US" sz="1800" b="1" dirty="0">
                <a:solidFill>
                  <a:schemeClr val="tx1"/>
                </a:solidFill>
                <a:latin typeface="Times New Roman" pitchFamily="18" charset="0"/>
                <a:cs typeface="Times New Roman" pitchFamily="18" charset="0"/>
              </a:rPr>
              <a:t>Medicine: </a:t>
            </a:r>
            <a:r>
              <a:rPr lang="en-US" sz="1800" dirty="0">
                <a:solidFill>
                  <a:schemeClr val="tx1"/>
                </a:solidFill>
                <a:latin typeface="Times New Roman" pitchFamily="18" charset="0"/>
                <a:cs typeface="Times New Roman" pitchFamily="18" charset="0"/>
              </a:rPr>
              <a:t>Machine learning enables the development of personalized treatment plans based on a patient's genetics, medical history, and current health data</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Drug </a:t>
            </a:r>
            <a:r>
              <a:rPr lang="en-US" sz="1800" b="1" dirty="0">
                <a:solidFill>
                  <a:schemeClr val="tx1"/>
                </a:solidFill>
                <a:latin typeface="Times New Roman" pitchFamily="18" charset="0"/>
                <a:cs typeface="Times New Roman" pitchFamily="18" charset="0"/>
              </a:rPr>
              <a:t>Discovery: </a:t>
            </a:r>
            <a:r>
              <a:rPr lang="en-US" sz="1800" dirty="0">
                <a:solidFill>
                  <a:schemeClr val="tx1"/>
                </a:solidFill>
                <a:latin typeface="Times New Roman" pitchFamily="18" charset="0"/>
                <a:cs typeface="Times New Roman" pitchFamily="18" charset="0"/>
              </a:rPr>
              <a:t>ML accelerates the process of discovering new drugs by </a:t>
            </a:r>
            <a:r>
              <a:rPr lang="en-US" sz="1800" dirty="0" smtClean="0">
                <a:solidFill>
                  <a:schemeClr val="tx1"/>
                </a:solidFill>
                <a:latin typeface="Times New Roman" pitchFamily="18" charset="0"/>
                <a:cs typeface="Times New Roman" pitchFamily="18" charset="0"/>
              </a:rPr>
              <a:t>analyzing </a:t>
            </a:r>
            <a:r>
              <a:rPr lang="en-US" sz="1800" dirty="0">
                <a:solidFill>
                  <a:schemeClr val="tx1"/>
                </a:solidFill>
                <a:latin typeface="Times New Roman" pitchFamily="18" charset="0"/>
                <a:cs typeface="Times New Roman" pitchFamily="18" charset="0"/>
              </a:rPr>
              <a:t>data from clinical trials and identifying potential drug candidates</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Finance and Stock Market </a:t>
            </a:r>
            <a:r>
              <a:rPr lang="en-US" sz="1800" dirty="0" smtClean="0">
                <a:solidFill>
                  <a:schemeClr val="tx1"/>
                </a:solidFill>
                <a:latin typeface="Times New Roman" pitchFamily="18" charset="0"/>
                <a:cs typeface="Times New Roman" pitchFamily="18" charset="0"/>
              </a:rPr>
              <a:t>Analysis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Marketing and </a:t>
            </a:r>
            <a:r>
              <a:rPr lang="en-US" sz="1800" dirty="0" smtClean="0">
                <a:solidFill>
                  <a:schemeClr val="tx1"/>
                </a:solidFill>
                <a:latin typeface="Times New Roman" pitchFamily="18" charset="0"/>
                <a:cs typeface="Times New Roman" pitchFamily="18" charset="0"/>
              </a:rPr>
              <a:t>Advertising</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Supply Chain </a:t>
            </a:r>
            <a:r>
              <a:rPr lang="en-US" sz="1800" dirty="0" smtClean="0">
                <a:solidFill>
                  <a:schemeClr val="tx1"/>
                </a:solidFill>
                <a:latin typeface="Times New Roman" pitchFamily="18" charset="0"/>
                <a:cs typeface="Times New Roman" pitchFamily="18" charset="0"/>
              </a:rPr>
              <a:t>Optimization</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Gaming, Robotics, </a:t>
            </a:r>
            <a:r>
              <a:rPr lang="en-US" sz="1800" dirty="0" err="1" smtClean="0">
                <a:solidFill>
                  <a:schemeClr val="tx1"/>
                </a:solidFill>
                <a:latin typeface="Times New Roman" pitchFamily="18" charset="0"/>
                <a:cs typeface="Times New Roman" pitchFamily="18" charset="0"/>
              </a:rPr>
              <a:t>Cybersecurity</a:t>
            </a:r>
            <a:endParaRPr lang="en-US" sz="18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Personalization</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Energy Efficiency</a:t>
            </a:r>
          </a:p>
        </p:txBody>
      </p:sp>
    </p:spTree>
    <p:extLst>
      <p:ext uri="{BB962C8B-B14F-4D97-AF65-F5344CB8AC3E}">
        <p14:creationId xmlns:p14="http://schemas.microsoft.com/office/powerpoint/2010/main" val="191875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a:t>
            </a:r>
            <a:r>
              <a:rPr lang="en-US" sz="1800" b="1" dirty="0" smtClean="0">
                <a:solidFill>
                  <a:schemeClr val="tx1"/>
                </a:solidFill>
                <a:latin typeface="Times New Roman" pitchFamily="18" charset="0"/>
                <a:cs typeface="Times New Roman" pitchFamily="18" charset="0"/>
              </a:rPr>
              <a:t>Learning</a:t>
            </a:r>
            <a:endParaRPr lang="en-US" sz="1800" dirty="0" smtClean="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Unsupervised Learning</a:t>
            </a:r>
            <a:endParaRPr lang="en-US" sz="1800" dirty="0" smtClean="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Semi-supervised Learning</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Reinforcement Learning</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80141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7724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a:t>
            </a:r>
            <a:r>
              <a:rPr lang="en-US" sz="1800" b="1" dirty="0" smtClean="0">
                <a:solidFill>
                  <a:schemeClr val="tx1"/>
                </a:solidFill>
                <a:latin typeface="Times New Roman" pitchFamily="18" charset="0"/>
                <a:cs typeface="Times New Roman" pitchFamily="18" charset="0"/>
              </a:rPr>
              <a:t>Learning</a:t>
            </a:r>
            <a:endParaRPr lang="en-US" sz="1800" dirty="0" smtClean="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supervised learning, the model is trained on </a:t>
            </a:r>
            <a:r>
              <a:rPr lang="en-US" sz="1800" b="1" dirty="0">
                <a:solidFill>
                  <a:schemeClr val="tx1"/>
                </a:solidFill>
                <a:latin typeface="Times New Roman" pitchFamily="18" charset="0"/>
                <a:cs typeface="Times New Roman" pitchFamily="18" charset="0"/>
              </a:rPr>
              <a:t>labeled data</a:t>
            </a:r>
            <a:r>
              <a:rPr lang="en-US" sz="1800" dirty="0">
                <a:solidFill>
                  <a:schemeClr val="tx1"/>
                </a:solidFill>
                <a:latin typeface="Times New Roman" pitchFamily="18" charset="0"/>
                <a:cs typeface="Times New Roman" pitchFamily="18" charset="0"/>
              </a:rPr>
              <a:t>, meaning that each training example has both </a:t>
            </a:r>
            <a:r>
              <a:rPr lang="en-US" sz="1800" b="1" dirty="0">
                <a:solidFill>
                  <a:schemeClr val="tx1"/>
                </a:solidFill>
                <a:latin typeface="Times New Roman" pitchFamily="18" charset="0"/>
                <a:cs typeface="Times New Roman" pitchFamily="18" charset="0"/>
              </a:rPr>
              <a:t>input data </a:t>
            </a:r>
            <a:r>
              <a:rPr lang="en-US" sz="1800" dirty="0">
                <a:solidFill>
                  <a:schemeClr val="tx1"/>
                </a:solidFill>
                <a:latin typeface="Times New Roman" pitchFamily="18" charset="0"/>
                <a:cs typeface="Times New Roman" pitchFamily="18" charset="0"/>
              </a:rPr>
              <a:t>and a corresponding correct output (</a:t>
            </a:r>
            <a:r>
              <a:rPr lang="en-US" sz="1800" b="1" dirty="0">
                <a:solidFill>
                  <a:schemeClr val="tx1"/>
                </a:solidFill>
                <a:latin typeface="Times New Roman" pitchFamily="18" charset="0"/>
                <a:cs typeface="Times New Roman" pitchFamily="18" charset="0"/>
              </a:rPr>
              <a:t>label</a:t>
            </a:r>
            <a:r>
              <a:rPr lang="en-US" sz="1800" dirty="0">
                <a:solidFill>
                  <a:schemeClr val="tx1"/>
                </a:solidFill>
                <a:latin typeface="Times New Roman" pitchFamily="18" charset="0"/>
                <a:cs typeface="Times New Roman" pitchFamily="18" charset="0"/>
              </a:rPr>
              <a:t>).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goal is for the model to learn the mapping from inputs to outputs so that it can predict the output for new, unseen data</a:t>
            </a:r>
            <a:r>
              <a:rPr lang="en-US" sz="1800" dirty="0" smtClean="0">
                <a:solidFill>
                  <a:schemeClr val="tx1"/>
                </a:solidFill>
                <a:latin typeface="Times New Roman" pitchFamily="18" charset="0"/>
                <a:cs typeface="Times New Roman" pitchFamily="18" charset="0"/>
              </a:rPr>
              <a:t>.</a:t>
            </a:r>
            <a:endParaRPr lang="en-US" sz="1800" dirty="0" smtClean="0">
              <a:solidFill>
                <a:schemeClr val="tx1"/>
              </a:solidFill>
              <a:latin typeface="Times New Roman" pitchFamily="18" charset="0"/>
              <a:cs typeface="Times New Roman" pitchFamily="18" charset="0"/>
            </a:endParaRPr>
          </a:p>
        </p:txBody>
      </p:sp>
      <p:pic>
        <p:nvPicPr>
          <p:cNvPr id="2052" name="Picture 4"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29000" y="6203368"/>
            <a:ext cx="4572000" cy="307777"/>
          </a:xfrm>
          <a:prstGeom prst="rect">
            <a:avLst/>
          </a:prstGeom>
        </p:spPr>
        <p:txBody>
          <a:bodyPr>
            <a:spAutoFit/>
          </a:bodyPr>
          <a:lstStyle/>
          <a:p>
            <a:r>
              <a:rPr lang="en-US" sz="1400" dirty="0">
                <a:solidFill>
                  <a:schemeClr val="bg1">
                    <a:lumMod val="50000"/>
                  </a:schemeClr>
                </a:solidFill>
              </a:rPr>
              <a:t>https://www.javatpoint.com/supervised-machine-learning</a:t>
            </a:r>
          </a:p>
        </p:txBody>
      </p:sp>
    </p:spTree>
    <p:extLst>
      <p:ext uri="{BB962C8B-B14F-4D97-AF65-F5344CB8AC3E}">
        <p14:creationId xmlns:p14="http://schemas.microsoft.com/office/powerpoint/2010/main" val="109001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7724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a:t>
            </a:r>
            <a:r>
              <a:rPr lang="en-US" sz="1800" b="1" dirty="0" smtClean="0">
                <a:solidFill>
                  <a:schemeClr val="tx1"/>
                </a:solidFill>
                <a:latin typeface="Times New Roman" pitchFamily="18" charset="0"/>
                <a:cs typeface="Times New Roman" pitchFamily="18" charset="0"/>
              </a:rPr>
              <a:t>Learning</a:t>
            </a:r>
            <a:endParaRPr lang="en-US" sz="1800" dirty="0" smtClean="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supervised learning, the model is trained on </a:t>
            </a:r>
            <a:r>
              <a:rPr lang="en-US" sz="1800" b="1" dirty="0">
                <a:solidFill>
                  <a:schemeClr val="tx1"/>
                </a:solidFill>
                <a:latin typeface="Times New Roman" pitchFamily="18" charset="0"/>
                <a:cs typeface="Times New Roman" pitchFamily="18" charset="0"/>
              </a:rPr>
              <a:t>labeled data</a:t>
            </a:r>
            <a:r>
              <a:rPr lang="en-US" sz="1800" dirty="0">
                <a:solidFill>
                  <a:schemeClr val="tx1"/>
                </a:solidFill>
                <a:latin typeface="Times New Roman" pitchFamily="18" charset="0"/>
                <a:cs typeface="Times New Roman" pitchFamily="18" charset="0"/>
              </a:rPr>
              <a:t>, meaning that each training example has both </a:t>
            </a:r>
            <a:r>
              <a:rPr lang="en-US" sz="1800" b="1" dirty="0">
                <a:solidFill>
                  <a:schemeClr val="tx1"/>
                </a:solidFill>
                <a:latin typeface="Times New Roman" pitchFamily="18" charset="0"/>
                <a:cs typeface="Times New Roman" pitchFamily="18" charset="0"/>
              </a:rPr>
              <a:t>input data </a:t>
            </a:r>
            <a:r>
              <a:rPr lang="en-US" sz="1800" dirty="0">
                <a:solidFill>
                  <a:schemeClr val="tx1"/>
                </a:solidFill>
                <a:latin typeface="Times New Roman" pitchFamily="18" charset="0"/>
                <a:cs typeface="Times New Roman" pitchFamily="18" charset="0"/>
              </a:rPr>
              <a:t>and a corresponding correct output (</a:t>
            </a:r>
            <a:r>
              <a:rPr lang="en-US" sz="1800" b="1" dirty="0">
                <a:solidFill>
                  <a:schemeClr val="tx1"/>
                </a:solidFill>
                <a:latin typeface="Times New Roman" pitchFamily="18" charset="0"/>
                <a:cs typeface="Times New Roman" pitchFamily="18" charset="0"/>
              </a:rPr>
              <a:t>label</a:t>
            </a:r>
            <a:r>
              <a:rPr lang="en-US" sz="1800" dirty="0">
                <a:solidFill>
                  <a:schemeClr val="tx1"/>
                </a:solidFill>
                <a:latin typeface="Times New Roman" pitchFamily="18" charset="0"/>
                <a:cs typeface="Times New Roman" pitchFamily="18" charset="0"/>
              </a:rPr>
              <a:t>).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goal is for the model to learn the mapping from inputs to outputs so that it can predict the output for new, unseen data</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Example</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 Spam detection in emails, where the model is trained on labeled emails (spam or not spam).</a:t>
            </a:r>
            <a:endParaRPr lang="en-US" sz="1800" dirty="0" smtClean="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629400" cy="28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0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Unsupervised </a:t>
            </a:r>
            <a:r>
              <a:rPr lang="en-US" sz="1800" b="1" dirty="0" smtClean="0">
                <a:solidFill>
                  <a:schemeClr val="tx1"/>
                </a:solidFill>
                <a:latin typeface="Times New Roman" pitchFamily="18" charset="0"/>
                <a:cs typeface="Times New Roman" pitchFamily="18" charset="0"/>
              </a:rPr>
              <a:t>Learning</a:t>
            </a:r>
          </a:p>
          <a:p>
            <a:pPr algn="just"/>
            <a:r>
              <a:rPr lang="en-US" sz="1800" dirty="0">
                <a:solidFill>
                  <a:schemeClr val="tx1"/>
                </a:solidFill>
                <a:latin typeface="Times New Roman" pitchFamily="18" charset="0"/>
                <a:cs typeface="Times New Roman" pitchFamily="18" charset="0"/>
              </a:rPr>
              <a:t>In unsupervised learning, the model is given data </a:t>
            </a:r>
            <a:r>
              <a:rPr lang="en-US" sz="1800" b="1" dirty="0">
                <a:solidFill>
                  <a:schemeClr val="tx1"/>
                </a:solidFill>
                <a:latin typeface="Times New Roman" pitchFamily="18" charset="0"/>
                <a:cs typeface="Times New Roman" pitchFamily="18" charset="0"/>
              </a:rPr>
              <a:t>without explicit labels</a:t>
            </a:r>
            <a:r>
              <a:rPr lang="en-US" sz="1800" dirty="0">
                <a:solidFill>
                  <a:schemeClr val="tx1"/>
                </a:solidFill>
                <a:latin typeface="Times New Roman" pitchFamily="18" charset="0"/>
                <a:cs typeface="Times New Roman" pitchFamily="18" charset="0"/>
              </a:rPr>
              <a:t>. It tries to learn the structure of the data and discover </a:t>
            </a:r>
            <a:r>
              <a:rPr lang="en-US" sz="1800" b="1" dirty="0">
                <a:solidFill>
                  <a:schemeClr val="tx1"/>
                </a:solidFill>
                <a:latin typeface="Times New Roman" pitchFamily="18" charset="0"/>
                <a:cs typeface="Times New Roman" pitchFamily="18" charset="0"/>
              </a:rPr>
              <a:t>hidden patterns </a:t>
            </a:r>
            <a:r>
              <a:rPr lang="en-US" sz="1800" dirty="0">
                <a:solidFill>
                  <a:schemeClr val="tx1"/>
                </a:solidFill>
                <a:latin typeface="Times New Roman" pitchFamily="18" charset="0"/>
                <a:cs typeface="Times New Roman" pitchFamily="18" charset="0"/>
              </a:rPr>
              <a:t>or groupings</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Example</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 Customer segmentation, where the goal is to group customers based on purchasing behavior without knowing any predefined categories.</a:t>
            </a:r>
            <a:endParaRPr lang="en-US" sz="1800" dirty="0" smtClean="0">
              <a:solidFill>
                <a:schemeClr val="tx1"/>
              </a:solidFill>
              <a:latin typeface="Times New Roman" pitchFamily="18" charset="0"/>
              <a:cs typeface="Times New Roman" pitchFamily="18" charset="0"/>
            </a:endParaRPr>
          </a:p>
        </p:txBody>
      </p:sp>
      <p:pic>
        <p:nvPicPr>
          <p:cNvPr id="9218"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8400" y="5914452"/>
            <a:ext cx="4572000" cy="276999"/>
          </a:xfrm>
          <a:prstGeom prst="rect">
            <a:avLst/>
          </a:prstGeom>
        </p:spPr>
        <p:txBody>
          <a:bodyPr>
            <a:spAutoFit/>
          </a:bodyPr>
          <a:lstStyle/>
          <a:p>
            <a:r>
              <a:rPr lang="en-US" sz="1200" dirty="0">
                <a:solidFill>
                  <a:schemeClr val="bg1">
                    <a:lumMod val="50000"/>
                  </a:schemeClr>
                </a:solidFill>
              </a:rPr>
              <a:t>https://www.javatpoint.com/unsupervised-machine-learning</a:t>
            </a:r>
          </a:p>
        </p:txBody>
      </p:sp>
    </p:spTree>
    <p:extLst>
      <p:ext uri="{BB962C8B-B14F-4D97-AF65-F5344CB8AC3E}">
        <p14:creationId xmlns:p14="http://schemas.microsoft.com/office/powerpoint/2010/main" val="381971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Semi-supervised Learning</a:t>
            </a:r>
          </a:p>
          <a:p>
            <a:pPr algn="just"/>
            <a:r>
              <a:rPr lang="en-US" sz="1800" dirty="0">
                <a:solidFill>
                  <a:schemeClr val="tx1"/>
                </a:solidFill>
                <a:latin typeface="Times New Roman" pitchFamily="18" charset="0"/>
                <a:cs typeface="Times New Roman" pitchFamily="18" charset="0"/>
              </a:rPr>
              <a:t>This method uses a small amount of </a:t>
            </a:r>
            <a:r>
              <a:rPr lang="en-US" sz="1800" b="1" dirty="0">
                <a:solidFill>
                  <a:schemeClr val="tx1"/>
                </a:solidFill>
                <a:latin typeface="Times New Roman" pitchFamily="18" charset="0"/>
                <a:cs typeface="Times New Roman" pitchFamily="18" charset="0"/>
              </a:rPr>
              <a:t>labeled data </a:t>
            </a:r>
            <a:r>
              <a:rPr lang="en-US" sz="1800" dirty="0">
                <a:solidFill>
                  <a:schemeClr val="tx1"/>
                </a:solidFill>
                <a:latin typeface="Times New Roman" pitchFamily="18" charset="0"/>
                <a:cs typeface="Times New Roman" pitchFamily="18" charset="0"/>
              </a:rPr>
              <a:t>combined with a large amount of </a:t>
            </a:r>
            <a:r>
              <a:rPr lang="en-US" sz="1800" b="1" dirty="0">
                <a:solidFill>
                  <a:schemeClr val="tx1"/>
                </a:solidFill>
                <a:latin typeface="Times New Roman" pitchFamily="18" charset="0"/>
                <a:cs typeface="Times New Roman" pitchFamily="18" charset="0"/>
              </a:rPr>
              <a:t>unlabeled data</a:t>
            </a:r>
            <a:r>
              <a:rPr lang="en-US" sz="1800" dirty="0">
                <a:solidFill>
                  <a:schemeClr val="tx1"/>
                </a:solidFill>
                <a:latin typeface="Times New Roman" pitchFamily="18" charset="0"/>
                <a:cs typeface="Times New Roman" pitchFamily="18" charset="0"/>
              </a:rPr>
              <a:t>. The model leverages the unlabeled data to improve its learning efficiency</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Example</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 Image classification where only a few images are labeled, but many unlabeled images are available.</a:t>
            </a:r>
            <a:endParaRPr lang="en-US" sz="1800" dirty="0" smtClean="0">
              <a:solidFill>
                <a:schemeClr val="tx1"/>
              </a:solidFill>
              <a:latin typeface="Times New Roman" pitchFamily="18" charset="0"/>
              <a:cs typeface="Times New Roman" pitchFamily="18" charset="0"/>
            </a:endParaRPr>
          </a:p>
        </p:txBody>
      </p:sp>
      <p:pic>
        <p:nvPicPr>
          <p:cNvPr id="10242" name="Picture 2" descr="https://miro.medium.com/v2/resize:fit:700/1*mywd8wQNZLYUJmUyElmAC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p>
        </p:txBody>
      </p:sp>
    </p:spTree>
    <p:extLst>
      <p:ext uri="{BB962C8B-B14F-4D97-AF65-F5344CB8AC3E}">
        <p14:creationId xmlns:p14="http://schemas.microsoft.com/office/powerpoint/2010/main" val="408402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Semi-supervised Learning</a:t>
            </a:r>
          </a:p>
          <a:p>
            <a:pPr algn="just"/>
            <a:r>
              <a:rPr lang="en-US" sz="1800" dirty="0">
                <a:solidFill>
                  <a:schemeClr val="tx1"/>
                </a:solidFill>
                <a:latin typeface="Times New Roman" pitchFamily="18" charset="0"/>
                <a:cs typeface="Times New Roman" pitchFamily="18" charset="0"/>
              </a:rPr>
              <a:t>This method uses a small amount of </a:t>
            </a:r>
            <a:r>
              <a:rPr lang="en-US" sz="1800" b="1" dirty="0">
                <a:solidFill>
                  <a:schemeClr val="tx1"/>
                </a:solidFill>
                <a:latin typeface="Times New Roman" pitchFamily="18" charset="0"/>
                <a:cs typeface="Times New Roman" pitchFamily="18" charset="0"/>
              </a:rPr>
              <a:t>labeled data </a:t>
            </a:r>
            <a:r>
              <a:rPr lang="en-US" sz="1800" dirty="0">
                <a:solidFill>
                  <a:schemeClr val="tx1"/>
                </a:solidFill>
                <a:latin typeface="Times New Roman" pitchFamily="18" charset="0"/>
                <a:cs typeface="Times New Roman" pitchFamily="18" charset="0"/>
              </a:rPr>
              <a:t>combined with a large amount of </a:t>
            </a:r>
            <a:r>
              <a:rPr lang="en-US" sz="1800" b="1" dirty="0">
                <a:solidFill>
                  <a:schemeClr val="tx1"/>
                </a:solidFill>
                <a:latin typeface="Times New Roman" pitchFamily="18" charset="0"/>
                <a:cs typeface="Times New Roman" pitchFamily="18" charset="0"/>
              </a:rPr>
              <a:t>unlabeled data</a:t>
            </a:r>
            <a:r>
              <a:rPr lang="en-US" sz="1800" dirty="0">
                <a:solidFill>
                  <a:schemeClr val="tx1"/>
                </a:solidFill>
                <a:latin typeface="Times New Roman" pitchFamily="18" charset="0"/>
                <a:cs typeface="Times New Roman" pitchFamily="18" charset="0"/>
              </a:rPr>
              <a:t>. The model leverages the unlabeled data to improve its learning efficiency</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Example</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 Image classification where only a few images are labeled, but many unlabeled images are available.</a:t>
            </a:r>
            <a:endParaRPr lang="en-US" sz="1800" dirty="0" smtClean="0">
              <a:solidFill>
                <a:schemeClr val="tx1"/>
              </a:solidFill>
              <a:latin typeface="Times New Roman" pitchFamily="18" charset="0"/>
              <a:cs typeface="Times New Roman" pitchFamily="18" charset="0"/>
            </a:endParaRPr>
          </a:p>
        </p:txBody>
      </p:sp>
      <p:pic>
        <p:nvPicPr>
          <p:cNvPr id="11266" name="Picture 2" descr="https://miro.medium.com/v2/resize:fit:700/1*snZhMEQFhoJwbM5c0CPO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31187"/>
            <a:ext cx="5981700" cy="30079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p>
        </p:txBody>
      </p:sp>
    </p:spTree>
    <p:extLst>
      <p:ext uri="{BB962C8B-B14F-4D97-AF65-F5344CB8AC3E}">
        <p14:creationId xmlns:p14="http://schemas.microsoft.com/office/powerpoint/2010/main" val="3053961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Reinforcement Learning</a:t>
            </a:r>
          </a:p>
          <a:p>
            <a:pPr algn="just"/>
            <a:r>
              <a:rPr lang="en-US" sz="1800" dirty="0" smtClean="0">
                <a:solidFill>
                  <a:schemeClr val="tx1"/>
                </a:solidFill>
                <a:latin typeface="Times New Roman" pitchFamily="18" charset="0"/>
                <a:cs typeface="Times New Roman" pitchFamily="18" charset="0"/>
              </a:rPr>
              <a:t>In reinforcement learning, an </a:t>
            </a:r>
            <a:r>
              <a:rPr lang="en-US" sz="1800" b="1" dirty="0" smtClean="0">
                <a:solidFill>
                  <a:schemeClr val="tx1"/>
                </a:solidFill>
                <a:latin typeface="Times New Roman" pitchFamily="18" charset="0"/>
                <a:cs typeface="Times New Roman" pitchFamily="18" charset="0"/>
              </a:rPr>
              <a:t>agent</a:t>
            </a:r>
            <a:r>
              <a:rPr lang="en-US" sz="1800" dirty="0" smtClean="0">
                <a:solidFill>
                  <a:schemeClr val="tx1"/>
                </a:solidFill>
                <a:latin typeface="Times New Roman" pitchFamily="18" charset="0"/>
                <a:cs typeface="Times New Roman" pitchFamily="18" charset="0"/>
              </a:rPr>
              <a:t> interacts with an environment and learns by </a:t>
            </a:r>
            <a:r>
              <a:rPr lang="en-US" sz="1800" b="1" dirty="0" smtClean="0">
                <a:solidFill>
                  <a:schemeClr val="tx1"/>
                </a:solidFill>
                <a:latin typeface="Times New Roman" pitchFamily="18" charset="0"/>
                <a:cs typeface="Times New Roman" pitchFamily="18" charset="0"/>
              </a:rPr>
              <a:t>receiving feedback </a:t>
            </a:r>
            <a:r>
              <a:rPr lang="en-US" sz="1800" dirty="0" smtClean="0">
                <a:solidFill>
                  <a:schemeClr val="tx1"/>
                </a:solidFill>
                <a:latin typeface="Times New Roman" pitchFamily="18" charset="0"/>
                <a:cs typeface="Times New Roman" pitchFamily="18" charset="0"/>
              </a:rPr>
              <a:t>in the form of rewards or penalties. The agent aims to maximize cumulative rewards by learning the optimal set of actions to take in different situations.</a:t>
            </a:r>
          </a:p>
          <a:p>
            <a:pPr algn="just"/>
            <a:r>
              <a:rPr lang="en-US" sz="1800" b="1" dirty="0" smtClean="0">
                <a:solidFill>
                  <a:schemeClr val="tx1"/>
                </a:solidFill>
                <a:latin typeface="Times New Roman" pitchFamily="18" charset="0"/>
                <a:cs typeface="Times New Roman" pitchFamily="18" charset="0"/>
              </a:rPr>
              <a:t>Example</a:t>
            </a:r>
            <a:r>
              <a:rPr lang="en-US" sz="1800" b="1" dirty="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 Training a robot to navigate through a maze by rewarding it for reaching </a:t>
            </a: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end</a:t>
            </a:r>
            <a:r>
              <a:rPr lang="en-US" sz="1800" dirty="0" smtClean="0">
                <a:solidFill>
                  <a:schemeClr val="tx1"/>
                </a:solidFill>
                <a:latin typeface="Times New Roman" pitchFamily="18" charset="0"/>
                <a:cs typeface="Times New Roman" pitchFamily="18" charset="0"/>
              </a:rPr>
              <a:t>.</a:t>
            </a:r>
          </a:p>
        </p:txBody>
      </p:sp>
      <p:pic>
        <p:nvPicPr>
          <p:cNvPr id="12290" name="Picture 2" descr="https://nervanasystems.github.io/coach/_images/desig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38556"/>
            <a:ext cx="5257800" cy="30127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p>
        </p:txBody>
      </p:sp>
    </p:spTree>
    <p:extLst>
      <p:ext uri="{BB962C8B-B14F-4D97-AF65-F5344CB8AC3E}">
        <p14:creationId xmlns:p14="http://schemas.microsoft.com/office/powerpoint/2010/main" val="110760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kern="0" dirty="0">
                <a:latin typeface="Times New Roman" pitchFamily="18" charset="0"/>
                <a:cs typeface="Times New Roman" pitchFamily="18" charset="0"/>
              </a:rPr>
              <a:t>Goals of AIUB</a:t>
            </a:r>
          </a:p>
        </p:txBody>
      </p:sp>
      <p:sp>
        <p:nvSpPr>
          <p:cNvPr id="3" name="Subtitle 2"/>
          <p:cNvSpPr>
            <a:spLocks noGrp="1"/>
          </p:cNvSpPr>
          <p:nvPr>
            <p:ph type="subTitle" idx="1"/>
          </p:nvPr>
        </p:nvSpPr>
        <p:spPr>
          <a:xfrm>
            <a:off x="685800" y="1371600"/>
            <a:ext cx="7467600" cy="4343400"/>
          </a:xfrm>
        </p:spPr>
        <p:txBody>
          <a:bodyPr>
            <a:normAutofit fontScale="85000" lnSpcReduction="20000"/>
          </a:bodyPr>
          <a:lstStyle/>
          <a:p>
            <a:pPr algn="just"/>
            <a:r>
              <a:rPr lang="en-US" sz="1800" dirty="0">
                <a:solidFill>
                  <a:schemeClr val="tx1"/>
                </a:solidFill>
                <a:latin typeface="Times New Roman" pitchFamily="18" charset="0"/>
                <a:cs typeface="Times New Roman" pitchFamily="18" charset="0"/>
              </a:rPr>
              <a:t>Sustain development and progress of the university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Continue to upgrade educational services and facilities responsive of the demands for change and needs of the society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Inculcate professional culture among management, faculty and personnel in the attainment of the institution's vision, mission and goals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Enhance research consciousness in discovering new dimensions for curriculum development and enrichment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Implement meaningful and relevant community outreach programs reflective of the available resources and expertise of the university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Establish strong networking of programs, sharing of resources and expertise with local and international educational institutions and organizations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Accelerate the participation of alumni, students and professionals in the implementation of educational programs and development of projects designed to expand and improve global academic </a:t>
            </a:r>
            <a:r>
              <a:rPr lang="en-US" sz="1800" dirty="0" smtClean="0">
                <a:solidFill>
                  <a:schemeClr val="tx1"/>
                </a:solidFill>
                <a:latin typeface="Times New Roman" pitchFamily="18" charset="0"/>
                <a:cs typeface="Times New Roman" pitchFamily="18" charset="0"/>
              </a:rPr>
              <a:t>standards.</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1816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fontScale="77500" lnSpcReduction="20000"/>
          </a:bodyPr>
          <a:lstStyle/>
          <a:p>
            <a:pPr algn="just"/>
            <a:r>
              <a:rPr lang="en-US" sz="1800" b="1" dirty="0" smtClean="0">
                <a:solidFill>
                  <a:schemeClr val="tx1"/>
                </a:solidFill>
                <a:latin typeface="Times New Roman" pitchFamily="18" charset="0"/>
                <a:cs typeface="Times New Roman" pitchFamily="18" charset="0"/>
              </a:rPr>
              <a:t>Reinforcement Learning: Example</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Determining the Placement of Ads on a Web Page</a:t>
            </a:r>
          </a:p>
          <a:p>
            <a:pPr algn="just"/>
            <a:r>
              <a:rPr lang="en-US" sz="1800" b="1" dirty="0">
                <a:solidFill>
                  <a:schemeClr val="tx1"/>
                </a:solidFill>
                <a:latin typeface="Times New Roman" pitchFamily="18" charset="0"/>
                <a:cs typeface="Times New Roman" pitchFamily="18" charset="0"/>
              </a:rPr>
              <a:t>Agent</a:t>
            </a:r>
            <a:r>
              <a:rPr lang="en-US" sz="1800" dirty="0">
                <a:solidFill>
                  <a:schemeClr val="tx1"/>
                </a:solidFill>
                <a:latin typeface="Times New Roman" pitchFamily="18" charset="0"/>
                <a:cs typeface="Times New Roman" pitchFamily="18" charset="0"/>
              </a:rPr>
              <a:t>: The program making decisions on how many ads are appropriate for a page.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Environment</a:t>
            </a:r>
            <a:r>
              <a:rPr lang="en-US" sz="1800" dirty="0">
                <a:solidFill>
                  <a:schemeClr val="tx1"/>
                </a:solidFill>
                <a:latin typeface="Times New Roman" pitchFamily="18" charset="0"/>
                <a:cs typeface="Times New Roman" pitchFamily="18" charset="0"/>
              </a:rPr>
              <a:t>: The web page.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Action</a:t>
            </a:r>
            <a:r>
              <a:rPr lang="en-US" sz="1800" dirty="0">
                <a:solidFill>
                  <a:schemeClr val="tx1"/>
                </a:solidFill>
                <a:latin typeface="Times New Roman" pitchFamily="18" charset="0"/>
                <a:cs typeface="Times New Roman" pitchFamily="18" charset="0"/>
              </a:rPr>
              <a:t>: One of three: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1) putting another ad on the page;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2) dropping an ad from the page;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a:t>
            </a:r>
            <a:r>
              <a:rPr lang="en-US" sz="1800" dirty="0">
                <a:solidFill>
                  <a:schemeClr val="tx1"/>
                </a:solidFill>
                <a:latin typeface="Times New Roman" pitchFamily="18" charset="0"/>
                <a:cs typeface="Times New Roman" pitchFamily="18" charset="0"/>
              </a:rPr>
              <a:t>3) neither adding nor removing.</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Reward</a:t>
            </a:r>
            <a:r>
              <a:rPr lang="en-US" sz="1800" dirty="0">
                <a:solidFill>
                  <a:schemeClr val="tx1"/>
                </a:solidFill>
                <a:latin typeface="Times New Roman" pitchFamily="18" charset="0"/>
                <a:cs typeface="Times New Roman" pitchFamily="18" charset="0"/>
              </a:rPr>
              <a:t>: Positive when revenue increases; negative when revenue drops.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this scenario, the agent observes the environment and gets its current status. The status can be how many ads there are on the web page and whether or not there is room for more.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agent then chooses which of the three actions to take at each step. if programmed to get positive rewards whenever the revenue increase, and negative rewards whenever revenue falls, it can develop its effective policy.</a:t>
            </a:r>
            <a:endParaRPr lang="en-US" sz="1800" dirty="0" smtClean="0">
              <a:solidFill>
                <a:schemeClr val="tx1"/>
              </a:solidFill>
              <a:latin typeface="Times New Roman" pitchFamily="18" charset="0"/>
              <a:cs typeface="Times New Roman" pitchFamily="18" charset="0"/>
            </a:endParaRPr>
          </a:p>
        </p:txBody>
      </p:sp>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p>
        </p:txBody>
      </p:sp>
    </p:spTree>
    <p:extLst>
      <p:ext uri="{BB962C8B-B14F-4D97-AF65-F5344CB8AC3E}">
        <p14:creationId xmlns:p14="http://schemas.microsoft.com/office/powerpoint/2010/main" val="3911573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Supervised</a:t>
            </a:r>
            <a:r>
              <a:rPr lang="en-US" sz="1800" b="1" dirty="0">
                <a:solidFill>
                  <a:schemeClr val="tx1"/>
                </a:solidFill>
                <a:latin typeface="Times New Roman" pitchFamily="18" charset="0"/>
                <a:cs typeface="Times New Roman" pitchFamily="18" charset="0"/>
              </a:rPr>
              <a:t>, Unsupervised, and Reinforcement Learning: What are the Differences?</a:t>
            </a:r>
          </a:p>
          <a:p>
            <a:pPr algn="just"/>
            <a:r>
              <a:rPr lang="en-US" sz="1800" b="1" dirty="0">
                <a:solidFill>
                  <a:schemeClr val="tx1"/>
                </a:solidFill>
                <a:latin typeface="Times New Roman" pitchFamily="18" charset="0"/>
                <a:cs typeface="Times New Roman" pitchFamily="18" charset="0"/>
              </a:rPr>
              <a:t>Difference #1: Static Vs</a:t>
            </a:r>
            <a:r>
              <a:rPr lang="en-US" sz="1800" b="1" dirty="0" smtClean="0">
                <a:solidFill>
                  <a:schemeClr val="tx1"/>
                </a:solidFill>
                <a:latin typeface="Times New Roman" pitchFamily="18" charset="0"/>
                <a:cs typeface="Times New Roman" pitchFamily="18" charset="0"/>
              </a:rPr>
              <a:t>. Dynamic</a:t>
            </a:r>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goal of supervised and unsupervised learning is to search for and learn about patterns in training data, which is quite static. RL, on the other hand, is about developing a policy that tells an agent which action to choose at each step — making it more dynamic.</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Difference #2: No Explicit Right Answer</a:t>
            </a:r>
          </a:p>
          <a:p>
            <a:pPr algn="just"/>
            <a:r>
              <a:rPr lang="en-US" sz="1800" dirty="0">
                <a:solidFill>
                  <a:schemeClr val="tx1"/>
                </a:solidFill>
                <a:latin typeface="Times New Roman" pitchFamily="18" charset="0"/>
                <a:cs typeface="Times New Roman" pitchFamily="18" charset="0"/>
              </a:rPr>
              <a:t>In supervised learning, the right answer is given by the training data. In Reinforcement Learning, the right answer is not explicitly given: instead, the agent needs to learn by trial and error. The only reference is the reward it gets after taking an action, which tells the agent when it is making progress or when it has failed.</a:t>
            </a:r>
            <a:endParaRPr lang="en-US" sz="1800" dirty="0" smtClean="0">
              <a:solidFill>
                <a:schemeClr val="tx1"/>
              </a:solidFill>
              <a:latin typeface="Times New Roman" pitchFamily="18" charset="0"/>
              <a:cs typeface="Times New Roman" pitchFamily="18" charset="0"/>
            </a:endParaRPr>
          </a:p>
        </p:txBody>
      </p:sp>
      <p:sp>
        <p:nvSpPr>
          <p:cNvPr id="6" name="Rectangle 5"/>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p>
        </p:txBody>
      </p:sp>
    </p:spTree>
    <p:extLst>
      <p:ext uri="{BB962C8B-B14F-4D97-AF65-F5344CB8AC3E}">
        <p14:creationId xmlns:p14="http://schemas.microsoft.com/office/powerpoint/2010/main" val="1637448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Key Concepts in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Data and Features: input data, features, </a:t>
            </a:r>
            <a:r>
              <a:rPr lang="en-US" sz="1800" dirty="0" smtClean="0">
                <a:solidFill>
                  <a:schemeClr val="tx1"/>
                </a:solidFill>
                <a:latin typeface="Times New Roman" pitchFamily="18" charset="0"/>
                <a:cs typeface="Times New Roman" pitchFamily="18" charset="0"/>
              </a:rPr>
              <a:t>labels</a:t>
            </a:r>
          </a:p>
          <a:p>
            <a:pPr algn="just"/>
            <a:r>
              <a:rPr lang="en-US" sz="1800" dirty="0" smtClean="0">
                <a:solidFill>
                  <a:schemeClr val="tx1"/>
                </a:solidFill>
                <a:latin typeface="Times New Roman" pitchFamily="18" charset="0"/>
                <a:cs typeface="Times New Roman" pitchFamily="18" charset="0"/>
              </a:rPr>
              <a:t>Model </a:t>
            </a:r>
            <a:r>
              <a:rPr lang="en-US" sz="1800" dirty="0">
                <a:solidFill>
                  <a:schemeClr val="tx1"/>
                </a:solidFill>
                <a:latin typeface="Times New Roman" pitchFamily="18" charset="0"/>
                <a:cs typeface="Times New Roman" pitchFamily="18" charset="0"/>
              </a:rPr>
              <a:t>and Algorithm: what is a model, common ML </a:t>
            </a:r>
            <a:r>
              <a:rPr lang="en-US" sz="1800" dirty="0" smtClean="0">
                <a:solidFill>
                  <a:schemeClr val="tx1"/>
                </a:solidFill>
                <a:latin typeface="Times New Roman" pitchFamily="18" charset="0"/>
                <a:cs typeface="Times New Roman" pitchFamily="18" charset="0"/>
              </a:rPr>
              <a:t>algorithms</a:t>
            </a:r>
          </a:p>
          <a:p>
            <a:pPr algn="just"/>
            <a:r>
              <a:rPr lang="en-US" sz="1800" dirty="0" smtClean="0">
                <a:solidFill>
                  <a:schemeClr val="tx1"/>
                </a:solidFill>
                <a:latin typeface="Times New Roman" pitchFamily="18" charset="0"/>
                <a:cs typeface="Times New Roman" pitchFamily="18" charset="0"/>
              </a:rPr>
              <a:t>Training </a:t>
            </a:r>
            <a:r>
              <a:rPr lang="en-US" sz="1800" dirty="0">
                <a:solidFill>
                  <a:schemeClr val="tx1"/>
                </a:solidFill>
                <a:latin typeface="Times New Roman" pitchFamily="18" charset="0"/>
                <a:cs typeface="Times New Roman" pitchFamily="18" charset="0"/>
              </a:rPr>
              <a:t>and Testing: data splitting (train-test-validation sets</a:t>
            </a:r>
            <a:r>
              <a:rPr lang="en-US" sz="1800" dirty="0" smtClean="0">
                <a:solidFill>
                  <a:schemeClr val="tx1"/>
                </a:solidFill>
                <a:latin typeface="Times New Roman" pitchFamily="18" charset="0"/>
                <a:cs typeface="Times New Roman" pitchFamily="18" charset="0"/>
              </a:rPr>
              <a:t>)</a:t>
            </a:r>
          </a:p>
          <a:p>
            <a:pPr algn="just"/>
            <a:r>
              <a:rPr lang="en-US" sz="1800" dirty="0" smtClean="0">
                <a:solidFill>
                  <a:schemeClr val="tx1"/>
                </a:solidFill>
                <a:latin typeface="Times New Roman" pitchFamily="18" charset="0"/>
                <a:cs typeface="Times New Roman" pitchFamily="18" charset="0"/>
              </a:rPr>
              <a:t>Loss </a:t>
            </a:r>
            <a:r>
              <a:rPr lang="en-US" sz="1800" dirty="0">
                <a:solidFill>
                  <a:schemeClr val="tx1"/>
                </a:solidFill>
                <a:latin typeface="Times New Roman" pitchFamily="18" charset="0"/>
                <a:cs typeface="Times New Roman" pitchFamily="18" charset="0"/>
              </a:rPr>
              <a:t>Function: error measurement, cost </a:t>
            </a:r>
            <a:r>
              <a:rPr lang="en-US" sz="1800" dirty="0" smtClean="0">
                <a:solidFill>
                  <a:schemeClr val="tx1"/>
                </a:solidFill>
                <a:latin typeface="Times New Roman" pitchFamily="18" charset="0"/>
                <a:cs typeface="Times New Roman" pitchFamily="18" charset="0"/>
              </a:rPr>
              <a:t>function</a:t>
            </a:r>
          </a:p>
          <a:p>
            <a:pPr algn="just"/>
            <a:r>
              <a:rPr lang="en-US" sz="1800" dirty="0" smtClean="0">
                <a:solidFill>
                  <a:schemeClr val="tx1"/>
                </a:solidFill>
                <a:latin typeface="Times New Roman" pitchFamily="18" charset="0"/>
                <a:cs typeface="Times New Roman" pitchFamily="18" charset="0"/>
              </a:rPr>
              <a:t>Optimization</a:t>
            </a:r>
            <a:r>
              <a:rPr lang="en-US" sz="1800" dirty="0">
                <a:solidFill>
                  <a:schemeClr val="tx1"/>
                </a:solidFill>
                <a:latin typeface="Times New Roman" pitchFamily="18" charset="0"/>
                <a:cs typeface="Times New Roman" pitchFamily="18" charset="0"/>
              </a:rPr>
              <a:t>: gradient descent basics</a:t>
            </a:r>
          </a:p>
        </p:txBody>
      </p:sp>
    </p:spTree>
    <p:extLst>
      <p:ext uri="{BB962C8B-B14F-4D97-AF65-F5344CB8AC3E}">
        <p14:creationId xmlns:p14="http://schemas.microsoft.com/office/powerpoint/2010/main" val="2183936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Learning Process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How a model learns: data → algorithm → </a:t>
            </a:r>
            <a:r>
              <a:rPr lang="en-US" sz="1800" dirty="0" smtClean="0">
                <a:solidFill>
                  <a:schemeClr val="tx1"/>
                </a:solidFill>
                <a:latin typeface="Times New Roman" pitchFamily="18" charset="0"/>
                <a:cs typeface="Times New Roman" pitchFamily="18" charset="0"/>
              </a:rPr>
              <a:t>model</a:t>
            </a:r>
          </a:p>
          <a:p>
            <a:pPr algn="just"/>
            <a:r>
              <a:rPr lang="en-US" sz="1800" dirty="0" smtClean="0">
                <a:solidFill>
                  <a:schemeClr val="tx1"/>
                </a:solidFill>
                <a:latin typeface="Times New Roman" pitchFamily="18" charset="0"/>
                <a:cs typeface="Times New Roman" pitchFamily="18" charset="0"/>
              </a:rPr>
              <a:t>Model </a:t>
            </a:r>
            <a:r>
              <a:rPr lang="en-US" sz="1800" dirty="0">
                <a:solidFill>
                  <a:schemeClr val="tx1"/>
                </a:solidFill>
                <a:latin typeface="Times New Roman" pitchFamily="18" charset="0"/>
                <a:cs typeface="Times New Roman" pitchFamily="18" charset="0"/>
              </a:rPr>
              <a:t>evaluation metrics: accuracy, precision, recall, F1 </a:t>
            </a:r>
            <a:r>
              <a:rPr lang="en-US" sz="1800" dirty="0" smtClean="0">
                <a:solidFill>
                  <a:schemeClr val="tx1"/>
                </a:solidFill>
                <a:latin typeface="Times New Roman" pitchFamily="18" charset="0"/>
                <a:cs typeface="Times New Roman" pitchFamily="18" charset="0"/>
              </a:rPr>
              <a:t>score</a:t>
            </a:r>
          </a:p>
          <a:p>
            <a:pPr algn="just"/>
            <a:r>
              <a:rPr lang="en-US" sz="1800" dirty="0" err="1" smtClean="0">
                <a:solidFill>
                  <a:schemeClr val="tx1"/>
                </a:solidFill>
                <a:latin typeface="Times New Roman" pitchFamily="18" charset="0"/>
                <a:cs typeface="Times New Roman" pitchFamily="18" charset="0"/>
              </a:rPr>
              <a:t>Overfitting</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and </a:t>
            </a:r>
            <a:r>
              <a:rPr lang="en-US" sz="1800" dirty="0" err="1">
                <a:solidFill>
                  <a:schemeClr val="tx1"/>
                </a:solidFill>
                <a:latin typeface="Times New Roman" pitchFamily="18" charset="0"/>
                <a:cs typeface="Times New Roman" pitchFamily="18" charset="0"/>
              </a:rPr>
              <a:t>underfitting</a:t>
            </a:r>
            <a:r>
              <a:rPr lang="en-US" sz="1800" dirty="0">
                <a:solidFill>
                  <a:schemeClr val="tx1"/>
                </a:solidFill>
                <a:latin typeface="Times New Roman" pitchFamily="18" charset="0"/>
                <a:cs typeface="Times New Roman" pitchFamily="18" charset="0"/>
              </a:rPr>
              <a:t>: bias-variance tradeoff</a:t>
            </a:r>
          </a:p>
        </p:txBody>
      </p:sp>
    </p:spTree>
    <p:extLst>
      <p:ext uri="{BB962C8B-B14F-4D97-AF65-F5344CB8AC3E}">
        <p14:creationId xmlns:p14="http://schemas.microsoft.com/office/powerpoint/2010/main" val="310770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Fundamental Algorithms Overview</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Linear </a:t>
            </a:r>
            <a:r>
              <a:rPr lang="en-US" sz="1800" dirty="0" smtClean="0">
                <a:solidFill>
                  <a:schemeClr val="tx1"/>
                </a:solidFill>
                <a:latin typeface="Times New Roman" pitchFamily="18" charset="0"/>
                <a:cs typeface="Times New Roman" pitchFamily="18" charset="0"/>
              </a:rPr>
              <a:t>Regression</a:t>
            </a:r>
          </a:p>
          <a:p>
            <a:pPr algn="just"/>
            <a:r>
              <a:rPr lang="en-US" sz="1800" dirty="0" smtClean="0">
                <a:solidFill>
                  <a:schemeClr val="tx1"/>
                </a:solidFill>
                <a:latin typeface="Times New Roman" pitchFamily="18" charset="0"/>
                <a:cs typeface="Times New Roman" pitchFamily="18" charset="0"/>
              </a:rPr>
              <a:t>Logistic Regression</a:t>
            </a:r>
          </a:p>
          <a:p>
            <a:pPr algn="just"/>
            <a:r>
              <a:rPr lang="en-US" sz="1800" dirty="0" smtClean="0">
                <a:solidFill>
                  <a:schemeClr val="tx1"/>
                </a:solidFill>
                <a:latin typeface="Times New Roman" pitchFamily="18" charset="0"/>
                <a:cs typeface="Times New Roman" pitchFamily="18" charset="0"/>
              </a:rPr>
              <a:t>Decision Trees</a:t>
            </a:r>
          </a:p>
          <a:p>
            <a:pPr algn="just"/>
            <a:r>
              <a:rPr lang="en-US" sz="1800" dirty="0" smtClean="0">
                <a:solidFill>
                  <a:schemeClr val="tx1"/>
                </a:solidFill>
                <a:latin typeface="Times New Roman" pitchFamily="18" charset="0"/>
                <a:cs typeface="Times New Roman" pitchFamily="18" charset="0"/>
              </a:rPr>
              <a:t>k-Nearest </a:t>
            </a:r>
            <a:r>
              <a:rPr lang="en-US" sz="1800" dirty="0">
                <a:solidFill>
                  <a:schemeClr val="tx1"/>
                </a:solidFill>
                <a:latin typeface="Times New Roman" pitchFamily="18" charset="0"/>
                <a:cs typeface="Times New Roman" pitchFamily="18" charset="0"/>
              </a:rPr>
              <a:t>Neighbors (k-NN</a:t>
            </a:r>
            <a:r>
              <a:rPr lang="en-US" sz="1800" dirty="0" smtClean="0">
                <a:solidFill>
                  <a:schemeClr val="tx1"/>
                </a:solidFill>
                <a:latin typeface="Times New Roman" pitchFamily="18" charset="0"/>
                <a:cs typeface="Times New Roman" pitchFamily="18" charset="0"/>
              </a:rPr>
              <a:t>)</a:t>
            </a:r>
          </a:p>
          <a:p>
            <a:pPr algn="just"/>
            <a:r>
              <a:rPr lang="en-US" sz="1800" dirty="0" smtClean="0">
                <a:solidFill>
                  <a:schemeClr val="tx1"/>
                </a:solidFill>
                <a:latin typeface="Times New Roman" pitchFamily="18" charset="0"/>
                <a:cs typeface="Times New Roman" pitchFamily="18" charset="0"/>
              </a:rPr>
              <a:t>Briefly </a:t>
            </a:r>
            <a:r>
              <a:rPr lang="en-US" sz="1800" dirty="0">
                <a:solidFill>
                  <a:schemeClr val="tx1"/>
                </a:solidFill>
                <a:latin typeface="Times New Roman" pitchFamily="18" charset="0"/>
                <a:cs typeface="Times New Roman" pitchFamily="18" charset="0"/>
              </a:rPr>
              <a:t>introduce more advanced methods (e.g., Neural Networks, Support Vector Machines)</a:t>
            </a:r>
          </a:p>
        </p:txBody>
      </p:sp>
    </p:spTree>
    <p:extLst>
      <p:ext uri="{BB962C8B-B14F-4D97-AF65-F5344CB8AC3E}">
        <p14:creationId xmlns:p14="http://schemas.microsoft.com/office/powerpoint/2010/main" val="343393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Challenges in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Data quality and </a:t>
            </a:r>
            <a:r>
              <a:rPr lang="en-US" sz="1800" dirty="0" smtClean="0">
                <a:solidFill>
                  <a:schemeClr val="tx1"/>
                </a:solidFill>
                <a:latin typeface="Times New Roman" pitchFamily="18" charset="0"/>
                <a:cs typeface="Times New Roman" pitchFamily="18" charset="0"/>
              </a:rPr>
              <a:t>quantity</a:t>
            </a:r>
          </a:p>
          <a:p>
            <a:pPr algn="just"/>
            <a:r>
              <a:rPr lang="en-US" sz="1800" dirty="0" smtClean="0">
                <a:solidFill>
                  <a:schemeClr val="tx1"/>
                </a:solidFill>
                <a:latin typeface="Times New Roman" pitchFamily="18" charset="0"/>
                <a:cs typeface="Times New Roman" pitchFamily="18" charset="0"/>
              </a:rPr>
              <a:t>Feature </a:t>
            </a:r>
            <a:r>
              <a:rPr lang="en-US" sz="1800" dirty="0">
                <a:solidFill>
                  <a:schemeClr val="tx1"/>
                </a:solidFill>
                <a:latin typeface="Times New Roman" pitchFamily="18" charset="0"/>
                <a:cs typeface="Times New Roman" pitchFamily="18" charset="0"/>
              </a:rPr>
              <a:t>engineering and </a:t>
            </a:r>
            <a:r>
              <a:rPr lang="en-US" sz="1800" dirty="0" smtClean="0">
                <a:solidFill>
                  <a:schemeClr val="tx1"/>
                </a:solidFill>
                <a:latin typeface="Times New Roman" pitchFamily="18" charset="0"/>
                <a:cs typeface="Times New Roman" pitchFamily="18" charset="0"/>
              </a:rPr>
              <a:t>selection</a:t>
            </a:r>
          </a:p>
          <a:p>
            <a:pPr algn="just"/>
            <a:r>
              <a:rPr lang="en-US" sz="1800" dirty="0" smtClean="0">
                <a:solidFill>
                  <a:schemeClr val="tx1"/>
                </a:solidFill>
                <a:latin typeface="Times New Roman" pitchFamily="18" charset="0"/>
                <a:cs typeface="Times New Roman" pitchFamily="18" charset="0"/>
              </a:rPr>
              <a:t>Interpretability </a:t>
            </a:r>
            <a:r>
              <a:rPr lang="en-US" sz="1800" dirty="0">
                <a:solidFill>
                  <a:schemeClr val="tx1"/>
                </a:solidFill>
                <a:latin typeface="Times New Roman" pitchFamily="18" charset="0"/>
                <a:cs typeface="Times New Roman" pitchFamily="18" charset="0"/>
              </a:rPr>
              <a:t>and </a:t>
            </a:r>
            <a:r>
              <a:rPr lang="en-US" sz="1800" dirty="0" err="1">
                <a:solidFill>
                  <a:schemeClr val="tx1"/>
                </a:solidFill>
                <a:latin typeface="Times New Roman" pitchFamily="18" charset="0"/>
                <a:cs typeface="Times New Roman" pitchFamily="18" charset="0"/>
              </a:rPr>
              <a:t>explainability</a:t>
            </a:r>
            <a:r>
              <a:rPr lang="en-US" sz="1800" dirty="0">
                <a:solidFill>
                  <a:schemeClr val="tx1"/>
                </a:solidFill>
                <a:latin typeface="Times New Roman" pitchFamily="18" charset="0"/>
                <a:cs typeface="Times New Roman" pitchFamily="18" charset="0"/>
              </a:rPr>
              <a:t> of </a:t>
            </a:r>
            <a:r>
              <a:rPr lang="en-US" sz="1800" dirty="0" smtClean="0">
                <a:solidFill>
                  <a:schemeClr val="tx1"/>
                </a:solidFill>
                <a:latin typeface="Times New Roman" pitchFamily="18" charset="0"/>
                <a:cs typeface="Times New Roman" pitchFamily="18" charset="0"/>
              </a:rPr>
              <a:t>models</a:t>
            </a:r>
          </a:p>
          <a:p>
            <a:pPr algn="just"/>
            <a:r>
              <a:rPr lang="en-US" sz="1800" dirty="0" smtClean="0">
                <a:solidFill>
                  <a:schemeClr val="tx1"/>
                </a:solidFill>
                <a:latin typeface="Times New Roman" pitchFamily="18" charset="0"/>
                <a:cs typeface="Times New Roman" pitchFamily="18" charset="0"/>
              </a:rPr>
              <a:t>Scalability </a:t>
            </a:r>
            <a:r>
              <a:rPr lang="en-US" sz="1800" dirty="0">
                <a:solidFill>
                  <a:schemeClr val="tx1"/>
                </a:solidFill>
                <a:latin typeface="Times New Roman" pitchFamily="18" charset="0"/>
                <a:cs typeface="Times New Roman" pitchFamily="18" charset="0"/>
              </a:rPr>
              <a:t>and performance</a:t>
            </a:r>
          </a:p>
        </p:txBody>
      </p:sp>
    </p:spTree>
    <p:extLst>
      <p:ext uri="{BB962C8B-B14F-4D97-AF65-F5344CB8AC3E}">
        <p14:creationId xmlns:p14="http://schemas.microsoft.com/office/powerpoint/2010/main" val="10737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838200"/>
          </a:xfrm>
        </p:spPr>
        <p:txBody>
          <a:bodyPr>
            <a:normAutofit fontScale="90000"/>
          </a:bodyPr>
          <a:lstStyle/>
          <a:p>
            <a:r>
              <a:rPr lang="en-US" sz="3200" dirty="0">
                <a:latin typeface="Times New Roman" pitchFamily="18" charset="0"/>
                <a:cs typeface="Times New Roman" pitchFamily="18" charset="0"/>
              </a:rPr>
              <a:t>Vision &amp; Mission of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Computer Science Department</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Vision</a:t>
            </a:r>
          </a:p>
          <a:p>
            <a:pPr algn="just"/>
            <a:r>
              <a:rPr lang="en-US" sz="1800" dirty="0">
                <a:solidFill>
                  <a:schemeClr val="tx1"/>
                </a:solidFill>
                <a:latin typeface="Times New Roman" pitchFamily="18" charset="0"/>
                <a:cs typeface="Times New Roman" pitchFamily="18" charset="0"/>
              </a:rPr>
              <a:t>Provides leadership in the pursuit of quality and excellent computer education and produce highly skilled and globally competitive IT </a:t>
            </a:r>
            <a:r>
              <a:rPr lang="en-US" sz="1800" dirty="0" smtClean="0">
                <a:solidFill>
                  <a:schemeClr val="tx1"/>
                </a:solidFill>
                <a:latin typeface="Times New Roman" pitchFamily="18" charset="0"/>
                <a:cs typeface="Times New Roman" pitchFamily="18" charset="0"/>
              </a:rPr>
              <a:t>professionals</a:t>
            </a:r>
          </a:p>
          <a:p>
            <a:pPr algn="just"/>
            <a:endParaRPr lang="en-US" sz="1800" dirty="0" smtClean="0">
              <a:solidFill>
                <a:schemeClr val="tx1"/>
              </a:solidFill>
              <a:latin typeface="Times New Roman" pitchFamily="18" charset="0"/>
              <a:cs typeface="Times New Roman" pitchFamily="18" charset="0"/>
            </a:endParaRPr>
          </a:p>
          <a:p>
            <a:pPr algn="just"/>
            <a:r>
              <a:rPr lang="en-US" sz="1800" b="1" dirty="0" smtClean="0">
                <a:solidFill>
                  <a:schemeClr val="tx1"/>
                </a:solidFill>
                <a:latin typeface="Times New Roman" pitchFamily="18" charset="0"/>
                <a:cs typeface="Times New Roman" pitchFamily="18" charset="0"/>
              </a:rPr>
              <a:t>Mission</a:t>
            </a:r>
          </a:p>
          <a:p>
            <a:pPr algn="just"/>
            <a:r>
              <a:rPr lang="en-US" sz="1800" dirty="0">
                <a:solidFill>
                  <a:schemeClr val="tx1"/>
                </a:solidFill>
                <a:latin typeface="Times New Roman" pitchFamily="18" charset="0"/>
                <a:cs typeface="Times New Roman"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p:txBody>
      </p:sp>
    </p:spTree>
    <p:extLst>
      <p:ext uri="{BB962C8B-B14F-4D97-AF65-F5344CB8AC3E}">
        <p14:creationId xmlns:p14="http://schemas.microsoft.com/office/powerpoint/2010/main" val="259605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kern="0" dirty="0">
                <a:latin typeface="Times New Roman" pitchFamily="18" charset="0"/>
                <a:cs typeface="Times New Roman" pitchFamily="18" charset="0"/>
              </a:rPr>
              <a:t>Goals of Computer Science Department</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Enrich the computer education curriculum to suit the needs of the industry-   wide standards for both domestic and international markets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Equip the faculty and staff with professional, modern technological and research skills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Upgrade continuously computer hardware's, facilities and instructional materials to cope with the challenges of the information technology age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Initiate and conduct relevant research, software development and outreach services.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Establish linkage with industry and other IT-based organizations/institutions for sharing of resources and expertise, and better job opportunities for </a:t>
            </a:r>
            <a:r>
              <a:rPr lang="en-US" sz="1800" dirty="0" smtClean="0">
                <a:solidFill>
                  <a:schemeClr val="tx1"/>
                </a:solidFill>
                <a:latin typeface="Times New Roman" pitchFamily="18" charset="0"/>
                <a:cs typeface="Times New Roman" pitchFamily="18" charset="0"/>
              </a:rPr>
              <a:t>students.</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521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Course </a:t>
            </a:r>
            <a:r>
              <a:rPr lang="en-US" sz="3200" dirty="0" smtClean="0">
                <a:latin typeface="Times New Roman" pitchFamily="18" charset="0"/>
                <a:cs typeface="Times New Roman" pitchFamily="18" charset="0"/>
              </a:rPr>
              <a:t>Evaluation</a:t>
            </a:r>
            <a:endParaRPr lang="en-US" sz="32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4064844"/>
              </p:ext>
            </p:extLst>
          </p:nvPr>
        </p:nvGraphicFramePr>
        <p:xfrm>
          <a:off x="1447800" y="1905000"/>
          <a:ext cx="6093587" cy="2966720"/>
        </p:xfrm>
        <a:graphic>
          <a:graphicData uri="http://schemas.openxmlformats.org/drawingml/2006/table">
            <a:tbl>
              <a:tblPr firstRow="1" bandRow="1">
                <a:tableStyleId>{D7AC3CCA-C797-4891-BE02-D94E43425B78}</a:tableStyleId>
              </a:tblPr>
              <a:tblGrid>
                <a:gridCol w="1219200"/>
                <a:gridCol w="2435987"/>
                <a:gridCol w="1219200"/>
                <a:gridCol w="1219200"/>
              </a:tblGrid>
              <a:tr h="370840">
                <a:tc rowSpan="3">
                  <a:txBody>
                    <a:bodyPr/>
                    <a:lstStyle/>
                    <a:p>
                      <a:pPr algn="ctr"/>
                      <a:r>
                        <a:rPr lang="en-US" b="1" dirty="0" smtClean="0"/>
                        <a:t>Mid</a:t>
                      </a:r>
                      <a:endParaRPr lang="en-US" b="1" dirty="0"/>
                    </a:p>
                  </a:txBody>
                  <a:tcPr anchor="ctr">
                    <a:solidFill>
                      <a:schemeClr val="accent1">
                        <a:lumMod val="40000"/>
                        <a:lumOff val="60000"/>
                      </a:schemeClr>
                    </a:solidFill>
                  </a:tcPr>
                </a:tc>
                <a:tc>
                  <a:txBody>
                    <a:bodyPr/>
                    <a:lstStyle/>
                    <a:p>
                      <a:pPr algn="l"/>
                      <a:r>
                        <a:rPr lang="en-US" b="0" dirty="0" smtClean="0"/>
                        <a:t>Attendance</a:t>
                      </a:r>
                      <a:endParaRPr lang="en-US" b="0" dirty="0"/>
                    </a:p>
                  </a:txBody>
                  <a:tcPr anchor="ctr">
                    <a:solidFill>
                      <a:schemeClr val="accent1">
                        <a:lumMod val="40000"/>
                        <a:lumOff val="60000"/>
                      </a:schemeClr>
                    </a:solidFill>
                  </a:tcPr>
                </a:tc>
                <a:tc>
                  <a:txBody>
                    <a:bodyPr/>
                    <a:lstStyle/>
                    <a:p>
                      <a:pPr algn="ctr"/>
                      <a:r>
                        <a:rPr lang="en-US" b="0" dirty="0" smtClean="0"/>
                        <a:t>10</a:t>
                      </a:r>
                      <a:endParaRPr lang="en-US" b="0" dirty="0"/>
                    </a:p>
                  </a:txBody>
                  <a:tcPr anchor="ctr">
                    <a:solidFill>
                      <a:schemeClr val="accent1">
                        <a:lumMod val="40000"/>
                        <a:lumOff val="60000"/>
                      </a:schemeClr>
                    </a:solidFill>
                  </a:tcPr>
                </a:tc>
                <a:tc rowSpan="3">
                  <a:txBody>
                    <a:bodyPr/>
                    <a:lstStyle/>
                    <a:p>
                      <a:pPr algn="ctr"/>
                      <a:r>
                        <a:rPr lang="en-US" b="0" dirty="0" smtClean="0"/>
                        <a:t>40</a:t>
                      </a:r>
                      <a:endParaRPr lang="en-US" b="0" dirty="0"/>
                    </a:p>
                  </a:txBody>
                  <a:tcPr anchor="ctr">
                    <a:solidFill>
                      <a:schemeClr val="accent1">
                        <a:lumMod val="40000"/>
                        <a:lumOff val="60000"/>
                      </a:schemeClr>
                    </a:solidFill>
                  </a:tcPr>
                </a:tc>
              </a:tr>
              <a:tr h="370840">
                <a:tc vMerge="1">
                  <a:txBody>
                    <a:bodyPr/>
                    <a:lstStyle/>
                    <a:p>
                      <a:endParaRPr lang="en-US" dirty="0"/>
                    </a:p>
                  </a:txBody>
                  <a:tcPr/>
                </a:tc>
                <a:tc>
                  <a:txBody>
                    <a:bodyPr/>
                    <a:lstStyle/>
                    <a:p>
                      <a:pPr algn="l"/>
                      <a:r>
                        <a:rPr lang="en-US" b="0" dirty="0" smtClean="0"/>
                        <a:t>Quiz</a:t>
                      </a:r>
                      <a:endParaRPr lang="en-US" b="0" dirty="0"/>
                    </a:p>
                  </a:txBody>
                  <a:tcPr anchor="ctr">
                    <a:solidFill>
                      <a:schemeClr val="accent1">
                        <a:lumMod val="40000"/>
                        <a:lumOff val="60000"/>
                      </a:schemeClr>
                    </a:solidFill>
                  </a:tcPr>
                </a:tc>
                <a:tc>
                  <a:txBody>
                    <a:bodyPr/>
                    <a:lstStyle/>
                    <a:p>
                      <a:pPr algn="ctr"/>
                      <a:r>
                        <a:rPr lang="en-US" b="0" dirty="0" smtClean="0"/>
                        <a:t>15</a:t>
                      </a:r>
                      <a:endParaRPr lang="en-US" b="0" dirty="0"/>
                    </a:p>
                  </a:txBody>
                  <a:tcPr anchor="ctr">
                    <a:solidFill>
                      <a:schemeClr val="accent1">
                        <a:lumMod val="40000"/>
                        <a:lumOff val="60000"/>
                      </a:schemeClr>
                    </a:solidFill>
                  </a:tcPr>
                </a:tc>
                <a:tc vMerge="1">
                  <a:txBody>
                    <a:bodyPr/>
                    <a:lstStyle/>
                    <a:p>
                      <a:endParaRPr lang="en-US" dirty="0"/>
                    </a:p>
                  </a:txBody>
                  <a:tcPr/>
                </a:tc>
              </a:tr>
              <a:tr h="370840">
                <a:tc vMerge="1">
                  <a:txBody>
                    <a:bodyPr/>
                    <a:lstStyle/>
                    <a:p>
                      <a:endParaRPr lang="en-US" dirty="0"/>
                    </a:p>
                  </a:txBody>
                  <a:tcPr/>
                </a:tc>
                <a:tc>
                  <a:txBody>
                    <a:bodyPr/>
                    <a:lstStyle/>
                    <a:p>
                      <a:pPr algn="l"/>
                      <a:r>
                        <a:rPr lang="en-US" b="0" dirty="0" smtClean="0"/>
                        <a:t>Assignment</a:t>
                      </a:r>
                      <a:endParaRPr lang="en-US" b="0" dirty="0"/>
                    </a:p>
                  </a:txBody>
                  <a:tcPr anchor="ctr">
                    <a:solidFill>
                      <a:schemeClr val="accent1">
                        <a:lumMod val="40000"/>
                        <a:lumOff val="60000"/>
                      </a:schemeClr>
                    </a:solidFill>
                  </a:tcPr>
                </a:tc>
                <a:tc>
                  <a:txBody>
                    <a:bodyPr/>
                    <a:lstStyle/>
                    <a:p>
                      <a:pPr algn="ctr"/>
                      <a:r>
                        <a:rPr lang="en-US" b="0" dirty="0" smtClean="0"/>
                        <a:t>15</a:t>
                      </a:r>
                      <a:endParaRPr lang="en-US" b="0" dirty="0"/>
                    </a:p>
                  </a:txBody>
                  <a:tcPr anchor="ctr">
                    <a:solidFill>
                      <a:schemeClr val="accent1">
                        <a:lumMod val="40000"/>
                        <a:lumOff val="60000"/>
                      </a:schemeClr>
                    </a:solidFill>
                  </a:tcPr>
                </a:tc>
                <a:tc vMerge="1">
                  <a:txBody>
                    <a:bodyPr/>
                    <a:lstStyle/>
                    <a:p>
                      <a:endParaRPr lang="en-US" dirty="0"/>
                    </a:p>
                  </a:txBody>
                  <a:tcPr/>
                </a:tc>
              </a:tr>
              <a:tr h="370840">
                <a:tc rowSpan="4">
                  <a:txBody>
                    <a:bodyPr/>
                    <a:lstStyle/>
                    <a:p>
                      <a:pPr algn="ctr"/>
                      <a:r>
                        <a:rPr lang="en-US" b="1" dirty="0" smtClean="0"/>
                        <a:t>Final</a:t>
                      </a:r>
                      <a:endParaRPr lang="en-US" b="1" dirty="0"/>
                    </a:p>
                  </a:txBody>
                  <a:tcPr anchor="ctr">
                    <a:solidFill>
                      <a:schemeClr val="accent2">
                        <a:lumMod val="60000"/>
                        <a:lumOff val="40000"/>
                      </a:schemeClr>
                    </a:solidFill>
                  </a:tcPr>
                </a:tc>
                <a:tc>
                  <a:txBody>
                    <a:bodyPr/>
                    <a:lstStyle/>
                    <a:p>
                      <a:pPr algn="l"/>
                      <a:r>
                        <a:rPr lang="en-US" b="0" dirty="0" smtClean="0"/>
                        <a:t>Attendance</a:t>
                      </a:r>
                      <a:endParaRPr lang="en-US" b="0" dirty="0"/>
                    </a:p>
                  </a:txBody>
                  <a:tcPr anchor="ctr">
                    <a:solidFill>
                      <a:schemeClr val="accent2">
                        <a:lumMod val="60000"/>
                        <a:lumOff val="40000"/>
                      </a:schemeClr>
                    </a:solidFill>
                  </a:tcPr>
                </a:tc>
                <a:tc>
                  <a:txBody>
                    <a:bodyPr/>
                    <a:lstStyle/>
                    <a:p>
                      <a:pPr algn="ctr"/>
                      <a:r>
                        <a:rPr lang="en-US" b="0" dirty="0" smtClean="0"/>
                        <a:t>10</a:t>
                      </a:r>
                      <a:endParaRPr lang="en-US" b="0" dirty="0"/>
                    </a:p>
                  </a:txBody>
                  <a:tcPr anchor="ctr">
                    <a:solidFill>
                      <a:schemeClr val="accent2">
                        <a:lumMod val="60000"/>
                        <a:lumOff val="40000"/>
                      </a:schemeClr>
                    </a:solidFill>
                  </a:tcPr>
                </a:tc>
                <a:tc rowSpan="4">
                  <a:txBody>
                    <a:bodyPr/>
                    <a:lstStyle/>
                    <a:p>
                      <a:pPr algn="ctr"/>
                      <a:r>
                        <a:rPr lang="en-US" b="0" dirty="0" smtClean="0"/>
                        <a:t>60</a:t>
                      </a:r>
                      <a:endParaRPr lang="en-US" b="0" dirty="0"/>
                    </a:p>
                  </a:txBody>
                  <a:tcPr anchor="ctr">
                    <a:solidFill>
                      <a:schemeClr val="accent2">
                        <a:lumMod val="60000"/>
                        <a:lumOff val="40000"/>
                      </a:schemeClr>
                    </a:solidFill>
                  </a:tcPr>
                </a:tc>
              </a:tr>
              <a:tr h="370840">
                <a:tc vMerge="1">
                  <a:txBody>
                    <a:bodyPr/>
                    <a:lstStyle/>
                    <a:p>
                      <a:endParaRPr lang="en-US" dirty="0"/>
                    </a:p>
                  </a:txBody>
                  <a:tcPr/>
                </a:tc>
                <a:tc>
                  <a:txBody>
                    <a:bodyPr/>
                    <a:lstStyle/>
                    <a:p>
                      <a:pPr algn="l"/>
                      <a:r>
                        <a:rPr lang="en-US" b="0" dirty="0" smtClean="0"/>
                        <a:t>Quiz</a:t>
                      </a:r>
                      <a:endParaRPr lang="en-US" b="0" dirty="0"/>
                    </a:p>
                  </a:txBody>
                  <a:tcPr anchor="ctr">
                    <a:solidFill>
                      <a:schemeClr val="accent2">
                        <a:lumMod val="60000"/>
                        <a:lumOff val="40000"/>
                      </a:schemeClr>
                    </a:solidFill>
                  </a:tcPr>
                </a:tc>
                <a:tc>
                  <a:txBody>
                    <a:bodyPr/>
                    <a:lstStyle/>
                    <a:p>
                      <a:pPr algn="ctr"/>
                      <a:r>
                        <a:rPr lang="en-US" b="0" dirty="0" smtClean="0"/>
                        <a:t>15</a:t>
                      </a:r>
                      <a:endParaRPr lang="en-US" b="0" dirty="0"/>
                    </a:p>
                  </a:txBody>
                  <a:tcPr anchor="ctr">
                    <a:solidFill>
                      <a:schemeClr val="accent2">
                        <a:lumMod val="60000"/>
                        <a:lumOff val="40000"/>
                      </a:schemeClr>
                    </a:solidFill>
                  </a:tcPr>
                </a:tc>
                <a:tc vMerge="1">
                  <a:txBody>
                    <a:bodyPr/>
                    <a:lstStyle/>
                    <a:p>
                      <a:endParaRPr lang="en-US" dirty="0"/>
                    </a:p>
                  </a:txBody>
                  <a:tcPr/>
                </a:tc>
              </a:tr>
              <a:tr h="37084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Project Implementation</a:t>
                      </a:r>
                    </a:p>
                  </a:txBody>
                  <a:tcPr anchor="ctr">
                    <a:solidFill>
                      <a:schemeClr val="accent2">
                        <a:lumMod val="60000"/>
                        <a:lumOff val="40000"/>
                      </a:schemeClr>
                    </a:solidFill>
                  </a:tcPr>
                </a:tc>
                <a:tc>
                  <a:txBody>
                    <a:bodyPr/>
                    <a:lstStyle/>
                    <a:p>
                      <a:pPr algn="ctr"/>
                      <a:r>
                        <a:rPr lang="en-US" b="0" dirty="0" smtClean="0"/>
                        <a:t>15</a:t>
                      </a:r>
                      <a:endParaRPr lang="en-US" b="0" dirty="0"/>
                    </a:p>
                  </a:txBody>
                  <a:tcPr anchor="ctr">
                    <a:solidFill>
                      <a:schemeClr val="accent2">
                        <a:lumMod val="60000"/>
                        <a:lumOff val="40000"/>
                      </a:schemeClr>
                    </a:solidFill>
                  </a:tcPr>
                </a:tc>
                <a:tc vMerge="1">
                  <a:txBody>
                    <a:bodyPr/>
                    <a:lstStyle/>
                    <a:p>
                      <a:endParaRPr lang="en-US"/>
                    </a:p>
                  </a:txBody>
                  <a:tcPr/>
                </a:tc>
              </a:tr>
              <a:tr h="370840">
                <a:tc vMerge="1">
                  <a:txBody>
                    <a:bodyPr/>
                    <a:lstStyle/>
                    <a:p>
                      <a:endParaRPr lang="en-US" dirty="0"/>
                    </a:p>
                  </a:txBody>
                  <a:tcPr/>
                </a:tc>
                <a:tc>
                  <a:txBody>
                    <a:bodyPr/>
                    <a:lstStyle/>
                    <a:p>
                      <a:pPr algn="l"/>
                      <a:r>
                        <a:rPr lang="en-US" b="0" dirty="0" smtClean="0"/>
                        <a:t>Project Presentation</a:t>
                      </a:r>
                      <a:endParaRPr lang="en-US" b="0" dirty="0"/>
                    </a:p>
                  </a:txBody>
                  <a:tcPr anchor="ctr">
                    <a:solidFill>
                      <a:schemeClr val="accent2">
                        <a:lumMod val="60000"/>
                        <a:lumOff val="40000"/>
                      </a:schemeClr>
                    </a:solidFill>
                  </a:tcPr>
                </a:tc>
                <a:tc>
                  <a:txBody>
                    <a:bodyPr/>
                    <a:lstStyle/>
                    <a:p>
                      <a:pPr algn="ctr"/>
                      <a:r>
                        <a:rPr lang="en-US" b="0" dirty="0" smtClean="0"/>
                        <a:t>20</a:t>
                      </a:r>
                      <a:endParaRPr lang="en-US" b="0" dirty="0"/>
                    </a:p>
                  </a:txBody>
                  <a:tcPr anchor="ctr">
                    <a:solidFill>
                      <a:schemeClr val="accent2">
                        <a:lumMod val="60000"/>
                        <a:lumOff val="40000"/>
                      </a:schemeClr>
                    </a:solidFill>
                  </a:tcPr>
                </a:tc>
                <a:tc vMerge="1">
                  <a:txBody>
                    <a:bodyPr/>
                    <a:lstStyle/>
                    <a:p>
                      <a:endParaRPr lang="en-US" dirty="0"/>
                    </a:p>
                  </a:txBody>
                  <a:tcPr/>
                </a:tc>
              </a:tr>
              <a:tr h="370840">
                <a:tc>
                  <a:txBody>
                    <a:bodyPr/>
                    <a:lstStyle/>
                    <a:p>
                      <a:pPr algn="ctr"/>
                      <a:r>
                        <a:rPr lang="en-US" b="1" dirty="0" smtClean="0"/>
                        <a:t>Grand</a:t>
                      </a:r>
                      <a:endParaRPr lang="en-US" b="1"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r>
                        <a:rPr lang="en-US" b="0" dirty="0" smtClean="0"/>
                        <a:t>100</a:t>
                      </a:r>
                      <a:endParaRPr lang="en-US" b="0" dirty="0"/>
                    </a:p>
                  </a:txBody>
                  <a:tcPr anchor="ctr">
                    <a:solidFill>
                      <a:schemeClr val="bg1">
                        <a:lumMod val="85000"/>
                      </a:schemeClr>
                    </a:solidFill>
                  </a:tcPr>
                </a:tc>
              </a:tr>
            </a:tbl>
          </a:graphicData>
        </a:graphic>
      </p:graphicFrame>
    </p:spTree>
    <p:extLst>
      <p:ext uri="{BB962C8B-B14F-4D97-AF65-F5344CB8AC3E}">
        <p14:creationId xmlns:p14="http://schemas.microsoft.com/office/powerpoint/2010/main" val="321177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Classroom Policies</a:t>
            </a:r>
          </a:p>
        </p:txBody>
      </p:sp>
      <p:sp>
        <p:nvSpPr>
          <p:cNvPr id="3" name="Subtitle 2"/>
          <p:cNvSpPr>
            <a:spLocks noGrp="1"/>
          </p:cNvSpPr>
          <p:nvPr>
            <p:ph type="subTitle" idx="1"/>
          </p:nvPr>
        </p:nvSpPr>
        <p:spPr>
          <a:xfrm>
            <a:off x="685800" y="1371600"/>
            <a:ext cx="7467600" cy="4343400"/>
          </a:xfrm>
        </p:spPr>
        <p:txBody>
          <a:bodyPr>
            <a:normAutofit fontScale="85000" lnSpcReduction="10000"/>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Must be present inside the class in due time.</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No class break in this course</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Every class will start with a question-answer session about the last lecture. So students must be prepared with the contents and exercises from the last lecture.</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Students are suggested to ask questions during or after the lecture</a:t>
            </a:r>
            <a:r>
              <a:rPr lang="en-US" sz="1800" dirty="0" smtClean="0">
                <a:solidFill>
                  <a:schemeClr val="tx1"/>
                </a:solidFill>
                <a:latin typeface="Times New Roman" pitchFamily="18" charset="0"/>
                <a:cs typeface="Times New Roman" pitchFamily="18" charset="0"/>
              </a:rPr>
              <a:t>.</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Additional/bonus marks may be given to any good performances during the class.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Late in Class: </a:t>
            </a:r>
          </a:p>
          <a:p>
            <a:pPr algn="just"/>
            <a:r>
              <a:rPr lang="en-US" sz="1800" dirty="0">
                <a:solidFill>
                  <a:schemeClr val="tx1"/>
                </a:solidFill>
                <a:latin typeface="Times New Roman" pitchFamily="18" charset="0"/>
                <a:cs typeface="Times New Roman" pitchFamily="18" charset="0"/>
              </a:rPr>
              <a:t>Student coming after 5 minutes of due time is considered late. </a:t>
            </a:r>
          </a:p>
          <a:p>
            <a:pPr algn="just"/>
            <a:r>
              <a:rPr lang="en-US" sz="1800" dirty="0">
                <a:solidFill>
                  <a:schemeClr val="tx1"/>
                </a:solidFill>
                <a:latin typeface="Times New Roman" pitchFamily="18" charset="0"/>
                <a:cs typeface="Times New Roman" pitchFamily="18" charset="0"/>
              </a:rPr>
              <a:t>2 late attendances are considered as one absent.</a:t>
            </a:r>
          </a:p>
          <a:p>
            <a:pPr algn="just"/>
            <a:r>
              <a:rPr lang="en-US" sz="1800" dirty="0">
                <a:solidFill>
                  <a:schemeClr val="tx1"/>
                </a:solidFill>
                <a:latin typeface="Times New Roman" pitchFamily="18" charset="0"/>
                <a:cs typeface="Times New Roman" pitchFamily="18" charset="0"/>
              </a:rPr>
              <a:t>Late during </a:t>
            </a:r>
            <a:r>
              <a:rPr lang="en-US" sz="1800" dirty="0" smtClean="0">
                <a:solidFill>
                  <a:schemeClr val="tx1"/>
                </a:solidFill>
                <a:latin typeface="Times New Roman" pitchFamily="18" charset="0"/>
                <a:cs typeface="Times New Roman" pitchFamily="18" charset="0"/>
              </a:rPr>
              <a:t>quiz are </a:t>
            </a:r>
            <a:r>
              <a:rPr lang="en-US" sz="1800" dirty="0">
                <a:solidFill>
                  <a:schemeClr val="tx1"/>
                </a:solidFill>
                <a:latin typeface="Times New Roman" pitchFamily="18" charset="0"/>
                <a:cs typeface="Times New Roman" pitchFamily="18" charset="0"/>
              </a:rPr>
              <a:t>not given additional time.</a:t>
            </a:r>
          </a:p>
          <a:p>
            <a:pPr algn="just"/>
            <a:r>
              <a:rPr lang="en-US" sz="1800" dirty="0">
                <a:solidFill>
                  <a:schemeClr val="tx1"/>
                </a:solidFill>
                <a:latin typeface="Times New Roman" pitchFamily="18" charset="0"/>
                <a:cs typeface="Times New Roman" pitchFamily="18" charset="0"/>
              </a:rPr>
              <a:t>Students who are regularly late might have additional deduction of marks.</a:t>
            </a:r>
          </a:p>
          <a:p>
            <a:pPr algn="just"/>
            <a:r>
              <a:rPr lang="en-US" sz="1800" dirty="0">
                <a:solidFill>
                  <a:schemeClr val="tx1"/>
                </a:solidFill>
                <a:latin typeface="Times New Roman" pitchFamily="18" charset="0"/>
                <a:cs typeface="Times New Roman" pitchFamily="18" charset="0"/>
              </a:rPr>
              <a:t>A late student will be allowed to enter the class. </a:t>
            </a:r>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Don’t </a:t>
            </a:r>
            <a:r>
              <a:rPr lang="en-US" sz="1800" dirty="0">
                <a:solidFill>
                  <a:schemeClr val="tx1"/>
                </a:solidFill>
                <a:latin typeface="Times New Roman" pitchFamily="18" charset="0"/>
                <a:cs typeface="Times New Roman" pitchFamily="18" charset="0"/>
              </a:rPr>
              <a:t>ask permission to enter the class, just get in slowly and silently</a:t>
            </a:r>
            <a:r>
              <a:rPr lang="en-US" sz="1800" dirty="0" smtClean="0">
                <a:solidFill>
                  <a:schemeClr val="tx1"/>
                </a:solidFill>
                <a:latin typeface="Times New Roman" pitchFamily="18" charset="0"/>
                <a:cs typeface="Times New Roman" pitchFamily="18" charset="0"/>
              </a:rPr>
              <a:t>.</a:t>
            </a:r>
          </a:p>
          <a:p>
            <a:pPr algn="just"/>
            <a:r>
              <a:rPr lang="en-US" sz="1800" b="1" dirty="0" smtClean="0">
                <a:solidFill>
                  <a:schemeClr val="tx1"/>
                </a:solidFill>
                <a:latin typeface="Times New Roman" pitchFamily="18" charset="0"/>
                <a:cs typeface="Times New Roman" pitchFamily="18" charset="0"/>
              </a:rPr>
              <a:t>You can not get out from the class without permission.</a:t>
            </a:r>
            <a:endParaRPr lang="en-US" sz="1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6589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Attendance</a:t>
            </a: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At least 80% presence is required by the student. Absent classes must be defended by the student through application and proper documentation to the course teacher. </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Single </a:t>
            </a:r>
            <a:r>
              <a:rPr lang="en-US" sz="1800" dirty="0">
                <a:solidFill>
                  <a:schemeClr val="tx1"/>
                </a:solidFill>
                <a:latin typeface="Times New Roman" pitchFamily="18" charset="0"/>
                <a:cs typeface="Times New Roman" pitchFamily="18" charset="0"/>
              </a:rPr>
              <a:t>absences or absences within 25% range will be judged by the course teacher. </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Long </a:t>
            </a:r>
            <a:r>
              <a:rPr lang="en-US" sz="1800" dirty="0">
                <a:solidFill>
                  <a:schemeClr val="tx1"/>
                </a:solidFill>
                <a:latin typeface="Times New Roman" pitchFamily="18" charset="0"/>
                <a:cs typeface="Times New Roman" pitchFamily="18" charset="0"/>
              </a:rPr>
              <a:t>absences/irregular presence/absences out of 25% range must go through application procedures via department Head (+ probation office, if student is in probation) to attend the following classes.</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Acceptance </a:t>
            </a:r>
            <a:r>
              <a:rPr lang="en-US" sz="1800" dirty="0">
                <a:solidFill>
                  <a:schemeClr val="tx1"/>
                </a:solidFill>
                <a:latin typeface="Times New Roman" pitchFamily="18" charset="0"/>
                <a:cs typeface="Times New Roman" pitchFamily="18" charset="0"/>
              </a:rPr>
              <a:t>of an application for absence only gives permission to attend the following classes. This might still result in deduction of marks (for attendance) which will be judged by the course teacher.</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51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Grading Policies</a:t>
            </a: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All the evaluation categories &amp; marks will be uploaded to the VUES within one week of the evaluation process except the </a:t>
            </a:r>
            <a:r>
              <a:rPr lang="en-US" sz="1800" dirty="0" smtClean="0">
                <a:solidFill>
                  <a:schemeClr val="tx1"/>
                </a:solidFill>
                <a:latin typeface="Times New Roman" pitchFamily="18" charset="0"/>
                <a:cs typeface="Times New Roman" pitchFamily="18" charset="0"/>
              </a:rPr>
              <a:t>attendance, </a:t>
            </a:r>
            <a:r>
              <a:rPr lang="en-US" sz="1800" dirty="0">
                <a:solidFill>
                  <a:schemeClr val="tx1"/>
                </a:solidFill>
                <a:latin typeface="Times New Roman" pitchFamily="18" charset="0"/>
                <a:cs typeface="Times New Roman" pitchFamily="18" charset="0"/>
              </a:rPr>
              <a:t>which will be uploaded along with the major (mid/final term) written exam marks.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Letter grades ‘A+’ through ‘F’ is counted as grades. Other grades ‘I’ and ‘UW’ are considered as temporary grades which are counted/calculated as ‘F’ grade in the CGPA. These grades must/will be converted to the actual grades, i.e. ‘A+’ through ‘F’.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 INCOMPLETE’ is given to students who have missed at most 30% of evaluation categories (quiz/assignment/etc.).  Students must contact the course teacher for makeup, through valid application procedures immediately after grade release.</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t>
            </a:r>
            <a:r>
              <a:rPr lang="en-US" sz="1800" b="1" dirty="0">
                <a:solidFill>
                  <a:schemeClr val="tx1"/>
                </a:solidFill>
                <a:latin typeface="Times New Roman" pitchFamily="18" charset="0"/>
                <a:cs typeface="Times New Roman" pitchFamily="18" charset="0"/>
              </a:rPr>
              <a:t>UW: UNOFFICIAL WITHDRAW’</a:t>
            </a:r>
            <a:r>
              <a:rPr lang="en-US" sz="1800" dirty="0">
                <a:solidFill>
                  <a:schemeClr val="tx1"/>
                </a:solidFill>
                <a:latin typeface="Times New Roman" pitchFamily="18" charset="0"/>
                <a:cs typeface="Times New Roman" pitchFamily="18" charset="0"/>
              </a:rPr>
              <a:t> is given when the missing evaluation categories are too high (more than 30%) to makeup. A student getting ‘UW’ has no option but to drop the course immediately after grade </a:t>
            </a:r>
            <a:r>
              <a:rPr lang="en-US" sz="1800" dirty="0" smtClean="0">
                <a:solidFill>
                  <a:schemeClr val="tx1"/>
                </a:solidFill>
                <a:latin typeface="Times New Roman" pitchFamily="18" charset="0"/>
                <a:cs typeface="Times New Roman" pitchFamily="18" charset="0"/>
              </a:rPr>
              <a:t>release</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1589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2777</Words>
  <Application>Microsoft Office PowerPoint</Application>
  <PresentationFormat>On-screen Show (4:3)</PresentationFormat>
  <Paragraphs>281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Introduction</vt:lpstr>
      <vt:lpstr>Vision &amp; Mission of AIUB</vt:lpstr>
      <vt:lpstr>Goals of AIUB</vt:lpstr>
      <vt:lpstr>Vision &amp; Mission of  Computer Science Department</vt:lpstr>
      <vt:lpstr>Goals of Computer Science Department</vt:lpstr>
      <vt:lpstr>Course Evaluation</vt:lpstr>
      <vt:lpstr>Classroom Policies</vt:lpstr>
      <vt:lpstr>Attendance</vt:lpstr>
      <vt:lpstr>Grading Policies</vt:lpstr>
      <vt:lpstr>Finally</vt:lpstr>
      <vt:lpstr>Course Objective</vt:lpstr>
      <vt:lpstr>Course Objective</vt:lpstr>
      <vt:lpstr>Importance of the course </vt:lpstr>
      <vt:lpstr>Importance of the course </vt:lpstr>
      <vt:lpstr>Introduction to Machine Learning</vt:lpstr>
      <vt:lpstr>Machine Learning</vt:lpstr>
      <vt:lpstr>Machine Learning: Applications</vt:lpstr>
      <vt:lpstr>Machine Learning: Applications</vt:lpstr>
      <vt:lpstr>Machine Learning: Applications</vt:lpstr>
      <vt:lpstr>Machine Learning: Applications</vt:lpstr>
      <vt:lpstr>Machine Learning: Applications</vt:lpstr>
      <vt:lpstr>Machine Learning: Applications</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Key Concepts in Machine Learning</vt:lpstr>
      <vt:lpstr>Learning Process</vt:lpstr>
      <vt:lpstr>Fundamental Algorithms Overview</vt:lpstr>
      <vt:lpstr>Challenges in Machine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113</cp:revision>
  <dcterms:created xsi:type="dcterms:W3CDTF">2024-10-19T07:49:00Z</dcterms:created>
  <dcterms:modified xsi:type="dcterms:W3CDTF">2024-10-21T16:56:19Z</dcterms:modified>
</cp:coreProperties>
</file>