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6" r:id="rId3"/>
    <p:sldId id="283" r:id="rId4"/>
    <p:sldId id="282" r:id="rId5"/>
    <p:sldId id="286" r:id="rId6"/>
    <p:sldId id="285" r:id="rId7"/>
    <p:sldId id="287" r:id="rId8"/>
    <p:sldId id="288" r:id="rId9"/>
    <p:sldId id="289" r:id="rId10"/>
    <p:sldId id="290" r:id="rId11"/>
    <p:sldId id="291" r:id="rId12"/>
    <p:sldId id="292" r:id="rId13"/>
    <p:sldId id="294" r:id="rId14"/>
    <p:sldId id="295" r:id="rId15"/>
    <p:sldId id="296" r:id="rId16"/>
    <p:sldId id="299" r:id="rId17"/>
    <p:sldId id="300" r:id="rId18"/>
    <p:sldId id="297" r:id="rId19"/>
    <p:sldId id="301" r:id="rId20"/>
    <p:sldId id="30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2C4CB-14E1-43EC-9E25-77CFC75FDBE0}"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E2C4CB-14E1-43EC-9E25-77CFC75FDBE0}"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E2C4CB-14E1-43EC-9E25-77CFC75FDBE0}"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E2C4CB-14E1-43EC-9E25-77CFC75FDBE0}"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10/29/2024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colab.research.google.com/drive/1Q0XGUHv5tpbl5IixjuJAEGQIPhNDaIjc?usp=sharin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Supervised Learning: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A typical task is to predict a target numeric value, such as the price of a car, given a set of features (mileage, age, brand, etc.). This sort of task is called </a:t>
            </a:r>
            <a:r>
              <a:rPr lang="en-US" sz="1800" b="1" dirty="0">
                <a:solidFill>
                  <a:schemeClr val="tx1"/>
                </a:solidFill>
                <a:latin typeface="Times New Roman" pitchFamily="18" charset="0"/>
                <a:cs typeface="Times New Roman" pitchFamily="18" charset="0"/>
              </a:rPr>
              <a:t>regression</a:t>
            </a:r>
            <a:r>
              <a:rPr lang="en-US" sz="1800" dirty="0">
                <a:solidFill>
                  <a:schemeClr val="tx1"/>
                </a:solidFill>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36092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88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Error and Cost Function</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Let </a:t>
                </a:r>
                <a14:m>
                  <m:oMath xmlns:m="http://schemas.openxmlformats.org/officeDocument/2006/math">
                    <m:acc>
                      <m:accPr>
                        <m:chr m:val="̂"/>
                        <m:ctrlPr>
                          <a:rPr lang="en-US" sz="1800" b="1" i="1" smtClean="0">
                            <a:solidFill>
                              <a:schemeClr val="tx1"/>
                            </a:solidFill>
                            <a:latin typeface="Cambria Math" panose="02040503050406030204" pitchFamily="18" charset="0"/>
                            <a:cs typeface="Times New Roman" pitchFamily="18" charset="0"/>
                          </a:rPr>
                        </m:ctrlPr>
                      </m:accPr>
                      <m:e>
                        <m:sSub>
                          <m:sSubPr>
                            <m:ctrlPr>
                              <a:rPr lang="en-US" sz="1800" b="1" i="1" smtClean="0">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cs typeface="Times New Roman" pitchFamily="18" charset="0"/>
                              </a:rPr>
                              <m:t>𝒚</m:t>
                            </m:r>
                          </m:e>
                          <m:sub>
                            <m:r>
                              <a:rPr lang="en-US" sz="1800" b="1" i="1" smtClean="0">
                                <a:solidFill>
                                  <a:schemeClr val="tx1"/>
                                </a:solidFill>
                                <a:latin typeface="Cambria Math"/>
                                <a:cs typeface="Times New Roman" pitchFamily="18" charset="0"/>
                              </a:rPr>
                              <m:t>𝒊</m:t>
                            </m:r>
                          </m:sub>
                        </m:sSub>
                      </m:e>
                    </m:acc>
                    <m:r>
                      <a:rPr lang="en-US" sz="1800" b="1" i="1" smtClean="0">
                        <a:solidFill>
                          <a:schemeClr val="tx1"/>
                        </a:solidFill>
                        <a:latin typeface="Cambria Math"/>
                        <a:cs typeface="Times New Roman" pitchFamily="18" charset="0"/>
                      </a:rPr>
                      <m:t>=</m:t>
                    </m:r>
                    <m:sSub>
                      <m:sSubPr>
                        <m:ctrlPr>
                          <a:rPr lang="en-US" sz="1800" b="1" i="1" smtClean="0">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ea typeface="Cambria Math"/>
                            <a:cs typeface="Times New Roman" pitchFamily="18" charset="0"/>
                          </a:rPr>
                          <m:t>𝜽</m:t>
                        </m:r>
                      </m:e>
                      <m:sub>
                        <m:r>
                          <a:rPr lang="en-US" sz="1800" b="1" i="1" smtClean="0">
                            <a:solidFill>
                              <a:schemeClr val="tx1"/>
                            </a:solidFill>
                            <a:latin typeface="Cambria Math"/>
                            <a:cs typeface="Times New Roman" pitchFamily="18" charset="0"/>
                          </a:rPr>
                          <m:t>𝟏</m:t>
                        </m:r>
                      </m:sub>
                    </m:sSub>
                    <m:r>
                      <a:rPr lang="en-US" sz="1800" b="1" i="1" smtClean="0">
                        <a:solidFill>
                          <a:schemeClr val="tx1"/>
                        </a:solidFill>
                        <a:latin typeface="Cambria Math"/>
                        <a:cs typeface="Times New Roman" pitchFamily="18" charset="0"/>
                      </a:rPr>
                      <m:t>+</m:t>
                    </m:r>
                    <m:sSub>
                      <m:sSubPr>
                        <m:ctrlPr>
                          <a:rPr lang="en-US" sz="1800" b="1" i="1" smtClean="0">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ea typeface="Cambria Math"/>
                            <a:cs typeface="Times New Roman" pitchFamily="18" charset="0"/>
                          </a:rPr>
                          <m:t>𝜽</m:t>
                        </m:r>
                      </m:e>
                      <m:sub>
                        <m:r>
                          <a:rPr lang="en-US" sz="1800" b="1" i="1" smtClean="0">
                            <a:solidFill>
                              <a:schemeClr val="tx1"/>
                            </a:solidFill>
                            <a:latin typeface="Cambria Math"/>
                            <a:cs typeface="Times New Roman" pitchFamily="18" charset="0"/>
                          </a:rPr>
                          <m:t>𝟐</m:t>
                        </m:r>
                      </m:sub>
                    </m:sSub>
                    <m:sSub>
                      <m:sSubPr>
                        <m:ctrlPr>
                          <a:rPr lang="en-US" sz="1800" b="1" i="1" smtClean="0">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𝒊</m:t>
                        </m:r>
                      </m:sub>
                    </m:sSub>
                  </m:oMath>
                </a14:m>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be the prediction for input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And </a:t>
                </a:r>
                <a14:m>
                  <m:oMath xmlns:m="http://schemas.openxmlformats.org/officeDocument/2006/math">
                    <m:sSub>
                      <m:sSubPr>
                        <m:ctrlPr>
                          <a:rPr lang="en-US" sz="1800" b="1" i="1" smtClean="0">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cs typeface="Times New Roman" pitchFamily="18" charset="0"/>
                          </a:rPr>
                          <m:t>𝒚</m:t>
                        </m:r>
                      </m:e>
                      <m:sub>
                        <m:r>
                          <a:rPr lang="en-US" sz="1800" b="1" i="1" smtClean="0">
                            <a:solidFill>
                              <a:schemeClr val="tx1"/>
                            </a:solidFill>
                            <a:latin typeface="Cambria Math"/>
                            <a:cs typeface="Times New Roman" pitchFamily="18" charset="0"/>
                          </a:rPr>
                          <m:t>𝒊</m:t>
                        </m:r>
                      </m:sub>
                    </m:sSub>
                    <m:r>
                      <a:rPr lang="en-US" sz="1800" b="0" i="1"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be the correct value for input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the error would be </a:t>
                </a:r>
                <a14:m>
                  <m:oMath xmlns:m="http://schemas.openxmlformats.org/officeDocument/2006/math">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smtClean="0">
                        <a:solidFill>
                          <a:schemeClr val="tx1"/>
                        </a:solidFill>
                        <a:latin typeface="Cambria Math"/>
                        <a:cs typeface="Times New Roman" pitchFamily="18" charset="0"/>
                      </a:rPr>
                      <m:t>−</m:t>
                    </m:r>
                  </m:oMath>
                </a14:m>
                <a:r>
                  <a:rPr lang="en-US" sz="1800" b="1" dirty="0">
                    <a:solidFill>
                      <a:schemeClr val="tx1"/>
                    </a:solidFill>
                    <a:cs typeface="Times New Roman" pitchFamily="18" charset="0"/>
                  </a:rPr>
                  <a:t>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objective the best line would be to minimize the Mean Squared Error (MSE) cost function,</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  </a:t>
                </a:r>
                <a14:m>
                  <m:oMath xmlns:m="http://schemas.openxmlformats.org/officeDocument/2006/math">
                    <m:r>
                      <a:rPr lang="en-US" sz="1800" b="1" i="0" smtClean="0">
                        <a:solidFill>
                          <a:schemeClr val="tx1"/>
                        </a:solidFill>
                        <a:latin typeface="Cambria Math"/>
                        <a:cs typeface="Times New Roman" pitchFamily="18" charset="0"/>
                      </a:rPr>
                      <m:t>𝐉</m:t>
                    </m:r>
                    <m:r>
                      <a:rPr lang="en-US" sz="1800" b="0" i="0" smtClean="0">
                        <a:solidFill>
                          <a:schemeClr val="tx1"/>
                        </a:solidFill>
                        <a:latin typeface="Cambria Math"/>
                        <a:cs typeface="Times New Roman" pitchFamily="18" charset="0"/>
                      </a:rPr>
                      <m:t>=</m:t>
                    </m:r>
                    <m:f>
                      <m:fPr>
                        <m:ctrlPr>
                          <a:rPr lang="en-US" sz="1800" b="1" i="1" smtClean="0">
                            <a:solidFill>
                              <a:schemeClr val="tx1"/>
                            </a:solidFill>
                            <a:latin typeface="Cambria Math" panose="02040503050406030204" pitchFamily="18" charset="0"/>
                            <a:cs typeface="Times New Roman" pitchFamily="18" charset="0"/>
                          </a:rPr>
                        </m:ctrlPr>
                      </m:fPr>
                      <m:num>
                        <m:r>
                          <a:rPr lang="en-US" sz="1800" b="1" i="1" smtClean="0">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𝒏</m:t>
                        </m:r>
                      </m:den>
                    </m:f>
                    <m:nary>
                      <m:naryPr>
                        <m:chr m:val="∑"/>
                        <m:ctrlPr>
                          <a:rPr lang="en-US" sz="1800" b="1" i="1" smtClean="0">
                            <a:solidFill>
                              <a:schemeClr val="tx1"/>
                            </a:solidFill>
                            <a:latin typeface="Cambria Math" panose="02040503050406030204" pitchFamily="18" charset="0"/>
                            <a:cs typeface="Times New Roman" pitchFamily="18" charset="0"/>
                          </a:rPr>
                        </m:ctrlPr>
                      </m:naryPr>
                      <m:sub>
                        <m:r>
                          <m:rPr>
                            <m:brk m:alnAt="23"/>
                          </m:rPr>
                          <a:rPr lang="en-US" sz="1800" b="1" i="1" smtClean="0">
                            <a:solidFill>
                              <a:schemeClr val="tx1"/>
                            </a:solidFill>
                            <a:latin typeface="Cambria Math"/>
                            <a:cs typeface="Times New Roman" pitchFamily="18" charset="0"/>
                          </a:rPr>
                          <m:t>𝒊</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𝒏</m:t>
                        </m:r>
                      </m:sup>
                      <m:e>
                        <m:sSup>
                          <m:sSupPr>
                            <m:ctrlPr>
                              <a:rPr lang="en-US" sz="1800" b="1" i="1" smtClean="0">
                                <a:solidFill>
                                  <a:schemeClr val="tx1"/>
                                </a:solidFill>
                                <a:latin typeface="Cambria Math" panose="02040503050406030204" pitchFamily="18" charset="0"/>
                                <a:cs typeface="Times New Roman" pitchFamily="18" charset="0"/>
                              </a:rPr>
                            </m:ctrlPr>
                          </m:sSupPr>
                          <m:e>
                            <m:r>
                              <a:rPr lang="en-US" sz="1800" b="1" i="1" smtClean="0">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smtClean="0">
                                <a:solidFill>
                                  <a:schemeClr val="tx1"/>
                                </a:solidFill>
                                <a:latin typeface="Cambria Math"/>
                                <a:cs typeface="Times New Roman" pitchFamily="18" charset="0"/>
                              </a:rPr>
                              <m:t>)</m:t>
                            </m:r>
                          </m:e>
                          <m:sup>
                            <m:r>
                              <a:rPr lang="en-US" sz="1800" b="1" i="1" smtClean="0">
                                <a:solidFill>
                                  <a:schemeClr val="tx1"/>
                                </a:solidFill>
                                <a:latin typeface="Cambria Math"/>
                                <a:cs typeface="Times New Roman" pitchFamily="18" charset="0"/>
                              </a:rPr>
                              <m:t>𝟐</m:t>
                            </m:r>
                          </m:sup>
                        </m:sSup>
                      </m:e>
                    </m:nary>
                  </m:oMath>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b="-842"/>
                </a:stretch>
              </a:blipFill>
            </p:spPr>
            <p:txBody>
              <a:bodyPr/>
              <a:lstStyle/>
              <a:p>
                <a:r>
                  <a:rPr lang="en-US">
                    <a:noFill/>
                  </a:rPr>
                  <a:t> </a:t>
                </a:r>
              </a:p>
            </p:txBody>
          </p:sp>
        </mc:Fallback>
      </mc:AlternateContent>
    </p:spTree>
    <p:extLst>
      <p:ext uri="{BB962C8B-B14F-4D97-AF65-F5344CB8AC3E}">
        <p14:creationId xmlns:p14="http://schemas.microsoft.com/office/powerpoint/2010/main" val="217683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Gradient Descent for Linear Regression</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 linear regression model can be </a:t>
                </a:r>
                <a:r>
                  <a:rPr lang="en-US" sz="1800" b="1" dirty="0">
                    <a:solidFill>
                      <a:schemeClr val="tx1"/>
                    </a:solidFill>
                    <a:latin typeface="Times New Roman" pitchFamily="18" charset="0"/>
                    <a:cs typeface="Times New Roman" pitchFamily="18" charset="0"/>
                  </a:rPr>
                  <a:t>trained</a:t>
                </a:r>
                <a:r>
                  <a:rPr lang="en-US" sz="1800" dirty="0">
                    <a:solidFill>
                      <a:schemeClr val="tx1"/>
                    </a:solidFill>
                    <a:latin typeface="Times New Roman" pitchFamily="18" charset="0"/>
                    <a:cs typeface="Times New Roman" pitchFamily="18" charset="0"/>
                  </a:rPr>
                  <a:t> using the </a:t>
                </a:r>
                <a:r>
                  <a:rPr lang="en-US" sz="1800" b="1" dirty="0">
                    <a:solidFill>
                      <a:schemeClr val="tx1"/>
                    </a:solidFill>
                    <a:latin typeface="Times New Roman" pitchFamily="18" charset="0"/>
                    <a:cs typeface="Times New Roman" pitchFamily="18" charset="0"/>
                  </a:rPr>
                  <a:t>gradient descent </a:t>
                </a:r>
                <a:r>
                  <a:rPr lang="en-US" sz="1800" dirty="0">
                    <a:solidFill>
                      <a:schemeClr val="tx1"/>
                    </a:solidFill>
                    <a:latin typeface="Times New Roman" pitchFamily="18" charset="0"/>
                    <a:cs typeface="Times New Roman" pitchFamily="18" charset="0"/>
                  </a:rPr>
                  <a:t>optimization algorithm, which iteratively adjusts the model's parameters to minimize the mean squared error (MSE) on the training dataset.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To update the values of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 and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oMath>
                </a14:m>
                <a:r>
                  <a:rPr lang="en-US" sz="1800" dirty="0">
                    <a:solidFill>
                      <a:schemeClr val="tx1"/>
                    </a:solidFill>
                    <a:latin typeface="Times New Roman" pitchFamily="18" charset="0"/>
                    <a:cs typeface="Times New Roman" pitchFamily="18" charset="0"/>
                  </a:rPr>
                  <a:t> and reduce the cost function (by minimizing the RMSE), the model applies Gradient Descent.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process begins with random values for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 and </a:t>
                </a:r>
                <a14:m>
                  <m:oMath xmlns:m="http://schemas.openxmlformats.org/officeDocument/2006/math">
                    <m:sSub>
                      <m:sSubPr>
                        <m:ctrlPr>
                          <a:rPr lang="en-US" sz="1800" b="1" i="1" smtClean="0">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oMath>
                </a14:m>
                <a:r>
                  <a:rPr lang="en-US" sz="1800" dirty="0">
                    <a:solidFill>
                      <a:schemeClr val="tx1"/>
                    </a:solidFill>
                    <a:latin typeface="Times New Roman" pitchFamily="18" charset="0"/>
                    <a:cs typeface="Times New Roman" pitchFamily="18" charset="0"/>
                  </a:rPr>
                  <a:t>, and these values are progressively updated to achieve the lowest possible cost, ultimately resulting in the best-fit line.</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3892939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fontScale="92500" lnSpcReduction="10000"/>
              </a:bodyPr>
              <a:lstStyle/>
              <a:p>
                <a:pPr algn="just"/>
                <a:r>
                  <a:rPr lang="en-US" sz="1800" b="1" dirty="0">
                    <a:solidFill>
                      <a:schemeClr val="tx1"/>
                    </a:solidFill>
                    <a:latin typeface="Times New Roman" pitchFamily="18" charset="0"/>
                    <a:cs typeface="Times New Roman" pitchFamily="18" charset="0"/>
                  </a:rPr>
                  <a:t>Gradient Descent for Linear Regression</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 gradient is essentially a derivative that describes how slight changes in the inputs of a function affect its outputs.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we differentiate the cost function </a:t>
                </a:r>
                <a:r>
                  <a:rPr lang="en-US" sz="1800" b="1" dirty="0">
                    <a:solidFill>
                      <a:schemeClr val="tx1"/>
                    </a:solidFill>
                    <a:latin typeface="Times New Roman" pitchFamily="18" charset="0"/>
                    <a:cs typeface="Times New Roman" pitchFamily="18" charset="0"/>
                  </a:rPr>
                  <a:t>J</a:t>
                </a:r>
                <a:r>
                  <a:rPr lang="en-US" sz="1800" dirty="0">
                    <a:solidFill>
                      <a:schemeClr val="tx1"/>
                    </a:solidFill>
                    <a:latin typeface="Times New Roman" pitchFamily="18" charset="0"/>
                    <a:cs typeface="Times New Roman" pitchFamily="18" charset="0"/>
                  </a:rPr>
                  <a:t> with respect to ​</a:t>
                </a:r>
                <a:r>
                  <a:rPr lang="en-US" sz="1800" b="1" dirty="0">
                    <a:solidFill>
                      <a:schemeClr val="tx1"/>
                    </a:solidFill>
                    <a:cs typeface="Times New Roman" pitchFamily="18" charset="0"/>
                  </a:rPr>
                  <a:t>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 </a:t>
                </a:r>
              </a:p>
              <a:p>
                <a:pPr algn="l"/>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cs typeface="Times New Roman" pitchFamily="18" charset="0"/>
                            </a:rPr>
                          </m:ctrlPr>
                        </m:sSubPr>
                        <m:e>
                          <m:sSup>
                            <m:sSupPr>
                              <m:ctrlPr>
                                <a:rPr lang="en-US" sz="1800" i="1">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sub>
                      </m:sSub>
                      <m:r>
                        <a:rPr lang="en-US" sz="1800" b="0" i="1" smtClean="0">
                          <a:solidFill>
                            <a:schemeClr val="tx1"/>
                          </a:solidFill>
                          <a:latin typeface="Cambria Math"/>
                          <a:cs typeface="Times New Roman" pitchFamily="18" charset="0"/>
                        </a:rPr>
                        <m:t>=</m:t>
                      </m:r>
                      <m:f>
                        <m:fPr>
                          <m:ctrlPr>
                            <a:rPr lang="en-US" sz="1800" b="1" i="1" smtClean="0">
                              <a:solidFill>
                                <a:schemeClr val="tx1"/>
                              </a:solidFill>
                              <a:latin typeface="Cambria Math" panose="02040503050406030204" pitchFamily="18" charset="0"/>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den>
                      </m:f>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sSup>
                            <m:sSupPr>
                              <m:ctrlPr>
                                <a:rPr lang="en-US" sz="1800" b="1" i="1">
                                  <a:solidFill>
                                    <a:schemeClr val="tx1"/>
                                  </a:solidFill>
                                  <a:latin typeface="Cambria Math" panose="02040503050406030204" pitchFamily="18" charset="0"/>
                                  <a:cs typeface="Times New Roman" pitchFamily="18" charset="0"/>
                                </a:rPr>
                              </m:ctrlPr>
                            </m:sSupPr>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e>
                      </m:nary>
                    </m:oMath>
                  </m:oMathPara>
                </a14:m>
                <a:endParaRPr lang="en-US" sz="1800" b="1" i="1" dirty="0">
                  <a:solidFill>
                    <a:schemeClr val="tx1"/>
                  </a:solidFill>
                  <a:latin typeface="Cambria Math"/>
                  <a:cs typeface="Times New Roman"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smtClean="0">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f>
                        <m:fPr>
                          <m:ctrlPr>
                            <a:rPr lang="en-US" sz="1800" b="1" i="1">
                              <a:solidFill>
                                <a:schemeClr val="tx1"/>
                              </a:solidFill>
                              <a:latin typeface="Cambria Math" panose="02040503050406030204" pitchFamily="18" charset="0"/>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den>
                      </m:f>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r>
                      <a:rPr lang="en-US" sz="1800" i="1" smtClean="0">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den>
                            </m:f>
                            <m:r>
                              <a:rPr lang="en-US" sz="1800" b="1" i="1" smtClean="0">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𝟐</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smtClean="0">
                            <a:solidFill>
                              <a:schemeClr val="tx1"/>
                            </a:solidFill>
                            <a:latin typeface="Cambria Math"/>
                            <a:cs typeface="Times New Roman" pitchFamily="18" charset="0"/>
                          </a:rPr>
                          <m:t>)</m:t>
                        </m:r>
                      </m:e>
                    </m:nary>
                  </m:oMath>
                </a14:m>
                <a:r>
                  <a:rPr lang="en-US" sz="1800" dirty="0">
                    <a:solidFill>
                      <a:schemeClr val="tx1"/>
                    </a:solidFill>
                    <a:latin typeface="Times New Roman" pitchFamily="18" charset="0"/>
                    <a:cs typeface="Times New Roman" pitchFamily="18" charset="0"/>
                  </a:rPr>
                  <a:t> </a:t>
                </a:r>
                <a:endParaRPr lang="en-US" sz="1800" i="1" dirty="0">
                  <a:solidFill>
                    <a:schemeClr val="tx1"/>
                  </a:solidFill>
                  <a:latin typeface="Cambria Math"/>
                  <a:cs typeface="Times New Roman" pitchFamily="18" charset="0"/>
                </a:endParaRPr>
              </a:p>
              <a:p>
                <a:pPr algn="just"/>
                <a14:m>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 (</m:t>
                        </m:r>
                        <m:r>
                          <a:rPr lang="en-US" sz="1800" b="1" i="1">
                            <a:solidFill>
                              <a:schemeClr val="tx1"/>
                            </a:solidFill>
                            <a:latin typeface="Cambria Math"/>
                            <a:cs typeface="Times New Roman" pitchFamily="18" charset="0"/>
                          </a:rPr>
                          <m:t>𝟏</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e>
                    </m:nary>
                    <m:r>
                      <a:rPr lang="en-US" sz="1800" b="1" i="1">
                        <a:solidFill>
                          <a:schemeClr val="tx1"/>
                        </a:solidFill>
                        <a:latin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 </a:t>
                </a:r>
                <a:endParaRPr lang="en-US" sz="1800"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571" t="-750" r="-490"/>
                </a:stretch>
              </a:blipFill>
            </p:spPr>
            <p:txBody>
              <a:bodyPr/>
              <a:lstStyle/>
              <a:p>
                <a:r>
                  <a:rPr lang="en-US">
                    <a:noFill/>
                  </a:rPr>
                  <a:t> </a:t>
                </a:r>
              </a:p>
            </p:txBody>
          </p:sp>
        </mc:Fallback>
      </mc:AlternateContent>
    </p:spTree>
    <p:extLst>
      <p:ext uri="{BB962C8B-B14F-4D97-AF65-F5344CB8AC3E}">
        <p14:creationId xmlns:p14="http://schemas.microsoft.com/office/powerpoint/2010/main" val="374228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a:solidFill>
                      <a:schemeClr val="tx1"/>
                    </a:solidFill>
                    <a:latin typeface="Times New Roman" pitchFamily="18" charset="0"/>
                    <a:cs typeface="Times New Roman" pitchFamily="18" charset="0"/>
                  </a:rPr>
                  <a:t>Gradient Descent for Linear Regression</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we differentiate the cost function </a:t>
                </a:r>
                <a:r>
                  <a:rPr lang="en-US" sz="1800" b="1" dirty="0">
                    <a:solidFill>
                      <a:schemeClr val="tx1"/>
                    </a:solidFill>
                    <a:latin typeface="Times New Roman" pitchFamily="18" charset="0"/>
                    <a:cs typeface="Times New Roman" pitchFamily="18" charset="0"/>
                  </a:rPr>
                  <a:t>J</a:t>
                </a:r>
                <a:r>
                  <a:rPr lang="en-US" sz="1800" dirty="0">
                    <a:solidFill>
                      <a:schemeClr val="tx1"/>
                    </a:solidFill>
                    <a:latin typeface="Times New Roman" pitchFamily="18" charset="0"/>
                    <a:cs typeface="Times New Roman" pitchFamily="18" charset="0"/>
                  </a:rPr>
                  <a:t> with respect to ​</a:t>
                </a:r>
                <a:r>
                  <a:rPr lang="en-US" sz="1800" b="1" dirty="0">
                    <a:solidFill>
                      <a:schemeClr val="tx1"/>
                    </a:solidFill>
                    <a:cs typeface="Times New Roman" pitchFamily="18" charset="0"/>
                  </a:rPr>
                  <a:t>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oMath>
                </a14:m>
                <a:r>
                  <a:rPr lang="en-US" sz="1800" dirty="0">
                    <a:solidFill>
                      <a:schemeClr val="tx1"/>
                    </a:solidFill>
                    <a:latin typeface="Times New Roman" pitchFamily="18" charset="0"/>
                    <a:cs typeface="Times New Roman" pitchFamily="18" charset="0"/>
                  </a:rPr>
                  <a:t> </a:t>
                </a:r>
              </a:p>
              <a:p>
                <a:pPr algn="l"/>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pitchFamily="18" charset="0"/>
                              <a:cs typeface="Times New Roman" pitchFamily="18" charset="0"/>
                            </a:rPr>
                          </m:ctrlPr>
                        </m:sSubPr>
                        <m:e>
                          <m:sSup>
                            <m:sSupPr>
                              <m:ctrlPr>
                                <a:rPr lang="en-US" sz="1800" i="1">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sub>
                      </m:sSub>
                      <m:r>
                        <a:rPr lang="en-US" sz="1800" b="0" i="1" smtClean="0">
                          <a:solidFill>
                            <a:schemeClr val="tx1"/>
                          </a:solidFill>
                          <a:latin typeface="Cambria Math"/>
                          <a:cs typeface="Times New Roman" pitchFamily="18" charset="0"/>
                        </a:rPr>
                        <m:t>=</m:t>
                      </m:r>
                      <m:f>
                        <m:fPr>
                          <m:ctrlPr>
                            <a:rPr lang="en-US" sz="1800" b="1" i="1" smtClean="0">
                              <a:solidFill>
                                <a:schemeClr val="tx1"/>
                              </a:solidFill>
                              <a:latin typeface="Cambria Math" panose="02040503050406030204" pitchFamily="18" charset="0"/>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den>
                      </m:f>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sSup>
                            <m:sSupPr>
                              <m:ctrlPr>
                                <a:rPr lang="en-US" sz="1800" b="1" i="1">
                                  <a:solidFill>
                                    <a:schemeClr val="tx1"/>
                                  </a:solidFill>
                                  <a:latin typeface="Cambria Math" panose="02040503050406030204" pitchFamily="18" charset="0"/>
                                  <a:cs typeface="Times New Roman" pitchFamily="18" charset="0"/>
                                </a:rPr>
                              </m:ctrlPr>
                            </m:sSupPr>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e>
                      </m:nary>
                    </m:oMath>
                  </m:oMathPara>
                </a14:m>
                <a:endParaRPr lang="en-US" sz="1800" b="1" i="1" dirty="0">
                  <a:solidFill>
                    <a:schemeClr val="tx1"/>
                  </a:solidFill>
                  <a:latin typeface="Cambria Math"/>
                  <a:cs typeface="Times New Roman"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smtClean="0">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f>
                        <m:fPr>
                          <m:ctrlPr>
                            <a:rPr lang="en-US" sz="1800" b="1" i="1">
                              <a:solidFill>
                                <a:schemeClr val="tx1"/>
                              </a:solidFill>
                              <a:latin typeface="Cambria Math" panose="02040503050406030204" pitchFamily="18" charset="0"/>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den>
                      </m:f>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r>
                      <a:rPr lang="en-US" sz="1800" i="1" smtClean="0">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den>
                            </m:f>
                            <m:r>
                              <a:rPr lang="en-US" sz="1800" b="1" i="1" smtClean="0">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𝟐</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smtClean="0">
                            <a:solidFill>
                              <a:schemeClr val="tx1"/>
                            </a:solidFill>
                            <a:latin typeface="Cambria Math"/>
                            <a:cs typeface="Times New Roman" pitchFamily="18" charset="0"/>
                          </a:rPr>
                          <m:t>)</m:t>
                        </m:r>
                      </m:e>
                    </m:nary>
                  </m:oMath>
                </a14:m>
                <a:r>
                  <a:rPr lang="en-US" sz="1800" dirty="0">
                    <a:solidFill>
                      <a:schemeClr val="tx1"/>
                    </a:solidFill>
                    <a:latin typeface="Times New Roman" pitchFamily="18" charset="0"/>
                    <a:cs typeface="Times New Roman" pitchFamily="18" charset="0"/>
                  </a:rPr>
                  <a:t> </a:t>
                </a:r>
                <a:endParaRPr lang="en-US" sz="1800" i="1" dirty="0">
                  <a:solidFill>
                    <a:schemeClr val="tx1"/>
                  </a:solidFill>
                  <a:latin typeface="Cambria Math"/>
                  <a:cs typeface="Times New Roman" pitchFamily="18" charset="0"/>
                </a:endParaRPr>
              </a:p>
              <a:p>
                <a:pPr algn="just"/>
                <a14:m>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 (</m:t>
                        </m:r>
                        <m:r>
                          <a:rPr lang="en-US" sz="1800" b="1" i="1" smtClean="0">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e>
                    </m:nary>
                    <m:r>
                      <a:rPr lang="en-US" sz="1800" b="1" i="1">
                        <a:solidFill>
                          <a:schemeClr val="tx1"/>
                        </a:solidFill>
                        <a:latin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  </a:t>
                </a:r>
                <a:endParaRPr lang="en-US" sz="1800"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a:stretch>
              </a:blipFill>
            </p:spPr>
            <p:txBody>
              <a:bodyPr/>
              <a:lstStyle/>
              <a:p>
                <a:r>
                  <a:rPr lang="en-US">
                    <a:noFill/>
                  </a:rPr>
                  <a:t> </a:t>
                </a:r>
              </a:p>
            </p:txBody>
          </p:sp>
        </mc:Fallback>
      </mc:AlternateContent>
    </p:spTree>
    <p:extLst>
      <p:ext uri="{BB962C8B-B14F-4D97-AF65-F5344CB8AC3E}">
        <p14:creationId xmlns:p14="http://schemas.microsoft.com/office/powerpoint/2010/main" val="5310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Update θ1 and θ2 values in order to reduce the Cost function</a:t>
                </a:r>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goal of linear regression is to determine the coefficients of a linear equation that best fits the training data. This is achieved by adjusting the coefficients in the direction of the negative gradient of the Mean Squared Error with respect to those coefficients. </a:t>
                </a:r>
              </a:p>
              <a:p>
                <a:pPr algn="just"/>
                <a:r>
                  <a:rPr lang="en-US" sz="1800" dirty="0">
                    <a:solidFill>
                      <a:schemeClr val="tx1"/>
                    </a:solidFill>
                    <a:latin typeface="Times New Roman" pitchFamily="18" charset="0"/>
                    <a:cs typeface="Times New Roman" pitchFamily="18" charset="0"/>
                  </a:rPr>
                  <a:t>The respective intercept and coefficient of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will be adjusted by a factor of </a:t>
                </a:r>
                <a:r>
                  <a:rPr lang="en-US" sz="1800" b="1" dirty="0">
                    <a:solidFill>
                      <a:schemeClr val="tx1"/>
                    </a:solidFill>
                    <a:latin typeface="Times New Roman" pitchFamily="18" charset="0"/>
                    <a:cs typeface="Times New Roman" pitchFamily="18" charset="0"/>
                  </a:rPr>
                  <a:t>α</a:t>
                </a:r>
                <a:r>
                  <a:rPr lang="en-US" sz="1800" dirty="0">
                    <a:solidFill>
                      <a:schemeClr val="tx1"/>
                    </a:solidFill>
                    <a:latin typeface="Times New Roman" pitchFamily="18" charset="0"/>
                    <a:cs typeface="Times New Roman" pitchFamily="18" charset="0"/>
                  </a:rPr>
                  <a:t>, where α represents the learning rate.</a:t>
                </a:r>
              </a:p>
              <a:p>
                <a:pPr algn="just"/>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ea typeface="Cambria Math"/>
                        <a:cs typeface="Times New Roman" pitchFamily="18" charset="0"/>
                      </a:rPr>
                      <m:t>𝜶</m:t>
                    </m:r>
                    <m:r>
                      <a:rPr lang="en-US" sz="1800" b="1" i="1" smtClean="0">
                        <a:solidFill>
                          <a:schemeClr val="tx1"/>
                        </a:solidFill>
                        <a:latin typeface="Cambria Math"/>
                        <a:ea typeface="Cambria Math"/>
                        <a:cs typeface="Times New Roman" pitchFamily="18" charset="0"/>
                      </a:rPr>
                      <m:t>( </m:t>
                    </m:r>
                    <m:sSub>
                      <m:sSubPr>
                        <m:ctrlPr>
                          <a:rPr lang="en-US" sz="1800" i="1">
                            <a:solidFill>
                              <a:schemeClr val="tx1"/>
                            </a:solidFill>
                            <a:latin typeface="Cambria Math" panose="02040503050406030204" pitchFamily="18" charset="0"/>
                            <a:cs typeface="Times New Roman" pitchFamily="18" charset="0"/>
                          </a:rPr>
                        </m:ctrlPr>
                      </m:sSubPr>
                      <m:e>
                        <m:sSup>
                          <m:sSupPr>
                            <m:ctrlPr>
                              <a:rPr lang="en-US" sz="1800" i="1">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sub>
                    </m:sSub>
                    <m:r>
                      <a:rPr lang="en-US" sz="1800" b="1" i="1" smtClean="0">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𝜶</m:t>
                    </m:r>
                    <m:r>
                      <a:rPr lang="en-US" sz="1800" b="1" i="1">
                        <a:solidFill>
                          <a:schemeClr val="tx1"/>
                        </a:solidFill>
                        <a:latin typeface="Cambria Math"/>
                        <a:ea typeface="Cambria Math"/>
                        <a:cs typeface="Times New Roman" pitchFamily="18" charset="0"/>
                      </a:rPr>
                      <m:t>( </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d>
                          <m:dPr>
                            <m:ctrlPr>
                              <a:rPr lang="en-US" sz="1800" b="1" i="1">
                                <a:solidFill>
                                  <a:schemeClr val="tx1"/>
                                </a:solidFill>
                                <a:latin typeface="Cambria Math" panose="02040503050406030204" pitchFamily="18" charset="0"/>
                                <a:cs typeface="Times New Roman" pitchFamily="18" charset="0"/>
                              </a:rPr>
                            </m:ctrlPr>
                          </m:dPr>
                          <m:e>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d>
                      </m:e>
                    </m:nary>
                    <m:r>
                      <a:rPr lang="en-US" sz="1800" b="1" i="1" smtClean="0">
                        <a:solidFill>
                          <a:schemeClr val="tx1"/>
                        </a:solidFill>
                        <a:latin typeface="Cambria Math"/>
                        <a:cs typeface="Times New Roman" pitchFamily="18" charset="0"/>
                      </a:rPr>
                      <m:t> </m:t>
                    </m:r>
                    <m:r>
                      <a:rPr lang="en-US" sz="1800" b="1" i="1">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oMath>
                </a14:m>
                <a:r>
                  <a:rPr lang="en-US" sz="1800" dirty="0">
                    <a:solidFill>
                      <a:schemeClr val="tx1"/>
                    </a:solidFill>
                    <a:latin typeface="Times New Roman" pitchFamily="18" charset="0"/>
                    <a:cs typeface="Times New Roman" pitchFamily="18" charset="0"/>
                  </a:rPr>
                  <a:t>=</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r>
                      <a:rPr lang="en-US" sz="1800" b="1" i="1">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𝜶</m:t>
                    </m:r>
                    <m:r>
                      <a:rPr lang="en-US" sz="1800" b="1" i="1">
                        <a:solidFill>
                          <a:schemeClr val="tx1"/>
                        </a:solidFill>
                        <a:latin typeface="Cambria Math"/>
                        <a:ea typeface="Cambria Math"/>
                        <a:cs typeface="Times New Roman" pitchFamily="18" charset="0"/>
                      </a:rPr>
                      <m:t>( </m:t>
                    </m:r>
                    <m:sSub>
                      <m:sSubPr>
                        <m:ctrlPr>
                          <a:rPr lang="en-US" sz="1800" i="1">
                            <a:solidFill>
                              <a:schemeClr val="tx1"/>
                            </a:solidFill>
                            <a:latin typeface="Cambria Math" panose="02040503050406030204" pitchFamily="18" charset="0"/>
                            <a:cs typeface="Times New Roman" pitchFamily="18" charset="0"/>
                          </a:rPr>
                        </m:ctrlPr>
                      </m:sSubPr>
                      <m:e>
                        <m:sSup>
                          <m:sSupPr>
                            <m:ctrlPr>
                              <a:rPr lang="en-US" sz="1800" i="1">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sub>
                    </m:sSub>
                    <m:r>
                      <a:rPr lang="en-US" sz="1800" b="1" i="1">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r>
                      <a:rPr lang="en-US" sz="1800" b="1" i="1">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𝜶</m:t>
                    </m:r>
                    <m:r>
                      <a:rPr lang="en-US" sz="1800" b="1" i="1">
                        <a:solidFill>
                          <a:schemeClr val="tx1"/>
                        </a:solidFill>
                        <a:latin typeface="Cambria Math"/>
                        <a:ea typeface="Cambria Math"/>
                        <a:cs typeface="Times New Roman" pitchFamily="18" charset="0"/>
                      </a:rPr>
                      <m:t>( </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d>
                          <m:dPr>
                            <m:ctrlPr>
                              <a:rPr lang="en-US" sz="1800" b="1" i="1">
                                <a:solidFill>
                                  <a:schemeClr val="tx1"/>
                                </a:solidFill>
                                <a:latin typeface="Cambria Math" panose="02040503050406030204" pitchFamily="18" charset="0"/>
                                <a:cs typeface="Times New Roman" pitchFamily="18" charset="0"/>
                              </a:rPr>
                            </m:ctrlPr>
                          </m:dPr>
                          <m:e>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d>
                        <m:sSub>
                          <m:sSubPr>
                            <m:ctrlPr>
                              <a:rPr lang="en-US" sz="1800" b="1" i="1" smtClean="0">
                                <a:solidFill>
                                  <a:schemeClr val="tx1"/>
                                </a:solidFill>
                                <a:latin typeface="Cambria Math" panose="02040503050406030204" pitchFamily="18" charset="0"/>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𝒙</m:t>
                            </m:r>
                          </m:e>
                          <m:sub>
                            <m:r>
                              <a:rPr lang="en-US" sz="1800" b="1" i="1">
                                <a:solidFill>
                                  <a:schemeClr val="tx1"/>
                                </a:solidFill>
                                <a:latin typeface="Cambria Math"/>
                                <a:cs typeface="Times New Roman" pitchFamily="18" charset="0"/>
                              </a:rPr>
                              <m:t>𝒊</m:t>
                            </m:r>
                          </m:sub>
                        </m:sSub>
                      </m:e>
                    </m:nary>
                    <m:r>
                      <a:rPr lang="en-US" sz="1800" b="1" i="1">
                        <a:solidFill>
                          <a:schemeClr val="tx1"/>
                        </a:solidFill>
                        <a:latin typeface="Cambria Math"/>
                        <a:cs typeface="Times New Roman" pitchFamily="18" charset="0"/>
                      </a:rPr>
                      <m:t> </m:t>
                    </m:r>
                    <m:r>
                      <a:rPr lang="en-US" sz="1800" b="1" i="1">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rgbClr val="00B050"/>
                    </a:solidFill>
                    <a:latin typeface="Times New Roman" pitchFamily="18" charset="0"/>
                    <a:cs typeface="Times New Roman" pitchFamily="18" charset="0"/>
                  </a:rPr>
                  <a:t>Repeat until convergence</a:t>
                </a: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a:blip r:embed="rId2"/>
                <a:stretch>
                  <a:fillRect l="-735" t="-1125" r="-653"/>
                </a:stretch>
              </a:blipFill>
            </p:spPr>
            <p:txBody>
              <a:bodyPr/>
              <a:lstStyle/>
              <a:p>
                <a:r>
                  <a:rPr lang="en-GB">
                    <a:noFill/>
                  </a:rPr>
                  <a:t> </a:t>
                </a:r>
              </a:p>
            </p:txBody>
          </p:sp>
        </mc:Fallback>
      </mc:AlternateContent>
      <p:sp>
        <p:nvSpPr>
          <p:cNvPr id="4" name="AutoShape 2" descr="Gradient Descent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Gradient Descent -Geeksforgeek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Gradient Descent -Geeksforgeek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200400"/>
            <a:ext cx="4421464"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040464" y="6305550"/>
            <a:ext cx="4572000" cy="276999"/>
          </a:xfrm>
          <a:prstGeom prst="rect">
            <a:avLst/>
          </a:prstGeom>
        </p:spPr>
        <p:txBody>
          <a:bodyPr>
            <a:spAutoFit/>
          </a:bodyPr>
          <a:lstStyle/>
          <a:p>
            <a:r>
              <a:rPr lang="en-US" sz="1200" dirty="0">
                <a:solidFill>
                  <a:schemeClr val="bg1">
                    <a:lumMod val="75000"/>
                  </a:schemeClr>
                </a:solidFill>
              </a:rPr>
              <a:t>https://www.geeksforgeeks.org/ml-linear-regression/</a:t>
            </a:r>
          </a:p>
        </p:txBody>
      </p:sp>
    </p:spTree>
    <p:extLst>
      <p:ext uri="{BB962C8B-B14F-4D97-AF65-F5344CB8AC3E}">
        <p14:creationId xmlns:p14="http://schemas.microsoft.com/office/powerpoint/2010/main" val="230668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a:solidFill>
                      <a:schemeClr val="tx1"/>
                    </a:solidFill>
                    <a:latin typeface="Times New Roman" pitchFamily="18" charset="0"/>
                    <a:cs typeface="Times New Roman" pitchFamily="18" charset="0"/>
                  </a:rPr>
                  <a:t>Numerical Example</a:t>
                </a:r>
                <a:endParaRPr lang="en-US" sz="1800" dirty="0">
                  <a:solidFill>
                    <a:schemeClr val="tx1"/>
                  </a:solidFill>
                  <a:latin typeface="Times New Roman" pitchFamily="18" charset="0"/>
                  <a:cs typeface="Times New Roman" pitchFamily="18" charset="0"/>
                </a:endParaRPr>
              </a:p>
              <a:p>
                <a:pPr algn="just"/>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𝟐</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b="1" dirty="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a:p>
                <a:pPr algn="l"/>
                <a:r>
                  <a:rPr lang="en-US" sz="1800" dirty="0">
                    <a:solidFill>
                      <a:schemeClr val="tx1"/>
                    </a:solidFill>
                    <a:latin typeface="Times New Roman" pitchFamily="18" charset="0"/>
                    <a:cs typeface="Times New Roman" pitchFamily="18" charset="0"/>
                  </a:rPr>
                  <a:t>Let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=300,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oMath>
                </a14:m>
                <a:r>
                  <a:rPr lang="en-US" sz="1800" dirty="0">
                    <a:solidFill>
                      <a:schemeClr val="tx1"/>
                    </a:solidFill>
                    <a:latin typeface="Times New Roman" pitchFamily="18" charset="0"/>
                    <a:cs typeface="Times New Roman" pitchFamily="18" charset="0"/>
                  </a:rPr>
                  <a:t>=10</a:t>
                </a:r>
              </a:p>
              <a:p>
                <a:pPr algn="l"/>
                <a:r>
                  <a:rPr lang="en-US" sz="1800" dirty="0">
                    <a:solidFill>
                      <a:schemeClr val="tx1"/>
                    </a:solidFill>
                    <a:latin typeface="Times New Roman" pitchFamily="18" charset="0"/>
                    <a:cs typeface="Times New Roman" pitchFamily="18" charset="0"/>
                  </a:rPr>
                  <a:t>Learning rate, </a:t>
                </a:r>
                <a14:m>
                  <m:oMath xmlns:m="http://schemas.openxmlformats.org/officeDocument/2006/math">
                    <m:r>
                      <a:rPr lang="en-US" sz="1800" i="1" smtClean="0">
                        <a:solidFill>
                          <a:schemeClr val="tx1"/>
                        </a:solidFill>
                        <a:latin typeface="Cambria Math"/>
                        <a:ea typeface="Cambria Math"/>
                        <a:cs typeface="Times New Roman" pitchFamily="18" charset="0"/>
                      </a:rPr>
                      <m:t>𝛼</m:t>
                    </m:r>
                    <m:r>
                      <a:rPr lang="en-US" sz="1800" b="0" i="1" smtClean="0">
                        <a:solidFill>
                          <a:schemeClr val="tx1"/>
                        </a:solidFill>
                        <a:latin typeface="Cambria Math"/>
                        <a:ea typeface="Cambria Math"/>
                        <a:cs typeface="Times New Roman" pitchFamily="18" charset="0"/>
                      </a:rPr>
                      <m:t>=0.0001</m:t>
                    </m:r>
                  </m:oMath>
                </a14:m>
                <a:endParaRPr lang="en-US" sz="1800" b="0" dirty="0">
                  <a:solidFill>
                    <a:schemeClr val="tx1"/>
                  </a:solidFill>
                  <a:latin typeface="Times New Roman" pitchFamily="18" charset="0"/>
                  <a:ea typeface="Cambria Math"/>
                  <a:cs typeface="Times New Roman" pitchFamily="18" charset="0"/>
                </a:endParaRPr>
              </a:p>
              <a:p>
                <a:pPr algn="l"/>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𝟏𝟎</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dirty="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a:cs typeface="Times New Roman" pitchFamily="18" charset="0"/>
                        </a:rPr>
                        <m:t>𝐉</m:t>
                      </m:r>
                      <m:r>
                        <a:rPr lang="en-US" sz="1800">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sSup>
                            <m:sSupPr>
                              <m:ctrlPr>
                                <a:rPr lang="en-US" sz="1800" b="1" i="1">
                                  <a:solidFill>
                                    <a:schemeClr val="tx1"/>
                                  </a:solidFill>
                                  <a:latin typeface="Cambria Math" panose="02040503050406030204" pitchFamily="18" charset="0"/>
                                  <a:cs typeface="Times New Roman" pitchFamily="18" charset="0"/>
                                </a:rPr>
                              </m:ctrlPr>
                            </m:sSupPr>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e>
                      </m:nary>
                      <m:r>
                        <a:rPr lang="en-US" sz="1800" b="0" i="1" smtClean="0">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sSup>
                            <m:sSupPr>
                              <m:ctrlPr>
                                <a:rPr lang="en-US" sz="1800" b="1" i="1">
                                  <a:solidFill>
                                    <a:schemeClr val="tx1"/>
                                  </a:solidFill>
                                  <a:latin typeface="Cambria Math" panose="02040503050406030204" pitchFamily="18" charset="0"/>
                                  <a:cs typeface="Times New Roman" pitchFamily="18" charset="0"/>
                                </a:rPr>
                              </m:ctrlPr>
                            </m:sSupPr>
                            <m:e>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𝟏𝟎</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e>
                      </m:nary>
                    </m:oMath>
                  </m:oMathPara>
                </a14:m>
                <a:endParaRPr lang="en-US" sz="1800" dirty="0">
                  <a:solidFill>
                    <a:schemeClr val="tx1"/>
                  </a:solidFill>
                  <a:latin typeface="Times New Roman" pitchFamily="18" charset="0"/>
                  <a:cs typeface="Times New Roman" pitchFamily="18" charset="0"/>
                </a:endParaRPr>
              </a:p>
              <a:p>
                <a:pPr algn="l"/>
                <a14:m>
                  <m:oMath xmlns:m="http://schemas.openxmlformats.org/officeDocument/2006/math">
                    <m:r>
                      <a:rPr lang="en-US" sz="1800" b="0" i="1" smtClean="0">
                        <a:solidFill>
                          <a:schemeClr val="tx1"/>
                        </a:solidFill>
                        <a:latin typeface="Cambria Math"/>
                        <a:cs typeface="Times New Roman" pitchFamily="18" charset="0"/>
                      </a:rPr>
                      <m:t>=</m:t>
                    </m:r>
                    <m:f>
                      <m:fPr>
                        <m:ctrlPr>
                          <a:rPr lang="en-US" sz="1800" b="0" i="1" smtClean="0">
                            <a:solidFill>
                              <a:schemeClr val="tx1"/>
                            </a:solidFill>
                            <a:latin typeface="Cambria Math" panose="02040503050406030204" pitchFamily="18" charset="0"/>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7</m:t>
                        </m:r>
                      </m:den>
                    </m:f>
                    <m:r>
                      <a:rPr lang="en-US" sz="1800" b="0" i="1" smtClean="0">
                        <a:solidFill>
                          <a:schemeClr val="tx1"/>
                        </a:solidFill>
                        <a:latin typeface="Cambria Math"/>
                        <a:cs typeface="Times New Roman" pitchFamily="18" charset="0"/>
                      </a:rPr>
                      <m:t>[</m:t>
                    </m:r>
                    <m:sSup>
                      <m:sSupPr>
                        <m:ctrlPr>
                          <a:rPr lang="en-US" sz="1800" b="0" i="1" smtClean="0">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(300</m:t>
                        </m:r>
                        <m:r>
                          <a:rPr lang="en-GB" sz="1800" b="0" i="1" smtClean="0">
                            <a:solidFill>
                              <a:schemeClr val="tx1"/>
                            </a:solidFill>
                            <a:latin typeface="Cambria Math" panose="02040503050406030204" pitchFamily="18" charset="0"/>
                            <a:cs typeface="Times New Roman" pitchFamily="18" charset="0"/>
                          </a:rPr>
                          <m:t>+</m:t>
                        </m:r>
                        <m:r>
                          <a:rPr lang="en-US" sz="1800" i="1">
                            <a:solidFill>
                              <a:schemeClr val="tx1"/>
                            </a:solidFill>
                            <a:latin typeface="Cambria Math"/>
                            <a:cs typeface="Times New Roman" pitchFamily="18" charset="0"/>
                          </a:rPr>
                          <m:t>10∗30−800)</m:t>
                        </m:r>
                      </m:e>
                      <m:sup>
                        <m:r>
                          <a:rPr lang="en-US" sz="1800" b="0" i="1" smtClean="0">
                            <a:solidFill>
                              <a:schemeClr val="tx1"/>
                            </a:solidFill>
                            <a:latin typeface="Cambria Math"/>
                            <a:cs typeface="Times New Roman" pitchFamily="18" charset="0"/>
                          </a:rPr>
                          <m:t>2</m:t>
                        </m:r>
                      </m:sup>
                    </m:sSup>
                  </m:oMath>
                </a14:m>
                <a:r>
                  <a:rPr lang="en-US" sz="1800" dirty="0">
                    <a:solidFill>
                      <a:schemeClr val="tx1"/>
                    </a:solidFill>
                    <a:latin typeface="Times New Roman" pitchFamily="18" charset="0"/>
                    <a:cs typeface="Times New Roman" pitchFamily="18" charset="0"/>
                  </a:rPr>
                  <a:t>+</a:t>
                </a:r>
                <a14:m>
                  <m:oMath xmlns:m="http://schemas.openxmlformats.org/officeDocument/2006/math">
                    <m:sSup>
                      <m:sSupPr>
                        <m:ctrlPr>
                          <a:rPr lang="en-US" sz="1800" i="1">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(300</m:t>
                        </m:r>
                        <m:r>
                          <a:rPr lang="en-GB" sz="1800" b="0" i="1" smtClean="0">
                            <a:solidFill>
                              <a:schemeClr val="tx1"/>
                            </a:solidFill>
                            <a:latin typeface="Cambria Math" panose="02040503050406030204" pitchFamily="18" charset="0"/>
                            <a:cs typeface="Times New Roman" pitchFamily="18" charset="0"/>
                          </a:rPr>
                          <m:t>+</m:t>
                        </m:r>
                        <m:r>
                          <a:rPr lang="en-US" sz="1800" i="1">
                            <a:solidFill>
                              <a:schemeClr val="tx1"/>
                            </a:solidFill>
                            <a:latin typeface="Cambria Math"/>
                            <a:cs typeface="Times New Roman" pitchFamily="18" charset="0"/>
                          </a:rPr>
                          <m:t>10∗3</m:t>
                        </m:r>
                        <m:r>
                          <a:rPr lang="en-US" sz="1800" b="0" i="1" smtClean="0">
                            <a:solidFill>
                              <a:schemeClr val="tx1"/>
                            </a:solidFill>
                            <a:latin typeface="Cambria Math"/>
                            <a:cs typeface="Times New Roman" pitchFamily="18" charset="0"/>
                          </a:rPr>
                          <m:t>7</m:t>
                        </m:r>
                        <m:r>
                          <a:rPr lang="en-US" sz="1800" i="1">
                            <a:solidFill>
                              <a:schemeClr val="tx1"/>
                            </a:solidFill>
                            <a:latin typeface="Cambria Math"/>
                            <a:cs typeface="Times New Roman" pitchFamily="18" charset="0"/>
                          </a:rPr>
                          <m:t>−</m:t>
                        </m:r>
                        <m:r>
                          <a:rPr lang="en-US" sz="1800" b="0" i="1" smtClean="0">
                            <a:solidFill>
                              <a:schemeClr val="tx1"/>
                            </a:solidFill>
                            <a:latin typeface="Cambria Math"/>
                            <a:cs typeface="Times New Roman" pitchFamily="18" charset="0"/>
                          </a:rPr>
                          <m:t>95</m:t>
                        </m:r>
                        <m:r>
                          <a:rPr lang="en-US" sz="1800" i="1">
                            <a:solidFill>
                              <a:schemeClr val="tx1"/>
                            </a:solidFill>
                            <a:latin typeface="Cambria Math"/>
                            <a:cs typeface="Times New Roman" pitchFamily="18" charset="0"/>
                          </a:rPr>
                          <m:t>0)</m:t>
                        </m:r>
                      </m:e>
                      <m:sup>
                        <m:r>
                          <a:rPr lang="en-US" sz="1800" i="1">
                            <a:solidFill>
                              <a:schemeClr val="tx1"/>
                            </a:solidFill>
                            <a:latin typeface="Cambria Math"/>
                            <a:cs typeface="Times New Roman" pitchFamily="18" charset="0"/>
                          </a:rPr>
                          <m:t>2</m:t>
                        </m:r>
                      </m:sup>
                    </m:sSup>
                  </m:oMath>
                </a14:m>
                <a:r>
                  <a:rPr lang="en-US" sz="1800" dirty="0">
                    <a:solidFill>
                      <a:schemeClr val="tx1"/>
                    </a:solidFill>
                    <a:latin typeface="Times New Roman" pitchFamily="18" charset="0"/>
                    <a:cs typeface="Times New Roman" pitchFamily="18" charset="0"/>
                  </a:rPr>
                  <a:t>+…..</a:t>
                </a:r>
              </a:p>
              <a:p>
                <a:pPr algn="l"/>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a:cs typeface="Times New Roman" pitchFamily="18" charset="0"/>
                        </a:rPr>
                        <m:t>=74485.714</m:t>
                      </m:r>
                    </m:oMath>
                  </m:oMathPara>
                </a14:m>
                <a:endParaRPr lang="en-US" sz="1800"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a:blip r:embed="rId2"/>
                <a:stretch>
                  <a:fillRect l="-735" t="-625"/>
                </a:stretch>
              </a:blipFill>
            </p:spPr>
            <p:txBody>
              <a:bodyPr/>
              <a:lstStyle/>
              <a:p>
                <a:r>
                  <a:rPr lang="en-GB">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25952179"/>
              </p:ext>
            </p:extLst>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extLst>
                    <a:ext uri="{9D8B030D-6E8A-4147-A177-3AD203B41FA5}">
                      <a16:colId xmlns:a16="http://schemas.microsoft.com/office/drawing/2014/main" val="20000"/>
                    </a:ext>
                  </a:extLst>
                </a:gridCol>
                <a:gridCol w="1117346">
                  <a:extLst>
                    <a:ext uri="{9D8B030D-6E8A-4147-A177-3AD203B41FA5}">
                      <a16:colId xmlns:a16="http://schemas.microsoft.com/office/drawing/2014/main" val="20001"/>
                    </a:ext>
                  </a:extLst>
                </a:gridCol>
              </a:tblGrid>
              <a:tr h="142240">
                <a:tc>
                  <a:txBody>
                    <a:bodyPr/>
                    <a:lstStyle/>
                    <a:p>
                      <a:r>
                        <a:rPr lang="en-US" dirty="0"/>
                        <a:t>Age (x)</a:t>
                      </a:r>
                    </a:p>
                  </a:txBody>
                  <a:tcPr/>
                </a:tc>
                <a:tc>
                  <a:txBody>
                    <a:bodyPr/>
                    <a:lstStyle/>
                    <a:p>
                      <a:r>
                        <a:rPr lang="en-US" dirty="0"/>
                        <a:t>Salary (y)</a:t>
                      </a:r>
                    </a:p>
                  </a:txBody>
                  <a:tcPr/>
                </a:tc>
                <a:extLst>
                  <a:ext uri="{0D108BD9-81ED-4DB2-BD59-A6C34878D82A}">
                    <a16:rowId xmlns:a16="http://schemas.microsoft.com/office/drawing/2014/main" val="10000"/>
                  </a:ext>
                </a:extLst>
              </a:tr>
              <a:tr h="370840">
                <a:tc>
                  <a:txBody>
                    <a:bodyPr/>
                    <a:lstStyle/>
                    <a:p>
                      <a:r>
                        <a:rPr lang="en-US" dirty="0"/>
                        <a:t>30</a:t>
                      </a:r>
                    </a:p>
                  </a:txBody>
                  <a:tcPr/>
                </a:tc>
                <a:tc>
                  <a:txBody>
                    <a:bodyPr/>
                    <a:lstStyle/>
                    <a:p>
                      <a:r>
                        <a:rPr lang="en-US" dirty="0"/>
                        <a:t>800</a:t>
                      </a:r>
                    </a:p>
                  </a:txBody>
                  <a:tcPr/>
                </a:tc>
                <a:extLst>
                  <a:ext uri="{0D108BD9-81ED-4DB2-BD59-A6C34878D82A}">
                    <a16:rowId xmlns:a16="http://schemas.microsoft.com/office/drawing/2014/main" val="10001"/>
                  </a:ext>
                </a:extLst>
              </a:tr>
              <a:tr h="370840">
                <a:tc>
                  <a:txBody>
                    <a:bodyPr/>
                    <a:lstStyle/>
                    <a:p>
                      <a:r>
                        <a:rPr lang="en-US" dirty="0"/>
                        <a:t>37</a:t>
                      </a:r>
                    </a:p>
                  </a:txBody>
                  <a:tcPr/>
                </a:tc>
                <a:tc>
                  <a:txBody>
                    <a:bodyPr/>
                    <a:lstStyle/>
                    <a:p>
                      <a:r>
                        <a:rPr lang="en-US" dirty="0"/>
                        <a:t>950</a:t>
                      </a:r>
                    </a:p>
                  </a:txBody>
                  <a:tcPr/>
                </a:tc>
                <a:extLst>
                  <a:ext uri="{0D108BD9-81ED-4DB2-BD59-A6C34878D82A}">
                    <a16:rowId xmlns:a16="http://schemas.microsoft.com/office/drawing/2014/main" val="10002"/>
                  </a:ext>
                </a:extLst>
              </a:tr>
              <a:tr h="370840">
                <a:tc>
                  <a:txBody>
                    <a:bodyPr/>
                    <a:lstStyle/>
                    <a:p>
                      <a:r>
                        <a:rPr lang="en-US" dirty="0"/>
                        <a:t>25</a:t>
                      </a:r>
                    </a:p>
                  </a:txBody>
                  <a:tcPr/>
                </a:tc>
                <a:tc>
                  <a:txBody>
                    <a:bodyPr/>
                    <a:lstStyle/>
                    <a:p>
                      <a:r>
                        <a:rPr lang="en-US" dirty="0"/>
                        <a:t>600</a:t>
                      </a:r>
                    </a:p>
                  </a:txBody>
                  <a:tcPr/>
                </a:tc>
                <a:extLst>
                  <a:ext uri="{0D108BD9-81ED-4DB2-BD59-A6C34878D82A}">
                    <a16:rowId xmlns:a16="http://schemas.microsoft.com/office/drawing/2014/main" val="10003"/>
                  </a:ext>
                </a:extLst>
              </a:tr>
              <a:tr h="370840">
                <a:tc>
                  <a:txBody>
                    <a:bodyPr/>
                    <a:lstStyle/>
                    <a:p>
                      <a:r>
                        <a:rPr lang="en-US" dirty="0"/>
                        <a:t>43</a:t>
                      </a:r>
                    </a:p>
                  </a:txBody>
                  <a:tcPr/>
                </a:tc>
                <a:tc>
                  <a:txBody>
                    <a:bodyPr/>
                    <a:lstStyle/>
                    <a:p>
                      <a:r>
                        <a:rPr lang="en-US" dirty="0"/>
                        <a:t>1050</a:t>
                      </a:r>
                    </a:p>
                  </a:txBody>
                  <a:tcPr/>
                </a:tc>
                <a:extLst>
                  <a:ext uri="{0D108BD9-81ED-4DB2-BD59-A6C34878D82A}">
                    <a16:rowId xmlns:a16="http://schemas.microsoft.com/office/drawing/2014/main" val="10004"/>
                  </a:ext>
                </a:extLst>
              </a:tr>
              <a:tr h="370840">
                <a:tc>
                  <a:txBody>
                    <a:bodyPr/>
                    <a:lstStyle/>
                    <a:p>
                      <a:r>
                        <a:rPr lang="en-US" dirty="0"/>
                        <a:t>50</a:t>
                      </a:r>
                    </a:p>
                  </a:txBody>
                  <a:tcPr/>
                </a:tc>
                <a:tc>
                  <a:txBody>
                    <a:bodyPr/>
                    <a:lstStyle/>
                    <a:p>
                      <a:r>
                        <a:rPr lang="en-US" dirty="0"/>
                        <a:t>1200</a:t>
                      </a:r>
                    </a:p>
                  </a:txBody>
                  <a:tcPr/>
                </a:tc>
                <a:extLst>
                  <a:ext uri="{0D108BD9-81ED-4DB2-BD59-A6C34878D82A}">
                    <a16:rowId xmlns:a16="http://schemas.microsoft.com/office/drawing/2014/main" val="10005"/>
                  </a:ext>
                </a:extLst>
              </a:tr>
              <a:tr h="370840">
                <a:tc>
                  <a:txBody>
                    <a:bodyPr/>
                    <a:lstStyle/>
                    <a:p>
                      <a:r>
                        <a:rPr lang="en-US" dirty="0"/>
                        <a:t>29</a:t>
                      </a:r>
                    </a:p>
                  </a:txBody>
                  <a:tcPr/>
                </a:tc>
                <a:tc>
                  <a:txBody>
                    <a:bodyPr/>
                    <a:lstStyle/>
                    <a:p>
                      <a:r>
                        <a:rPr lang="en-US" dirty="0"/>
                        <a:t>740</a:t>
                      </a:r>
                    </a:p>
                  </a:txBody>
                  <a:tcPr/>
                </a:tc>
                <a:extLst>
                  <a:ext uri="{0D108BD9-81ED-4DB2-BD59-A6C34878D82A}">
                    <a16:rowId xmlns:a16="http://schemas.microsoft.com/office/drawing/2014/main" val="10006"/>
                  </a:ext>
                </a:extLst>
              </a:tr>
              <a:tr h="370840">
                <a:tc>
                  <a:txBody>
                    <a:bodyPr/>
                    <a:lstStyle/>
                    <a:p>
                      <a:r>
                        <a:rPr lang="en-US" dirty="0"/>
                        <a:t>46</a:t>
                      </a:r>
                    </a:p>
                  </a:txBody>
                  <a:tcPr/>
                </a:tc>
                <a:tc>
                  <a:txBody>
                    <a:bodyPr/>
                    <a:lstStyle/>
                    <a:p>
                      <a:r>
                        <a:rPr lang="en-US" dirty="0"/>
                        <a:t>1100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36562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a:solidFill>
                      <a:schemeClr val="tx1"/>
                    </a:solidFill>
                    <a:latin typeface="Times New Roman" pitchFamily="18" charset="0"/>
                    <a:cs typeface="Times New Roman" pitchFamily="18" charset="0"/>
                  </a:rPr>
                  <a:t>Numerical Example: Learning (updating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oMath>
                </a14:m>
                <a:r>
                  <a:rPr lang="en-US" sz="1800" b="1" dirty="0">
                    <a:solidFill>
                      <a:schemeClr val="tx1"/>
                    </a:solidFill>
                    <a:latin typeface="Times New Roman" pitchFamily="18" charset="0"/>
                    <a:cs typeface="Times New Roman" pitchFamily="18" charset="0"/>
                  </a:rPr>
                  <a:t> and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oMath>
                </a14:m>
                <a:r>
                  <a:rPr lang="en-US" sz="1800" b="1" dirty="0">
                    <a:solidFill>
                      <a:schemeClr val="tx1"/>
                    </a:solidFill>
                    <a:latin typeface="Times New Roman" pitchFamily="18" charset="0"/>
                    <a:cs typeface="Times New Roman" pitchFamily="18" charset="0"/>
                  </a:rPr>
                  <a:t>) </a:t>
                </a:r>
                <a:endParaRPr lang="en-US" sz="1800" dirty="0">
                  <a:solidFill>
                    <a:schemeClr val="tx1"/>
                  </a:solidFill>
                  <a:latin typeface="Times New Roman" pitchFamily="18" charset="0"/>
                  <a:cs typeface="Times New Roman" pitchFamily="18" charset="0"/>
                </a:endParaRPr>
              </a:p>
              <a:p>
                <a:pPr algn="just"/>
                <a:endParaRPr lang="en-US" sz="1800" b="1" i="1"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pitchFamily="18" charset="0"/>
                              <a:cs typeface="Times New Roman" pitchFamily="18" charset="0"/>
                            </a:rPr>
                          </m:ctrlPr>
                        </m:sSubPr>
                        <m:e>
                          <m:sSup>
                            <m:sSupPr>
                              <m:ctrlPr>
                                <a:rPr lang="en-US" sz="1800" i="1">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ea typeface="Cambria Math"/>
                                  <a:cs typeface="Times New Roman" pitchFamily="18" charset="0"/>
                                </a:rPr>
                                <m:t>𝟐</m:t>
                              </m:r>
                            </m:sub>
                          </m:sSub>
                        </m:sub>
                      </m:sSub>
                      <m:r>
                        <a:rPr lang="en-US" sz="1800"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𝟏𝟎</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𝟐𝟎𝟑𝟖𝟖</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𝟓𝟕𝟒𝟏𝟐</m:t>
                      </m:r>
                    </m:oMath>
                  </m:oMathPara>
                </a14:m>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pitchFamily="18" charset="0"/>
                              <a:cs typeface="Times New Roman" pitchFamily="18" charset="0"/>
                            </a:rPr>
                          </m:ctrlPr>
                        </m:sSubPr>
                        <m:e>
                          <m:sSup>
                            <m:sSupPr>
                              <m:ctrlPr>
                                <a:rPr lang="en-US" sz="1800" i="1">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𝟏</m:t>
                              </m:r>
                            </m:sub>
                          </m:sSub>
                        </m:sub>
                      </m:sSub>
                      <m:r>
                        <a:rPr lang="en-US" sz="1800"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oMath>
                  </m:oMathPara>
                </a14:m>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𝟏𝟎</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oMath>
                  </m:oMathPara>
                </a14:m>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𝟒𝟗𝟕</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𝟏𝟒𝟏𝟐</m:t>
                      </m:r>
                    </m:oMath>
                  </m:oMathPara>
                </a14:m>
                <a:endParaRPr lang="en-US" sz="1800" b="1" i="1" dirty="0">
                  <a:solidFill>
                    <a:schemeClr val="tx1"/>
                  </a:solidFill>
                  <a:latin typeface="Cambria Math"/>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600199492"/>
              </p:ext>
            </p:extLst>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extLst>
                    <a:ext uri="{9D8B030D-6E8A-4147-A177-3AD203B41FA5}">
                      <a16:colId xmlns:a16="http://schemas.microsoft.com/office/drawing/2014/main" val="20000"/>
                    </a:ext>
                  </a:extLst>
                </a:gridCol>
                <a:gridCol w="1117346">
                  <a:extLst>
                    <a:ext uri="{9D8B030D-6E8A-4147-A177-3AD203B41FA5}">
                      <a16:colId xmlns:a16="http://schemas.microsoft.com/office/drawing/2014/main" val="20001"/>
                    </a:ext>
                  </a:extLst>
                </a:gridCol>
              </a:tblGrid>
              <a:tr h="142240">
                <a:tc>
                  <a:txBody>
                    <a:bodyPr/>
                    <a:lstStyle/>
                    <a:p>
                      <a:r>
                        <a:rPr lang="en-US" dirty="0"/>
                        <a:t>Age (x)</a:t>
                      </a:r>
                    </a:p>
                  </a:txBody>
                  <a:tcPr/>
                </a:tc>
                <a:tc>
                  <a:txBody>
                    <a:bodyPr/>
                    <a:lstStyle/>
                    <a:p>
                      <a:r>
                        <a:rPr lang="en-US" dirty="0"/>
                        <a:t>Salary (y)</a:t>
                      </a:r>
                    </a:p>
                  </a:txBody>
                  <a:tcPr/>
                </a:tc>
                <a:extLst>
                  <a:ext uri="{0D108BD9-81ED-4DB2-BD59-A6C34878D82A}">
                    <a16:rowId xmlns:a16="http://schemas.microsoft.com/office/drawing/2014/main" val="10000"/>
                  </a:ext>
                </a:extLst>
              </a:tr>
              <a:tr h="370840">
                <a:tc>
                  <a:txBody>
                    <a:bodyPr/>
                    <a:lstStyle/>
                    <a:p>
                      <a:r>
                        <a:rPr lang="en-US" dirty="0"/>
                        <a:t>30</a:t>
                      </a:r>
                    </a:p>
                  </a:txBody>
                  <a:tcPr/>
                </a:tc>
                <a:tc>
                  <a:txBody>
                    <a:bodyPr/>
                    <a:lstStyle/>
                    <a:p>
                      <a:r>
                        <a:rPr lang="en-US" dirty="0"/>
                        <a:t>800</a:t>
                      </a:r>
                    </a:p>
                  </a:txBody>
                  <a:tcPr/>
                </a:tc>
                <a:extLst>
                  <a:ext uri="{0D108BD9-81ED-4DB2-BD59-A6C34878D82A}">
                    <a16:rowId xmlns:a16="http://schemas.microsoft.com/office/drawing/2014/main" val="10001"/>
                  </a:ext>
                </a:extLst>
              </a:tr>
              <a:tr h="370840">
                <a:tc>
                  <a:txBody>
                    <a:bodyPr/>
                    <a:lstStyle/>
                    <a:p>
                      <a:r>
                        <a:rPr lang="en-US" dirty="0"/>
                        <a:t>37</a:t>
                      </a:r>
                    </a:p>
                  </a:txBody>
                  <a:tcPr/>
                </a:tc>
                <a:tc>
                  <a:txBody>
                    <a:bodyPr/>
                    <a:lstStyle/>
                    <a:p>
                      <a:r>
                        <a:rPr lang="en-US" dirty="0"/>
                        <a:t>950</a:t>
                      </a:r>
                    </a:p>
                  </a:txBody>
                  <a:tcPr/>
                </a:tc>
                <a:extLst>
                  <a:ext uri="{0D108BD9-81ED-4DB2-BD59-A6C34878D82A}">
                    <a16:rowId xmlns:a16="http://schemas.microsoft.com/office/drawing/2014/main" val="10002"/>
                  </a:ext>
                </a:extLst>
              </a:tr>
              <a:tr h="370840">
                <a:tc>
                  <a:txBody>
                    <a:bodyPr/>
                    <a:lstStyle/>
                    <a:p>
                      <a:r>
                        <a:rPr lang="en-US" dirty="0"/>
                        <a:t>25</a:t>
                      </a:r>
                    </a:p>
                  </a:txBody>
                  <a:tcPr/>
                </a:tc>
                <a:tc>
                  <a:txBody>
                    <a:bodyPr/>
                    <a:lstStyle/>
                    <a:p>
                      <a:r>
                        <a:rPr lang="en-US" dirty="0"/>
                        <a:t>600</a:t>
                      </a:r>
                    </a:p>
                  </a:txBody>
                  <a:tcPr/>
                </a:tc>
                <a:extLst>
                  <a:ext uri="{0D108BD9-81ED-4DB2-BD59-A6C34878D82A}">
                    <a16:rowId xmlns:a16="http://schemas.microsoft.com/office/drawing/2014/main" val="10003"/>
                  </a:ext>
                </a:extLst>
              </a:tr>
              <a:tr h="370840">
                <a:tc>
                  <a:txBody>
                    <a:bodyPr/>
                    <a:lstStyle/>
                    <a:p>
                      <a:r>
                        <a:rPr lang="en-US" dirty="0"/>
                        <a:t>43</a:t>
                      </a:r>
                    </a:p>
                  </a:txBody>
                  <a:tcPr/>
                </a:tc>
                <a:tc>
                  <a:txBody>
                    <a:bodyPr/>
                    <a:lstStyle/>
                    <a:p>
                      <a:r>
                        <a:rPr lang="en-US" dirty="0"/>
                        <a:t>1050</a:t>
                      </a:r>
                    </a:p>
                  </a:txBody>
                  <a:tcPr/>
                </a:tc>
                <a:extLst>
                  <a:ext uri="{0D108BD9-81ED-4DB2-BD59-A6C34878D82A}">
                    <a16:rowId xmlns:a16="http://schemas.microsoft.com/office/drawing/2014/main" val="10004"/>
                  </a:ext>
                </a:extLst>
              </a:tr>
              <a:tr h="370840">
                <a:tc>
                  <a:txBody>
                    <a:bodyPr/>
                    <a:lstStyle/>
                    <a:p>
                      <a:r>
                        <a:rPr lang="en-US" dirty="0"/>
                        <a:t>50</a:t>
                      </a:r>
                    </a:p>
                  </a:txBody>
                  <a:tcPr/>
                </a:tc>
                <a:tc>
                  <a:txBody>
                    <a:bodyPr/>
                    <a:lstStyle/>
                    <a:p>
                      <a:r>
                        <a:rPr lang="en-US" dirty="0"/>
                        <a:t>1200</a:t>
                      </a:r>
                    </a:p>
                  </a:txBody>
                  <a:tcPr/>
                </a:tc>
                <a:extLst>
                  <a:ext uri="{0D108BD9-81ED-4DB2-BD59-A6C34878D82A}">
                    <a16:rowId xmlns:a16="http://schemas.microsoft.com/office/drawing/2014/main" val="10005"/>
                  </a:ext>
                </a:extLst>
              </a:tr>
              <a:tr h="370840">
                <a:tc>
                  <a:txBody>
                    <a:bodyPr/>
                    <a:lstStyle/>
                    <a:p>
                      <a:r>
                        <a:rPr lang="en-US" dirty="0"/>
                        <a:t>29</a:t>
                      </a:r>
                    </a:p>
                  </a:txBody>
                  <a:tcPr/>
                </a:tc>
                <a:tc>
                  <a:txBody>
                    <a:bodyPr/>
                    <a:lstStyle/>
                    <a:p>
                      <a:r>
                        <a:rPr lang="en-US" dirty="0"/>
                        <a:t>740</a:t>
                      </a:r>
                    </a:p>
                  </a:txBody>
                  <a:tcPr/>
                </a:tc>
                <a:extLst>
                  <a:ext uri="{0D108BD9-81ED-4DB2-BD59-A6C34878D82A}">
                    <a16:rowId xmlns:a16="http://schemas.microsoft.com/office/drawing/2014/main" val="10006"/>
                  </a:ext>
                </a:extLst>
              </a:tr>
              <a:tr h="370840">
                <a:tc>
                  <a:txBody>
                    <a:bodyPr/>
                    <a:lstStyle/>
                    <a:p>
                      <a:r>
                        <a:rPr lang="en-US" dirty="0"/>
                        <a:t>46</a:t>
                      </a:r>
                    </a:p>
                  </a:txBody>
                  <a:tcPr/>
                </a:tc>
                <a:tc>
                  <a:txBody>
                    <a:bodyPr/>
                    <a:lstStyle/>
                    <a:p>
                      <a:r>
                        <a:rPr lang="en-US" dirty="0"/>
                        <a:t>1100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8406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fontScale="92500" lnSpcReduction="10000"/>
              </a:bodyPr>
              <a:lstStyle/>
              <a:p>
                <a:pPr algn="just"/>
                <a:r>
                  <a:rPr lang="en-US" sz="1800" b="1" dirty="0">
                    <a:solidFill>
                      <a:schemeClr val="tx1"/>
                    </a:solidFill>
                    <a:latin typeface="Times New Roman" pitchFamily="18" charset="0"/>
                    <a:cs typeface="Times New Roman" pitchFamily="18" charset="0"/>
                  </a:rPr>
                  <a:t>Numerical Example: Learning (updating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oMath>
                </a14:m>
                <a:r>
                  <a:rPr lang="en-US" sz="1800" b="1" dirty="0">
                    <a:solidFill>
                      <a:schemeClr val="tx1"/>
                    </a:solidFill>
                    <a:latin typeface="Times New Roman" pitchFamily="18" charset="0"/>
                    <a:cs typeface="Times New Roman" pitchFamily="18" charset="0"/>
                  </a:rPr>
                  <a:t> and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ea typeface="Cambria Math"/>
                            <a:cs typeface="Times New Roman" pitchFamily="18" charset="0"/>
                          </a:rPr>
                          <m:t>𝟐</m:t>
                        </m:r>
                      </m:sub>
                    </m:sSub>
                  </m:oMath>
                </a14:m>
                <a:r>
                  <a:rPr lang="en-US" sz="1800" b="1" dirty="0">
                    <a:solidFill>
                      <a:schemeClr val="tx1"/>
                    </a:solidFill>
                    <a:latin typeface="Times New Roman" pitchFamily="18" charset="0"/>
                    <a:cs typeface="Times New Roman" pitchFamily="18" charset="0"/>
                  </a:rPr>
                  <a:t>) </a:t>
                </a:r>
                <a:endParaRPr lang="en-US" sz="1800" dirty="0">
                  <a:solidFill>
                    <a:schemeClr val="tx1"/>
                  </a:solidFill>
                  <a:latin typeface="Times New Roman" pitchFamily="18" charset="0"/>
                  <a:cs typeface="Times New Roman" pitchFamily="18" charset="0"/>
                </a:endParaRPr>
              </a:p>
              <a:p>
                <a:pPr algn="just"/>
                <a:endParaRPr lang="en-US" sz="1800" b="1" i="1" dirty="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(new)=</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𝜶</m:t>
                    </m:r>
                    <m:r>
                      <a:rPr lang="en-US" sz="1800" b="1" i="1">
                        <a:solidFill>
                          <a:schemeClr val="tx1"/>
                        </a:solidFill>
                        <a:latin typeface="Cambria Math"/>
                        <a:ea typeface="Cambria Math"/>
                        <a:cs typeface="Times New Roman" pitchFamily="18" charset="0"/>
                      </a:rPr>
                      <m:t>( </m:t>
                    </m:r>
                    <m:sSub>
                      <m:sSubPr>
                        <m:ctrlPr>
                          <a:rPr lang="en-US" sz="1800" i="1">
                            <a:solidFill>
                              <a:schemeClr val="tx1"/>
                            </a:solidFill>
                            <a:latin typeface="Cambria Math" panose="02040503050406030204" pitchFamily="18" charset="0"/>
                            <a:cs typeface="Times New Roman" pitchFamily="18" charset="0"/>
                          </a:rPr>
                        </m:ctrlPr>
                      </m:sSubPr>
                      <m:e>
                        <m:sSup>
                          <m:sSupPr>
                            <m:ctrlPr>
                              <a:rPr lang="en-US" sz="1800" i="1">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sub>
                    </m:sSub>
                    <m:r>
                      <a:rPr lang="en-US" sz="1800" b="1" i="1">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𝟎𝟎𝟎𝟏</m:t>
                    </m:r>
                    <m:r>
                      <a:rPr lang="en-US" sz="1800" b="1" i="1">
                        <a:solidFill>
                          <a:schemeClr val="tx1"/>
                        </a:solidFill>
                        <a:latin typeface="Cambria Math"/>
                        <a:cs typeface="Times New Roman" pitchFamily="18" charset="0"/>
                      </a:rPr>
                      <m:t>∗</m:t>
                    </m:r>
                  </m:oMath>
                </a14:m>
                <a:r>
                  <a:rPr lang="en-US" sz="1800" b="1" i="1" dirty="0">
                    <a:solidFill>
                      <a:schemeClr val="tx1"/>
                    </a:solidFill>
                    <a:latin typeface="Cambria Math"/>
                    <a:cs typeface="Times New Roman" pitchFamily="18" charset="0"/>
                  </a:rPr>
                  <a:t>(</a:t>
                </a:r>
                <a14:m>
                  <m:oMath xmlns:m="http://schemas.openxmlformats.org/officeDocument/2006/math">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𝟒𝟗𝟕</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𝟏𝟒𝟏𝟐</m:t>
                    </m:r>
                  </m:oMath>
                </a14:m>
                <a:r>
                  <a:rPr lang="en-US" sz="1800" b="1" i="1" dirty="0">
                    <a:solidFill>
                      <a:schemeClr val="tx1"/>
                    </a:solidFill>
                    <a:latin typeface="Cambria Math"/>
                    <a:cs typeface="Times New Roman" pitchFamily="18" charset="0"/>
                  </a:rPr>
                  <a:t>)</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𝟑𝟎𝟎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𝟎𝟒𝟗𝟕</m:t>
                      </m:r>
                    </m:oMath>
                  </m:oMathPara>
                </a14:m>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a:p>
                <a:pPr algn="just"/>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oMath>
                </a14:m>
                <a:r>
                  <a:rPr lang="en-US" sz="1800" dirty="0">
                    <a:solidFill>
                      <a:schemeClr val="tx1"/>
                    </a:solidFill>
                    <a:latin typeface="Times New Roman" pitchFamily="18" charset="0"/>
                    <a:cs typeface="Times New Roman" pitchFamily="18" charset="0"/>
                  </a:rPr>
                  <a:t>(new)=</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r>
                      <a:rPr lang="en-US" sz="1800" b="1" i="1">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𝜶</m:t>
                    </m:r>
                    <m:r>
                      <a:rPr lang="en-US" sz="1800" b="1" i="1">
                        <a:solidFill>
                          <a:schemeClr val="tx1"/>
                        </a:solidFill>
                        <a:latin typeface="Cambria Math"/>
                        <a:ea typeface="Cambria Math"/>
                        <a:cs typeface="Times New Roman" pitchFamily="18" charset="0"/>
                      </a:rPr>
                      <m:t>( </m:t>
                    </m:r>
                    <m:sSub>
                      <m:sSubPr>
                        <m:ctrlPr>
                          <a:rPr lang="en-US" sz="1800" i="1">
                            <a:solidFill>
                              <a:schemeClr val="tx1"/>
                            </a:solidFill>
                            <a:latin typeface="Cambria Math" panose="02040503050406030204" pitchFamily="18" charset="0"/>
                            <a:cs typeface="Times New Roman" pitchFamily="18" charset="0"/>
                          </a:rPr>
                        </m:ctrlPr>
                      </m:sSubPr>
                      <m:e>
                        <m:sSup>
                          <m:sSupPr>
                            <m:ctrlPr>
                              <a:rPr lang="en-US" sz="1800" i="1">
                                <a:solidFill>
                                  <a:schemeClr val="tx1"/>
                                </a:solidFill>
                                <a:latin typeface="Cambria Math" panose="02040503050406030204" pitchFamily="18" charset="0"/>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smtClean="0">
                                <a:solidFill>
                                  <a:schemeClr val="tx1"/>
                                </a:solidFill>
                                <a:latin typeface="Cambria Math"/>
                                <a:ea typeface="Cambria Math"/>
                                <a:cs typeface="Times New Roman" pitchFamily="18" charset="0"/>
                              </a:rPr>
                              <m:t>𝟐</m:t>
                            </m:r>
                          </m:sub>
                        </m:sSub>
                      </m:sub>
                    </m:sSub>
                    <m:r>
                      <a:rPr lang="en-US" sz="1800" b="1" i="1">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𝟎𝟎𝟎𝟏</m:t>
                    </m:r>
                    <m:r>
                      <a:rPr lang="en-US" sz="1800" b="1" i="1">
                        <a:solidFill>
                          <a:schemeClr val="tx1"/>
                        </a:solidFill>
                        <a:latin typeface="Cambria Math"/>
                        <a:cs typeface="Times New Roman" pitchFamily="18" charset="0"/>
                      </a:rPr>
                      <m:t>∗</m:t>
                    </m:r>
                  </m:oMath>
                </a14:m>
                <a:r>
                  <a:rPr lang="en-US" sz="1800" b="1" i="1" dirty="0">
                    <a:solidFill>
                      <a:schemeClr val="tx1"/>
                    </a:solidFill>
                    <a:latin typeface="Cambria Math"/>
                    <a:cs typeface="Times New Roman" pitchFamily="18" charset="0"/>
                  </a:rPr>
                  <a:t>(</a:t>
                </a:r>
                <a14:m>
                  <m:oMath xmlns:m="http://schemas.openxmlformats.org/officeDocument/2006/math">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𝟐𝟎𝟑𝟖𝟖</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𝟓𝟕𝟒𝟏𝟐</m:t>
                    </m:r>
                  </m:oMath>
                </a14:m>
                <a:r>
                  <a:rPr lang="en-US" sz="1800" b="1" i="1" dirty="0">
                    <a:solidFill>
                      <a:schemeClr val="tx1"/>
                    </a:solidFill>
                    <a:latin typeface="Cambria Math"/>
                    <a:cs typeface="Times New Roman" pitchFamily="18" charset="0"/>
                  </a:rPr>
                  <a:t>)</a:t>
                </a: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𝟏𝟐</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𝟎𝟑</m:t>
                      </m:r>
                    </m:oMath>
                  </m:oMathPara>
                </a14:m>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a:p>
                <a:pPr algn="just"/>
                <a:r>
                  <a:rPr lang="en-US" sz="1800" b="1" dirty="0">
                    <a:solidFill>
                      <a:schemeClr val="tx1"/>
                    </a:solidFill>
                    <a:latin typeface="Cambria Math"/>
                    <a:cs typeface="Times New Roman" pitchFamily="18" charset="0"/>
                  </a:rPr>
                  <a:t>Updated equation be</a:t>
                </a:r>
              </a:p>
              <a:p>
                <a:pPr algn="just"/>
                <a:endParaRPr lang="en-US" sz="1800" b="1" dirty="0">
                  <a:solidFill>
                    <a:schemeClr val="tx1"/>
                  </a:solidFill>
                  <a:latin typeface="Cambria Math"/>
                  <a:cs typeface="Times New Roman" pitchFamily="18" charset="0"/>
                </a:endParaRPr>
              </a:p>
              <a:p>
                <a:pPr algn="l"/>
                <a14:m>
                  <m:oMathPara xmlns:m="http://schemas.openxmlformats.org/officeDocument/2006/math">
                    <m:oMathParaPr>
                      <m:jc m:val="left"/>
                    </m:oMathParaPr>
                    <m:oMath xmlns:m="http://schemas.openxmlformats.org/officeDocument/2006/math">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𝟎𝟒𝟗𝟕</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𝟏𝟐</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𝟎𝟑</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dirty="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a:cs typeface="Times New Roman" pitchFamily="18" charset="0"/>
                        </a:rPr>
                        <m:t>𝐉</m:t>
                      </m:r>
                      <m:r>
                        <a:rPr lang="en-US" sz="1800" b="1" i="0" smtClean="0">
                          <a:solidFill>
                            <a:schemeClr val="tx1"/>
                          </a:solidFill>
                          <a:latin typeface="Cambria Math"/>
                          <a:cs typeface="Times New Roman" pitchFamily="18" charset="0"/>
                        </a:rPr>
                        <m:t>(</m:t>
                      </m:r>
                      <m:r>
                        <a:rPr lang="en-US" sz="1800" b="1" i="0" smtClean="0">
                          <a:solidFill>
                            <a:schemeClr val="tx1"/>
                          </a:solidFill>
                          <a:latin typeface="Cambria Math"/>
                          <a:cs typeface="Times New Roman" pitchFamily="18" charset="0"/>
                        </a:rPr>
                        <m:t>𝐧𝐞𝐰</m:t>
                      </m:r>
                      <m:r>
                        <a:rPr lang="en-US" sz="1800" b="1" i="0" smtClean="0">
                          <a:solidFill>
                            <a:schemeClr val="tx1"/>
                          </a:solidFill>
                          <a:latin typeface="Cambria Math"/>
                          <a:cs typeface="Times New Roman" pitchFamily="18" charset="0"/>
                        </a:rPr>
                        <m:t>)</m:t>
                      </m:r>
                      <m:r>
                        <a:rPr lang="en-US" sz="1800">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panose="02040503050406030204" pitchFamily="18" charset="0"/>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sSup>
                            <m:sSupPr>
                              <m:ctrlPr>
                                <a:rPr lang="en-US" sz="1800" b="1" i="1">
                                  <a:solidFill>
                                    <a:schemeClr val="tx1"/>
                                  </a:solidFill>
                                  <a:latin typeface="Cambria Math" panose="02040503050406030204" pitchFamily="18" charset="0"/>
                                  <a:cs typeface="Times New Roman" pitchFamily="18" charset="0"/>
                                </a:rPr>
                              </m:ctrlPr>
                            </m:sSupPr>
                            <m:e>
                              <m:d>
                                <m:dPr>
                                  <m:ctrlPr>
                                    <a:rPr lang="en-US" sz="1800" b="1" i="1">
                                      <a:solidFill>
                                        <a:schemeClr val="tx1"/>
                                      </a:solidFill>
                                      <a:latin typeface="Cambria Math" panose="02040503050406030204" pitchFamily="18" charset="0"/>
                                      <a:cs typeface="Times New Roman" pitchFamily="18" charset="0"/>
                                    </a:rPr>
                                  </m:ctrlPr>
                                </m:dPr>
                                <m:e>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d>
                            </m:e>
                            <m:sup>
                              <m:r>
                                <a:rPr lang="en-US" sz="1800" b="1" i="1">
                                  <a:solidFill>
                                    <a:schemeClr val="tx1"/>
                                  </a:solidFill>
                                  <a:latin typeface="Cambria Math"/>
                                  <a:cs typeface="Times New Roman" pitchFamily="18" charset="0"/>
                                </a:rPr>
                                <m:t>𝟐</m:t>
                              </m:r>
                            </m:sup>
                          </m:sSup>
                        </m:e>
                      </m:nary>
                      <m:r>
                        <a:rPr lang="en-US" sz="1800" i="1">
                          <a:solidFill>
                            <a:schemeClr val="tx1"/>
                          </a:solidFill>
                          <a:latin typeface="Cambria Math"/>
                          <a:cs typeface="Times New Roman" pitchFamily="18" charset="0"/>
                        </a:rPr>
                        <m:t>=</m:t>
                      </m:r>
                      <m:r>
                        <a:rPr lang="en-US" sz="1800" b="0" i="1" smtClean="0">
                          <a:solidFill>
                            <a:schemeClr val="tx1"/>
                          </a:solidFill>
                          <a:latin typeface="Cambria Math"/>
                          <a:cs typeface="Times New Roman" pitchFamily="18" charset="0"/>
                        </a:rPr>
                        <m:t>39084.8289</m:t>
                      </m:r>
                    </m:oMath>
                  </m:oMathPara>
                </a14:m>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571" t="-75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588562673"/>
              </p:ext>
            </p:extLst>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extLst>
                    <a:ext uri="{9D8B030D-6E8A-4147-A177-3AD203B41FA5}">
                      <a16:colId xmlns:a16="http://schemas.microsoft.com/office/drawing/2014/main" val="20000"/>
                    </a:ext>
                  </a:extLst>
                </a:gridCol>
                <a:gridCol w="1117346">
                  <a:extLst>
                    <a:ext uri="{9D8B030D-6E8A-4147-A177-3AD203B41FA5}">
                      <a16:colId xmlns:a16="http://schemas.microsoft.com/office/drawing/2014/main" val="20001"/>
                    </a:ext>
                  </a:extLst>
                </a:gridCol>
              </a:tblGrid>
              <a:tr h="142240">
                <a:tc>
                  <a:txBody>
                    <a:bodyPr/>
                    <a:lstStyle/>
                    <a:p>
                      <a:r>
                        <a:rPr lang="en-US" dirty="0"/>
                        <a:t>Age (x)</a:t>
                      </a:r>
                    </a:p>
                  </a:txBody>
                  <a:tcPr/>
                </a:tc>
                <a:tc>
                  <a:txBody>
                    <a:bodyPr/>
                    <a:lstStyle/>
                    <a:p>
                      <a:r>
                        <a:rPr lang="en-US" dirty="0"/>
                        <a:t>Salary (y)</a:t>
                      </a:r>
                    </a:p>
                  </a:txBody>
                  <a:tcPr/>
                </a:tc>
                <a:extLst>
                  <a:ext uri="{0D108BD9-81ED-4DB2-BD59-A6C34878D82A}">
                    <a16:rowId xmlns:a16="http://schemas.microsoft.com/office/drawing/2014/main" val="10000"/>
                  </a:ext>
                </a:extLst>
              </a:tr>
              <a:tr h="370840">
                <a:tc>
                  <a:txBody>
                    <a:bodyPr/>
                    <a:lstStyle/>
                    <a:p>
                      <a:r>
                        <a:rPr lang="en-US" dirty="0"/>
                        <a:t>30</a:t>
                      </a:r>
                    </a:p>
                  </a:txBody>
                  <a:tcPr/>
                </a:tc>
                <a:tc>
                  <a:txBody>
                    <a:bodyPr/>
                    <a:lstStyle/>
                    <a:p>
                      <a:r>
                        <a:rPr lang="en-US" dirty="0"/>
                        <a:t>800</a:t>
                      </a:r>
                    </a:p>
                  </a:txBody>
                  <a:tcPr/>
                </a:tc>
                <a:extLst>
                  <a:ext uri="{0D108BD9-81ED-4DB2-BD59-A6C34878D82A}">
                    <a16:rowId xmlns:a16="http://schemas.microsoft.com/office/drawing/2014/main" val="10001"/>
                  </a:ext>
                </a:extLst>
              </a:tr>
              <a:tr h="370840">
                <a:tc>
                  <a:txBody>
                    <a:bodyPr/>
                    <a:lstStyle/>
                    <a:p>
                      <a:r>
                        <a:rPr lang="en-US" dirty="0"/>
                        <a:t>37</a:t>
                      </a:r>
                    </a:p>
                  </a:txBody>
                  <a:tcPr/>
                </a:tc>
                <a:tc>
                  <a:txBody>
                    <a:bodyPr/>
                    <a:lstStyle/>
                    <a:p>
                      <a:r>
                        <a:rPr lang="en-US" dirty="0"/>
                        <a:t>950</a:t>
                      </a:r>
                    </a:p>
                  </a:txBody>
                  <a:tcPr/>
                </a:tc>
                <a:extLst>
                  <a:ext uri="{0D108BD9-81ED-4DB2-BD59-A6C34878D82A}">
                    <a16:rowId xmlns:a16="http://schemas.microsoft.com/office/drawing/2014/main" val="10002"/>
                  </a:ext>
                </a:extLst>
              </a:tr>
              <a:tr h="370840">
                <a:tc>
                  <a:txBody>
                    <a:bodyPr/>
                    <a:lstStyle/>
                    <a:p>
                      <a:r>
                        <a:rPr lang="en-US" dirty="0"/>
                        <a:t>25</a:t>
                      </a:r>
                    </a:p>
                  </a:txBody>
                  <a:tcPr/>
                </a:tc>
                <a:tc>
                  <a:txBody>
                    <a:bodyPr/>
                    <a:lstStyle/>
                    <a:p>
                      <a:r>
                        <a:rPr lang="en-US" dirty="0"/>
                        <a:t>600</a:t>
                      </a:r>
                    </a:p>
                  </a:txBody>
                  <a:tcPr/>
                </a:tc>
                <a:extLst>
                  <a:ext uri="{0D108BD9-81ED-4DB2-BD59-A6C34878D82A}">
                    <a16:rowId xmlns:a16="http://schemas.microsoft.com/office/drawing/2014/main" val="10003"/>
                  </a:ext>
                </a:extLst>
              </a:tr>
              <a:tr h="370840">
                <a:tc>
                  <a:txBody>
                    <a:bodyPr/>
                    <a:lstStyle/>
                    <a:p>
                      <a:r>
                        <a:rPr lang="en-US" dirty="0"/>
                        <a:t>43</a:t>
                      </a:r>
                    </a:p>
                  </a:txBody>
                  <a:tcPr/>
                </a:tc>
                <a:tc>
                  <a:txBody>
                    <a:bodyPr/>
                    <a:lstStyle/>
                    <a:p>
                      <a:r>
                        <a:rPr lang="en-US" dirty="0"/>
                        <a:t>1050</a:t>
                      </a:r>
                    </a:p>
                  </a:txBody>
                  <a:tcPr/>
                </a:tc>
                <a:extLst>
                  <a:ext uri="{0D108BD9-81ED-4DB2-BD59-A6C34878D82A}">
                    <a16:rowId xmlns:a16="http://schemas.microsoft.com/office/drawing/2014/main" val="10004"/>
                  </a:ext>
                </a:extLst>
              </a:tr>
              <a:tr h="370840">
                <a:tc>
                  <a:txBody>
                    <a:bodyPr/>
                    <a:lstStyle/>
                    <a:p>
                      <a:r>
                        <a:rPr lang="en-US" dirty="0"/>
                        <a:t>50</a:t>
                      </a:r>
                    </a:p>
                  </a:txBody>
                  <a:tcPr/>
                </a:tc>
                <a:tc>
                  <a:txBody>
                    <a:bodyPr/>
                    <a:lstStyle/>
                    <a:p>
                      <a:r>
                        <a:rPr lang="en-US" dirty="0"/>
                        <a:t>1200</a:t>
                      </a:r>
                    </a:p>
                  </a:txBody>
                  <a:tcPr/>
                </a:tc>
                <a:extLst>
                  <a:ext uri="{0D108BD9-81ED-4DB2-BD59-A6C34878D82A}">
                    <a16:rowId xmlns:a16="http://schemas.microsoft.com/office/drawing/2014/main" val="10005"/>
                  </a:ext>
                </a:extLst>
              </a:tr>
              <a:tr h="370840">
                <a:tc>
                  <a:txBody>
                    <a:bodyPr/>
                    <a:lstStyle/>
                    <a:p>
                      <a:r>
                        <a:rPr lang="en-US" dirty="0"/>
                        <a:t>29</a:t>
                      </a:r>
                    </a:p>
                  </a:txBody>
                  <a:tcPr/>
                </a:tc>
                <a:tc>
                  <a:txBody>
                    <a:bodyPr/>
                    <a:lstStyle/>
                    <a:p>
                      <a:r>
                        <a:rPr lang="en-US" dirty="0"/>
                        <a:t>740</a:t>
                      </a:r>
                    </a:p>
                  </a:txBody>
                  <a:tcPr/>
                </a:tc>
                <a:extLst>
                  <a:ext uri="{0D108BD9-81ED-4DB2-BD59-A6C34878D82A}">
                    <a16:rowId xmlns:a16="http://schemas.microsoft.com/office/drawing/2014/main" val="10006"/>
                  </a:ext>
                </a:extLst>
              </a:tr>
              <a:tr h="370840">
                <a:tc>
                  <a:txBody>
                    <a:bodyPr/>
                    <a:lstStyle/>
                    <a:p>
                      <a:r>
                        <a:rPr lang="en-US" dirty="0"/>
                        <a:t>46</a:t>
                      </a:r>
                    </a:p>
                  </a:txBody>
                  <a:tcPr/>
                </a:tc>
                <a:tc>
                  <a:txBody>
                    <a:bodyPr/>
                    <a:lstStyle/>
                    <a:p>
                      <a:r>
                        <a:rPr lang="en-US" dirty="0"/>
                        <a:t>1100</a:t>
                      </a:r>
                    </a:p>
                  </a:txBody>
                  <a:tcPr/>
                </a:tc>
                <a:extLst>
                  <a:ext uri="{0D108BD9-81ED-4DB2-BD59-A6C34878D82A}">
                    <a16:rowId xmlns:a16="http://schemas.microsoft.com/office/drawing/2014/main" val="10007"/>
                  </a:ext>
                </a:extLst>
              </a:tr>
            </a:tbl>
          </a:graphicData>
        </a:graphic>
      </p:graphicFrame>
      <p:sp>
        <p:nvSpPr>
          <p:cNvPr id="5" name="Cloud 4"/>
          <p:cNvSpPr/>
          <p:nvPr/>
        </p:nvSpPr>
        <p:spPr>
          <a:xfrm>
            <a:off x="4724400" y="4495800"/>
            <a:ext cx="3962400" cy="19812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0000"/>
                </a:solidFill>
              </a:rPr>
              <a:t>Repeat until convergence</a:t>
            </a:r>
          </a:p>
        </p:txBody>
      </p:sp>
    </p:spTree>
    <p:extLst>
      <p:ext uri="{BB962C8B-B14F-4D97-AF65-F5344CB8AC3E}">
        <p14:creationId xmlns:p14="http://schemas.microsoft.com/office/powerpoint/2010/main" val="3706638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a:solidFill>
                  <a:schemeClr val="tx1"/>
                </a:solidFill>
                <a:latin typeface="Times New Roman" pitchFamily="18" charset="0"/>
                <a:cs typeface="Times New Roman" pitchFamily="18" charset="0"/>
              </a:rPr>
              <a:t>Example with code</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Python Notebook</a:t>
            </a:r>
          </a:p>
          <a:p>
            <a:pPr algn="just"/>
            <a:r>
              <a:rPr lang="en-US" sz="1800" dirty="0">
                <a:solidFill>
                  <a:schemeClr val="tx1"/>
                </a:solidFill>
                <a:latin typeface="Times New Roman" pitchFamily="18" charset="0"/>
                <a:cs typeface="Times New Roman" pitchFamily="18" charset="0"/>
                <a:hlinkClick r:id="rId2"/>
              </a:rPr>
              <a:t>https://colab.research.google.com/drive/1Q0XGUHv5tpbl5IixjuJAEGQIPhNDaIjc?usp=sharing</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24338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Logistic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dirty="0">
                    <a:solidFill>
                      <a:schemeClr val="tx1"/>
                    </a:solidFill>
                    <a:latin typeface="Times New Roman" pitchFamily="18" charset="0"/>
                    <a:cs typeface="Times New Roman" pitchFamily="18" charset="0"/>
                  </a:rPr>
                  <a:t>Logistic regression (also called </a:t>
                </a:r>
                <a:r>
                  <a:rPr lang="en-US" sz="1800" dirty="0" err="1">
                    <a:solidFill>
                      <a:schemeClr val="tx1"/>
                    </a:solidFill>
                    <a:latin typeface="Times New Roman" pitchFamily="18" charset="0"/>
                    <a:cs typeface="Times New Roman" pitchFamily="18" charset="0"/>
                  </a:rPr>
                  <a:t>logit</a:t>
                </a:r>
                <a:r>
                  <a:rPr lang="en-US" sz="1800" dirty="0">
                    <a:solidFill>
                      <a:schemeClr val="tx1"/>
                    </a:solidFill>
                    <a:latin typeface="Times New Roman" pitchFamily="18" charset="0"/>
                    <a:cs typeface="Times New Roman" pitchFamily="18" charset="0"/>
                  </a:rPr>
                  <a:t> regression) is commonly used to estimate the probability that an instance belongs to a particular class (e.g., what is the probability that this email is spam?).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the estimated probability is greater than a given threshold (typically 50%), then the model predicts that the instance belongs to that class (called the positive class, labeled “1”), and otherwise it predicts that it does not (i.e., it belongs to the negative class, labeled “0”). This makes it a binary classifier. </a:t>
                </a:r>
              </a:p>
              <a:p>
                <a:pPr algn="just"/>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Just like a </a:t>
                </a:r>
                <a:r>
                  <a:rPr lang="en-US" sz="1800" b="1" dirty="0">
                    <a:solidFill>
                      <a:schemeClr val="tx1"/>
                    </a:solidFill>
                    <a:latin typeface="Times New Roman" pitchFamily="18" charset="0"/>
                    <a:cs typeface="Times New Roman" pitchFamily="18" charset="0"/>
                  </a:rPr>
                  <a:t>linear regression </a:t>
                </a:r>
                <a:r>
                  <a:rPr lang="en-US" sz="1800" dirty="0">
                    <a:solidFill>
                      <a:schemeClr val="tx1"/>
                    </a:solidFill>
                    <a:latin typeface="Times New Roman" pitchFamily="18" charset="0"/>
                    <a:cs typeface="Times New Roman" pitchFamily="18" charset="0"/>
                  </a:rPr>
                  <a:t>model, a </a:t>
                </a:r>
                <a:r>
                  <a:rPr lang="en-US" sz="1800" b="1" dirty="0">
                    <a:solidFill>
                      <a:schemeClr val="tx1"/>
                    </a:solidFill>
                    <a:latin typeface="Times New Roman" pitchFamily="18" charset="0"/>
                    <a:cs typeface="Times New Roman" pitchFamily="18" charset="0"/>
                  </a:rPr>
                  <a:t>logistic regression </a:t>
                </a:r>
                <a:r>
                  <a:rPr lang="en-US" sz="1800" dirty="0">
                    <a:solidFill>
                      <a:schemeClr val="tx1"/>
                    </a:solidFill>
                    <a:latin typeface="Times New Roman" pitchFamily="18" charset="0"/>
                    <a:cs typeface="Times New Roman" pitchFamily="18" charset="0"/>
                  </a:rPr>
                  <a:t>model computes a weighted sum of the input features (plus a bias term), but instead of outputting the result directly like the linear regression model does, it outputs the logistic of this result.</a:t>
                </a: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a:ea typeface="Cambria Math"/>
                          <a:cs typeface="Times New Roman" pitchFamily="18" charset="0"/>
                        </a:rPr>
                        <m:t>𝝈</m:t>
                      </m:r>
                      <m:r>
                        <a:rPr lang="en-US" sz="1800" b="1" i="1" smtClean="0">
                          <a:solidFill>
                            <a:schemeClr val="tx1"/>
                          </a:solidFill>
                          <a:latin typeface="Cambria Math"/>
                          <a:ea typeface="Cambria Math"/>
                          <a:cs typeface="Times New Roman" pitchFamily="18" charset="0"/>
                        </a:rPr>
                        <m:t>(</m:t>
                      </m:r>
                      <m:r>
                        <a:rPr lang="en-US" sz="1800" b="1" i="1" smtClean="0">
                          <a:solidFill>
                            <a:schemeClr val="tx1"/>
                          </a:solidFill>
                          <a:latin typeface="Cambria Math"/>
                          <a:ea typeface="Cambria Math"/>
                          <a:cs typeface="Times New Roman" pitchFamily="18" charset="0"/>
                        </a:rPr>
                        <m:t>𝒕</m:t>
                      </m:r>
                      <m:r>
                        <a:rPr lang="en-US" sz="1800" b="1" i="1" smtClean="0">
                          <a:solidFill>
                            <a:schemeClr val="tx1"/>
                          </a:solidFill>
                          <a:latin typeface="Cambria Math"/>
                          <a:ea typeface="Cambria Math"/>
                          <a:cs typeface="Times New Roman" pitchFamily="18" charset="0"/>
                        </a:rPr>
                        <m:t>)=</m:t>
                      </m:r>
                      <m:f>
                        <m:fPr>
                          <m:ctrlPr>
                            <a:rPr lang="en-US" sz="1800" b="1" i="1" smtClean="0">
                              <a:solidFill>
                                <a:schemeClr val="tx1"/>
                              </a:solidFill>
                              <a:latin typeface="Cambria Math" panose="02040503050406030204" pitchFamily="18" charset="0"/>
                              <a:cs typeface="Times New Roman" pitchFamily="18" charset="0"/>
                            </a:rPr>
                          </m:ctrlPr>
                        </m:fPr>
                        <m:num>
                          <m:r>
                            <a:rPr lang="en-US" sz="1800" b="1" i="1" smtClean="0">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𝟏</m:t>
                          </m:r>
                          <m:r>
                            <a:rPr lang="en-US" sz="1800" b="1" i="1" smtClean="0">
                              <a:solidFill>
                                <a:schemeClr val="tx1"/>
                              </a:solidFill>
                              <a:latin typeface="Cambria Math"/>
                              <a:cs typeface="Times New Roman" pitchFamily="18" charset="0"/>
                            </a:rPr>
                            <m:t>+</m:t>
                          </m:r>
                          <m:sSup>
                            <m:sSupPr>
                              <m:ctrlPr>
                                <a:rPr lang="en-US" sz="1800" b="1" i="1" smtClean="0">
                                  <a:solidFill>
                                    <a:schemeClr val="tx1"/>
                                  </a:solidFill>
                                  <a:latin typeface="Cambria Math" panose="02040503050406030204" pitchFamily="18" charset="0"/>
                                  <a:cs typeface="Times New Roman" pitchFamily="18" charset="0"/>
                                </a:rPr>
                              </m:ctrlPr>
                            </m:sSupPr>
                            <m:e>
                              <m:r>
                                <a:rPr lang="en-US" sz="1800" b="1" i="1" smtClean="0">
                                  <a:solidFill>
                                    <a:schemeClr val="tx1"/>
                                  </a:solidFill>
                                  <a:latin typeface="Cambria Math"/>
                                  <a:cs typeface="Times New Roman" pitchFamily="18" charset="0"/>
                                </a:rPr>
                                <m:t>𝒆</m:t>
                              </m:r>
                            </m:e>
                            <m:sup>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𝒕</m:t>
                              </m:r>
                            </m:sup>
                          </m:sSup>
                        </m:den>
                      </m:f>
                    </m:oMath>
                  </m:oMathPara>
                </a14:m>
                <a:endParaRPr lang="en-US" sz="1800" b="1"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r="-653"/>
                </a:stretch>
              </a:blipFill>
            </p:spPr>
            <p:txBody>
              <a:bodyPr/>
              <a:lstStyle/>
              <a:p>
                <a:r>
                  <a:rPr lang="en-US">
                    <a:noFill/>
                  </a:rPr>
                  <a:t> </a:t>
                </a:r>
              </a:p>
            </p:txBody>
          </p:sp>
        </mc:Fallback>
      </mc:AlternateContent>
    </p:spTree>
    <p:extLst>
      <p:ext uri="{BB962C8B-B14F-4D97-AF65-F5344CB8AC3E}">
        <p14:creationId xmlns:p14="http://schemas.microsoft.com/office/powerpoint/2010/main" val="156535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Supervised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Another typical supervised learning task is </a:t>
            </a:r>
            <a:r>
              <a:rPr lang="en-US" sz="1800" b="1" dirty="0">
                <a:solidFill>
                  <a:schemeClr val="tx1"/>
                </a:solidFill>
                <a:latin typeface="Times New Roman" pitchFamily="18" charset="0"/>
                <a:cs typeface="Times New Roman" pitchFamily="18" charset="0"/>
              </a:rPr>
              <a:t>classification</a:t>
            </a:r>
            <a:r>
              <a:rPr lang="en-US" sz="1800" dirty="0">
                <a:solidFill>
                  <a:schemeClr val="tx1"/>
                </a:solidFill>
                <a:latin typeface="Times New Roman" pitchFamily="18" charset="0"/>
                <a:cs typeface="Times New Roman" pitchFamily="18" charset="0"/>
              </a:rPr>
              <a:t>. The spam filter is a good example of this: it is trained with many example emails along with their class (spam or ham), and it must learn how to classify new emails.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7543800" cy="327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913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Logistic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a:bodyPr>
              <a:lstStyle/>
              <a:p>
                <a:pPr algn="just"/>
                <a14:m>
                  <m:oMath xmlns:m="http://schemas.openxmlformats.org/officeDocument/2006/math">
                    <m:acc>
                      <m:accPr>
                        <m:chr m:val="̂"/>
                        <m:ctrlPr>
                          <a:rPr lang="en-US" sz="1800" b="1" i="1" smtClean="0">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𝟐</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becomes </a:t>
                </a:r>
                <a14:m>
                  <m:oMath xmlns:m="http://schemas.openxmlformats.org/officeDocument/2006/math">
                    <m:acc>
                      <m:accPr>
                        <m:chr m:val="̂"/>
                        <m:ctrlPr>
                          <a:rPr lang="en-US" sz="1800" b="1" i="1">
                            <a:solidFill>
                              <a:schemeClr val="tx1"/>
                            </a:solidFill>
                            <a:latin typeface="Cambria Math" panose="02040503050406030204" pitchFamily="18" charset="0"/>
                            <a:cs typeface="Times New Roman" pitchFamily="18" charset="0"/>
                          </a:rPr>
                        </m:ctrlPr>
                      </m:accPr>
                      <m:e>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sSub>
                      <m:sSubPr>
                        <m:ctrlPr>
                          <a:rPr lang="en-US" sz="1800" b="1" i="1" smtClean="0">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𝝈</m:t>
                        </m:r>
                        <m:r>
                          <a:rPr lang="en-US" sz="1800" b="1" i="1" smtClean="0">
                            <a:solidFill>
                              <a:schemeClr val="tx1"/>
                            </a:solidFill>
                            <a:latin typeface="Cambria Math"/>
                            <a:ea typeface="Cambria Math"/>
                            <a:cs typeface="Times New Roman" pitchFamily="18" charset="0"/>
                          </a:rPr>
                          <m:t>(</m:t>
                        </m:r>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𝟐</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smtClean="0">
                        <a:solidFill>
                          <a:schemeClr val="tx1"/>
                        </a:solidFill>
                        <a:latin typeface="Cambria Math"/>
                        <a:cs typeface="Times New Roman" pitchFamily="18" charset="0"/>
                      </a:rPr>
                      <m:t>)</m:t>
                    </m:r>
                  </m:oMath>
                </a14:m>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ea typeface="Cambria Math"/>
                    <a:cs typeface="Times New Roman" pitchFamily="18" charset="0"/>
                  </a:rPr>
                  <a:t>where</a:t>
                </a:r>
                <a:r>
                  <a:rPr lang="en-US" sz="1800" b="1" dirty="0">
                    <a:solidFill>
                      <a:schemeClr val="tx1"/>
                    </a:solidFill>
                    <a:ea typeface="Cambria Math"/>
                    <a:cs typeface="Times New Roman" pitchFamily="18" charset="0"/>
                  </a:rPr>
                  <a:t> </a:t>
                </a:r>
                <a14:m>
                  <m:oMath xmlns:m="http://schemas.openxmlformats.org/officeDocument/2006/math">
                    <m:r>
                      <a:rPr lang="en-US" sz="1800" b="1" i="1">
                        <a:solidFill>
                          <a:schemeClr val="tx1"/>
                        </a:solidFill>
                        <a:latin typeface="Cambria Math"/>
                        <a:ea typeface="Cambria Math"/>
                        <a:cs typeface="Times New Roman" pitchFamily="18" charset="0"/>
                      </a:rPr>
                      <m:t>𝝈</m:t>
                    </m:r>
                    <m:r>
                      <a:rPr lang="en-US" sz="1800" b="1" i="1">
                        <a:solidFill>
                          <a:schemeClr val="tx1"/>
                        </a:solidFill>
                        <a:latin typeface="Cambria Math"/>
                        <a:ea typeface="Cambria Math"/>
                        <a:cs typeface="Times New Roman" pitchFamily="18" charset="0"/>
                      </a:rPr>
                      <m:t>(</m:t>
                    </m:r>
                    <m:r>
                      <a:rPr lang="en-US" sz="1800" b="1" i="1">
                        <a:solidFill>
                          <a:schemeClr val="tx1"/>
                        </a:solidFill>
                        <a:latin typeface="Cambria Math"/>
                        <a:ea typeface="Cambria Math"/>
                        <a:cs typeface="Times New Roman" pitchFamily="18" charset="0"/>
                      </a:rPr>
                      <m:t>𝒕</m:t>
                    </m:r>
                    <m:r>
                      <a:rPr lang="en-US" sz="1800" b="1" i="1">
                        <a:solidFill>
                          <a:schemeClr val="tx1"/>
                        </a:solidFill>
                        <a:latin typeface="Cambria Math"/>
                        <a:ea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𝟏</m:t>
                        </m:r>
                        <m:r>
                          <a:rPr lang="en-US" sz="1800" b="1" i="1">
                            <a:solidFill>
                              <a:schemeClr val="tx1"/>
                            </a:solidFill>
                            <a:latin typeface="Cambria Math"/>
                            <a:cs typeface="Times New Roman" pitchFamily="18" charset="0"/>
                          </a:rPr>
                          <m:t>+</m:t>
                        </m:r>
                        <m:sSup>
                          <m:sSupPr>
                            <m:ctrlPr>
                              <a:rPr lang="en-US" sz="1800" b="1" i="1">
                                <a:solidFill>
                                  <a:schemeClr val="tx1"/>
                                </a:solidFill>
                                <a:latin typeface="Cambria Math" panose="02040503050406030204" pitchFamily="18" charset="0"/>
                                <a:cs typeface="Times New Roman" pitchFamily="18" charset="0"/>
                              </a:rPr>
                            </m:ctrlPr>
                          </m:sSupPr>
                          <m:e>
                            <m:r>
                              <a:rPr lang="en-US" sz="1800" b="1" i="1">
                                <a:solidFill>
                                  <a:schemeClr val="tx1"/>
                                </a:solidFill>
                                <a:latin typeface="Cambria Math"/>
                                <a:cs typeface="Times New Roman" pitchFamily="18" charset="0"/>
                              </a:rPr>
                              <m:t>𝒆</m:t>
                            </m:r>
                          </m:e>
                          <m:sup>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𝒕</m:t>
                            </m:r>
                          </m:sup>
                        </m:sSup>
                      </m:den>
                    </m:f>
                  </m:oMath>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function is also know as sigmoid function.</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Notice that </a:t>
                </a:r>
                <a14:m>
                  <m:oMath xmlns:m="http://schemas.openxmlformats.org/officeDocument/2006/math">
                    <m:r>
                      <a:rPr lang="en-US" sz="1800" b="1" i="1" dirty="0" smtClean="0">
                        <a:solidFill>
                          <a:schemeClr val="tx1"/>
                        </a:solidFill>
                        <a:latin typeface="Cambria Math"/>
                        <a:cs typeface="Times New Roman" pitchFamily="18" charset="0"/>
                      </a:rPr>
                      <m:t>𝝈</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𝒕</m:t>
                    </m:r>
                    <m:r>
                      <a:rPr lang="en-US" sz="1800" b="1" i="1" dirty="0" smtClean="0">
                        <a:solidFill>
                          <a:schemeClr val="tx1"/>
                        </a:solidFill>
                        <a:latin typeface="Cambria Math"/>
                        <a:cs typeface="Times New Roman" pitchFamily="18" charset="0"/>
                      </a:rPr>
                      <m:t>)&lt;</m:t>
                    </m:r>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𝟓</m:t>
                    </m:r>
                    <m:r>
                      <a:rPr lang="en-US" sz="1800" b="1" i="1" dirty="0"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when </a:t>
                </a:r>
                <a14:m>
                  <m:oMath xmlns:m="http://schemas.openxmlformats.org/officeDocument/2006/math">
                    <m:r>
                      <a:rPr lang="en-US" sz="1800" b="1" i="1" dirty="0" smtClean="0">
                        <a:solidFill>
                          <a:schemeClr val="tx1"/>
                        </a:solidFill>
                        <a:latin typeface="Cambria Math"/>
                        <a:cs typeface="Times New Roman" pitchFamily="18" charset="0"/>
                      </a:rPr>
                      <m:t>𝒕</m:t>
                    </m:r>
                    <m:r>
                      <a:rPr lang="en-US" sz="1800" b="1" i="1" dirty="0" smtClean="0">
                        <a:solidFill>
                          <a:schemeClr val="tx1"/>
                        </a:solidFill>
                        <a:latin typeface="Cambria Math"/>
                        <a:cs typeface="Times New Roman" pitchFamily="18" charset="0"/>
                      </a:rPr>
                      <m:t>&lt; </m:t>
                    </m:r>
                    <m:r>
                      <a:rPr lang="en-US" sz="1800" b="1" i="1" dirty="0" smtClean="0">
                        <a:solidFill>
                          <a:schemeClr val="tx1"/>
                        </a:solidFill>
                        <a:latin typeface="Cambria Math"/>
                        <a:cs typeface="Times New Roman" pitchFamily="18" charset="0"/>
                      </a:rPr>
                      <m:t>𝟎</m:t>
                    </m:r>
                  </m:oMath>
                </a14:m>
                <a:r>
                  <a:rPr lang="en-US" sz="1800" dirty="0">
                    <a:solidFill>
                      <a:schemeClr val="tx1"/>
                    </a:solidFill>
                    <a:latin typeface="Times New Roman" pitchFamily="18" charset="0"/>
                    <a:cs typeface="Times New Roman" pitchFamily="18" charset="0"/>
                  </a:rPr>
                  <a:t>, and </a:t>
                </a:r>
                <a14:m>
                  <m:oMath xmlns:m="http://schemas.openxmlformats.org/officeDocument/2006/math">
                    <m:r>
                      <a:rPr lang="en-US" sz="1800" b="1" i="1" dirty="0" smtClean="0">
                        <a:solidFill>
                          <a:schemeClr val="tx1"/>
                        </a:solidFill>
                        <a:latin typeface="Cambria Math"/>
                        <a:cs typeface="Times New Roman" pitchFamily="18" charset="0"/>
                      </a:rPr>
                      <m:t>𝝈</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𝒕</m:t>
                    </m:r>
                    <m:r>
                      <a:rPr lang="en-US" sz="1800" b="1" i="1" dirty="0" smtClean="0">
                        <a:solidFill>
                          <a:schemeClr val="tx1"/>
                        </a:solidFill>
                        <a:latin typeface="Cambria Math"/>
                        <a:cs typeface="Times New Roman" pitchFamily="18" charset="0"/>
                      </a:rPr>
                      <m:t>) ≥ </m:t>
                    </m:r>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𝟓</m:t>
                    </m:r>
                    <m:r>
                      <a:rPr lang="en-US" sz="1800" b="1" i="1" dirty="0"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when </a:t>
                </a:r>
                <a14:m>
                  <m:oMath xmlns:m="http://schemas.openxmlformats.org/officeDocument/2006/math">
                    <m:r>
                      <a:rPr lang="en-US" sz="1800" b="1" i="1" dirty="0" smtClean="0">
                        <a:solidFill>
                          <a:schemeClr val="tx1"/>
                        </a:solidFill>
                        <a:latin typeface="Cambria Math"/>
                        <a:cs typeface="Times New Roman" pitchFamily="18" charset="0"/>
                      </a:rPr>
                      <m:t>𝒕</m:t>
                    </m:r>
                    <m:r>
                      <a:rPr lang="en-US" sz="1800" b="1" i="1" dirty="0" smtClean="0">
                        <a:solidFill>
                          <a:schemeClr val="tx1"/>
                        </a:solidFill>
                        <a:latin typeface="Cambria Math"/>
                        <a:cs typeface="Times New Roman" pitchFamily="18" charset="0"/>
                      </a:rPr>
                      <m:t> ≥ </m:t>
                    </m:r>
                    <m:r>
                      <a:rPr lang="en-US" sz="1800" b="1" i="1" dirty="0" smtClean="0">
                        <a:solidFill>
                          <a:schemeClr val="tx1"/>
                        </a:solidFill>
                        <a:latin typeface="Cambria Math"/>
                        <a:cs typeface="Times New Roman" pitchFamily="18" charset="0"/>
                      </a:rPr>
                      <m:t>𝟎</m:t>
                    </m:r>
                  </m:oMath>
                </a14:m>
                <a:r>
                  <a:rPr lang="en-US" sz="1800" dirty="0">
                    <a:solidFill>
                      <a:schemeClr val="tx1"/>
                    </a:solidFill>
                    <a:latin typeface="Times New Roman" pitchFamily="18" charset="0"/>
                    <a:cs typeface="Times New Roman" pitchFamily="18" charset="0"/>
                  </a:rPr>
                  <a:t>, so a logistic regression model using the default threshold of </a:t>
                </a:r>
                <a:r>
                  <a:rPr lang="en-US" sz="1800" b="1" dirty="0">
                    <a:solidFill>
                      <a:schemeClr val="tx1"/>
                    </a:solidFill>
                    <a:latin typeface="Times New Roman" pitchFamily="18" charset="0"/>
                    <a:cs typeface="Times New Roman" pitchFamily="18" charset="0"/>
                  </a:rPr>
                  <a:t>50%</a:t>
                </a:r>
                <a:r>
                  <a:rPr lang="en-US" sz="1800" dirty="0">
                    <a:solidFill>
                      <a:schemeClr val="tx1"/>
                    </a:solidFill>
                    <a:latin typeface="Times New Roman" pitchFamily="18" charset="0"/>
                    <a:cs typeface="Times New Roman" pitchFamily="18" charset="0"/>
                  </a:rPr>
                  <a:t> probability predicts </a:t>
                </a:r>
                <a:r>
                  <a:rPr lang="en-US" sz="1800" b="1" dirty="0">
                    <a:solidFill>
                      <a:schemeClr val="tx1"/>
                    </a:solidFill>
                    <a:latin typeface="Times New Roman" pitchFamily="18" charset="0"/>
                    <a:cs typeface="Times New Roman" pitchFamily="18" charset="0"/>
                  </a:rPr>
                  <a:t>1</a:t>
                </a:r>
                <a:r>
                  <a:rPr lang="en-US" sz="1800" dirty="0">
                    <a:solidFill>
                      <a:schemeClr val="tx1"/>
                    </a:solidFill>
                    <a:latin typeface="Times New Roman" pitchFamily="18" charset="0"/>
                    <a:cs typeface="Times New Roman" pitchFamily="18" charset="0"/>
                  </a:rPr>
                  <a:t> if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𝟐</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is positive and </a:t>
                </a:r>
                <a:r>
                  <a:rPr lang="en-US" sz="1800" b="1" dirty="0">
                    <a:solidFill>
                      <a:schemeClr val="tx1"/>
                    </a:solidFill>
                    <a:latin typeface="Times New Roman" pitchFamily="18" charset="0"/>
                    <a:cs typeface="Times New Roman" pitchFamily="18" charset="0"/>
                  </a:rPr>
                  <a:t>0</a:t>
                </a:r>
                <a:r>
                  <a:rPr lang="en-US" sz="1800" dirty="0">
                    <a:solidFill>
                      <a:schemeClr val="tx1"/>
                    </a:solidFill>
                    <a:latin typeface="Times New Roman" pitchFamily="18" charset="0"/>
                    <a:cs typeface="Times New Roman" pitchFamily="18" charset="0"/>
                  </a:rPr>
                  <a:t> if it </a:t>
                </a: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ea typeface="Cambria Math"/>
                            <a:cs typeface="Times New Roman" pitchFamily="18" charset="0"/>
                          </a:rPr>
                          <m:t>𝜽</m:t>
                        </m:r>
                      </m:e>
                      <m:sub>
                        <m:r>
                          <a:rPr lang="en-US" sz="1800" b="1" i="1">
                            <a:solidFill>
                              <a:schemeClr val="tx1"/>
                            </a:solidFill>
                            <a:latin typeface="Cambria Math"/>
                            <a:cs typeface="Times New Roman" pitchFamily="18" charset="0"/>
                          </a:rPr>
                          <m:t>𝟐</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is negative.</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this way Logistic Regression can be used as a binary classifier. </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r="-653"/>
                </a:stretch>
              </a:blipFill>
            </p:spPr>
            <p:txBody>
              <a:bodyPr/>
              <a:lstStyle/>
              <a:p>
                <a:r>
                  <a:rPr lang="en-US">
                    <a:noFill/>
                  </a:rPr>
                  <a:t> </a:t>
                </a:r>
              </a:p>
            </p:txBody>
          </p:sp>
        </mc:Fallback>
      </mc:AlternateContent>
      <p:pic>
        <p:nvPicPr>
          <p:cNvPr id="1028" name="Picture 4" descr="https://upload.wikimedia.org/wikipedia/commons/thumb/8/88/Logistic-curve.svg/320px-Logistic-curv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43000"/>
            <a:ext cx="341831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66249" y="5776823"/>
            <a:ext cx="4572000" cy="307777"/>
          </a:xfrm>
          <a:prstGeom prst="rect">
            <a:avLst/>
          </a:prstGeom>
        </p:spPr>
        <p:txBody>
          <a:bodyPr>
            <a:spAutoFit/>
          </a:bodyPr>
          <a:lstStyle/>
          <a:p>
            <a:r>
              <a:rPr lang="en-US" sz="1400" dirty="0">
                <a:solidFill>
                  <a:schemeClr val="bg1">
                    <a:lumMod val="75000"/>
                  </a:schemeClr>
                </a:solidFill>
              </a:rPr>
              <a:t>https://en.wikipedia.org/wiki/Sigmoid_function</a:t>
            </a:r>
          </a:p>
        </p:txBody>
      </p:sp>
    </p:spTree>
    <p:extLst>
      <p:ext uri="{BB962C8B-B14F-4D97-AF65-F5344CB8AC3E}">
        <p14:creationId xmlns:p14="http://schemas.microsoft.com/office/powerpoint/2010/main" val="277887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Regression</a:t>
            </a: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Simple Linear Regression</a:t>
            </a:r>
          </a:p>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Multiple Linear Regression</a:t>
            </a:r>
          </a:p>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Polynomial Linear Regression</a:t>
            </a:r>
          </a:p>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Logistic Regression</a:t>
            </a:r>
          </a:p>
        </p:txBody>
      </p:sp>
    </p:spTree>
    <p:extLst>
      <p:ext uri="{BB962C8B-B14F-4D97-AF65-F5344CB8AC3E}">
        <p14:creationId xmlns:p14="http://schemas.microsoft.com/office/powerpoint/2010/main" val="424926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Linear regression </a:t>
            </a:r>
            <a:r>
              <a:rPr lang="en-US" sz="1800" dirty="0">
                <a:solidFill>
                  <a:schemeClr val="tx1"/>
                </a:solidFill>
                <a:latin typeface="Times New Roman" pitchFamily="18" charset="0"/>
                <a:cs typeface="Times New Roman" pitchFamily="18" charset="0"/>
              </a:rPr>
              <a:t>is a </a:t>
            </a:r>
            <a:r>
              <a:rPr lang="en-US" sz="1800" b="1" dirty="0">
                <a:solidFill>
                  <a:schemeClr val="tx1"/>
                </a:solidFill>
                <a:latin typeface="Times New Roman" pitchFamily="18" charset="0"/>
                <a:cs typeface="Times New Roman" pitchFamily="18" charset="0"/>
              </a:rPr>
              <a:t>supervised</a:t>
            </a:r>
            <a:r>
              <a:rPr lang="en-US" sz="1800" dirty="0">
                <a:solidFill>
                  <a:schemeClr val="tx1"/>
                </a:solidFill>
                <a:latin typeface="Times New Roman" pitchFamily="18" charset="0"/>
                <a:cs typeface="Times New Roman" pitchFamily="18" charset="0"/>
              </a:rPr>
              <a:t> machine learning algorithm that models the linear relationship between a </a:t>
            </a:r>
            <a:r>
              <a:rPr lang="en-US" sz="1800" b="1" dirty="0">
                <a:solidFill>
                  <a:schemeClr val="tx1"/>
                </a:solidFill>
                <a:latin typeface="Times New Roman" pitchFamily="18" charset="0"/>
                <a:cs typeface="Times New Roman" pitchFamily="18" charset="0"/>
              </a:rPr>
              <a:t>dependent</a:t>
            </a:r>
            <a:r>
              <a:rPr lang="en-US" sz="1800" dirty="0">
                <a:solidFill>
                  <a:schemeClr val="tx1"/>
                </a:solidFill>
                <a:latin typeface="Times New Roman" pitchFamily="18" charset="0"/>
                <a:cs typeface="Times New Roman" pitchFamily="18" charset="0"/>
              </a:rPr>
              <a:t> variable and one or more </a:t>
            </a:r>
            <a:r>
              <a:rPr lang="en-US" sz="1800" b="1" dirty="0">
                <a:solidFill>
                  <a:schemeClr val="tx1"/>
                </a:solidFill>
                <a:latin typeface="Times New Roman" pitchFamily="18" charset="0"/>
                <a:cs typeface="Times New Roman" pitchFamily="18" charset="0"/>
              </a:rPr>
              <a:t>independent</a:t>
            </a:r>
            <a:r>
              <a:rPr lang="en-US" sz="1800" dirty="0">
                <a:solidFill>
                  <a:schemeClr val="tx1"/>
                </a:solidFill>
                <a:latin typeface="Times New Roman" pitchFamily="18" charset="0"/>
                <a:cs typeface="Times New Roman" pitchFamily="18" charset="0"/>
              </a:rPr>
              <a:t> variables by fitting a straight line to the observed data.</a:t>
            </a:r>
          </a:p>
          <a:p>
            <a:pPr algn="just"/>
            <a:endParaRPr lang="en-US" sz="1800" dirty="0">
              <a:solidFill>
                <a:schemeClr val="tx1"/>
              </a:solidFill>
              <a:latin typeface="Times New Roman" pitchFamily="18" charset="0"/>
              <a:cs typeface="Times New Roman" pitchFamily="18" charset="0"/>
            </a:endParaRPr>
          </a:p>
        </p:txBody>
      </p:sp>
      <p:pic>
        <p:nvPicPr>
          <p:cNvPr id="3074"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945" y="220980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47945" y="6172200"/>
            <a:ext cx="4572000" cy="276999"/>
          </a:xfrm>
          <a:prstGeom prst="rect">
            <a:avLst/>
          </a:prstGeom>
        </p:spPr>
        <p:txBody>
          <a:bodyPr>
            <a:spAutoFit/>
          </a:bodyPr>
          <a:lstStyle/>
          <a:p>
            <a:r>
              <a:rPr lang="en-US" sz="1200" dirty="0">
                <a:solidFill>
                  <a:schemeClr val="bg1">
                    <a:lumMod val="75000"/>
                  </a:schemeClr>
                </a:solidFill>
              </a:rPr>
              <a:t>https://www.javatpoint.com/linear-regression-in-machine-learning</a:t>
            </a:r>
          </a:p>
        </p:txBody>
      </p:sp>
    </p:spTree>
    <p:extLst>
      <p:ext uri="{BB962C8B-B14F-4D97-AF65-F5344CB8AC3E}">
        <p14:creationId xmlns:p14="http://schemas.microsoft.com/office/powerpoint/2010/main" val="134112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Linear regression </a:t>
            </a:r>
            <a:r>
              <a:rPr lang="en-US" sz="1800" dirty="0">
                <a:solidFill>
                  <a:schemeClr val="tx1"/>
                </a:solidFill>
                <a:latin typeface="Times New Roman" pitchFamily="18" charset="0"/>
                <a:cs typeface="Times New Roman" pitchFamily="18" charset="0"/>
              </a:rPr>
              <a:t>is a </a:t>
            </a:r>
            <a:r>
              <a:rPr lang="en-US" sz="1800" b="1" dirty="0">
                <a:solidFill>
                  <a:schemeClr val="tx1"/>
                </a:solidFill>
                <a:latin typeface="Times New Roman" pitchFamily="18" charset="0"/>
                <a:cs typeface="Times New Roman" pitchFamily="18" charset="0"/>
              </a:rPr>
              <a:t>supervised</a:t>
            </a:r>
            <a:r>
              <a:rPr lang="en-US" sz="1800" dirty="0">
                <a:solidFill>
                  <a:schemeClr val="tx1"/>
                </a:solidFill>
                <a:latin typeface="Times New Roman" pitchFamily="18" charset="0"/>
                <a:cs typeface="Times New Roman" pitchFamily="18" charset="0"/>
              </a:rPr>
              <a:t> machine learning algorithm that models the linear relationship between a </a:t>
            </a:r>
            <a:r>
              <a:rPr lang="en-US" sz="1800" b="1" dirty="0">
                <a:solidFill>
                  <a:schemeClr val="tx1"/>
                </a:solidFill>
                <a:latin typeface="Times New Roman" pitchFamily="18" charset="0"/>
                <a:cs typeface="Times New Roman" pitchFamily="18" charset="0"/>
              </a:rPr>
              <a:t>dependent</a:t>
            </a:r>
            <a:r>
              <a:rPr lang="en-US" sz="1800" dirty="0">
                <a:solidFill>
                  <a:schemeClr val="tx1"/>
                </a:solidFill>
                <a:latin typeface="Times New Roman" pitchFamily="18" charset="0"/>
                <a:cs typeface="Times New Roman" pitchFamily="18" charset="0"/>
              </a:rPr>
              <a:t> variable and one or more </a:t>
            </a:r>
            <a:r>
              <a:rPr lang="en-US" sz="1800" b="1" dirty="0">
                <a:solidFill>
                  <a:schemeClr val="tx1"/>
                </a:solidFill>
                <a:latin typeface="Times New Roman" pitchFamily="18" charset="0"/>
                <a:cs typeface="Times New Roman" pitchFamily="18" charset="0"/>
              </a:rPr>
              <a:t>independent</a:t>
            </a:r>
            <a:r>
              <a:rPr lang="en-US" sz="1800" dirty="0">
                <a:solidFill>
                  <a:schemeClr val="tx1"/>
                </a:solidFill>
                <a:latin typeface="Times New Roman" pitchFamily="18" charset="0"/>
                <a:cs typeface="Times New Roman" pitchFamily="18" charset="0"/>
              </a:rPr>
              <a:t> variables by fitting a straight line to the observed data.</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When there is a single independent variable, it is referred to as S</a:t>
            </a:r>
            <a:r>
              <a:rPr lang="en-US" sz="1800" b="1" dirty="0">
                <a:solidFill>
                  <a:schemeClr val="tx1"/>
                </a:solidFill>
                <a:latin typeface="Times New Roman" pitchFamily="18" charset="0"/>
                <a:cs typeface="Times New Roman" pitchFamily="18" charset="0"/>
              </a:rPr>
              <a:t>imple Linear Regression</a:t>
            </a:r>
            <a:r>
              <a:rPr lang="en-US" sz="1800" dirty="0">
                <a:solidFill>
                  <a:schemeClr val="tx1"/>
                </a:solidFill>
                <a:latin typeface="Times New Roman" pitchFamily="18" charset="0"/>
                <a:cs typeface="Times New Roman" pitchFamily="18" charset="0"/>
              </a:rPr>
              <a:t>, whereas with multiple independent variables, it is called M</a:t>
            </a:r>
            <a:r>
              <a:rPr lang="en-US" sz="1800" b="1" dirty="0">
                <a:solidFill>
                  <a:schemeClr val="tx1"/>
                </a:solidFill>
                <a:latin typeface="Times New Roman" pitchFamily="18" charset="0"/>
                <a:cs typeface="Times New Roman" pitchFamily="18" charset="0"/>
              </a:rPr>
              <a:t>ultiple Linear Regression</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Polynomial Linear Regression is a form of regression where the relationship between the independent variable(s) and the dependent variable is modeled as a </a:t>
            </a:r>
            <a:r>
              <a:rPr lang="en-US" sz="1800" b="1" dirty="0">
                <a:solidFill>
                  <a:schemeClr val="tx1"/>
                </a:solidFill>
                <a:latin typeface="Times New Roman" pitchFamily="18" charset="0"/>
                <a:cs typeface="Times New Roman" pitchFamily="18" charset="0"/>
              </a:rPr>
              <a:t>polynomial</a:t>
            </a:r>
            <a:r>
              <a:rPr lang="en-US" sz="1800" dirty="0">
                <a:solidFill>
                  <a:schemeClr val="tx1"/>
                </a:solidFill>
                <a:latin typeface="Times New Roman" pitchFamily="18" charset="0"/>
                <a:cs typeface="Times New Roman" pitchFamily="18" charset="0"/>
              </a:rPr>
              <a:t>, but it is still considered a type of linear regression because the model is linear in terms of the coefficients.</a:t>
            </a:r>
          </a:p>
        </p:txBody>
      </p:sp>
    </p:spTree>
    <p:extLst>
      <p:ext uri="{BB962C8B-B14F-4D97-AF65-F5344CB8AC3E}">
        <p14:creationId xmlns:p14="http://schemas.microsoft.com/office/powerpoint/2010/main" val="278926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Simple 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This is the most basic form of linear regression, involving a single independent variable and a single dependent variable. The equation for simple linear regression is: </a:t>
                </a:r>
                <a14:m>
                  <m:oMath xmlns:m="http://schemas.openxmlformats.org/officeDocument/2006/math">
                    <m:r>
                      <a:rPr lang="en-US" sz="1800" b="1" i="1" smtClean="0">
                        <a:solidFill>
                          <a:schemeClr val="tx1"/>
                        </a:solidFill>
                        <a:latin typeface="Cambria Math"/>
                        <a:cs typeface="Times New Roman" pitchFamily="18" charset="0"/>
                      </a:rPr>
                      <m:t>𝒚</m:t>
                    </m:r>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𝒃</m:t>
                        </m:r>
                      </m:e>
                      <m:sub>
                        <m:r>
                          <a:rPr lang="en-US" sz="1800" b="1" i="1">
                            <a:solidFill>
                              <a:schemeClr val="tx1"/>
                            </a:solidFill>
                            <a:latin typeface="Cambria Math"/>
                            <a:cs typeface="Times New Roman" pitchFamily="18" charset="0"/>
                          </a:rPr>
                          <m:t>𝟎</m:t>
                        </m:r>
                      </m:sub>
                    </m:sSub>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𝒃</m:t>
                        </m:r>
                      </m:e>
                      <m:sub>
                        <m:r>
                          <a:rPr lang="en-US" sz="1800" b="1" i="1" smtClean="0">
                            <a:solidFill>
                              <a:schemeClr val="tx1"/>
                            </a:solidFill>
                            <a:latin typeface="Cambria Math"/>
                            <a:cs typeface="Times New Roman" pitchFamily="18" charset="0"/>
                          </a:rPr>
                          <m:t>𝟏</m:t>
                        </m:r>
                      </m:sub>
                    </m:sSub>
                    <m:r>
                      <a:rPr lang="en-US" sz="1800" b="1" i="1" smtClean="0">
                        <a:solidFill>
                          <a:schemeClr val="tx1"/>
                        </a:solidFill>
                        <a:latin typeface="Cambria Math"/>
                        <a:cs typeface="Times New Roman" pitchFamily="18" charset="0"/>
                      </a:rPr>
                      <m:t>𝒙</m:t>
                    </m:r>
                  </m:oMath>
                </a14:m>
                <a:endParaRPr lang="en-US"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where</a:t>
                </a:r>
              </a:p>
              <a:p>
                <a:pPr marL="285750" indent="-285750" algn="just">
                  <a:buFont typeface="Wingdings" pitchFamily="2" charset="2"/>
                  <a:buChar char="§"/>
                </a:pPr>
                <a:r>
                  <a:rPr lang="en-US" sz="1800" dirty="0">
                    <a:solidFill>
                      <a:schemeClr val="tx1"/>
                    </a:solidFill>
                    <a:latin typeface="Times New Roman" pitchFamily="18" charset="0"/>
                    <a:cs typeface="Times New Roman" pitchFamily="18" charset="0"/>
                  </a:rPr>
                  <a:t>y is the dependent variable</a:t>
                </a:r>
              </a:p>
              <a:p>
                <a:pPr marL="285750" indent="-285750" algn="just">
                  <a:buFont typeface="Wingdings" pitchFamily="2" charset="2"/>
                  <a:buChar char="§"/>
                </a:pPr>
                <a:r>
                  <a:rPr lang="en-US" sz="1800" dirty="0">
                    <a:solidFill>
                      <a:schemeClr val="tx1"/>
                    </a:solidFill>
                    <a:latin typeface="Times New Roman" pitchFamily="18" charset="0"/>
                    <a:cs typeface="Times New Roman" pitchFamily="18" charset="0"/>
                  </a:rPr>
                  <a:t>x is the independent variable</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𝒃</m:t>
                        </m:r>
                      </m:e>
                      <m:sub>
                        <m:r>
                          <a:rPr lang="en-US" sz="1800" b="1" i="1">
                            <a:solidFill>
                              <a:schemeClr val="tx1"/>
                            </a:solidFill>
                            <a:latin typeface="Cambria Math"/>
                            <a:cs typeface="Times New Roman" pitchFamily="18" charset="0"/>
                          </a:rPr>
                          <m:t>𝟎</m:t>
                        </m:r>
                      </m:sub>
                    </m:sSub>
                  </m:oMath>
                </a14:m>
                <a:r>
                  <a:rPr lang="en-US" sz="1800" dirty="0">
                    <a:solidFill>
                      <a:schemeClr val="tx1"/>
                    </a:solidFill>
                    <a:latin typeface="Times New Roman" pitchFamily="18" charset="0"/>
                    <a:cs typeface="Times New Roman" pitchFamily="18" charset="0"/>
                  </a:rPr>
                  <a:t> is the intercept</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𝒃</m:t>
                        </m:r>
                      </m:e>
                      <m:sub>
                        <m:r>
                          <a:rPr lang="en-US" sz="1800" b="1" i="1" smtClean="0">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 is the slope</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57302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Multiple 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This involves multiple independent variables and a single dependent variable. The equation for simple linear regression is: </a:t>
                </a:r>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a:cs typeface="Times New Roman" pitchFamily="18" charset="0"/>
                        </a:rPr>
                        <m:t>𝒚</m:t>
                      </m:r>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𝒃</m:t>
                          </m:r>
                        </m:e>
                        <m:sub>
                          <m:r>
                            <a:rPr lang="en-US" sz="1800" b="1" i="1">
                              <a:solidFill>
                                <a:schemeClr val="tx1"/>
                              </a:solidFill>
                              <a:latin typeface="Cambria Math"/>
                              <a:cs typeface="Times New Roman" pitchFamily="18" charset="0"/>
                            </a:rPr>
                            <m:t>𝟎</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𝒃</m:t>
                          </m:r>
                        </m:e>
                        <m:sub>
                          <m:r>
                            <a:rPr lang="en-US" sz="1800" b="1" i="1">
                              <a:solidFill>
                                <a:schemeClr val="tx1"/>
                              </a:solidFill>
                              <a:latin typeface="Cambria Math"/>
                              <a:cs typeface="Times New Roman" pitchFamily="18" charset="0"/>
                            </a:rPr>
                            <m:t>𝟏</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𝟏</m:t>
                          </m:r>
                        </m:sub>
                      </m:sSub>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𝒃</m:t>
                          </m:r>
                        </m:e>
                        <m:sub>
                          <m:r>
                            <a:rPr lang="en-US" sz="1800" b="1" i="1" smtClean="0">
                              <a:solidFill>
                                <a:schemeClr val="tx1"/>
                              </a:solidFill>
                              <a:latin typeface="Cambria Math"/>
                              <a:cs typeface="Times New Roman" pitchFamily="18" charset="0"/>
                            </a:rPr>
                            <m:t>𝟐</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𝟐</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𝒃</m:t>
                          </m:r>
                        </m:e>
                        <m:sub>
                          <m:r>
                            <a:rPr lang="en-US" sz="1800" b="1" i="1" smtClean="0">
                              <a:solidFill>
                                <a:schemeClr val="tx1"/>
                              </a:solidFill>
                              <a:latin typeface="Cambria Math"/>
                              <a:cs typeface="Times New Roman" pitchFamily="18" charset="0"/>
                            </a:rPr>
                            <m:t>𝟑</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𝟑</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𝒃</m:t>
                          </m:r>
                        </m:e>
                        <m:sub>
                          <m:r>
                            <a:rPr lang="en-US" sz="1800" b="1" i="1" smtClean="0">
                              <a:solidFill>
                                <a:schemeClr val="tx1"/>
                              </a:solidFill>
                              <a:latin typeface="Cambria Math"/>
                              <a:cs typeface="Times New Roman" pitchFamily="18" charset="0"/>
                            </a:rPr>
                            <m:t>𝒏</m:t>
                          </m:r>
                        </m:sub>
                      </m:sSub>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𝒏</m:t>
                          </m:r>
                        </m:sub>
                      </m:sSub>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where</a:t>
                </a:r>
              </a:p>
              <a:p>
                <a:pPr marL="285750" indent="-285750" algn="just">
                  <a:buFont typeface="Wingdings" pitchFamily="2" charset="2"/>
                  <a:buChar char="§"/>
                </a:pPr>
                <a:r>
                  <a:rPr lang="en-US" sz="1800" dirty="0">
                    <a:solidFill>
                      <a:schemeClr val="tx1"/>
                    </a:solidFill>
                    <a:latin typeface="Times New Roman" pitchFamily="18" charset="0"/>
                    <a:cs typeface="Times New Roman" pitchFamily="18" charset="0"/>
                  </a:rPr>
                  <a:t>y is the dependent variable</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𝟏</m:t>
                        </m:r>
                      </m:sub>
                    </m:sSub>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𝟐</m:t>
                        </m:r>
                      </m:sub>
                    </m:sSub>
                    <m:r>
                      <a:rPr lang="en-US" sz="1800" b="1" i="1" smtClean="0">
                        <a:solidFill>
                          <a:schemeClr val="tx1"/>
                        </a:solidFill>
                        <a:latin typeface="Cambria Math"/>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𝒏</m:t>
                        </m:r>
                      </m:sub>
                    </m:sSub>
                    <m:r>
                      <a:rPr lang="en-US" sz="1800" b="1" i="1"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are the independent variables</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a:solidFill>
                              <a:schemeClr val="tx1"/>
                            </a:solidFill>
                            <a:latin typeface="Cambria Math"/>
                            <a:cs typeface="Times New Roman" pitchFamily="18" charset="0"/>
                          </a:rPr>
                          <m:t>𝒃</m:t>
                        </m:r>
                      </m:e>
                      <m:sub>
                        <m:r>
                          <a:rPr lang="en-US" sz="1800" b="1" i="1">
                            <a:solidFill>
                              <a:schemeClr val="tx1"/>
                            </a:solidFill>
                            <a:latin typeface="Cambria Math"/>
                            <a:cs typeface="Times New Roman" pitchFamily="18" charset="0"/>
                          </a:rPr>
                          <m:t>𝟎</m:t>
                        </m:r>
                      </m:sub>
                    </m:sSub>
                  </m:oMath>
                </a14:m>
                <a:r>
                  <a:rPr lang="en-US" sz="1800" dirty="0">
                    <a:solidFill>
                      <a:schemeClr val="tx1"/>
                    </a:solidFill>
                    <a:latin typeface="Times New Roman" pitchFamily="18" charset="0"/>
                    <a:cs typeface="Times New Roman" pitchFamily="18" charset="0"/>
                  </a:rPr>
                  <a:t> is the intercept</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cs typeface="Times New Roman" pitchFamily="18" charset="0"/>
                          </a:rPr>
                          <m:t>𝒃</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cs typeface="Times New Roman" pitchFamily="18" charset="0"/>
                          </a:rPr>
                          <m:t>𝒃</m:t>
                        </m:r>
                      </m:e>
                      <m:sub>
                        <m:r>
                          <a:rPr lang="en-US" sz="1800" b="1" i="1">
                            <a:solidFill>
                              <a:schemeClr val="tx1"/>
                            </a:solidFill>
                            <a:latin typeface="Cambria Math"/>
                            <a:cs typeface="Times New Roman" pitchFamily="18" charset="0"/>
                          </a:rPr>
                          <m:t>𝟐</m:t>
                        </m:r>
                      </m:sub>
                    </m:sSub>
                    <m:r>
                      <a:rPr lang="en-US" sz="1800" b="1" i="1">
                        <a:solidFill>
                          <a:schemeClr val="tx1"/>
                        </a:solidFill>
                        <a:latin typeface="Cambria Math"/>
                        <a:cs typeface="Times New Roman" pitchFamily="18" charset="0"/>
                      </a:rPr>
                      <m:t>, …,</m:t>
                    </m:r>
                    <m:sSub>
                      <m:sSubPr>
                        <m:ctrlPr>
                          <a:rPr lang="en-US" sz="1800" b="1" i="1">
                            <a:solidFill>
                              <a:schemeClr val="tx1"/>
                            </a:solidFill>
                            <a:latin typeface="Cambria Math" panose="02040503050406030204" pitchFamily="18" charset="0"/>
                            <a:cs typeface="Times New Roman" pitchFamily="18" charset="0"/>
                          </a:rPr>
                        </m:ctrlPr>
                      </m:sSubPr>
                      <m:e>
                        <m:r>
                          <a:rPr lang="en-US" sz="1800" b="1" i="1" smtClean="0">
                            <a:solidFill>
                              <a:schemeClr val="tx1"/>
                            </a:solidFill>
                            <a:latin typeface="Cambria Math"/>
                            <a:cs typeface="Times New Roman" pitchFamily="18" charset="0"/>
                          </a:rPr>
                          <m:t>𝒃</m:t>
                        </m:r>
                      </m:e>
                      <m:sub>
                        <m:r>
                          <a:rPr lang="en-US" sz="1800" b="1" i="1">
                            <a:solidFill>
                              <a:schemeClr val="tx1"/>
                            </a:solidFill>
                            <a:latin typeface="Cambria Math"/>
                            <a:cs typeface="Times New Roman" pitchFamily="18" charset="0"/>
                          </a:rPr>
                          <m:t>𝒏</m:t>
                        </m:r>
                      </m:sub>
                    </m:sSub>
                    <m:r>
                      <a:rPr lang="en-US" sz="1800" b="1" i="1"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 are the slopes</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126631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objective of the algorithm is to determine the </a:t>
            </a:r>
            <a:r>
              <a:rPr lang="en-US" sz="1800" b="1" dirty="0">
                <a:solidFill>
                  <a:schemeClr val="tx1"/>
                </a:solidFill>
                <a:latin typeface="Times New Roman" pitchFamily="18" charset="0"/>
                <a:cs typeface="Times New Roman" pitchFamily="18" charset="0"/>
              </a:rPr>
              <a:t>best-fit line equation </a:t>
            </a:r>
            <a:r>
              <a:rPr lang="en-US" sz="1800" dirty="0">
                <a:solidFill>
                  <a:schemeClr val="tx1"/>
                </a:solidFill>
                <a:latin typeface="Times New Roman" pitchFamily="18" charset="0"/>
                <a:cs typeface="Times New Roman" pitchFamily="18" charset="0"/>
              </a:rPr>
              <a:t>that can predict values based on the independent variables.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regression, a dataset with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and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values is provided, and these values are used to </a:t>
            </a:r>
            <a:r>
              <a:rPr lang="en-US" sz="1800" b="1" dirty="0">
                <a:solidFill>
                  <a:schemeClr val="tx1"/>
                </a:solidFill>
                <a:latin typeface="Times New Roman" pitchFamily="18" charset="0"/>
                <a:cs typeface="Times New Roman" pitchFamily="18" charset="0"/>
              </a:rPr>
              <a:t>train</a:t>
            </a:r>
            <a:r>
              <a:rPr lang="en-US" sz="1800" dirty="0">
                <a:solidFill>
                  <a:schemeClr val="tx1"/>
                </a:solidFill>
                <a:latin typeface="Times New Roman" pitchFamily="18" charset="0"/>
                <a:cs typeface="Times New Roman" pitchFamily="18" charset="0"/>
              </a:rPr>
              <a:t> a function. Once trained, this function can be applied to predict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for an </a:t>
            </a:r>
            <a:r>
              <a:rPr lang="en-US" sz="1800" b="1" dirty="0">
                <a:solidFill>
                  <a:schemeClr val="tx1"/>
                </a:solidFill>
                <a:latin typeface="Times New Roman" pitchFamily="18" charset="0"/>
                <a:cs typeface="Times New Roman" pitchFamily="18" charset="0"/>
              </a:rPr>
              <a:t>unknown X</a:t>
            </a:r>
            <a:r>
              <a:rPr lang="en-US" sz="1800" dirty="0">
                <a:solidFill>
                  <a:schemeClr val="tx1"/>
                </a:solidFill>
                <a:latin typeface="Times New Roman" pitchFamily="18" charset="0"/>
                <a:cs typeface="Times New Roman" pitchFamily="18" charset="0"/>
              </a:rPr>
              <a: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regression, the goal is to estimate the value of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meaning a function is needed that predicts the continuous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value given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as the independent variable(s).</a:t>
            </a:r>
          </a:p>
        </p:txBody>
      </p:sp>
    </p:spTree>
    <p:extLst>
      <p:ext uri="{BB962C8B-B14F-4D97-AF65-F5344CB8AC3E}">
        <p14:creationId xmlns:p14="http://schemas.microsoft.com/office/powerpoint/2010/main" val="89101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W</a:t>
            </a:r>
            <a:r>
              <a:rPr lang="en-US" sz="1800" b="1" dirty="0">
                <a:solidFill>
                  <a:schemeClr val="tx1"/>
                </a:solidFill>
                <a:latin typeface="Times New Roman" pitchFamily="18" charset="0"/>
                <a:cs typeface="Times New Roman" pitchFamily="18" charset="0"/>
              </a:rPr>
              <a:t>hat is the best Fit Line?</a:t>
            </a:r>
          </a:p>
          <a:p>
            <a:pPr algn="just"/>
            <a:r>
              <a:rPr lang="en-US" sz="1800" dirty="0">
                <a:solidFill>
                  <a:schemeClr val="tx1"/>
                </a:solidFill>
                <a:latin typeface="Times New Roman" pitchFamily="18" charset="0"/>
                <a:cs typeface="Times New Roman" pitchFamily="18" charset="0"/>
              </a:rPr>
              <a:t>The main goal of using linear regression is to find the best-fit line, which </a:t>
            </a:r>
            <a:r>
              <a:rPr lang="en-US" sz="1800" b="1" dirty="0">
                <a:solidFill>
                  <a:schemeClr val="tx1"/>
                </a:solidFill>
                <a:latin typeface="Times New Roman" pitchFamily="18" charset="0"/>
                <a:cs typeface="Times New Roman" pitchFamily="18" charset="0"/>
              </a:rPr>
              <a:t>minimizes the error </a:t>
            </a:r>
            <a:r>
              <a:rPr lang="en-US" sz="1800" dirty="0">
                <a:solidFill>
                  <a:schemeClr val="tx1"/>
                </a:solidFill>
                <a:latin typeface="Times New Roman" pitchFamily="18" charset="0"/>
                <a:cs typeface="Times New Roman" pitchFamily="18" charset="0"/>
              </a:rPr>
              <a:t>between the predicted and actual values. The best-fit line will have the least amount of error. </a:t>
            </a:r>
          </a:p>
          <a:p>
            <a:pPr algn="just"/>
            <a:r>
              <a:rPr lang="en-US" sz="1800" dirty="0">
                <a:solidFill>
                  <a:schemeClr val="tx1"/>
                </a:solidFill>
                <a:latin typeface="Times New Roman" pitchFamily="18" charset="0"/>
                <a:cs typeface="Times New Roman" pitchFamily="18" charset="0"/>
              </a:rPr>
              <a:t>The equation of the best-fit line represents the relationship between the dependent and independent variables, with the slope indicating how much the dependent variable changes in response to a unit change in the independent variable(s).</a:t>
            </a:r>
          </a:p>
        </p:txBody>
      </p:sp>
      <p:pic>
        <p:nvPicPr>
          <p:cNvPr id="4098"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29000"/>
            <a:ext cx="4982774"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90800" y="6399311"/>
            <a:ext cx="4572000" cy="307777"/>
          </a:xfrm>
          <a:prstGeom prst="rect">
            <a:avLst/>
          </a:prstGeom>
        </p:spPr>
        <p:txBody>
          <a:bodyPr>
            <a:spAutoFit/>
          </a:bodyPr>
          <a:lstStyle/>
          <a:p>
            <a:r>
              <a:rPr lang="en-US" sz="1400" dirty="0">
                <a:solidFill>
                  <a:schemeClr val="bg1">
                    <a:lumMod val="75000"/>
                  </a:schemeClr>
                </a:solidFill>
              </a:rPr>
              <a:t>https://www.geeksforgeeks.org/ml-linear-regression/</a:t>
            </a:r>
          </a:p>
        </p:txBody>
      </p:sp>
    </p:spTree>
    <p:extLst>
      <p:ext uri="{BB962C8B-B14F-4D97-AF65-F5344CB8AC3E}">
        <p14:creationId xmlns:p14="http://schemas.microsoft.com/office/powerpoint/2010/main" val="3392356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1509</Words>
  <Application>Microsoft Office PowerPoint</Application>
  <PresentationFormat>On-screen Show (4:3)</PresentationFormat>
  <Paragraphs>211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Times New Roman</vt:lpstr>
      <vt:lpstr>Wingdings</vt:lpstr>
      <vt:lpstr>Office Theme</vt:lpstr>
      <vt:lpstr>Supervised Learning: Regression</vt:lpstr>
      <vt:lpstr>Supervised Learning</vt:lpstr>
      <vt:lpstr>Regression</vt:lpstr>
      <vt:lpstr>Linear Regression</vt:lpstr>
      <vt:lpstr>Linear Regression</vt:lpstr>
      <vt:lpstr>Simple Linear Regression</vt:lpstr>
      <vt:lpstr>Multiple 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Logistic Regression</vt:lpstr>
      <vt:lpstr>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 Uddin</cp:lastModifiedBy>
  <cp:revision>203</cp:revision>
  <dcterms:created xsi:type="dcterms:W3CDTF">2024-10-19T07:49:00Z</dcterms:created>
  <dcterms:modified xsi:type="dcterms:W3CDTF">2024-10-29T02:19:21Z</dcterms:modified>
</cp:coreProperties>
</file>