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xls" ContentType="application/vnd.ms-exce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86" r:id="rId4"/>
    <p:sldId id="289" r:id="rId5"/>
    <p:sldId id="290" r:id="rId6"/>
    <p:sldId id="291" r:id="rId7"/>
    <p:sldId id="293" r:id="rId8"/>
    <p:sldId id="294" r:id="rId9"/>
    <p:sldId id="295" r:id="rId10"/>
    <p:sldId id="296" r:id="rId11"/>
    <p:sldId id="297" r:id="rId12"/>
    <p:sldId id="298" r:id="rId13"/>
    <p:sldId id="292" r:id="rId14"/>
    <p:sldId id="288" r:id="rId15"/>
    <p:sldId id="299" r:id="rId16"/>
    <p:sldId id="300" r:id="rId17"/>
    <p:sldId id="301" r:id="rId18"/>
    <p:sldId id="333" r:id="rId19"/>
    <p:sldId id="303" r:id="rId20"/>
    <p:sldId id="304" r:id="rId21"/>
    <p:sldId id="305" r:id="rId22"/>
    <p:sldId id="308" r:id="rId23"/>
    <p:sldId id="309" r:id="rId24"/>
    <p:sldId id="307" r:id="rId25"/>
    <p:sldId id="310" r:id="rId26"/>
    <p:sldId id="311" r:id="rId27"/>
    <p:sldId id="306" r:id="rId28"/>
    <p:sldId id="312" r:id="rId29"/>
    <p:sldId id="313" r:id="rId30"/>
    <p:sldId id="318" r:id="rId31"/>
    <p:sldId id="320" r:id="rId32"/>
    <p:sldId id="321" r:id="rId33"/>
    <p:sldId id="322" r:id="rId34"/>
    <p:sldId id="319" r:id="rId35"/>
    <p:sldId id="338" r:id="rId36"/>
    <p:sldId id="323" r:id="rId37"/>
    <p:sldId id="337" r:id="rId38"/>
    <p:sldId id="331" r:id="rId39"/>
    <p:sldId id="332" r:id="rId40"/>
    <p:sldId id="334" r:id="rId41"/>
    <p:sldId id="335" r:id="rId42"/>
    <p:sldId id="33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7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2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3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9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8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5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6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9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3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2C4CB-14E1-43EC-9E25-77CFC75FDBE0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5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WvzjLHrb2Yf0ocPfUPUAIL7lYTIAvGwl?usp=sharing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Microsoft_Excel_97-2003_Worksheet1.xls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Excel_97-2003_Worksheet2.xls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3.xls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1.jpeg"/><Relationship Id="rId4" Type="http://schemas.openxmlformats.org/officeDocument/2006/relationships/image" Target="../media/image2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Supervised Learning: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machine learning is a type of supervised learning where the goal is to categorize or classify data points into predefined classes or labels.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Given input data (features), a classification algorithm learns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mapping function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that assigns a label (or class) to each data point based on the training data. It is used when the output variable is categorical, meaning it falls into one of several distinct categories.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Examples of Classification Algorithms: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Logistic Regression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K-Nearest Neighbors (KNN)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Naive Bayes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Support Vector Machine (SVM)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Random Forest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Neural Networks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234" y="3598553"/>
            <a:ext cx="5227966" cy="2268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884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3BFCEB6-61ED-B495-6B89-CE0F6C947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F7D108-49D8-6D28-8EFA-05BD5791D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Classification : KNN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E9321AB-85B0-939E-3362-D8030F031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of KNN:</a:t>
            </a: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15618E48-CAD2-1A09-9EDF-0933CA0AE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623518"/>
              </p:ext>
            </p:extLst>
          </p:nvPr>
        </p:nvGraphicFramePr>
        <p:xfrm>
          <a:off x="685800" y="1918335"/>
          <a:ext cx="550030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310">
                  <a:extLst>
                    <a:ext uri="{9D8B030D-6E8A-4147-A177-3AD203B41FA5}">
                      <a16:colId xmlns:a16="http://schemas.microsoft.com/office/drawing/2014/main" xmlns="" val="1578106174"/>
                    </a:ext>
                  </a:extLst>
                </a:gridCol>
                <a:gridCol w="1370203">
                  <a:extLst>
                    <a:ext uri="{9D8B030D-6E8A-4147-A177-3AD203B41FA5}">
                      <a16:colId xmlns:a16="http://schemas.microsoft.com/office/drawing/2014/main" xmlns="" val="834031461"/>
                    </a:ext>
                  </a:extLst>
                </a:gridCol>
                <a:gridCol w="1448372">
                  <a:extLst>
                    <a:ext uri="{9D8B030D-6E8A-4147-A177-3AD203B41FA5}">
                      <a16:colId xmlns:a16="http://schemas.microsoft.com/office/drawing/2014/main" xmlns="" val="3967457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94978085"/>
                    </a:ext>
                  </a:extLst>
                </a:gridCol>
                <a:gridCol w="708343">
                  <a:extLst>
                    <a:ext uri="{9D8B030D-6E8A-4147-A177-3AD203B41FA5}">
                      <a16:colId xmlns:a16="http://schemas.microsoft.com/office/drawing/2014/main" xmlns="" val="2338902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Height (cm)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Weight (KG)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21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339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20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252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5368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006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413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6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088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1610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9317720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xmlns="" id="{BEF90EC4-CF0F-A1F1-CFD4-7C6ABCF0324D}"/>
              </a:ext>
            </a:extLst>
          </p:cNvPr>
          <p:cNvSpPr/>
          <p:nvPr/>
        </p:nvSpPr>
        <p:spPr>
          <a:xfrm>
            <a:off x="6324600" y="2362200"/>
            <a:ext cx="457200" cy="9906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12DC1CD-6F0C-4467-641C-03169C1ED117}"/>
              </a:ext>
            </a:extLst>
          </p:cNvPr>
          <p:cNvSpPr txBox="1"/>
          <p:nvPr/>
        </p:nvSpPr>
        <p:spPr>
          <a:xfrm>
            <a:off x="6781800" y="2672834"/>
            <a:ext cx="83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K=3</a:t>
            </a:r>
          </a:p>
        </p:txBody>
      </p:sp>
    </p:spTree>
    <p:extLst>
      <p:ext uri="{BB962C8B-B14F-4D97-AF65-F5344CB8AC3E}">
        <p14:creationId xmlns:p14="http://schemas.microsoft.com/office/powerpoint/2010/main" val="1737511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E5B702E-FD4C-64E6-91DC-330D04544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C24EBE-1A79-E9AD-8399-EAAA4F581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Classification : KNN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BD124D9-781E-F20F-F1A9-CC7AE43DE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of KNN:</a:t>
            </a: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3BD0BEED-F4E1-AC89-E0D5-91AF1B08A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777054"/>
              </p:ext>
            </p:extLst>
          </p:nvPr>
        </p:nvGraphicFramePr>
        <p:xfrm>
          <a:off x="685800" y="1918335"/>
          <a:ext cx="550030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310">
                  <a:extLst>
                    <a:ext uri="{9D8B030D-6E8A-4147-A177-3AD203B41FA5}">
                      <a16:colId xmlns:a16="http://schemas.microsoft.com/office/drawing/2014/main" xmlns="" val="1578106174"/>
                    </a:ext>
                  </a:extLst>
                </a:gridCol>
                <a:gridCol w="1370203">
                  <a:extLst>
                    <a:ext uri="{9D8B030D-6E8A-4147-A177-3AD203B41FA5}">
                      <a16:colId xmlns:a16="http://schemas.microsoft.com/office/drawing/2014/main" xmlns="" val="834031461"/>
                    </a:ext>
                  </a:extLst>
                </a:gridCol>
                <a:gridCol w="1448372">
                  <a:extLst>
                    <a:ext uri="{9D8B030D-6E8A-4147-A177-3AD203B41FA5}">
                      <a16:colId xmlns:a16="http://schemas.microsoft.com/office/drawing/2014/main" xmlns="" val="3967457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94978085"/>
                    </a:ext>
                  </a:extLst>
                </a:gridCol>
                <a:gridCol w="708343">
                  <a:extLst>
                    <a:ext uri="{9D8B030D-6E8A-4147-A177-3AD203B41FA5}">
                      <a16:colId xmlns:a16="http://schemas.microsoft.com/office/drawing/2014/main" xmlns="" val="2338902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Height (cm)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Weight (KG)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21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339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20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252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Underweight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5368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006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413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6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088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1610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9317720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xmlns="" id="{959F6993-6F5B-4483-4ADB-F62C220C9C01}"/>
              </a:ext>
            </a:extLst>
          </p:cNvPr>
          <p:cNvSpPr/>
          <p:nvPr/>
        </p:nvSpPr>
        <p:spPr>
          <a:xfrm>
            <a:off x="6324600" y="2362199"/>
            <a:ext cx="457200" cy="1453635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56683AA-A41B-48D4-EB2B-8E5A5969A1C4}"/>
              </a:ext>
            </a:extLst>
          </p:cNvPr>
          <p:cNvSpPr txBox="1"/>
          <p:nvPr/>
        </p:nvSpPr>
        <p:spPr>
          <a:xfrm>
            <a:off x="6781800" y="2895600"/>
            <a:ext cx="83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K=4</a:t>
            </a:r>
          </a:p>
        </p:txBody>
      </p:sp>
    </p:spTree>
    <p:extLst>
      <p:ext uri="{BB962C8B-B14F-4D97-AF65-F5344CB8AC3E}">
        <p14:creationId xmlns:p14="http://schemas.microsoft.com/office/powerpoint/2010/main" val="4200410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85CFD8D-A9B2-A8BE-248B-4C2251BB7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134862-3477-EEF3-8160-ECDC23DC5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Classification : KNN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566F1B9-8253-C021-77D9-1BDF92B1B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of KNN:</a:t>
            </a: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8D8175A7-5C74-9F18-9E93-DE90CEA4D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618843"/>
              </p:ext>
            </p:extLst>
          </p:nvPr>
        </p:nvGraphicFramePr>
        <p:xfrm>
          <a:off x="685800" y="1918335"/>
          <a:ext cx="550030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310">
                  <a:extLst>
                    <a:ext uri="{9D8B030D-6E8A-4147-A177-3AD203B41FA5}">
                      <a16:colId xmlns:a16="http://schemas.microsoft.com/office/drawing/2014/main" xmlns="" val="1578106174"/>
                    </a:ext>
                  </a:extLst>
                </a:gridCol>
                <a:gridCol w="1370203">
                  <a:extLst>
                    <a:ext uri="{9D8B030D-6E8A-4147-A177-3AD203B41FA5}">
                      <a16:colId xmlns:a16="http://schemas.microsoft.com/office/drawing/2014/main" xmlns="" val="834031461"/>
                    </a:ext>
                  </a:extLst>
                </a:gridCol>
                <a:gridCol w="1448372">
                  <a:extLst>
                    <a:ext uri="{9D8B030D-6E8A-4147-A177-3AD203B41FA5}">
                      <a16:colId xmlns:a16="http://schemas.microsoft.com/office/drawing/2014/main" xmlns="" val="3967457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94978085"/>
                    </a:ext>
                  </a:extLst>
                </a:gridCol>
                <a:gridCol w="708343">
                  <a:extLst>
                    <a:ext uri="{9D8B030D-6E8A-4147-A177-3AD203B41FA5}">
                      <a16:colId xmlns:a16="http://schemas.microsoft.com/office/drawing/2014/main" xmlns="" val="2338902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Height (cm)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Weight (KG)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21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339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20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252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Underweight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5368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Underweight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006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413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6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088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1610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9317720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xmlns="" id="{5FD02436-660F-4F0C-4268-FD7883E86269}"/>
              </a:ext>
            </a:extLst>
          </p:cNvPr>
          <p:cNvSpPr/>
          <p:nvPr/>
        </p:nvSpPr>
        <p:spPr>
          <a:xfrm>
            <a:off x="6324600" y="2362199"/>
            <a:ext cx="457200" cy="1752601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F159376-9248-776C-C9A4-69AF93AA1BFA}"/>
              </a:ext>
            </a:extLst>
          </p:cNvPr>
          <p:cNvSpPr txBox="1"/>
          <p:nvPr/>
        </p:nvSpPr>
        <p:spPr>
          <a:xfrm>
            <a:off x="6781800" y="3059668"/>
            <a:ext cx="83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K=5</a:t>
            </a:r>
          </a:p>
        </p:txBody>
      </p:sp>
    </p:spTree>
    <p:extLst>
      <p:ext uri="{BB962C8B-B14F-4D97-AF65-F5344CB8AC3E}">
        <p14:creationId xmlns:p14="http://schemas.microsoft.com/office/powerpoint/2010/main" val="2365000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Classification : KNN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KNN Code: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https://colab.research.google.com/drive/1WvzjLHrb2Yf0ocPfUPUAIL7lYTIAvGwl?usp=sharing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266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Classification : KNN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Disadvantages of KNN:</a:t>
            </a: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Computationally Expensive: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the size of the dataset increases, the algorithm becomes slow because it has to calculate the distance for each test point with every training point.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Sensitive to Noisy Data: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Outliers or irrelevant features can significantly affect predictions.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Feature Scaling Required: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Since KNN relies on distance calculations, features must be scaled properly to prevent features with larger ranges from dominating the distance calculation.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Memory-Intensive: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algorithm needs to store the entire training dataset, making it less memory-efficient for large datasets.</a:t>
            </a:r>
          </a:p>
        </p:txBody>
      </p:sp>
    </p:spTree>
    <p:extLst>
      <p:ext uri="{BB962C8B-B14F-4D97-AF65-F5344CB8AC3E}">
        <p14:creationId xmlns:p14="http://schemas.microsoft.com/office/powerpoint/2010/main" val="979955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20C1C3D-3599-8613-3DC7-239C7E7BD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DD8D9B-3532-09DE-3201-EE78B3042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Classification : Decision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0281CB-21B3-87AE-FB2E-76DEE75E7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a popular supervised machine learning algorithm used for both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regression tasks. They work by learning simple decision rules inferred from the data features to predict a target label.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Decision Tree is structured as a tree where each node represents a decision based on a feature of the data, and each branch represents an outcome of that decision.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root node is the topmost node, representing the first decision.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internal nodes are decision points, splitting based on feature values.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Leaf nodes are the endpoints representing the final prediction or output.</a:t>
            </a:r>
          </a:p>
        </p:txBody>
      </p:sp>
    </p:spTree>
    <p:extLst>
      <p:ext uri="{BB962C8B-B14F-4D97-AF65-F5344CB8AC3E}">
        <p14:creationId xmlns:p14="http://schemas.microsoft.com/office/powerpoint/2010/main" val="1262064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E57E31C-6104-8D07-7A91-321DD4B3E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ED8F68-23DD-7B88-7117-6C5FA46A2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Classification : Decision Tree</a:t>
            </a:r>
          </a:p>
        </p:txBody>
      </p:sp>
      <p:graphicFrame>
        <p:nvGraphicFramePr>
          <p:cNvPr id="4" name="Object 1024">
            <a:extLst>
              <a:ext uri="{FF2B5EF4-FFF2-40B4-BE49-F238E27FC236}">
                <a16:creationId xmlns:a16="http://schemas.microsoft.com/office/drawing/2014/main" xmlns="" id="{18005720-4F9D-8B5E-C4DF-1395E7CB81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6492392"/>
              </p:ext>
            </p:extLst>
          </p:nvPr>
        </p:nvGraphicFramePr>
        <p:xfrm>
          <a:off x="228600" y="990600"/>
          <a:ext cx="3951287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Worksheet" r:id="rId3" imgW="5772150" imgH="4457700" progId="Excel.Sheet.8">
                  <p:embed/>
                </p:oleObj>
              </mc:Choice>
              <mc:Fallback>
                <p:oleObj name="Worksheet" r:id="rId3" imgW="5772150" imgH="4457700" progId="Excel.Sheet.8">
                  <p:embed/>
                  <p:pic>
                    <p:nvPicPr>
                      <p:cNvPr id="5125" name="Object 1024">
                        <a:extLst>
                          <a:ext uri="{FF2B5EF4-FFF2-40B4-BE49-F238E27FC236}">
                            <a16:creationId xmlns:a16="http://schemas.microsoft.com/office/drawing/2014/main" xmlns="" id="{FCE77FEC-B384-9934-C8EA-8CA677F8971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90600"/>
                        <a:ext cx="3951287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5C554AE4-A212-9B1E-F597-563154E9E3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8022" y="3543300"/>
            <a:ext cx="6224555" cy="34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43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B5DF0C0-6689-7239-DC1A-794130424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2F80D2-E7C0-AA3E-6DAF-4B2BA74AE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Classification : Decision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4CE82A3-2377-8F72-5D3B-11DA9B3DF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229600" cy="25908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Basic algorithm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 greedy algorithm):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Tree is constructed in a </a:t>
            </a:r>
            <a:r>
              <a:rPr lang="en-US" sz="17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top-down recursive divide-and-conquer</a:t>
            </a:r>
            <a:r>
              <a:rPr lang="en-US" sz="1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manner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 start, all the training examples are at the root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Attributes are categorical (if continuous-valued, they are discretized in advance)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Examples are partitioned recursively based on selected attributes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attributes are selected based on a heuristic or statistical measure (e.g., </a:t>
            </a:r>
            <a:r>
              <a:rPr lang="en-US" sz="17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information gain</a:t>
            </a:r>
            <a:r>
              <a:rPr lang="en-US" sz="1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6599FD78-CAF7-CD77-710D-974A08890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810000"/>
            <a:ext cx="5181600" cy="288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36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20C1C3D-3599-8613-3DC7-239C7E7BD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DD8D9B-3532-09DE-3201-EE78B3042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Classification : Decision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0281CB-21B3-87AE-FB2E-76DEE75E7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ID3 (Iterative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Dichotomiser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3)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a classic algorithm used to construct a Decision Tree, primarily for classification tasks. It was developed by Ross Quinlan and serves as one of the earliest algorithms in Decision Tree-based models. </a:t>
            </a: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D3 aims to create a Decision Tree by selecting the most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significant feature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 each step that best separates the data for classification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does this by using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information gain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(based on entropy) as the criterion to determine the best feature to split on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Conditions for stopping partitioning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records have the same target class (pure leaf node).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 more features to split on (terminate as a leaf node).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Reaching a specified maximum depth or minimum samples threshold to prevent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518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D18E897-C3C6-A4CD-F1E6-698A6985C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244A17-DE37-B8C0-BA6D-944D80AF1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Classification : Decision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xmlns="" id="{64FEA187-ACEB-8A44-D112-8C02DEADB13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Attribute Selection Measure: Information Gain</a:t>
                </a:r>
              </a:p>
              <a:p>
                <a:pPr algn="just"/>
                <a:endParaRPr lang="en-US" sz="18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𝑫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= set of data instances</a:t>
                </a:r>
              </a:p>
              <a:p>
                <a:pPr algn="just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GB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𝑫</m:t>
                        </m:r>
                      </m:e>
                    </m:d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= number of data instances (14)</a:t>
                </a: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𝒑</m:t>
                        </m:r>
                      </m:e>
                      <m:sub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=the probability that an arbitrary tuple in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𝑫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belongs to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𝑪</m:t>
                        </m:r>
                      </m:e>
                      <m:sub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𝒊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,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𝑫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𝑫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1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Example: class yes is 1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𝟏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,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𝑫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𝑫</m:t>
                              </m:r>
                            </m:e>
                          </m:d>
                        </m:den>
                      </m:f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𝟗</m:t>
                          </m:r>
                        </m:num>
                        <m:den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𝟏𝟒</m:t>
                          </m:r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𝟐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,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𝑫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𝑫</m:t>
                              </m:r>
                            </m:e>
                          </m:d>
                        </m:den>
                      </m:f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𝟏𝟒</m:t>
                          </m:r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4FEA187-ACEB-8A44-D112-8C02DEADB1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  <a:blipFill rotWithShape="1">
                <a:blip r:embed="rId3"/>
                <a:stretch>
                  <a:fillRect l="-1389" t="-579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024">
            <a:extLst>
              <a:ext uri="{FF2B5EF4-FFF2-40B4-BE49-F238E27FC236}">
                <a16:creationId xmlns:a16="http://schemas.microsoft.com/office/drawing/2014/main" xmlns="" id="{36FCF41C-F335-18FA-6F89-E7E158D7BE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05084"/>
              </p:ext>
            </p:extLst>
          </p:nvPr>
        </p:nvGraphicFramePr>
        <p:xfrm>
          <a:off x="4637088" y="1371600"/>
          <a:ext cx="447425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" name="Worksheet" r:id="rId4" imgW="5772150" imgH="4457700" progId="Excel.Sheet.8">
                  <p:embed/>
                </p:oleObj>
              </mc:Choice>
              <mc:Fallback>
                <p:oleObj name="Worksheet" r:id="rId4" imgW="5772150" imgH="4457700" progId="Excel.Sheet.8">
                  <p:embed/>
                  <p:pic>
                    <p:nvPicPr>
                      <p:cNvPr id="4" name="Object 1024">
                        <a:extLst>
                          <a:ext uri="{FF2B5EF4-FFF2-40B4-BE49-F238E27FC236}">
                            <a16:creationId xmlns:a16="http://schemas.microsoft.com/office/drawing/2014/main" xmlns="" id="{18005720-4F9D-8B5E-C4DF-1395E7CB816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371600"/>
                        <a:ext cx="4474256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24">
            <a:extLst>
              <a:ext uri="{FF2B5EF4-FFF2-40B4-BE49-F238E27FC236}">
                <a16:creationId xmlns:a16="http://schemas.microsoft.com/office/drawing/2014/main" xmlns="" id="{4E136E52-60C9-0730-52F6-5B8A306335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1153673"/>
              </p:ext>
            </p:extLst>
          </p:nvPr>
        </p:nvGraphicFramePr>
        <p:xfrm>
          <a:off x="4637088" y="1371600"/>
          <a:ext cx="447425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5" name="Worksheet" r:id="rId6" imgW="5772150" imgH="4457700" progId="Excel.Sheet.8">
                  <p:embed/>
                </p:oleObj>
              </mc:Choice>
              <mc:Fallback>
                <p:oleObj name="Worksheet" r:id="rId6" imgW="5772150" imgH="44577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371600"/>
                        <a:ext cx="4474256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39023" y="17526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53400" y="2119223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83183" y="34290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53400" y="41148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53400" y="61722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55456" y="2424023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39023" y="28194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33481" y="31242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39023" y="3761117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05754" y="4444042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55456" y="48006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33481" y="51054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53400" y="54864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67986" y="5794076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27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Classification : KNN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K-Nearest Neighbors (KNN)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a simple, non-parametric,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instance-based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machine learning algorithm. It can be also used as regression tasks. 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KNN works by finding the "k" closest data points (neighbors) to a new, unknown data point and making predictions based on their classes.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KNN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does not build a model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during the training phase. Instead, it stores the training data and makes predictions by referencing it directly during testing. This is why it is also called a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lazy learner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Advantages of KNN: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KNN is easy to understand and implement.  Since KNN doesn’t build a model, the training phase is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It can be used for both classification and regression problems. KNN doesn’t make assumptions about the underlying data distribution (Non-parametric).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240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DC84E11-46A9-373F-CD35-7662BC63E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DB60B3-3383-9436-3B65-7B84B87A7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Classification : Decision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xmlns="" id="{061FB598-E4C5-66EC-DD14-03E5D1A9E36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Expected information (entropy) needed to classify a tuple in D:</a:t>
                </a:r>
              </a:p>
              <a:p>
                <a:pPr algn="just"/>
                <a:endParaRPr lang="en-US" sz="18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𝑰𝒏𝒇𝒐</m:t>
                      </m:r>
                      <m:d>
                        <m:dPr>
                          <m:ctrlP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𝑫</m:t>
                          </m:r>
                        </m:e>
                      </m:d>
                      <m:r>
                        <a:rPr lang="en-GB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𝒊</m:t>
                          </m:r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GB" sz="1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1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For the given data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𝑰𝒏𝒇𝒐</m:t>
                      </m:r>
                      <m:d>
                        <m:dPr>
                          <m:ctrlP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𝑫</m:t>
                          </m:r>
                        </m:e>
                      </m:d>
                      <m:r>
                        <a:rPr lang="en-GB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𝒊</m:t>
                          </m:r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𝟐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GB" sz="1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GB" sz="1800" b="1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GB" sz="1800" b="1" i="1" dirty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GB" sz="1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800" b="1" i="1" dirty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GB" sz="1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GB" sz="1800" b="1" i="1" dirty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GB" sz="1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GB" sz="1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GB" sz="1800" b="1" i="1" dirty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GB" sz="1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GB" sz="18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GB" sz="18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800" b="0" i="1" smtClean="0">
                              <a:solidFill>
                                <a:srgbClr val="00B05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GB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14</m:t>
                          </m:r>
                        </m:den>
                      </m:f>
                      <m:func>
                        <m:funcPr>
                          <m:ctrlPr>
                            <a:rPr lang="en-GB" sz="1800" b="0" i="1" smtClean="0">
                              <a:solidFill>
                                <a:srgbClr val="00B05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8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GB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func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80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14</m:t>
                          </m:r>
                        </m:den>
                      </m:f>
                      <m:func>
                        <m:funcPr>
                          <m:ctrlPr>
                            <a:rPr lang="en-GB" sz="1800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GB" sz="1800" i="1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GB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func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=0.940</m:t>
                      </m:r>
                    </m:oMath>
                  </m:oMathPara>
                </a14:m>
                <a:endParaRPr lang="en-GB" sz="1800" b="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1FB598-E4C5-66EC-DD14-03E5D1A9E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  <a:blipFill rotWithShape="1">
                <a:blip r:embed="rId3"/>
                <a:stretch>
                  <a:fillRect l="-1389" t="-579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024">
            <a:extLst>
              <a:ext uri="{FF2B5EF4-FFF2-40B4-BE49-F238E27FC236}">
                <a16:creationId xmlns:a16="http://schemas.microsoft.com/office/drawing/2014/main" xmlns="" id="{4E136E52-60C9-0730-52F6-5B8A306335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4012238"/>
              </p:ext>
            </p:extLst>
          </p:nvPr>
        </p:nvGraphicFramePr>
        <p:xfrm>
          <a:off x="4637088" y="1371600"/>
          <a:ext cx="447425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Worksheet" r:id="rId4" imgW="5772150" imgH="4457700" progId="Excel.Sheet.8">
                  <p:embed/>
                </p:oleObj>
              </mc:Choice>
              <mc:Fallback>
                <p:oleObj name="Worksheet" r:id="rId4" imgW="5772150" imgH="4457700" progId="Excel.Sheet.8">
                  <p:embed/>
                  <p:pic>
                    <p:nvPicPr>
                      <p:cNvPr id="5" name="Object 1024">
                        <a:extLst>
                          <a:ext uri="{FF2B5EF4-FFF2-40B4-BE49-F238E27FC236}">
                            <a16:creationId xmlns:a16="http://schemas.microsoft.com/office/drawing/2014/main" xmlns="" id="{36FCF41C-F335-18FA-6F89-E7E158D7BE9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371600"/>
                        <a:ext cx="4474256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39023" y="17526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53400" y="2119223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83183" y="34290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53400" y="41148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53400" y="61722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55456" y="2424023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39023" y="28194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33481" y="31242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39023" y="3761117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05754" y="4444042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55456" y="48006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33481" y="51054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53400" y="54864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67986" y="5794076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159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870D7B3-1B86-ED3D-C67B-5208FC270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7749EE-374C-903D-D46F-555862829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Classification : Decision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xmlns="" id="{6BF7D91A-9699-4491-9BBC-839E0B89A409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Information needed (after using A to split D into v partitions)</a:t>
                </a: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GB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Example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𝑎𝑔𝑒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 smtClean="0">
                              <a:solidFill>
                                <a:srgbClr val="00B0F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GB" sz="1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r>
                        <a:rPr lang="en-GB" sz="1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b="0" i="1" smtClean="0">
                              <a:solidFill>
                                <a:srgbClr val="00B0F0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2,3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4,0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2,3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=0.694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𝟓</m:t>
                        </m:r>
                      </m:num>
                      <m:den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𝟏𝟒</m:t>
                        </m:r>
                      </m:den>
                    </m:f>
                    <m:r>
                      <a:rPr lang="en-GB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×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𝑰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means “age &lt;=30” has 5 out of 14 samples, with 2 yes’es  and 3 no’s. 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BF7D91A-9699-4491-9BBC-839E0B89A4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  <a:blipFill rotWithShape="1">
                <a:blip r:embed="rId3"/>
                <a:stretch>
                  <a:fillRect l="-1389" t="-579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024">
            <a:extLst>
              <a:ext uri="{FF2B5EF4-FFF2-40B4-BE49-F238E27FC236}">
                <a16:creationId xmlns:a16="http://schemas.microsoft.com/office/drawing/2014/main" xmlns="" id="{89BF7636-D3A4-C0CC-B4E9-1F927EFC39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456339"/>
              </p:ext>
            </p:extLst>
          </p:nvPr>
        </p:nvGraphicFramePr>
        <p:xfrm>
          <a:off x="4637088" y="1371600"/>
          <a:ext cx="447425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Worksheet" r:id="rId4" imgW="5772150" imgH="4457700" progId="Excel.Sheet.8">
                  <p:embed/>
                </p:oleObj>
              </mc:Choice>
              <mc:Fallback>
                <p:oleObj name="Worksheet" r:id="rId4" imgW="5772150" imgH="4457700" progId="Excel.Sheet.8">
                  <p:embed/>
                  <p:pic>
                    <p:nvPicPr>
                      <p:cNvPr id="5" name="Object 1024">
                        <a:extLst>
                          <a:ext uri="{FF2B5EF4-FFF2-40B4-BE49-F238E27FC236}">
                            <a16:creationId xmlns:a16="http://schemas.microsoft.com/office/drawing/2014/main" xmlns="" id="{4E136E52-60C9-0730-52F6-5B8A306335D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371600"/>
                        <a:ext cx="4474256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53400" y="17526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8CFF9810-6207-D7A0-09D1-ACBE97A904ED}"/>
              </a:ext>
            </a:extLst>
          </p:cNvPr>
          <p:cNvSpPr/>
          <p:nvPr/>
        </p:nvSpPr>
        <p:spPr>
          <a:xfrm>
            <a:off x="8142514" y="20574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DD7CD11E-4C38-2A89-B8C2-1C04AC0AAA75}"/>
              </a:ext>
            </a:extLst>
          </p:cNvPr>
          <p:cNvSpPr/>
          <p:nvPr/>
        </p:nvSpPr>
        <p:spPr>
          <a:xfrm>
            <a:off x="8142514" y="4093029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610FAFF8-2CEA-350E-CFB8-A24A61C696F5}"/>
              </a:ext>
            </a:extLst>
          </p:cNvPr>
          <p:cNvSpPr/>
          <p:nvPr/>
        </p:nvSpPr>
        <p:spPr>
          <a:xfrm>
            <a:off x="8142514" y="4430486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2D6E01D9-E78B-67B9-7C6C-CE4C004A939F}"/>
              </a:ext>
            </a:extLst>
          </p:cNvPr>
          <p:cNvSpPr/>
          <p:nvPr/>
        </p:nvSpPr>
        <p:spPr>
          <a:xfrm>
            <a:off x="8142514" y="5116286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4648200" y="1752600"/>
            <a:ext cx="5334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4648200" y="2068902"/>
            <a:ext cx="5334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4635260" y="4125686"/>
            <a:ext cx="5334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4630947" y="4430486"/>
            <a:ext cx="5334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4630947" y="5116286"/>
            <a:ext cx="5334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32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870D7B3-1B86-ED3D-C67B-5208FC270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7749EE-374C-903D-D46F-555862829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Classification : Decision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xmlns="" id="{6BF7D91A-9699-4491-9BBC-839E0B89A409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Information needed (after using A to split D into v partitions)</a:t>
                </a: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GB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Example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𝑎𝑔𝑒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r>
                        <a:rPr lang="en-GB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2,3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 smtClean="0">
                              <a:solidFill>
                                <a:srgbClr val="00B0F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4,0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2,3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=0.694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𝟓</m:t>
                        </m:r>
                      </m:num>
                      <m:den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𝟏𝟒</m:t>
                        </m:r>
                      </m:den>
                    </m:f>
                    <m:r>
                      <a:rPr lang="en-GB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×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𝑰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means “age &lt;=30” has 5 out of 14 samples, with 2 yes’es  and 3 no’s. 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BF7D91A-9699-4491-9BBC-839E0B89A4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  <a:blipFill rotWithShape="1">
                <a:blip r:embed="rId3"/>
                <a:stretch>
                  <a:fillRect l="-1389" t="-579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024">
            <a:extLst>
              <a:ext uri="{FF2B5EF4-FFF2-40B4-BE49-F238E27FC236}">
                <a16:creationId xmlns:a16="http://schemas.microsoft.com/office/drawing/2014/main" xmlns="" id="{89BF7636-D3A4-C0CC-B4E9-1F927EFC39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157168"/>
              </p:ext>
            </p:extLst>
          </p:nvPr>
        </p:nvGraphicFramePr>
        <p:xfrm>
          <a:off x="4637088" y="1371600"/>
          <a:ext cx="447425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" name="Worksheet" r:id="rId4" imgW="5772300" imgH="4457700" progId="Excel.Sheet.8">
                  <p:embed/>
                </p:oleObj>
              </mc:Choice>
              <mc:Fallback>
                <p:oleObj name="Worksheet" r:id="rId4" imgW="5772300" imgH="44577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371600"/>
                        <a:ext cx="4474256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42514" y="24384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DD7CD11E-4C38-2A89-B8C2-1C04AC0AAA75}"/>
              </a:ext>
            </a:extLst>
          </p:cNvPr>
          <p:cNvSpPr/>
          <p:nvPr/>
        </p:nvSpPr>
        <p:spPr>
          <a:xfrm>
            <a:off x="8142514" y="3788229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610FAFF8-2CEA-350E-CFB8-A24A61C696F5}"/>
              </a:ext>
            </a:extLst>
          </p:cNvPr>
          <p:cNvSpPr/>
          <p:nvPr/>
        </p:nvSpPr>
        <p:spPr>
          <a:xfrm>
            <a:off x="8135325" y="5457029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2D6E01D9-E78B-67B9-7C6C-CE4C004A939F}"/>
              </a:ext>
            </a:extLst>
          </p:cNvPr>
          <p:cNvSpPr/>
          <p:nvPr/>
        </p:nvSpPr>
        <p:spPr>
          <a:xfrm>
            <a:off x="8135325" y="57912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4572000" y="2428336"/>
            <a:ext cx="7620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4572000" y="3788229"/>
            <a:ext cx="7620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4572000" y="5457029"/>
            <a:ext cx="7620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4572000" y="5791200"/>
            <a:ext cx="7620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607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870D7B3-1B86-ED3D-C67B-5208FC270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7749EE-374C-903D-D46F-555862829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Classification : Decision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xmlns="" id="{6BF7D91A-9699-4491-9BBC-839E0B89A409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Information needed (after using A to split D into v partitions)</a:t>
                </a: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GB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Example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𝑎𝑔𝑒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r>
                        <a:rPr lang="en-GB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2,3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4,0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 smtClean="0">
                              <a:solidFill>
                                <a:srgbClr val="00B0F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3</m:t>
                          </m:r>
                          <m:r>
                            <a:rPr lang="en-GB" sz="1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=0.694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𝟓</m:t>
                        </m:r>
                      </m:num>
                      <m:den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𝟏𝟒</m:t>
                        </m:r>
                      </m:den>
                    </m:f>
                    <m:r>
                      <a:rPr lang="en-GB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×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𝑰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means “age &lt;=30” has 5 out of 14 samples, with 2 yes’es  and 3 no’s. 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BF7D91A-9699-4491-9BBC-839E0B89A4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  <a:blipFill rotWithShape="1">
                <a:blip r:embed="rId3"/>
                <a:stretch>
                  <a:fillRect l="-1389" t="-579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024">
            <a:extLst>
              <a:ext uri="{FF2B5EF4-FFF2-40B4-BE49-F238E27FC236}">
                <a16:creationId xmlns:a16="http://schemas.microsoft.com/office/drawing/2014/main" xmlns="" id="{89BF7636-D3A4-C0CC-B4E9-1F927EFC39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819668"/>
              </p:ext>
            </p:extLst>
          </p:nvPr>
        </p:nvGraphicFramePr>
        <p:xfrm>
          <a:off x="4637088" y="1371600"/>
          <a:ext cx="447425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5" name="Worksheet" r:id="rId4" imgW="5772150" imgH="4457700" progId="Excel.Sheet.8">
                  <p:embed/>
                </p:oleObj>
              </mc:Choice>
              <mc:Fallback>
                <p:oleObj name="Worksheet" r:id="rId4" imgW="5772150" imgH="44577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371600"/>
                        <a:ext cx="4474256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42514" y="27432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8CFF9810-6207-D7A0-09D1-ACBE97A904ED}"/>
              </a:ext>
            </a:extLst>
          </p:cNvPr>
          <p:cNvSpPr/>
          <p:nvPr/>
        </p:nvSpPr>
        <p:spPr>
          <a:xfrm>
            <a:off x="8142514" y="31242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DD7CD11E-4C38-2A89-B8C2-1C04AC0AAA75}"/>
              </a:ext>
            </a:extLst>
          </p:cNvPr>
          <p:cNvSpPr/>
          <p:nvPr/>
        </p:nvSpPr>
        <p:spPr>
          <a:xfrm>
            <a:off x="8142514" y="34290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610FAFF8-2CEA-350E-CFB8-A24A61C696F5}"/>
              </a:ext>
            </a:extLst>
          </p:cNvPr>
          <p:cNvSpPr/>
          <p:nvPr/>
        </p:nvSpPr>
        <p:spPr>
          <a:xfrm>
            <a:off x="8118072" y="48006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2D6E01D9-E78B-67B9-7C6C-CE4C004A939F}"/>
              </a:ext>
            </a:extLst>
          </p:cNvPr>
          <p:cNvSpPr/>
          <p:nvPr/>
        </p:nvSpPr>
        <p:spPr>
          <a:xfrm>
            <a:off x="8124028" y="61722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4572000" y="2773392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4572000" y="3124200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4561936" y="3429000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4606712" y="4758905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4580833" y="6139132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401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A95F06-7CC3-BA12-3585-F295B2BF1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173478-5F13-1A52-A0C4-4A7A179E2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Classification : Decision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xmlns="" id="{4FABF2A3-3801-1558-0428-BA50959181C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Information needed (after using A to split D into v partitions)</a:t>
                </a: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GB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18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Similarly</a:t>
                </a:r>
                <a:endParaRPr lang="en-US" sz="18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𝑖𝑛𝑐𝑜𝑚𝑒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r>
                        <a:rPr lang="en-GB" sz="1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2,2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4,2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3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=0.911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ABF2A3-3801-1558-0428-BA50959181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  <a:blipFill rotWithShape="1">
                <a:blip r:embed="rId3"/>
                <a:stretch>
                  <a:fillRect l="-1389" t="-579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024">
            <a:extLst>
              <a:ext uri="{FF2B5EF4-FFF2-40B4-BE49-F238E27FC236}">
                <a16:creationId xmlns:a16="http://schemas.microsoft.com/office/drawing/2014/main" xmlns="" id="{2E99C7F1-6C91-8E0F-D25E-ACA836202D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2036319"/>
              </p:ext>
            </p:extLst>
          </p:nvPr>
        </p:nvGraphicFramePr>
        <p:xfrm>
          <a:off x="4637088" y="1371600"/>
          <a:ext cx="447425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Worksheet" r:id="rId4" imgW="5772150" imgH="4457700" progId="Excel.Sheet.8">
                  <p:embed/>
                </p:oleObj>
              </mc:Choice>
              <mc:Fallback>
                <p:oleObj name="Worksheet" r:id="rId4" imgW="5772150" imgH="4457700" progId="Excel.Sheet.8">
                  <p:embed/>
                  <p:pic>
                    <p:nvPicPr>
                      <p:cNvPr id="5" name="Object 1024">
                        <a:extLst>
                          <a:ext uri="{FF2B5EF4-FFF2-40B4-BE49-F238E27FC236}">
                            <a16:creationId xmlns:a16="http://schemas.microsoft.com/office/drawing/2014/main" xmlns="" id="{89BF7636-D3A4-C0CC-B4E9-1F927EFC397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371600"/>
                        <a:ext cx="4474256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5257800" y="1752600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5257800" y="2133600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5257800" y="2438400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5276491" y="5791200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42514" y="17526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42514" y="2107721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42514" y="24384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42514" y="57912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415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A95F06-7CC3-BA12-3585-F295B2BF1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173478-5F13-1A52-A0C4-4A7A179E2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Classification : Decision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xmlns="" id="{4FABF2A3-3801-1558-0428-BA50959181C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Information needed (after using A to split D into v partitions)</a:t>
                </a: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GB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18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Similarly</a:t>
                </a:r>
                <a:endParaRPr lang="en-US" sz="18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𝑖𝑛𝑐𝑜𝑚𝑒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r>
                        <a:rPr lang="en-GB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2,2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4,2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3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=0.911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ABF2A3-3801-1558-0428-BA50959181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  <a:blipFill rotWithShape="1">
                <a:blip r:embed="rId3"/>
                <a:stretch>
                  <a:fillRect l="-1389" t="-579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024">
            <a:extLst>
              <a:ext uri="{FF2B5EF4-FFF2-40B4-BE49-F238E27FC236}">
                <a16:creationId xmlns:a16="http://schemas.microsoft.com/office/drawing/2014/main" xmlns="" id="{2E99C7F1-6C91-8E0F-D25E-ACA836202D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2744842"/>
              </p:ext>
            </p:extLst>
          </p:nvPr>
        </p:nvGraphicFramePr>
        <p:xfrm>
          <a:off x="4637088" y="1371600"/>
          <a:ext cx="447425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1" name="Worksheet" r:id="rId4" imgW="5772150" imgH="4457700" progId="Excel.Sheet.8">
                  <p:embed/>
                </p:oleObj>
              </mc:Choice>
              <mc:Fallback>
                <p:oleObj name="Worksheet" r:id="rId4" imgW="5772150" imgH="44577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371600"/>
                        <a:ext cx="4474256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5257800" y="2743200"/>
            <a:ext cx="762000" cy="381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5334000" y="4038600"/>
            <a:ext cx="762000" cy="381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5313872" y="4724400"/>
            <a:ext cx="762000" cy="381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5334000" y="5029200"/>
            <a:ext cx="762000" cy="381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5313872" y="5410200"/>
            <a:ext cx="762000" cy="381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5334000" y="6096000"/>
            <a:ext cx="762000" cy="381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42514" y="27813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42514" y="41148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53400" y="48006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33478" y="51054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33478" y="54864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63464" y="61722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465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A95F06-7CC3-BA12-3585-F295B2BF1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173478-5F13-1A52-A0C4-4A7A179E2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Classification : Decision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xmlns="" id="{4FABF2A3-3801-1558-0428-BA50959181C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Information needed (after using A to split D into v partitions)</a:t>
                </a: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GB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18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Similarly</a:t>
                </a:r>
                <a:endParaRPr lang="en-US" sz="18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𝑖𝑛𝑐𝑜𝑚𝑒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r>
                        <a:rPr lang="en-GB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2,2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4,2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3</m:t>
                          </m:r>
                          <m:r>
                            <a:rPr lang="en-GB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=0.911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ABF2A3-3801-1558-0428-BA50959181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  <a:blipFill rotWithShape="1">
                <a:blip r:embed="rId3"/>
                <a:stretch>
                  <a:fillRect l="-1389" t="-579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024">
            <a:extLst>
              <a:ext uri="{FF2B5EF4-FFF2-40B4-BE49-F238E27FC236}">
                <a16:creationId xmlns:a16="http://schemas.microsoft.com/office/drawing/2014/main" xmlns="" id="{2E99C7F1-6C91-8E0F-D25E-ACA836202D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771345"/>
              </p:ext>
            </p:extLst>
          </p:nvPr>
        </p:nvGraphicFramePr>
        <p:xfrm>
          <a:off x="4637088" y="1371600"/>
          <a:ext cx="447425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5" name="Worksheet" r:id="rId4" imgW="5772150" imgH="4457700" progId="Excel.Sheet.8">
                  <p:embed/>
                </p:oleObj>
              </mc:Choice>
              <mc:Fallback>
                <p:oleObj name="Worksheet" r:id="rId4" imgW="5772150" imgH="44577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371600"/>
                        <a:ext cx="4474256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5257800" y="3124200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5264989" y="3429000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5286761" y="3788434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42514" y="3119887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42514" y="3463506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42514" y="3759679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8109446" y="44958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D874F52E-6079-49BC-CA9E-7CC11A68D86A}"/>
              </a:ext>
            </a:extLst>
          </p:cNvPr>
          <p:cNvSpPr/>
          <p:nvPr/>
        </p:nvSpPr>
        <p:spPr>
          <a:xfrm>
            <a:off x="5309971" y="4475672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749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617CF93-A7AE-CC25-CAA5-B656CC829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372BD-09D7-39C9-9AF1-53192EFB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Classification : Decision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xmlns="" id="{C84F5B74-D5AC-443A-2D7F-155384100D7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Information gained by branching on attribute A</a:t>
                </a: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𝑮𝒂𝒊𝒏</m:t>
                      </m:r>
                      <m:d>
                        <m:d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𝑨</m:t>
                          </m:r>
                        </m:e>
                      </m:d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𝑰𝒏𝒇𝒐</m:t>
                      </m:r>
                      <m:d>
                        <m:d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𝑫</m:t>
                          </m:r>
                        </m:e>
                      </m:d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𝑰𝒏𝒇𝒐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𝑫</m:t>
                      </m:r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sz="18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1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𝑎𝑔𝑒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𝑎𝑔𝑒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𝐷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=0.940−0.694=0.246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𝑖𝑛𝑐𝑜𝑚𝑒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𝑖𝑛𝑐𝑜𝑚𝑒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𝐷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=0.940−0.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911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=0.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029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sz="1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18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Similarly,</a:t>
                </a:r>
                <a:endParaRPr lang="en-US" sz="18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𝑠𝑡𝑢𝑑𝑒𝑛𝑡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=0.151</m:t>
                      </m:r>
                    </m:oMath>
                  </m:oMathPara>
                </a14:m>
                <a:endParaRPr lang="en-US" sz="1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𝑐𝑟𝑒𝑑𝑖𝑡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_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𝑟𝑎𝑡𝑖𝑛𝑔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=0.048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84F5B74-D5AC-443A-2D7F-155384100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  <a:blipFill rotWithShape="1">
                <a:blip r:embed="rId3"/>
                <a:stretch>
                  <a:fillRect l="-1389" t="-579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024">
            <a:extLst>
              <a:ext uri="{FF2B5EF4-FFF2-40B4-BE49-F238E27FC236}">
                <a16:creationId xmlns:a16="http://schemas.microsoft.com/office/drawing/2014/main" xmlns="" id="{AA3FF751-CCD1-9EF0-33FA-C2B082207B3B}"/>
              </a:ext>
            </a:extLst>
          </p:cNvPr>
          <p:cNvGraphicFramePr>
            <a:graphicFrameLocks/>
          </p:cNvGraphicFramePr>
          <p:nvPr/>
        </p:nvGraphicFramePr>
        <p:xfrm>
          <a:off x="4637088" y="1371600"/>
          <a:ext cx="447425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" name="Worksheet" r:id="rId4" imgW="5772150" imgH="4457700" progId="Excel.Sheet.8">
                  <p:embed/>
                </p:oleObj>
              </mc:Choice>
              <mc:Fallback>
                <p:oleObj name="Worksheet" r:id="rId4" imgW="5772150" imgH="4457700" progId="Excel.Sheet.8">
                  <p:embed/>
                  <p:pic>
                    <p:nvPicPr>
                      <p:cNvPr id="5" name="Object 1024">
                        <a:extLst>
                          <a:ext uri="{FF2B5EF4-FFF2-40B4-BE49-F238E27FC236}">
                            <a16:creationId xmlns:a16="http://schemas.microsoft.com/office/drawing/2014/main" xmlns="" id="{89BF7636-D3A4-C0CC-B4E9-1F927EFC397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371600"/>
                        <a:ext cx="4474256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7196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617CF93-A7AE-CC25-CAA5-B656CC829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372BD-09D7-39C9-9AF1-53192EFB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Classification : Decision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xmlns="" id="{C84F5B74-D5AC-443A-2D7F-155384100D7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Information gained by branching on attribute A</a:t>
                </a: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𝑮𝒂𝒊𝒏</m:t>
                      </m:r>
                      <m:d>
                        <m:d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𝑨</m:t>
                          </m:r>
                        </m:e>
                      </m:d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𝑰𝒏𝒇𝒐</m:t>
                      </m:r>
                      <m:d>
                        <m:d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𝑫</m:t>
                          </m:r>
                        </m:e>
                      </m:d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𝑰𝒏𝒇𝒐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𝑫</m:t>
                      </m:r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sz="18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1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𝑮𝒂𝒊𝒏</m:t>
                      </m:r>
                      <m:d>
                        <m:dPr>
                          <m:ctrlPr>
                            <a:rPr lang="en-GB" sz="1800" b="1" i="1" smtClean="0">
                              <a:solidFill>
                                <a:srgbClr val="00B05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𝒂𝒈𝒆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𝑎𝑔𝑒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𝐷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=0.940−0.694=</m:t>
                      </m:r>
                      <m:r>
                        <a:rPr lang="en-GB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𝟎</m:t>
                      </m:r>
                      <m:r>
                        <a:rPr lang="en-GB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.</m:t>
                      </m:r>
                      <m:r>
                        <a:rPr lang="en-GB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𝟐𝟒𝟔</m:t>
                      </m:r>
                    </m:oMath>
                  </m:oMathPara>
                </a14:m>
                <a:endParaRPr lang="en-US" sz="18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𝑖𝑛𝑐𝑜𝑚𝑒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𝑖𝑛𝑐𝑜𝑚𝑒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𝐷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=0.940−0.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911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=0.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029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sz="1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18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Similarly,</a:t>
                </a:r>
                <a:endParaRPr lang="en-US" sz="18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𝑠𝑡𝑢𝑑𝑒𝑛𝑡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=0.151</m:t>
                      </m:r>
                    </m:oMath>
                  </m:oMathPara>
                </a14:m>
                <a:endParaRPr lang="en-US" sz="1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𝑐𝑟𝑒𝑑𝑖𝑡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_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𝑟𝑎𝑡𝑖𝑛𝑔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=0.048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84F5B74-D5AC-443A-2D7F-155384100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  <a:blipFill rotWithShape="1">
                <a:blip r:embed="rId3"/>
                <a:stretch>
                  <a:fillRect l="-1389" t="-579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024">
            <a:extLst>
              <a:ext uri="{FF2B5EF4-FFF2-40B4-BE49-F238E27FC236}">
                <a16:creationId xmlns:a16="http://schemas.microsoft.com/office/drawing/2014/main" xmlns="" id="{AA3FF751-CCD1-9EF0-33FA-C2B082207B3B}"/>
              </a:ext>
            </a:extLst>
          </p:cNvPr>
          <p:cNvGraphicFramePr>
            <a:graphicFrameLocks/>
          </p:cNvGraphicFramePr>
          <p:nvPr/>
        </p:nvGraphicFramePr>
        <p:xfrm>
          <a:off x="4637088" y="1371600"/>
          <a:ext cx="447425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" name="Worksheet" r:id="rId4" imgW="5772150" imgH="4457700" progId="Excel.Sheet.8">
                  <p:embed/>
                </p:oleObj>
              </mc:Choice>
              <mc:Fallback>
                <p:oleObj name="Worksheet" r:id="rId4" imgW="5772150" imgH="44577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371600"/>
                        <a:ext cx="4474256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own Arrow 3"/>
          <p:cNvSpPr/>
          <p:nvPr/>
        </p:nvSpPr>
        <p:spPr>
          <a:xfrm>
            <a:off x="4800600" y="1012166"/>
            <a:ext cx="304800" cy="435634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74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617CF93-A7AE-CC25-CAA5-B656CC829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372BD-09D7-39C9-9AF1-53192EFB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Classification : Decision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84F5B74-D5AC-443A-2D7F-155384100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4038600" cy="5334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So, the first split is on the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age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84F5B74-D5AC-443A-2D7F-155384100D7E}"/>
              </a:ext>
            </a:extLst>
          </p:cNvPr>
          <p:cNvSpPr txBox="1">
            <a:spLocks/>
          </p:cNvSpPr>
          <p:nvPr/>
        </p:nvSpPr>
        <p:spPr>
          <a:xfrm>
            <a:off x="6172200" y="1172812"/>
            <a:ext cx="2667000" cy="1036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Next, repeat the same process with the other nodes with smaller dataset.</a:t>
            </a: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62293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11753"/>
            <a:ext cx="2855194" cy="144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71785"/>
            <a:ext cx="2876550" cy="1595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12817"/>
            <a:ext cx="2519063" cy="1348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451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Classification : KNN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KNN Works:</a:t>
            </a: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Select k Neighbors: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parameter "k" refers to the number of nearest neighbors to consider when making a prediction.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Calculate Distance: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algorithm calculates the distance between the new data point and all other points in the training dataset. Common distance metrics include: Euclidean Distance, Manhattan Distance.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Identify Nearest Neighbors: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After calculating the distances, the algorithm selects the k nearest points (neighbors) from the training set.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Make a Prediction: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Classification: The new point is assigned to the class that is most common among its k nearest neighbors (majority voting).</a:t>
            </a:r>
          </a:p>
        </p:txBody>
      </p:sp>
    </p:spTree>
    <p:extLst>
      <p:ext uri="{BB962C8B-B14F-4D97-AF65-F5344CB8AC3E}">
        <p14:creationId xmlns:p14="http://schemas.microsoft.com/office/powerpoint/2010/main" val="517407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617CF93-A7AE-CC25-CAA5-B656CC829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372BD-09D7-39C9-9AF1-53192EFB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Classification : Decision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84F5B74-D5AC-443A-2D7F-155384100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3657600" cy="5334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Next split is on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student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node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&lt;=30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57" y="2057400"/>
            <a:ext cx="8534400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302528"/>
            <a:ext cx="1295400" cy="818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104126"/>
            <a:ext cx="2190750" cy="1215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84F5B74-D5AC-443A-2D7F-155384100D7E}"/>
              </a:ext>
            </a:extLst>
          </p:cNvPr>
          <p:cNvSpPr txBox="1">
            <a:spLocks/>
          </p:cNvSpPr>
          <p:nvPr/>
        </p:nvSpPr>
        <p:spPr>
          <a:xfrm>
            <a:off x="381000" y="5629453"/>
            <a:ext cx="2398143" cy="7801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are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So, no further split here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84F5B74-D5AC-443A-2D7F-155384100D7E}"/>
              </a:ext>
            </a:extLst>
          </p:cNvPr>
          <p:cNvSpPr txBox="1">
            <a:spLocks/>
          </p:cNvSpPr>
          <p:nvPr/>
        </p:nvSpPr>
        <p:spPr>
          <a:xfrm>
            <a:off x="3644661" y="5359426"/>
            <a:ext cx="2398143" cy="7801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are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So, no further split here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477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617CF93-A7AE-CC25-CAA5-B656CC829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372BD-09D7-39C9-9AF1-53192EFB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Classification : Decision Tree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57816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741664"/>
            <a:ext cx="2133599" cy="1348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3200400"/>
            <a:ext cx="2190750" cy="1215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84F5B74-D5AC-443A-2D7F-155384100D7E}"/>
              </a:ext>
            </a:extLst>
          </p:cNvPr>
          <p:cNvSpPr txBox="1">
            <a:spLocks/>
          </p:cNvSpPr>
          <p:nvPr/>
        </p:nvSpPr>
        <p:spPr>
          <a:xfrm>
            <a:off x="3644660" y="5181600"/>
            <a:ext cx="2398143" cy="7801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are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So, no further split here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84F5B74-D5AC-443A-2D7F-155384100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4114800" cy="5334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 split is required at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node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31..40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967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617CF93-A7AE-CC25-CAA5-B656CC829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372BD-09D7-39C9-9AF1-53192EFB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Classification : Decision Tree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38400"/>
            <a:ext cx="705802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4038600"/>
            <a:ext cx="315898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438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617CF93-A7AE-CC25-CAA5-B656CC829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372BD-09D7-39C9-9AF1-53192EFB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Classification : Decision Tree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84F5B74-D5AC-443A-2D7F-155384100D7E}"/>
              </a:ext>
            </a:extLst>
          </p:cNvPr>
          <p:cNvSpPr txBox="1">
            <a:spLocks/>
          </p:cNvSpPr>
          <p:nvPr/>
        </p:nvSpPr>
        <p:spPr>
          <a:xfrm>
            <a:off x="685800" y="1371600"/>
            <a:ext cx="4114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Next split is on </a:t>
            </a:r>
            <a:r>
              <a:rPr lang="en-US" sz="1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credit_rating </a:t>
            </a:r>
            <a:r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 node </a:t>
            </a:r>
            <a:r>
              <a:rPr lang="en-US" sz="1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&gt;40 </a:t>
            </a: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605790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648200"/>
            <a:ext cx="2895599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529137"/>
            <a:ext cx="26003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4082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617CF93-A7AE-CC25-CAA5-B656CC829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372BD-09D7-39C9-9AF1-53192EFB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Classification : Decision Tree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6238875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953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617CF93-A7AE-CC25-CAA5-B656CC829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372BD-09D7-39C9-9AF1-53192EFB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Classification : Decision Tree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19400"/>
            <a:ext cx="6238875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0" y="1115221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Classify a new instance</a:t>
            </a:r>
          </a:p>
          <a:p>
            <a:r>
              <a:rPr lang="en-US" dirty="0" smtClean="0"/>
              <a:t>(</a:t>
            </a:r>
            <a:r>
              <a:rPr lang="en-US" b="1" dirty="0" smtClean="0"/>
              <a:t>age</a:t>
            </a:r>
            <a:r>
              <a:rPr lang="en-US" dirty="0" smtClean="0"/>
              <a:t>: &lt;=30, </a:t>
            </a:r>
            <a:r>
              <a:rPr lang="en-US" b="1" dirty="0" smtClean="0"/>
              <a:t>income</a:t>
            </a:r>
            <a:r>
              <a:rPr lang="en-US" dirty="0" smtClean="0"/>
              <a:t>: low, </a:t>
            </a:r>
            <a:r>
              <a:rPr lang="en-US" b="1" dirty="0" smtClean="0"/>
              <a:t>student</a:t>
            </a:r>
            <a:r>
              <a:rPr lang="en-US" dirty="0" smtClean="0"/>
              <a:t>: yes, </a:t>
            </a:r>
            <a:r>
              <a:rPr lang="en-US" b="1" dirty="0" err="1" smtClean="0"/>
              <a:t>credit_rating</a:t>
            </a:r>
            <a:r>
              <a:rPr lang="en-US" dirty="0" smtClean="0"/>
              <a:t>: fair) = </a:t>
            </a:r>
            <a:r>
              <a:rPr lang="en-US" dirty="0" err="1" smtClean="0">
                <a:solidFill>
                  <a:srgbClr val="FF0000"/>
                </a:solidFill>
              </a:rPr>
              <a:t>buys_computer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86000" y="5105400"/>
            <a:ext cx="6096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133600" y="2895600"/>
            <a:ext cx="12192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38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617CF93-A7AE-CC25-CAA5-B656CC829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372BD-09D7-39C9-9AF1-53192EFB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Classification : Decision Tree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3505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133600"/>
            <a:ext cx="5065321" cy="2845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2000" y="1115221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40807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617CF93-A7AE-CC25-CAA5-B656CC829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372BD-09D7-39C9-9AF1-53192EFB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Classification : Decision Tree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19050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20C1C3D-3599-8613-3DC7-239C7E7BD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DD8D9B-3532-09DE-3201-EE78B3042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Classification : Decision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xmlns="" id="{C40281CB-21B3-87AE-FB2E-76DEE75E7F56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7467600" cy="43434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Computing Information-Gain for Continuous-Valued Attributes</a:t>
                </a:r>
              </a:p>
              <a:p>
                <a:pPr marL="285750" indent="-285750" algn="just">
                  <a:buFont typeface="Arial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Let attribute 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be a continuous-valued attribute</a:t>
                </a:r>
              </a:p>
              <a:p>
                <a:pPr marL="285750" indent="-285750" algn="just">
                  <a:buFont typeface="Arial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Must determine the best split point for 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  <a:p>
                <a:pPr marL="742950" lvl="1" indent="-285750" algn="just">
                  <a:buFont typeface="Arial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Sort the value A in increasing order</a:t>
                </a:r>
              </a:p>
              <a:p>
                <a:pPr marL="742950" lvl="1" indent="-285750" algn="just">
                  <a:buFont typeface="Arial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Typically, the midpoint between each pair of adjacent values is considered as a possible split point</a:t>
                </a:r>
              </a:p>
              <a:p>
                <a:pPr marL="1200150" lvl="2" indent="-285750" algn="just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)/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𝟐</m:t>
                    </m:r>
                  </m:oMath>
                </a14:m>
                <a:r>
                  <a:rPr lang="en-US" sz="18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is the midpoint between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18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1200150" lvl="2" indent="-285750" algn="just">
                  <a:buFont typeface="Arial" pitchFamily="34" charset="0"/>
                  <a:buChar char="•"/>
                </a:pPr>
                <a:r>
                  <a:rPr lang="en-US" sz="1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point with the minimum expected information requirement for 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is selected as the split-point for 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  <a:p>
                <a:pPr marL="285750" indent="-285750" algn="just">
                  <a:buFont typeface="Arial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Split:</a:t>
                </a:r>
              </a:p>
              <a:p>
                <a:pPr marL="742950" lvl="1" indent="-285750" algn="just">
                  <a:buFont typeface="Arial" pitchFamily="34" charset="0"/>
                  <a:buChar char="•"/>
                </a:pPr>
                <a:r>
                  <a:rPr lang="en-US" sz="1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D1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is the set of tuples in 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satisfying 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 ≤ split-point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and 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D2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is the set of tuples in 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satisfying 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 &gt; split-point</a:t>
                </a: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xmlns="" id="{C40281CB-21B3-87AE-FB2E-76DEE75E7F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7467600" cy="4343400"/>
              </a:xfrm>
              <a:blipFill rotWithShape="1">
                <a:blip r:embed="rId2"/>
                <a:stretch>
                  <a:fillRect l="-735" t="-701" r="-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2894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20C1C3D-3599-8613-3DC7-239C7E7BD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DD8D9B-3532-09DE-3201-EE78B3042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Classification : Decision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0281CB-21B3-87AE-FB2E-76DEE75E7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Gain Ratio for Attribute Selection (C4.5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Information gain measure is biased towards attributes with many values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C4.5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(a successor of ID3) uses gain ratio to overcome the problem (normalization to information gain)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GainRatio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(A) = Gain(A)/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SplitInfo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742950" lvl="1" indent="-285750" algn="just">
              <a:buFont typeface="Arial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just">
              <a:buFont typeface="Arial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just">
              <a:buFont typeface="Arial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just">
              <a:buFont typeface="Arial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just">
              <a:buFont typeface="Arial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gain_ratio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(income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= 0.029/1.557 = 0.019</a:t>
            </a:r>
          </a:p>
          <a:p>
            <a:pPr marL="742950" lvl="1" indent="-285750" algn="just">
              <a:buFont typeface="Arial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5866478"/>
              </p:ext>
            </p:extLst>
          </p:nvPr>
        </p:nvGraphicFramePr>
        <p:xfrm>
          <a:off x="5638800" y="2438400"/>
          <a:ext cx="3432175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0" name="Worksheet" r:id="rId3" imgW="6115431" imgH="4458208" progId="Excel.Sheet.8">
                  <p:embed/>
                </p:oleObj>
              </mc:Choice>
              <mc:Fallback>
                <p:oleObj name="Worksheet" r:id="rId3" imgW="6115431" imgH="4458208" progId="Excel.Sheet.8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438400"/>
                        <a:ext cx="3432175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10" descr="8splitinf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48100"/>
            <a:ext cx="52546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144019"/>
              </p:ext>
            </p:extLst>
          </p:nvPr>
        </p:nvGraphicFramePr>
        <p:xfrm>
          <a:off x="609600" y="2973118"/>
          <a:ext cx="4343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1" name="Equation" r:id="rId6" imgW="2387600" imgH="457200" progId="Equation.3">
                  <p:embed/>
                </p:oleObj>
              </mc:Choice>
              <mc:Fallback>
                <p:oleObj name="Equation" r:id="rId6" imgW="2387600" imgH="45720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973118"/>
                        <a:ext cx="43434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259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Classification : KNN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KNN Works: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 classify  a  new  input  vector  x,  examine  the  k‐closest  training  data  points  to  x  and  assign  the  object  to  the  most  frequently  occurring  class.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E3D6780-860C-45A9-A75F-F217DD97E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438400"/>
            <a:ext cx="5042131" cy="378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039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20C1C3D-3599-8613-3DC7-239C7E7BD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DD8D9B-3532-09DE-3201-EE78B3042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Classification : Decision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0281CB-21B3-87AE-FB2E-76DEE75E7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Gini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Index (CART-Classification and Regression Trees)</a:t>
            </a:r>
            <a:endParaRPr lang="en-US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Information Gain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Gain Ratio can sometimes exhibit a bias toward features with many unique values. For example, if a feature has many unique categories, Information Gain might prefer it because it creates more distinct subsets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address this,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Gain Ratio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(an adaptation of Information Gain) is used in algorithms like C4.5 to counter this bias, but this additional step adds complexity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Gini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Index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on the other hand, is less sensitive to the number of categories in a feature, reducing the need for an additional adjustment like Gain Ratio.</a:t>
            </a: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19600"/>
            <a:ext cx="6057900" cy="11334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91" y="5657714"/>
            <a:ext cx="4724400" cy="11625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529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20C1C3D-3599-8613-3DC7-239C7E7BD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DD8D9B-3532-09DE-3201-EE78B3042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Classification : Decision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0281CB-21B3-87AE-FB2E-76DEE75E7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Decision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Trees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happens when a Decision Tree model becomes too complex, fitting too closely to the noise and specific details of the training data, resulting in poor generalization to new data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Signs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A decision tree that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overfits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will often have a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high accuracy on the training set but performs poorly on the test set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Causes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Allowing 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tree to grow too deep, with many nodes and branches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Having 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very specific branches (splits) that capture the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peculiarities 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the training data rather than general patterns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Consequences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leads to a lack of model generalization, where the model captures random fluctuations instead of meaningful trends.</a:t>
            </a: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977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20C1C3D-3599-8613-3DC7-239C7E7BD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DD8D9B-3532-09DE-3201-EE78B3042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Classification : Decision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0281CB-21B3-87AE-FB2E-76DEE75E7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Pre-Pruning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(Early Stopping): </a:t>
            </a:r>
            <a:endParaRPr lang="en-US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 stops the tree from growing once it meets certain conditions, such as reaching a maximum depth, minimum number of samples per leaf, or minimum information gain threshold. This prevents the tree from developing complex branches that might lead to </a:t>
            </a: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Post-Pruning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(Cost Complexity Pruning): </a:t>
            </a:r>
            <a:endParaRPr lang="en-US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technique first grows the tree to its full depth, then prunes back branches that provide minimal value. Post-pruning can be based on measures like cross-validation to determine the optimal structure that minimizes errors on new data.</a:t>
            </a:r>
          </a:p>
        </p:txBody>
      </p:sp>
    </p:spTree>
    <p:extLst>
      <p:ext uri="{BB962C8B-B14F-4D97-AF65-F5344CB8AC3E}">
        <p14:creationId xmlns:p14="http://schemas.microsoft.com/office/powerpoint/2010/main" val="263619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Classification : KNN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KNN Works: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4FE1820-BA3F-493B-94D3-653ACFE70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5000"/>
            <a:ext cx="7089156" cy="393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4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Classification : KNN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of KNN: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A8D95DA3-DACC-0EAD-D75F-DD8B30384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371220"/>
              </p:ext>
            </p:extLst>
          </p:nvPr>
        </p:nvGraphicFramePr>
        <p:xfrm>
          <a:off x="4724400" y="1503680"/>
          <a:ext cx="415188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310">
                  <a:extLst>
                    <a:ext uri="{9D8B030D-6E8A-4147-A177-3AD203B41FA5}">
                      <a16:colId xmlns:a16="http://schemas.microsoft.com/office/drawing/2014/main" xmlns="" val="1578106174"/>
                    </a:ext>
                  </a:extLst>
                </a:gridCol>
                <a:gridCol w="1370203">
                  <a:extLst>
                    <a:ext uri="{9D8B030D-6E8A-4147-A177-3AD203B41FA5}">
                      <a16:colId xmlns:a16="http://schemas.microsoft.com/office/drawing/2014/main" xmlns="" val="834031461"/>
                    </a:ext>
                  </a:extLst>
                </a:gridCol>
                <a:gridCol w="1448372">
                  <a:extLst>
                    <a:ext uri="{9D8B030D-6E8A-4147-A177-3AD203B41FA5}">
                      <a16:colId xmlns:a16="http://schemas.microsoft.com/office/drawing/2014/main" xmlns="" val="39674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Height (cm)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Weight (KG)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21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006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088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1610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775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849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285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265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0074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462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9317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79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AB1DC5B-417E-5709-BA3C-6EE3B3257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87580E-6D83-9767-FAA5-C667A7B75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Classification : KNN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xmlns="" id="{854B707D-1896-E1CB-006B-1C4CE1A2574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7467600" cy="43434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Example of KNN: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𝒅</m:t>
                      </m:r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GB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GB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GB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GB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GB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8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GB" sz="1800" b="1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𝟏𝟕𝟎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𝟏𝟔𝟕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𝟓𝟕</m:t>
                                  </m:r>
                                  <m:r>
                                    <a:rPr lang="en-GB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𝟓𝟏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sz="18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𝟏𝟕𝟎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𝟏𝟖𝟐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𝟓𝟕</m:t>
                                  </m:r>
                                  <m:r>
                                    <a:rPr lang="en-GB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𝟔𝟐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sz="18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𝟏𝟕𝟎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𝟏𝟕𝟎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𝟓𝟕</m:t>
                                  </m:r>
                                  <m:r>
                                    <a:rPr lang="en-GB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𝟓𝟓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8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sz="18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854B707D-1896-E1CB-006B-1C4CE1A257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7467600" cy="4343400"/>
              </a:xfrm>
              <a:blipFill>
                <a:blip r:embed="rId2"/>
                <a:stretch>
                  <a:fillRect l="-735" t="-7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CBB29222-B351-5699-BB5C-9A37BD8DB9B5}"/>
              </a:ext>
            </a:extLst>
          </p:cNvPr>
          <p:cNvGraphicFramePr>
            <a:graphicFrameLocks noGrp="1"/>
          </p:cNvGraphicFramePr>
          <p:nvPr/>
        </p:nvGraphicFramePr>
        <p:xfrm>
          <a:off x="4724400" y="1503680"/>
          <a:ext cx="415188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310">
                  <a:extLst>
                    <a:ext uri="{9D8B030D-6E8A-4147-A177-3AD203B41FA5}">
                      <a16:colId xmlns:a16="http://schemas.microsoft.com/office/drawing/2014/main" xmlns="" val="1578106174"/>
                    </a:ext>
                  </a:extLst>
                </a:gridCol>
                <a:gridCol w="1370203">
                  <a:extLst>
                    <a:ext uri="{9D8B030D-6E8A-4147-A177-3AD203B41FA5}">
                      <a16:colId xmlns:a16="http://schemas.microsoft.com/office/drawing/2014/main" xmlns="" val="834031461"/>
                    </a:ext>
                  </a:extLst>
                </a:gridCol>
                <a:gridCol w="1448372">
                  <a:extLst>
                    <a:ext uri="{9D8B030D-6E8A-4147-A177-3AD203B41FA5}">
                      <a16:colId xmlns:a16="http://schemas.microsoft.com/office/drawing/2014/main" xmlns="" val="39674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Height (cm)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Weight (KG)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21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006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088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1610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775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849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285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265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0074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462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9317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769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9CA2800-D0D6-E703-BAB7-17A4D08B5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79D92-03E9-738F-BA1D-0E437F822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Classification : KNN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3315430-4C99-1FB2-6FC7-8624B485C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of KNN:</a:t>
            </a: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0F12A66B-4E18-D582-0227-3F6510273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159578"/>
              </p:ext>
            </p:extLst>
          </p:nvPr>
        </p:nvGraphicFramePr>
        <p:xfrm>
          <a:off x="685800" y="1828800"/>
          <a:ext cx="487607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310">
                  <a:extLst>
                    <a:ext uri="{9D8B030D-6E8A-4147-A177-3AD203B41FA5}">
                      <a16:colId xmlns:a16="http://schemas.microsoft.com/office/drawing/2014/main" xmlns="" val="1578106174"/>
                    </a:ext>
                  </a:extLst>
                </a:gridCol>
                <a:gridCol w="1370203">
                  <a:extLst>
                    <a:ext uri="{9D8B030D-6E8A-4147-A177-3AD203B41FA5}">
                      <a16:colId xmlns:a16="http://schemas.microsoft.com/office/drawing/2014/main" xmlns="" val="834031461"/>
                    </a:ext>
                  </a:extLst>
                </a:gridCol>
                <a:gridCol w="1448372">
                  <a:extLst>
                    <a:ext uri="{9D8B030D-6E8A-4147-A177-3AD203B41FA5}">
                      <a16:colId xmlns:a16="http://schemas.microsoft.com/office/drawing/2014/main" xmlns="" val="39674572"/>
                    </a:ext>
                  </a:extLst>
                </a:gridCol>
                <a:gridCol w="724186">
                  <a:extLst>
                    <a:ext uri="{9D8B030D-6E8A-4147-A177-3AD203B41FA5}">
                      <a16:colId xmlns:a16="http://schemas.microsoft.com/office/drawing/2014/main" xmlns="" val="2094978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Height (cm)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Weight (KG)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21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006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088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1610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775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849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285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265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0074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462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9317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10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D7023C8-F1CA-F52A-B031-15AD2C281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82CF48-E879-47E0-6799-DE74A513E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Classification : KNN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6868FA5-065D-BC31-2440-0531901BD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of KNN:</a:t>
            </a: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1B0574EF-EBBF-2932-D9A3-5750CB901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351548"/>
              </p:ext>
            </p:extLst>
          </p:nvPr>
        </p:nvGraphicFramePr>
        <p:xfrm>
          <a:off x="685800" y="1918335"/>
          <a:ext cx="550030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310">
                  <a:extLst>
                    <a:ext uri="{9D8B030D-6E8A-4147-A177-3AD203B41FA5}">
                      <a16:colId xmlns:a16="http://schemas.microsoft.com/office/drawing/2014/main" xmlns="" val="1578106174"/>
                    </a:ext>
                  </a:extLst>
                </a:gridCol>
                <a:gridCol w="1370203">
                  <a:extLst>
                    <a:ext uri="{9D8B030D-6E8A-4147-A177-3AD203B41FA5}">
                      <a16:colId xmlns:a16="http://schemas.microsoft.com/office/drawing/2014/main" xmlns="" val="834031461"/>
                    </a:ext>
                  </a:extLst>
                </a:gridCol>
                <a:gridCol w="1448372">
                  <a:extLst>
                    <a:ext uri="{9D8B030D-6E8A-4147-A177-3AD203B41FA5}">
                      <a16:colId xmlns:a16="http://schemas.microsoft.com/office/drawing/2014/main" xmlns="" val="3967457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94978085"/>
                    </a:ext>
                  </a:extLst>
                </a:gridCol>
                <a:gridCol w="708343">
                  <a:extLst>
                    <a:ext uri="{9D8B030D-6E8A-4147-A177-3AD203B41FA5}">
                      <a16:colId xmlns:a16="http://schemas.microsoft.com/office/drawing/2014/main" xmlns="" val="2338902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Height (cm)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Weight (KG)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21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339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20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252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5368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006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413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6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088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1610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9317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044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3049</Words>
  <Application>Microsoft Office PowerPoint</Application>
  <PresentationFormat>On-screen Show (4:3)</PresentationFormat>
  <Paragraphs>585</Paragraphs>
  <Slides>42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Office Theme</vt:lpstr>
      <vt:lpstr>Worksheet</vt:lpstr>
      <vt:lpstr>Equation</vt:lpstr>
      <vt:lpstr>Supervised Learning: Classification</vt:lpstr>
      <vt:lpstr>Classification : KNN</vt:lpstr>
      <vt:lpstr>Classification : KNN</vt:lpstr>
      <vt:lpstr>Classification : KNN</vt:lpstr>
      <vt:lpstr>Classification : KNN</vt:lpstr>
      <vt:lpstr>Classification : KNN</vt:lpstr>
      <vt:lpstr>Classification : KNN</vt:lpstr>
      <vt:lpstr>Classification : KNN</vt:lpstr>
      <vt:lpstr>Classification : KNN</vt:lpstr>
      <vt:lpstr>Classification : KNN</vt:lpstr>
      <vt:lpstr>Classification : KNN</vt:lpstr>
      <vt:lpstr>Classification : KNN</vt:lpstr>
      <vt:lpstr>Classification : KNN</vt:lpstr>
      <vt:lpstr>Classification : KNN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Ashraf</dc:creator>
  <cp:lastModifiedBy>Ashraf</cp:lastModifiedBy>
  <cp:revision>367</cp:revision>
  <dcterms:created xsi:type="dcterms:W3CDTF">2024-10-19T07:49:00Z</dcterms:created>
  <dcterms:modified xsi:type="dcterms:W3CDTF">2024-10-29T16:27:14Z</dcterms:modified>
</cp:coreProperties>
</file>