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21"/>
  </p:notesMasterIdLst>
  <p:handoutMasterIdLst>
    <p:handoutMasterId r:id="rId22"/>
  </p:handoutMasterIdLst>
  <p:sldIdLst>
    <p:sldId id="460" r:id="rId2"/>
    <p:sldId id="953" r:id="rId3"/>
    <p:sldId id="1153" r:id="rId4"/>
    <p:sldId id="1154" r:id="rId5"/>
    <p:sldId id="1156" r:id="rId6"/>
    <p:sldId id="1350" r:id="rId7"/>
    <p:sldId id="462" r:id="rId8"/>
    <p:sldId id="276" r:id="rId9"/>
    <p:sldId id="1348" r:id="rId10"/>
    <p:sldId id="269" r:id="rId11"/>
    <p:sldId id="1157" r:id="rId12"/>
    <p:sldId id="1158" r:id="rId13"/>
    <p:sldId id="341" r:id="rId14"/>
    <p:sldId id="325" r:id="rId15"/>
    <p:sldId id="309" r:id="rId16"/>
    <p:sldId id="277" r:id="rId17"/>
    <p:sldId id="264" r:id="rId18"/>
    <p:sldId id="275" r:id="rId19"/>
    <p:sldId id="1159" r:id="rId20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62" autoAdjust="0"/>
    <p:restoredTop sz="94249" autoAdjust="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1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1800" y="72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5FF5AA11-6FE7-4D92-860D-F09A5A1025BA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0368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/>
              <a:t>Click to edit Master text styles</a:t>
            </a:r>
          </a:p>
          <a:p>
            <a:pPr lvl="1"/>
            <a:r>
              <a:rPr lang="tr-TR"/>
              <a:t>Second level</a:t>
            </a:r>
          </a:p>
          <a:p>
            <a:pPr lvl="2"/>
            <a:r>
              <a:rPr lang="tr-TR"/>
              <a:t>Third level</a:t>
            </a:r>
          </a:p>
          <a:p>
            <a:pPr lvl="3"/>
            <a:r>
              <a:rPr lang="tr-TR"/>
              <a:t>Fourth level</a:t>
            </a:r>
          </a:p>
          <a:p>
            <a:pPr lvl="4"/>
            <a:r>
              <a:rPr lang="tr-TR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8B153843-1CF4-4938-B773-3DA6477B563D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635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67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="" xmlns:a16="http://schemas.microsoft.com/office/drawing/2014/main" id="{5078637E-C138-A8E6-AA3A-B691398C44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198EBA5-845A-42D4-ABA8-6086A6C81EB1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="" xmlns:a16="http://schemas.microsoft.com/office/drawing/2014/main" id="{DE71A245-B285-3E82-851C-9E3824C491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="" xmlns:a16="http://schemas.microsoft.com/office/drawing/2014/main" id="{74131747-5F6E-7EB0-5FD1-724B68198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="" xmlns:a16="http://schemas.microsoft.com/office/drawing/2014/main" id="{AC99B14C-DD44-927D-7444-550DF9D9FF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9403DE5-0E3C-4D26-B9A3-54ACE6A4FA61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="" xmlns:a16="http://schemas.microsoft.com/office/drawing/2014/main" id="{5AAA8E6D-AF77-57D1-1695-4EA53B9D00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="" xmlns:a16="http://schemas.microsoft.com/office/drawing/2014/main" id="{A2B7CA32-880F-58F3-252A-AA01E1C531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="" xmlns:a16="http://schemas.microsoft.com/office/drawing/2014/main" id="{A183FDAD-67E5-40C9-80FA-A2FE89DE62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="" xmlns:a16="http://schemas.microsoft.com/office/drawing/2014/main" id="{1EC233ED-3693-425F-BD7E-A450539CA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="" xmlns:a16="http://schemas.microsoft.com/office/drawing/2014/main" id="{B9AEBC7C-E09E-4751-9768-B03EF4878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EF13BF67-FFD3-44D0-A727-5D730E486A1B}" type="slidenum">
              <a:rPr lang="tr-TR" altLang="en-US" sz="1300">
                <a:latin typeface="Arial" panose="020B0604020202020204" pitchFamily="34" charset="0"/>
              </a:rPr>
              <a:pPr eaLnBrk="1" hangingPunct="1"/>
              <a:t>13</a:t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="" xmlns:a16="http://schemas.microsoft.com/office/drawing/2014/main" id="{C9762AB0-97E3-49C4-ADF0-5C90B4C524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="" xmlns:a16="http://schemas.microsoft.com/office/drawing/2014/main" id="{4EF781FF-E8F7-472C-829E-84A8F5715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>
            <a:extLst>
              <a:ext uri="{FF2B5EF4-FFF2-40B4-BE49-F238E27FC236}">
                <a16:creationId xmlns="" xmlns:a16="http://schemas.microsoft.com/office/drawing/2014/main" id="{F9FF7AD9-5600-4BAD-91F2-7838E21C2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2BF61BBC-17C3-4274-9F4C-314F7E5FFA9E}" type="slidenum">
              <a:rPr lang="tr-TR" altLang="en-US" sz="1300">
                <a:latin typeface="Arial" panose="020B0604020202020204" pitchFamily="34" charset="0"/>
              </a:rPr>
              <a:pPr eaLnBrk="1" hangingPunct="1"/>
              <a:t>14</a:t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="" xmlns:a16="http://schemas.microsoft.com/office/drawing/2014/main" id="{CBDDBBF4-07B9-4142-90C4-36A5250CDC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="" xmlns:a16="http://schemas.microsoft.com/office/drawing/2014/main" id="{061DCA8E-62F4-43CB-9E2E-B48235290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="" xmlns:a16="http://schemas.microsoft.com/office/drawing/2014/main" id="{A010CFDD-5D27-4D44-8C9E-C25D7AD9B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A4FC75E0-E88B-4766-BAED-66D69B585FD8}" type="slidenum">
              <a:rPr lang="tr-TR" altLang="en-US" sz="1300">
                <a:latin typeface="Arial" panose="020B0604020202020204" pitchFamily="34" charset="0"/>
              </a:rPr>
              <a:pPr eaLnBrk="1" hangingPunct="1"/>
              <a:t>15</a:t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629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850E2841-9212-481A-AF58-341C0747CB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6F06FC-0C2F-4683-8686-0491FD39BF29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84994" name="Rectangle 2">
            <a:extLst>
              <a:ext uri="{FF2B5EF4-FFF2-40B4-BE49-F238E27FC236}">
                <a16:creationId xmlns="" xmlns:a16="http://schemas.microsoft.com/office/drawing/2014/main" id="{E071FDA5-FE8C-47D2-956A-4A368E0630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="" xmlns:a16="http://schemas.microsoft.com/office/drawing/2014/main" id="{21AC726D-4F52-46AC-8A47-2ED5F6A76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3635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D8458D3C-E711-400E-AB85-8CACEEB53F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CB5CF-9202-44A4-B554-B02EF75EE251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79874" name="Rectangle 2">
            <a:extLst>
              <a:ext uri="{FF2B5EF4-FFF2-40B4-BE49-F238E27FC236}">
                <a16:creationId xmlns="" xmlns:a16="http://schemas.microsoft.com/office/drawing/2014/main" id="{353BA469-BA9F-45EF-8A58-BFF72E43E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="" xmlns:a16="http://schemas.microsoft.com/office/drawing/2014/main" id="{B00DD13B-117D-476D-8C24-92F655C99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240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0359722D-8EE5-4256-9C32-4E9D7F0E2C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EDE09E-3622-49EF-BD8B-4B7D8D732501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81922" name="Rectangle 2">
            <a:extLst>
              <a:ext uri="{FF2B5EF4-FFF2-40B4-BE49-F238E27FC236}">
                <a16:creationId xmlns="" xmlns:a16="http://schemas.microsoft.com/office/drawing/2014/main" id="{C22CA625-FA44-4920-AC82-0A84ED7932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="" xmlns:a16="http://schemas.microsoft.com/office/drawing/2014/main" id="{342B8415-D54E-4B35-8A09-54CCAE2E8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612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="" xmlns:a16="http://schemas.microsoft.com/office/drawing/2014/main" id="{808B0C7F-3E49-5143-8363-01623BF4C5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A3E2BC2-7AD8-4951-A5F5-FBE73B36CBBC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="" xmlns:a16="http://schemas.microsoft.com/office/drawing/2014/main" id="{E69F566F-10EA-CBBB-4DFC-0D664D6A24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="" xmlns:a16="http://schemas.microsoft.com/office/drawing/2014/main" id="{79C2EC1B-2C1B-275C-7FCE-6CC2D7921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980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="" xmlns:a16="http://schemas.microsoft.com/office/drawing/2014/main" id="{B1AB1339-8965-E0EC-71C5-6D401DA987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EDE618B-651C-41A3-9B7E-02067E710D69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="" xmlns:a16="http://schemas.microsoft.com/office/drawing/2014/main" id="{BC90636D-6E4A-25C0-4D7D-709A64EF15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0298657-4F4D-4114-BD83-BCADD0D47F5B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="" xmlns:a16="http://schemas.microsoft.com/office/drawing/2014/main" id="{1876F2E7-AB81-4360-2EC7-6D96E25CDF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="" xmlns:a16="http://schemas.microsoft.com/office/drawing/2014/main" id="{2695C173-867E-FDB8-39EF-FB5D7444BB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="" xmlns:a16="http://schemas.microsoft.com/office/drawing/2014/main" id="{BC04FB86-55F2-7B75-A6B4-3C92DE9366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FCD9CD1-A581-4B96-99A9-58348EC9073C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="" xmlns:a16="http://schemas.microsoft.com/office/drawing/2014/main" id="{155A7D0F-DD9C-0A7B-6AD1-7C3ABD9DEF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="" xmlns:a16="http://schemas.microsoft.com/office/drawing/2014/main" id="{ADD15D8E-D2BC-EA42-6853-529519AA2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="" xmlns:a16="http://schemas.microsoft.com/office/drawing/2014/main" id="{9095555B-F002-6D80-3528-36676942BB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EE8BB2-00C6-46D4-B26D-D70BC16528B3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="" xmlns:a16="http://schemas.microsoft.com/office/drawing/2014/main" id="{D7E4AD31-11A3-922A-FE70-F0D830C25E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="" xmlns:a16="http://schemas.microsoft.com/office/drawing/2014/main" id="{F1E61C15-3BC9-97AE-3A0F-6B4633A87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F8CA87E5-5FD3-4098-9661-ABA66E935C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581417-58CC-476F-96F7-00B342DD3680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5778" name="Rectangle 2">
            <a:extLst>
              <a:ext uri="{FF2B5EF4-FFF2-40B4-BE49-F238E27FC236}">
                <a16:creationId xmlns="" xmlns:a16="http://schemas.microsoft.com/office/drawing/2014/main" id="{912FDA25-F3FA-4593-BAB2-7A17BAAF97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="" xmlns:a16="http://schemas.microsoft.com/office/drawing/2014/main" id="{E13BE20C-48A9-4693-9C75-1091A8B43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7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BD53DF3B-15FA-4CDB-8B4B-6CC53A798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56B75-F194-4ABD-9F35-812486F82E45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82946" name="Rectangle 2">
            <a:extLst>
              <a:ext uri="{FF2B5EF4-FFF2-40B4-BE49-F238E27FC236}">
                <a16:creationId xmlns="" xmlns:a16="http://schemas.microsoft.com/office/drawing/2014/main" id="{B8025B49-84EE-4C88-B70E-5A58FF3C46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="" xmlns:a16="http://schemas.microsoft.com/office/drawing/2014/main" id="{30861660-368A-43C0-A553-044BB53343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125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="" xmlns:a16="http://schemas.microsoft.com/office/drawing/2014/main" id="{ED6422B0-03BF-538E-3162-63A23836F7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4132E55-AEA5-4065-8835-79A0E5D1E26B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="" xmlns:a16="http://schemas.microsoft.com/office/drawing/2014/main" id="{CC4558C8-0EB6-179B-9E0E-00AC592A80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="" xmlns:a16="http://schemas.microsoft.com/office/drawing/2014/main" id="{4603AEDE-DFE1-08DF-0666-B3A62261F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007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5C436083-43C0-4C4C-B60B-A028AE848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D3D030-ECFD-496A-B220-8D9A1B80B3E8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83970" name="Rectangle 2">
            <a:extLst>
              <a:ext uri="{FF2B5EF4-FFF2-40B4-BE49-F238E27FC236}">
                <a16:creationId xmlns="" xmlns:a16="http://schemas.microsoft.com/office/drawing/2014/main" id="{3458530C-72A5-4403-999B-5C941EEA0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="" xmlns:a16="http://schemas.microsoft.com/office/drawing/2014/main" id="{C1BE80FE-B930-487A-8561-B6597666D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42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2" descr="Image result for AIUB logo">
            <a:extLst>
              <a:ext uri="{FF2B5EF4-FFF2-40B4-BE49-F238E27FC236}">
                <a16:creationId xmlns="" xmlns:a16="http://schemas.microsoft.com/office/drawing/2014/main" id="{5C7DCE2F-1962-4B17-AD52-97F3EE93B1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36" y="112659"/>
            <a:ext cx="1233449" cy="124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8D769C6-8701-4ED3-8041-44BC45A52C01}"/>
              </a:ext>
            </a:extLst>
          </p:cNvPr>
          <p:cNvSpPr txBox="1"/>
          <p:nvPr userDrawn="1"/>
        </p:nvSpPr>
        <p:spPr>
          <a:xfrm>
            <a:off x="33261" y="2549455"/>
            <a:ext cx="3570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4232: Machine Learning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075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33AA1F7C-A0DB-4A2F-83FB-084B476C72CF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385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10C795C2-9663-4CD9-B7AF-0C67447055CB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781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0758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2261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9577EAA4-500B-4054-BEDF-CE8F77DBBA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</a:p>
        </p:txBody>
      </p:sp>
    </p:spTree>
    <p:extLst>
      <p:ext uri="{BB962C8B-B14F-4D97-AF65-F5344CB8AC3E}">
        <p14:creationId xmlns:p14="http://schemas.microsoft.com/office/powerpoint/2010/main" val="25510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07799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 userDrawn="1"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79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0132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84B957E-0032-4005-8291-D6D7E52CD262}"/>
              </a:ext>
            </a:extLst>
          </p:cNvPr>
          <p:cNvSpPr txBox="1"/>
          <p:nvPr userDrawn="1"/>
        </p:nvSpPr>
        <p:spPr>
          <a:xfrm>
            <a:off x="3473671" y="6453324"/>
            <a:ext cx="21064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rgbClr val="696464"/>
                </a:solidFill>
              </a:rPr>
              <a:t>Dr. M </a:t>
            </a:r>
            <a:r>
              <a:rPr lang="en-US" sz="1100" dirty="0" err="1">
                <a:solidFill>
                  <a:srgbClr val="696464"/>
                </a:solidFill>
              </a:rPr>
              <a:t>M</a:t>
            </a:r>
            <a:r>
              <a:rPr lang="en-US" sz="1100" dirty="0">
                <a:solidFill>
                  <a:srgbClr val="696464"/>
                </a:solidFill>
              </a:rPr>
              <a:t> Manjurul Islam</a:t>
            </a:r>
            <a:endParaRPr lang="tr-TR" sz="1100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4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563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5A072F8-515B-4CBB-95B6-790F172F0DFE}"/>
              </a:ext>
            </a:extLst>
          </p:cNvPr>
          <p:cNvSpPr txBox="1"/>
          <p:nvPr userDrawn="1"/>
        </p:nvSpPr>
        <p:spPr>
          <a:xfrm>
            <a:off x="3473671" y="6453324"/>
            <a:ext cx="21064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rgbClr val="696464"/>
                </a:solidFill>
              </a:rPr>
              <a:t>Dr. M </a:t>
            </a:r>
            <a:r>
              <a:rPr lang="en-US" sz="1100" dirty="0" err="1">
                <a:solidFill>
                  <a:srgbClr val="696464"/>
                </a:solidFill>
              </a:rPr>
              <a:t>M</a:t>
            </a:r>
            <a:r>
              <a:rPr lang="en-US" sz="1100" dirty="0">
                <a:solidFill>
                  <a:srgbClr val="696464"/>
                </a:solidFill>
              </a:rPr>
              <a:t> Manjurul Islam</a:t>
            </a:r>
            <a:endParaRPr lang="tr-TR" sz="1100" dirty="0">
              <a:solidFill>
                <a:srgbClr val="69646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6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9523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74CDB6B-34EF-4499-93D7-CDE73CE55E2B}" type="slidenum">
              <a:rPr lang="tr-TR" smtClean="0"/>
              <a:pPr>
                <a:defRPr/>
              </a:pPr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73790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584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6" r:id="rId13"/>
    <p:sldLayoutId id="2147483737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wmf"/><Relationship Id="rId4" Type="http://schemas.openxmlformats.org/officeDocument/2006/relationships/image" Target="../media/image26.png"/><Relationship Id="rId9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="" xmlns:a16="http://schemas.microsoft.com/office/drawing/2014/main" id="{2229D37F-B35F-42B9-8717-77AC43D80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632" y="3407229"/>
            <a:ext cx="6400800" cy="75747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</a:p>
        </p:txBody>
      </p:sp>
      <p:sp>
        <p:nvSpPr>
          <p:cNvPr id="5" name="Title 1">
            <a:extLst>
              <a:ext uri="{FF2B5EF4-FFF2-40B4-BE49-F238E27FC236}">
                <a16:creationId xmlns="" xmlns:a16="http://schemas.microsoft.com/office/drawing/2014/main" id="{CD8F1DA3-3DE8-4BEF-B6BE-2115A4940107}"/>
              </a:ext>
            </a:extLst>
          </p:cNvPr>
          <p:cNvSpPr txBox="1">
            <a:spLocks/>
          </p:cNvSpPr>
          <p:nvPr/>
        </p:nvSpPr>
        <p:spPr>
          <a:xfrm>
            <a:off x="0" y="1556792"/>
            <a:ext cx="7808976" cy="1088136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Bayesian Theory &amp; Naïve Bayes Classifiers</a:t>
            </a:r>
          </a:p>
        </p:txBody>
      </p:sp>
    </p:spTree>
    <p:extLst>
      <p:ext uri="{BB962C8B-B14F-4D97-AF65-F5344CB8AC3E}">
        <p14:creationId xmlns:p14="http://schemas.microsoft.com/office/powerpoint/2010/main" val="194978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E02EF165-1458-4F6D-BBD3-85BEBD6DC9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Parameters estimation</a:t>
            </a:r>
            <a:endParaRPr lang="en-US" altLang="zh-CN" dirty="0"/>
          </a:p>
        </p:txBody>
      </p:sp>
      <p:sp>
        <p:nvSpPr>
          <p:cNvPr id="33795" name="Rectangle 3">
            <a:extLst>
              <a:ext uri="{FF2B5EF4-FFF2-40B4-BE49-F238E27FC236}">
                <a16:creationId xmlns="" xmlns:a16="http://schemas.microsoft.com/office/drawing/2014/main" id="{FE6AA664-C28D-466E-9165-2308D5E35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600" i="1">
                <a:latin typeface="Times New Roman" panose="02020603050405020304" pitchFamily="18" charset="0"/>
              </a:rPr>
              <a:t>P</a:t>
            </a:r>
            <a:r>
              <a:rPr lang="en-US" altLang="zh-CN" sz="2600">
                <a:latin typeface="Times New Roman" panose="02020603050405020304" pitchFamily="18" charset="0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</a:rPr>
              <a:t>c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600">
                <a:latin typeface="Times New Roman" panose="02020603050405020304" pitchFamily="18" charset="0"/>
              </a:rPr>
              <a:t>)</a:t>
            </a:r>
          </a:p>
          <a:p>
            <a:pPr marL="742950" lvl="1" indent="-285750"/>
            <a:r>
              <a:rPr lang="en-US" altLang="zh-CN" sz="2200"/>
              <a:t>Can be estimated from the frequency of classes in the training examples.</a:t>
            </a:r>
          </a:p>
          <a:p>
            <a:r>
              <a:rPr lang="en-US" altLang="zh-CN" sz="2600" i="1">
                <a:latin typeface="Times New Roman" panose="02020603050405020304" pitchFamily="18" charset="0"/>
              </a:rPr>
              <a:t>P</a:t>
            </a:r>
            <a:r>
              <a:rPr lang="en-US" altLang="zh-CN" sz="2600">
                <a:latin typeface="Times New Roman" panose="02020603050405020304" pitchFamily="18" charset="0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</a:rPr>
              <a:t>x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1</a:t>
            </a:r>
            <a:r>
              <a:rPr lang="en-US" altLang="zh-CN" sz="2600" i="1">
                <a:latin typeface="Times New Roman" panose="02020603050405020304" pitchFamily="18" charset="0"/>
              </a:rPr>
              <a:t>,x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2</a:t>
            </a:r>
            <a:r>
              <a:rPr lang="en-US" altLang="zh-CN" sz="2600" i="1">
                <a:latin typeface="Times New Roman" panose="02020603050405020304" pitchFamily="18" charset="0"/>
              </a:rPr>
              <a:t>,…,x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600" i="1">
                <a:latin typeface="Times New Roman" panose="02020603050405020304" pitchFamily="18" charset="0"/>
              </a:rPr>
              <a:t>|c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600">
                <a:latin typeface="Times New Roman" panose="02020603050405020304" pitchFamily="18" charset="0"/>
              </a:rPr>
              <a:t>) </a:t>
            </a:r>
          </a:p>
          <a:p>
            <a:pPr marL="742950" lvl="1" indent="-285750"/>
            <a:r>
              <a:rPr lang="en-US" altLang="zh-CN" sz="2200">
                <a:cs typeface="Arial" panose="020B0604020202020204" pitchFamily="34" charset="0"/>
              </a:rPr>
              <a:t>O(</a:t>
            </a:r>
            <a:r>
              <a:rPr lang="en-US" altLang="zh-CN" sz="2200" i="1">
                <a:cs typeface="Arial" panose="020B0604020202020204" pitchFamily="34" charset="0"/>
              </a:rPr>
              <a:t>|X|</a:t>
            </a:r>
            <a:r>
              <a:rPr lang="en-US" altLang="zh-CN" sz="2200" i="1" baseline="30000">
                <a:cs typeface="Arial" panose="020B0604020202020204" pitchFamily="34" charset="0"/>
              </a:rPr>
              <a:t>n</a:t>
            </a:r>
            <a:r>
              <a:rPr lang="en-US" altLang="zh-CN" sz="2200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zh-CN" sz="2200" i="1">
                <a:cs typeface="Arial" panose="020B0604020202020204" pitchFamily="34" charset="0"/>
                <a:sym typeface="Symbol" panose="05050102010706020507" pitchFamily="18" charset="2"/>
              </a:rPr>
              <a:t>|C|</a:t>
            </a:r>
            <a:r>
              <a:rPr lang="en-US" altLang="zh-CN" sz="2200">
                <a:cs typeface="Arial" panose="020B0604020202020204" pitchFamily="34" charset="0"/>
                <a:sym typeface="Symbol" panose="05050102010706020507" pitchFamily="18" charset="2"/>
              </a:rPr>
              <a:t>) parameters</a:t>
            </a:r>
            <a:endParaRPr lang="en-US" altLang="zh-CN" sz="2200">
              <a:cs typeface="Arial" panose="020B0604020202020204" pitchFamily="34" charset="0"/>
            </a:endParaRPr>
          </a:p>
          <a:p>
            <a:pPr marL="742950" lvl="1" indent="-285750"/>
            <a:r>
              <a:rPr lang="en-US" altLang="zh-CN" sz="2200"/>
              <a:t>Could only be estimated if a very, very large number of training examples was available.</a:t>
            </a:r>
          </a:p>
          <a:p>
            <a:r>
              <a:rPr lang="en-US" altLang="zh-CN" sz="2200">
                <a:solidFill>
                  <a:srgbClr val="FF0000"/>
                </a:solidFill>
              </a:rPr>
              <a:t>Independence Assumption</a:t>
            </a:r>
            <a:r>
              <a:rPr lang="en-US" altLang="zh-CN" sz="2400">
                <a:sym typeface="Symbol" panose="05050102010706020507" pitchFamily="18" charset="2"/>
              </a:rPr>
              <a:t>: attribute values are conditionally independent given the target value: </a:t>
            </a:r>
            <a:r>
              <a:rPr lang="en-US" altLang="zh-CN" sz="2400" b="1" i="1">
                <a:solidFill>
                  <a:srgbClr val="FF0000"/>
                </a:solidFill>
                <a:sym typeface="Symbol" panose="05050102010706020507" pitchFamily="18" charset="2"/>
              </a:rPr>
              <a:t>naïve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rgbClr val="FF0000"/>
                </a:solidFill>
                <a:sym typeface="Symbol" panose="05050102010706020507" pitchFamily="18" charset="2"/>
              </a:rPr>
              <a:t>Bayes</a:t>
            </a:r>
            <a:r>
              <a:rPr lang="en-US" altLang="zh-CN" sz="2400">
                <a:sym typeface="Symbol" panose="05050102010706020507" pitchFamily="18" charset="2"/>
              </a:rPr>
              <a:t>.</a:t>
            </a:r>
          </a:p>
        </p:txBody>
      </p:sp>
      <p:graphicFrame>
        <p:nvGraphicFramePr>
          <p:cNvPr id="33804" name="Object 12">
            <a:extLst>
              <a:ext uri="{FF2B5EF4-FFF2-40B4-BE49-F238E27FC236}">
                <a16:creationId xmlns="" xmlns:a16="http://schemas.microsoft.com/office/drawing/2014/main" id="{3B9D444E-72B9-4E20-ADBE-CD68581D29C3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5467350"/>
          <a:ext cx="3962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2158920" imgH="342720" progId="Equation.3">
                  <p:embed/>
                </p:oleObj>
              </mc:Choice>
              <mc:Fallback>
                <p:oleObj name="Equation" r:id="rId4" imgW="2158920" imgH="342720" progId="Equation.3">
                  <p:embed/>
                  <p:pic>
                    <p:nvPicPr>
                      <p:cNvPr id="33804" name="Object 12">
                        <a:extLst>
                          <a:ext uri="{FF2B5EF4-FFF2-40B4-BE49-F238E27FC236}">
                            <a16:creationId xmlns="" xmlns:a16="http://schemas.microsoft.com/office/drawing/2014/main" id="{3B9D444E-72B9-4E20-ADBE-CD68581D29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67350"/>
                        <a:ext cx="3962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>
            <a:extLst>
              <a:ext uri="{FF2B5EF4-FFF2-40B4-BE49-F238E27FC236}">
                <a16:creationId xmlns="" xmlns:a16="http://schemas.microsoft.com/office/drawing/2014/main" id="{13EE068C-D4E9-4DD6-BCA2-86BB2527A766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86000" y="6096000"/>
          <a:ext cx="350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6" imgW="2044440" imgH="355320" progId="Equation.3">
                  <p:embed/>
                </p:oleObj>
              </mc:Choice>
              <mc:Fallback>
                <p:oleObj name="Equation" r:id="rId6" imgW="2044440" imgH="355320" progId="Equation.3">
                  <p:embed/>
                  <p:pic>
                    <p:nvPicPr>
                      <p:cNvPr id="33806" name="Object 14">
                        <a:extLst>
                          <a:ext uri="{FF2B5EF4-FFF2-40B4-BE49-F238E27FC236}">
                            <a16:creationId xmlns="" xmlns:a16="http://schemas.microsoft.com/office/drawing/2014/main" id="{13EE068C-D4E9-4DD6-BCA2-86BB2527A7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6096000"/>
                        <a:ext cx="3505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40056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>
            <a:extLst>
              <a:ext uri="{FF2B5EF4-FFF2-40B4-BE49-F238E27FC236}">
                <a16:creationId xmlns="" xmlns:a16="http://schemas.microsoft.com/office/drawing/2014/main" id="{8FF5301B-9001-3FF6-83A4-71846EAD1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Naïve Bayes Classifier: Training Dataset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="" xmlns:a16="http://schemas.microsoft.com/office/drawing/2014/main" id="{0D0671E6-8788-9A48-E856-9C791FD6A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8800"/>
            <a:ext cx="341148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Class: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C2:buys_computer = ‘no’</a:t>
            </a:r>
          </a:p>
          <a:p>
            <a:pPr eaLnBrk="1" hangingPunct="1">
              <a:lnSpc>
                <a:spcPct val="110000"/>
              </a:lnSpc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Data to be classified: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X = (age &lt;=30,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Income = medium,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Student = yes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err="1">
                <a:latin typeface="Calibri" panose="020F0502020204030204" pitchFamily="34" charset="0"/>
              </a:rPr>
              <a:t>Credit_rating</a:t>
            </a:r>
            <a:r>
              <a:rPr lang="en-US" altLang="en-US" sz="2400" dirty="0">
                <a:latin typeface="Calibri" panose="020F0502020204030204" pitchFamily="34" charset="0"/>
              </a:rPr>
              <a:t> = Fair)</a:t>
            </a:r>
          </a:p>
        </p:txBody>
      </p:sp>
      <p:graphicFrame>
        <p:nvGraphicFramePr>
          <p:cNvPr id="38917" name="Object 5">
            <a:extLst>
              <a:ext uri="{FF2B5EF4-FFF2-40B4-BE49-F238E27FC236}">
                <a16:creationId xmlns="" xmlns:a16="http://schemas.microsoft.com/office/drawing/2014/main" id="{E20AE381-A311-D94B-ECB8-A90ED4971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552417"/>
              </p:ext>
            </p:extLst>
          </p:nvPr>
        </p:nvGraphicFramePr>
        <p:xfrm>
          <a:off x="3616742" y="1073944"/>
          <a:ext cx="535627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Worksheet" r:id="rId4" imgW="4324418" imgH="4457621" progId="Excel.Sheet.8">
                  <p:embed/>
                </p:oleObj>
              </mc:Choice>
              <mc:Fallback>
                <p:oleObj name="Worksheet" r:id="rId4" imgW="4324418" imgH="4457621" progId="Excel.Sheet.8">
                  <p:embed/>
                  <p:pic>
                    <p:nvPicPr>
                      <p:cNvPr id="38917" name="Object 5">
                        <a:extLst>
                          <a:ext uri="{FF2B5EF4-FFF2-40B4-BE49-F238E27FC236}">
                            <a16:creationId xmlns="" xmlns:a16="http://schemas.microsoft.com/office/drawing/2014/main" id="{E20AE381-A311-D94B-ECB8-A90ED4971AB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742" y="1073944"/>
                        <a:ext cx="5356275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>
            <a:extLst>
              <a:ext uri="{FF2B5EF4-FFF2-40B4-BE49-F238E27FC236}">
                <a16:creationId xmlns="" xmlns:a16="http://schemas.microsoft.com/office/drawing/2014/main" id="{AB77969B-B0B9-D3F2-B152-46C0D5385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Naïve Bayes Classifier: An Example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="" xmlns:a16="http://schemas.microsoft.com/office/drawing/2014/main" id="{554354A9-AB42-4C54-17A2-EC759A08A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686800" cy="5715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P(C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):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 = 9/14 = 0.643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5/14= 0.357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Compute P(</a:t>
            </a:r>
            <a:r>
              <a:rPr lang="en-US" altLang="en-US" sz="2000" dirty="0" err="1"/>
              <a:t>X|C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 for each class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P(age = “&lt;=30”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 = 2/9 = 0.222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P(age = “&lt;= 30”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3/5 = 0.6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P(income = “medium”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4/9 = 0.444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P(income = “medium”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2/5 = 0.4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P(student = “yes”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“yes) = 6/9 = 0.667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P(student = “yes”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1/5 = 0.2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</a:t>
            </a:r>
            <a:r>
              <a:rPr lang="en-US" altLang="en-US" sz="2000" dirty="0" err="1"/>
              <a:t>credit_rating</a:t>
            </a:r>
            <a:r>
              <a:rPr lang="en-US" altLang="en-US" sz="2000" dirty="0"/>
              <a:t> = “fair”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6/9 = 0.667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</a:t>
            </a:r>
            <a:r>
              <a:rPr lang="en-US" altLang="en-US" sz="2000" dirty="0" err="1"/>
              <a:t>credit_rating</a:t>
            </a:r>
            <a:r>
              <a:rPr lang="en-US" altLang="en-US" sz="2000" dirty="0"/>
              <a:t> = “fair”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2/5 = 0.4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 X = (age &lt;= 30 , income = medium, student = yes, </a:t>
            </a:r>
            <a:r>
              <a:rPr lang="en-US" altLang="en-US" sz="2000" b="1" dirty="0" err="1"/>
              <a:t>credit_rating</a:t>
            </a:r>
            <a:r>
              <a:rPr lang="en-US" altLang="en-US" sz="2000" b="1" dirty="0"/>
              <a:t> = fair)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</a:t>
            </a:r>
            <a:r>
              <a:rPr lang="en-US" altLang="en-US" sz="2000" b="1" dirty="0"/>
              <a:t>P(</a:t>
            </a:r>
            <a:r>
              <a:rPr lang="en-US" altLang="en-US" sz="2000" b="1" dirty="0" err="1"/>
              <a:t>X|C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) :</a:t>
            </a:r>
            <a:r>
              <a:rPr lang="en-US" altLang="en-US" sz="2000" dirty="0"/>
              <a:t> 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“yes”) = 0.222 x 0.444 x 0.667 x 0.667 = 0.044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          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“no”) = 0.6 x 0.4 x 0.2 x 0.4 = 0.019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P(</a:t>
            </a:r>
            <a:r>
              <a:rPr lang="en-US" altLang="en-US" sz="2000" b="1" dirty="0" err="1"/>
              <a:t>X|C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)*P(C</a:t>
            </a:r>
            <a:r>
              <a:rPr lang="en-US" altLang="en-US" sz="2000" b="1" baseline="-25000" dirty="0"/>
              <a:t>i</a:t>
            </a:r>
            <a:r>
              <a:rPr lang="en-US" altLang="en-US" sz="2000" b="1" dirty="0"/>
              <a:t>) : </a:t>
            </a:r>
            <a:r>
              <a:rPr lang="en-US" altLang="en-US" sz="2000" dirty="0"/>
              <a:t>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“yes”) *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0.028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	             </a:t>
            </a:r>
            <a:r>
              <a:rPr lang="en-US" altLang="en-US" sz="2000" dirty="0"/>
              <a:t>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“no”) *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0.007</a:t>
            </a:r>
            <a:endParaRPr lang="en-US" altLang="en-US" sz="20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Therefore,  X belongs to class (“</a:t>
            </a:r>
            <a:r>
              <a:rPr lang="en-US" altLang="en-US" sz="2000" b="1" dirty="0" err="1"/>
              <a:t>buys_computer</a:t>
            </a:r>
            <a:r>
              <a:rPr lang="en-US" altLang="en-US" sz="2000" b="1" dirty="0"/>
              <a:t> = yes”)	</a:t>
            </a:r>
            <a:r>
              <a:rPr lang="en-US" altLang="en-US" sz="1800" b="1" dirty="0"/>
              <a:t>	</a:t>
            </a:r>
          </a:p>
        </p:txBody>
      </p:sp>
      <p:graphicFrame>
        <p:nvGraphicFramePr>
          <p:cNvPr id="39941" name="Object 1">
            <a:extLst>
              <a:ext uri="{FF2B5EF4-FFF2-40B4-BE49-F238E27FC236}">
                <a16:creationId xmlns="" xmlns:a16="http://schemas.microsoft.com/office/drawing/2014/main" id="{8C28D2AC-128C-C40C-C55F-A3883753FD7F}"/>
              </a:ext>
            </a:extLst>
          </p:cNvPr>
          <p:cNvGraphicFramePr>
            <a:graphicFrameLocks/>
          </p:cNvGraphicFramePr>
          <p:nvPr/>
        </p:nvGraphicFramePr>
        <p:xfrm>
          <a:off x="7062788" y="762000"/>
          <a:ext cx="20621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Worksheet" r:id="rId4" imgW="4324438" imgH="4457652" progId="Excel.Sheet.8">
                  <p:embed/>
                </p:oleObj>
              </mc:Choice>
              <mc:Fallback>
                <p:oleObj name="Worksheet" r:id="rId4" imgW="4324438" imgH="4457652" progId="Excel.Sheet.8">
                  <p:embed/>
                  <p:pic>
                    <p:nvPicPr>
                      <p:cNvPr id="39941" name="Object 1">
                        <a:extLst>
                          <a:ext uri="{FF2B5EF4-FFF2-40B4-BE49-F238E27FC236}">
                            <a16:creationId xmlns="" xmlns:a16="http://schemas.microsoft.com/office/drawing/2014/main" id="{8C28D2AC-128C-C40C-C55F-A3883753FD7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762000"/>
                        <a:ext cx="206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>
            <a:extLst>
              <a:ext uri="{FF2B5EF4-FFF2-40B4-BE49-F238E27FC236}">
                <a16:creationId xmlns="" xmlns:a16="http://schemas.microsoft.com/office/drawing/2014/main" id="{D9BFD15B-C89C-4CE5-81FB-74E98AF5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discriminant Function</a:t>
            </a:r>
          </a:p>
        </p:txBody>
      </p:sp>
      <p:sp>
        <p:nvSpPr>
          <p:cNvPr id="1029" name="Content Placeholder 2">
            <a:extLst>
              <a:ext uri="{FF2B5EF4-FFF2-40B4-BE49-F238E27FC236}">
                <a16:creationId xmlns="" xmlns:a16="http://schemas.microsoft.com/office/drawing/2014/main" id="{169C0446-D243-47F7-9519-640972CC2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classification problem, for each class, define a function                    such that we choose Ci if  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graphicFrame>
        <p:nvGraphicFramePr>
          <p:cNvPr id="1026" name="Object 2">
            <a:extLst>
              <a:ext uri="{FF2B5EF4-FFF2-40B4-BE49-F238E27FC236}">
                <a16:creationId xmlns="" xmlns:a16="http://schemas.microsoft.com/office/drawing/2014/main" id="{223D3AEE-413C-4306-A552-77AE094D2A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923923"/>
              </p:ext>
            </p:extLst>
          </p:nvPr>
        </p:nvGraphicFramePr>
        <p:xfrm>
          <a:off x="2539206" y="2842480"/>
          <a:ext cx="15668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4" imgW="1002960" imgH="228600" progId="Equation.DSMT4">
                  <p:embed/>
                </p:oleObj>
              </mc:Choice>
              <mc:Fallback>
                <p:oleObj name="Equation" r:id="rId4" imgW="1002960" imgH="228600" progId="Equation.DSMT4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="" xmlns:a16="http://schemas.microsoft.com/office/drawing/2014/main" id="{223D3AEE-413C-4306-A552-77AE094D2A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206" y="2842480"/>
                        <a:ext cx="1566862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extLst>
              <a:ext uri="{FF2B5EF4-FFF2-40B4-BE49-F238E27FC236}">
                <a16:creationId xmlns="" xmlns:a16="http://schemas.microsoft.com/office/drawing/2014/main" id="{10DCD3B3-7912-4C22-8EFC-CE01CD9235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986302"/>
              </p:ext>
            </p:extLst>
          </p:nvPr>
        </p:nvGraphicFramePr>
        <p:xfrm>
          <a:off x="2073275" y="3624263"/>
          <a:ext cx="24987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6" imgW="1143000" imgH="279360" progId="Equation.DSMT4">
                  <p:embed/>
                </p:oleObj>
              </mc:Choice>
              <mc:Fallback>
                <p:oleObj name="Equation" r:id="rId6" imgW="1143000" imgH="279360" progId="Equation.DSMT4">
                  <p:embed/>
                  <p:pic>
                    <p:nvPicPr>
                      <p:cNvPr id="1027" name="Object 3">
                        <a:extLst>
                          <a:ext uri="{FF2B5EF4-FFF2-40B4-BE49-F238E27FC236}">
                            <a16:creationId xmlns="" xmlns:a16="http://schemas.microsoft.com/office/drawing/2014/main" id="{10DCD3B3-7912-4C22-8EFC-CE01CD9235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624263"/>
                        <a:ext cx="24987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>
            <a:extLst>
              <a:ext uri="{FF2B5EF4-FFF2-40B4-BE49-F238E27FC236}">
                <a16:creationId xmlns="" xmlns:a16="http://schemas.microsoft.com/office/drawing/2014/main" id="{EFB15F21-6FD9-4949-9D9F-3C14D57C8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2256" y="120650"/>
            <a:ext cx="8229600" cy="1371600"/>
          </a:xfrm>
        </p:spPr>
        <p:txBody>
          <a:bodyPr/>
          <a:lstStyle/>
          <a:p>
            <a:pPr eaLnBrk="1" hangingPunct="1"/>
            <a:r>
              <a:rPr lang="tr-TR" altLang="en-US" dirty="0"/>
              <a:t>K=2 Classes</a:t>
            </a:r>
            <a:endParaRPr lang="en-GB" altLang="en-US" dirty="0"/>
          </a:p>
        </p:txBody>
      </p:sp>
      <p:sp>
        <p:nvSpPr>
          <p:cNvPr id="3079" name="Rectangle 3">
            <a:extLst>
              <a:ext uri="{FF2B5EF4-FFF2-40B4-BE49-F238E27FC236}">
                <a16:creationId xmlns="" xmlns:a16="http://schemas.microsoft.com/office/drawing/2014/main" id="{FFD5F504-C1DD-4746-A889-EA3CD9FB95D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859713" cy="3968750"/>
          </a:xfrm>
        </p:spPr>
        <p:txBody>
          <a:bodyPr/>
          <a:lstStyle/>
          <a:p>
            <a:pPr eaLnBrk="1" hangingPunct="1"/>
            <a:r>
              <a:rPr lang="tr-TR" altLang="en-US"/>
              <a:t>Dichotomizer (</a:t>
            </a:r>
            <a:r>
              <a:rPr lang="tr-TR" altLang="en-US" i="1"/>
              <a:t>K</a:t>
            </a:r>
            <a:r>
              <a:rPr lang="tr-TR" altLang="en-US"/>
              <a:t>=2) vs Polychotomizer (</a:t>
            </a:r>
            <a:r>
              <a:rPr lang="tr-TR" altLang="en-US" i="1"/>
              <a:t>K</a:t>
            </a:r>
            <a:r>
              <a:rPr lang="tr-TR" altLang="en-US"/>
              <a:t>&gt;2)</a:t>
            </a:r>
          </a:p>
          <a:p>
            <a:pPr eaLnBrk="1" hangingPunct="1"/>
            <a:r>
              <a:rPr lang="tr-TR" altLang="en-US" i="1"/>
              <a:t>g</a:t>
            </a:r>
            <a:r>
              <a:rPr lang="tr-TR" altLang="en-US"/>
              <a:t>(</a:t>
            </a:r>
            <a:r>
              <a:rPr lang="tr-TR" altLang="en-US" b="1" i="1"/>
              <a:t>x</a:t>
            </a:r>
            <a:r>
              <a:rPr lang="tr-TR" altLang="en-US"/>
              <a:t>) = </a:t>
            </a:r>
            <a:r>
              <a:rPr lang="tr-TR" altLang="en-US" i="1"/>
              <a:t>g</a:t>
            </a:r>
            <a:r>
              <a:rPr lang="tr-TR" altLang="en-US" baseline="-25000"/>
              <a:t>1</a:t>
            </a:r>
            <a:r>
              <a:rPr lang="tr-TR" altLang="en-US"/>
              <a:t>(</a:t>
            </a:r>
            <a:r>
              <a:rPr lang="tr-TR" altLang="en-US" b="1" i="1"/>
              <a:t>x</a:t>
            </a:r>
            <a:r>
              <a:rPr lang="tr-TR" altLang="en-US"/>
              <a:t>) – </a:t>
            </a:r>
            <a:r>
              <a:rPr lang="tr-TR" altLang="en-US" i="1"/>
              <a:t>g</a:t>
            </a:r>
            <a:r>
              <a:rPr lang="tr-TR" altLang="en-US" baseline="-25000"/>
              <a:t>2</a:t>
            </a:r>
            <a:r>
              <a:rPr lang="tr-TR" altLang="en-US"/>
              <a:t>(</a:t>
            </a:r>
            <a:r>
              <a:rPr lang="tr-TR" altLang="en-US" b="1" i="1"/>
              <a:t>x</a:t>
            </a:r>
            <a:r>
              <a:rPr lang="tr-TR" altLang="en-US"/>
              <a:t>)</a:t>
            </a:r>
          </a:p>
          <a:p>
            <a:pPr eaLnBrk="1" hangingPunct="1"/>
            <a:endParaRPr lang="tr-TR" altLang="en-US"/>
          </a:p>
          <a:p>
            <a:pPr eaLnBrk="1" hangingPunct="1"/>
            <a:endParaRPr lang="tr-TR" altLang="en-US"/>
          </a:p>
          <a:p>
            <a:pPr eaLnBrk="1" hangingPunct="1"/>
            <a:endParaRPr lang="tr-TR" altLang="en-US"/>
          </a:p>
          <a:p>
            <a:pPr eaLnBrk="1" hangingPunct="1"/>
            <a:r>
              <a:rPr lang="tr-TR" altLang="en-US" i="1"/>
              <a:t>Log odds:</a:t>
            </a:r>
            <a:r>
              <a:rPr lang="tr-TR" altLang="en-US"/>
              <a:t> </a:t>
            </a:r>
            <a:endParaRPr lang="en-GB" altLang="en-US"/>
          </a:p>
        </p:txBody>
      </p:sp>
      <p:graphicFrame>
        <p:nvGraphicFramePr>
          <p:cNvPr id="3074" name="Object 11">
            <a:extLst>
              <a:ext uri="{FF2B5EF4-FFF2-40B4-BE49-F238E27FC236}">
                <a16:creationId xmlns="" xmlns:a16="http://schemas.microsoft.com/office/drawing/2014/main" id="{2DB1C30E-43E5-4CE2-A9DD-D7492E6A256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95513" y="3054350"/>
          <a:ext cx="331311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4" imgW="3124080" imgH="863280" progId="Equation.3">
                  <p:embed/>
                </p:oleObj>
              </mc:Choice>
              <mc:Fallback>
                <p:oleObj name="Equation" r:id="rId4" imgW="3124080" imgH="863280" progId="Equation.3">
                  <p:embed/>
                  <p:pic>
                    <p:nvPicPr>
                      <p:cNvPr id="3074" name="Object 11">
                        <a:extLst>
                          <a:ext uri="{FF2B5EF4-FFF2-40B4-BE49-F238E27FC236}">
                            <a16:creationId xmlns="" xmlns:a16="http://schemas.microsoft.com/office/drawing/2014/main" id="{2DB1C30E-43E5-4CE2-A9DD-D7492E6A25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54350"/>
                        <a:ext cx="3313112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3">
            <a:extLst>
              <a:ext uri="{FF2B5EF4-FFF2-40B4-BE49-F238E27FC236}">
                <a16:creationId xmlns="" xmlns:a16="http://schemas.microsoft.com/office/drawing/2014/main" id="{1EA56873-8830-4D17-9AD6-F24B7BCD514D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11413" y="4581525"/>
          <a:ext cx="165576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6" imgW="1688760" imgH="799920" progId="Equation.3">
                  <p:embed/>
                </p:oleObj>
              </mc:Choice>
              <mc:Fallback>
                <p:oleObj name="Equation" r:id="rId6" imgW="1688760" imgH="799920" progId="Equation.3">
                  <p:embed/>
                  <p:pic>
                    <p:nvPicPr>
                      <p:cNvPr id="3075" name="Object 13">
                        <a:extLst>
                          <a:ext uri="{FF2B5EF4-FFF2-40B4-BE49-F238E27FC236}">
                            <a16:creationId xmlns="" xmlns:a16="http://schemas.microsoft.com/office/drawing/2014/main" id="{1EA56873-8830-4D17-9AD6-F24B7BCD51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581525"/>
                        <a:ext cx="165576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>
            <a:extLst>
              <a:ext uri="{FF2B5EF4-FFF2-40B4-BE49-F238E27FC236}">
                <a16:creationId xmlns="" xmlns:a16="http://schemas.microsoft.com/office/drawing/2014/main" id="{94A818B0-913E-408A-B6BA-7731F03BDC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tr-TR" dirty="0"/>
          </a:p>
        </p:txBody>
      </p:sp>
      <p:pic>
        <p:nvPicPr>
          <p:cNvPr id="2056" name="Picture 12">
            <a:extLst>
              <a:ext uri="{FF2B5EF4-FFF2-40B4-BE49-F238E27FC236}">
                <a16:creationId xmlns="" xmlns:a16="http://schemas.microsoft.com/office/drawing/2014/main" id="{328EBEE8-54E2-4CAE-BF62-DD4BEF5B1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89138"/>
            <a:ext cx="4500562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2">
            <a:extLst>
              <a:ext uri="{FF2B5EF4-FFF2-40B4-BE49-F238E27FC236}">
                <a16:creationId xmlns="" xmlns:a16="http://schemas.microsoft.com/office/drawing/2014/main" id="{B015E105-E3CF-46D8-B2FE-6D5165EFA1E1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46304" y="70531"/>
            <a:ext cx="8229600" cy="1371600"/>
          </a:xfrm>
        </p:spPr>
        <p:txBody>
          <a:bodyPr/>
          <a:lstStyle/>
          <a:p>
            <a:pPr eaLnBrk="1" hangingPunct="1"/>
            <a:r>
              <a:rPr lang="tr-TR" altLang="en-US" dirty="0"/>
              <a:t>Discriminant Functions</a:t>
            </a:r>
          </a:p>
        </p:txBody>
      </p:sp>
      <p:graphicFrame>
        <p:nvGraphicFramePr>
          <p:cNvPr id="2050" name="Object 25">
            <a:extLst>
              <a:ext uri="{FF2B5EF4-FFF2-40B4-BE49-F238E27FC236}">
                <a16:creationId xmlns="" xmlns:a16="http://schemas.microsoft.com/office/drawing/2014/main" id="{B82A7359-3705-40BE-A66C-1CD2E8DFF95B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6732588" y="1628775"/>
          <a:ext cx="20875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5" imgW="1104840" imgH="215640" progId="Equation.3">
                  <p:embed/>
                </p:oleObj>
              </mc:Choice>
              <mc:Fallback>
                <p:oleObj name="Equation" r:id="rId5" imgW="1104840" imgH="215640" progId="Equation.3">
                  <p:embed/>
                  <p:pic>
                    <p:nvPicPr>
                      <p:cNvPr id="2050" name="Object 25">
                        <a:extLst>
                          <a:ext uri="{FF2B5EF4-FFF2-40B4-BE49-F238E27FC236}">
                            <a16:creationId xmlns="" xmlns:a16="http://schemas.microsoft.com/office/drawing/2014/main" id="{B82A7359-3705-40BE-A66C-1CD2E8DFF9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628775"/>
                        <a:ext cx="208756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27">
            <a:extLst>
              <a:ext uri="{FF2B5EF4-FFF2-40B4-BE49-F238E27FC236}">
                <a16:creationId xmlns="" xmlns:a16="http://schemas.microsoft.com/office/drawing/2014/main" id="{FFFD0718-3217-49CD-B8A3-6C4C092B12B7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8313" y="1628775"/>
          <a:ext cx="44640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7" imgW="2158920" imgH="215640" progId="Equation.3">
                  <p:embed/>
                </p:oleObj>
              </mc:Choice>
              <mc:Fallback>
                <p:oleObj name="Equation" r:id="rId7" imgW="2158920" imgH="215640" progId="Equation.3">
                  <p:embed/>
                  <p:pic>
                    <p:nvPicPr>
                      <p:cNvPr id="2051" name="Object 27">
                        <a:extLst>
                          <a:ext uri="{FF2B5EF4-FFF2-40B4-BE49-F238E27FC236}">
                            <a16:creationId xmlns="" xmlns:a16="http://schemas.microsoft.com/office/drawing/2014/main" id="{FFFD0718-3217-49CD-B8A3-6C4C092B12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28775"/>
                        <a:ext cx="44640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30">
            <a:extLst>
              <a:ext uri="{FF2B5EF4-FFF2-40B4-BE49-F238E27FC236}">
                <a16:creationId xmlns="" xmlns:a16="http://schemas.microsoft.com/office/drawing/2014/main" id="{EA423616-ED34-4AB4-ADE0-15CA8798DB77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9750" y="5229225"/>
          <a:ext cx="38163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9" imgW="1892160" imgH="215640" progId="Equation.3">
                  <p:embed/>
                </p:oleObj>
              </mc:Choice>
              <mc:Fallback>
                <p:oleObj name="Equation" r:id="rId9" imgW="1892160" imgH="215640" progId="Equation.3">
                  <p:embed/>
                  <p:pic>
                    <p:nvPicPr>
                      <p:cNvPr id="2052" name="Object 30">
                        <a:extLst>
                          <a:ext uri="{FF2B5EF4-FFF2-40B4-BE49-F238E27FC236}">
                            <a16:creationId xmlns="" xmlns:a16="http://schemas.microsoft.com/office/drawing/2014/main" id="{EA423616-ED34-4AB4-ADE0-15CA8798DB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229225"/>
                        <a:ext cx="38163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Line 13">
            <a:extLst>
              <a:ext uri="{FF2B5EF4-FFF2-40B4-BE49-F238E27FC236}">
                <a16:creationId xmlns="" xmlns:a16="http://schemas.microsoft.com/office/drawing/2014/main" id="{C4F1AD49-3E5C-4CF8-9F97-0124651D37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96188" y="2060575"/>
            <a:ext cx="2889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Line 14">
            <a:extLst>
              <a:ext uri="{FF2B5EF4-FFF2-40B4-BE49-F238E27FC236}">
                <a16:creationId xmlns="" xmlns:a16="http://schemas.microsoft.com/office/drawing/2014/main" id="{8F67C45B-F9F0-499E-9A47-D1A8C3C4C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20605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Text Box 29">
            <a:extLst>
              <a:ext uri="{FF2B5EF4-FFF2-40B4-BE49-F238E27FC236}">
                <a16:creationId xmlns="" xmlns:a16="http://schemas.microsoft.com/office/drawing/2014/main" id="{DFD08335-2836-49AC-9C4C-AB0316044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437063"/>
            <a:ext cx="411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tr-TR" altLang="en-US" sz="2400" i="1">
                <a:latin typeface="Lucida Bright" panose="02040602050505020304" pitchFamily="18" charset="0"/>
              </a:rPr>
              <a:t>K</a:t>
            </a:r>
            <a:r>
              <a:rPr lang="tr-TR" altLang="en-US" sz="2400">
                <a:latin typeface="Lucida Bright" panose="02040602050505020304" pitchFamily="18" charset="0"/>
              </a:rPr>
              <a:t> </a:t>
            </a:r>
            <a:r>
              <a:rPr lang="tr-TR" altLang="en-US" sz="2400" i="1">
                <a:latin typeface="Lucida Bright" panose="02040602050505020304" pitchFamily="18" charset="0"/>
              </a:rPr>
              <a:t>decision regions</a:t>
            </a:r>
            <a:r>
              <a:rPr lang="tr-TR" altLang="en-US" sz="2400">
                <a:latin typeface="Lucida Bright" panose="02040602050505020304" pitchFamily="18" charset="0"/>
              </a:rPr>
              <a:t> </a:t>
            </a:r>
            <a:r>
              <a:rPr lang="tr-TR" altLang="en-US" sz="2400">
                <a:latin typeface="Lucida Calligraphy" panose="03010101010101010101" pitchFamily="66" charset="0"/>
              </a:rPr>
              <a:t>R</a:t>
            </a:r>
            <a:r>
              <a:rPr lang="tr-TR" altLang="en-US" sz="2400" baseline="-25000">
                <a:latin typeface="Lucida Bright" panose="02040602050505020304" pitchFamily="18" charset="0"/>
              </a:rPr>
              <a:t>1</a:t>
            </a:r>
            <a:r>
              <a:rPr lang="tr-TR" altLang="en-US" sz="2400">
                <a:latin typeface="Lucida Bright" panose="02040602050505020304" pitchFamily="18" charset="0"/>
              </a:rPr>
              <a:t>,...,</a:t>
            </a:r>
            <a:r>
              <a:rPr lang="tr-TR" altLang="en-US" sz="2400">
                <a:latin typeface="Lucida Calligraphy" panose="03010101010101010101" pitchFamily="66" charset="0"/>
              </a:rPr>
              <a:t>R</a:t>
            </a:r>
            <a:r>
              <a:rPr lang="tr-TR" altLang="en-US" sz="2400" i="1" baseline="-25000">
                <a:latin typeface="Lucida Bright" panose="02040602050505020304" pitchFamily="18" charset="0"/>
              </a:rPr>
              <a:t>K</a:t>
            </a:r>
          </a:p>
        </p:txBody>
      </p:sp>
      <p:graphicFrame>
        <p:nvGraphicFramePr>
          <p:cNvPr id="2053" name="Object 32">
            <a:extLst>
              <a:ext uri="{FF2B5EF4-FFF2-40B4-BE49-F238E27FC236}">
                <a16:creationId xmlns="" xmlns:a16="http://schemas.microsoft.com/office/drawing/2014/main" id="{A4FD8F9D-8E3D-40A3-9F50-524D844D029E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827584" y="2451555"/>
          <a:ext cx="3024187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11" imgW="1498320" imgH="711000" progId="Equation.3">
                  <p:embed/>
                </p:oleObj>
              </mc:Choice>
              <mc:Fallback>
                <p:oleObj name="Equation" r:id="rId11" imgW="1498320" imgH="711000" progId="Equation.3">
                  <p:embed/>
                  <p:pic>
                    <p:nvPicPr>
                      <p:cNvPr id="2053" name="Object 32">
                        <a:extLst>
                          <a:ext uri="{FF2B5EF4-FFF2-40B4-BE49-F238E27FC236}">
                            <a16:creationId xmlns="" xmlns:a16="http://schemas.microsoft.com/office/drawing/2014/main" id="{A4FD8F9D-8E3D-40A3-9F50-524D844D0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51555"/>
                        <a:ext cx="3024187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5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="" xmlns:a16="http://schemas.microsoft.com/office/drawing/2014/main" id="{91438178-FDB5-4E51-BA0E-FF728E9237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="" xmlns:a16="http://schemas.microsoft.com/office/drawing/2014/main" id="{C14FBD42-8339-49DD-8932-749590C72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600" dirty="0"/>
              <a:t>Estimating                instead of                           greatly reduces the number of parameters (and the data sparseness).</a:t>
            </a:r>
          </a:p>
          <a:p>
            <a:r>
              <a:rPr lang="en-US" altLang="en-US" sz="2600" dirty="0"/>
              <a:t>The learning step in Naïve Bayes consists of estimating             and                 based on the frequencies in the training data</a:t>
            </a:r>
          </a:p>
          <a:p>
            <a:r>
              <a:rPr lang="en-US" altLang="en-US" sz="2600" dirty="0"/>
              <a:t>An unseen instance is classified by computing the class that maximizes the posterior</a:t>
            </a:r>
          </a:p>
          <a:p>
            <a:r>
              <a:rPr lang="en-US" altLang="en-US" sz="2600" dirty="0"/>
              <a:t>When conditioned independence is satisfied, Naïve Bayes corresponds to MAP classification.</a:t>
            </a:r>
          </a:p>
        </p:txBody>
      </p:sp>
      <p:graphicFrame>
        <p:nvGraphicFramePr>
          <p:cNvPr id="56324" name="Object 4">
            <a:extLst>
              <a:ext uri="{FF2B5EF4-FFF2-40B4-BE49-F238E27FC236}">
                <a16:creationId xmlns="" xmlns:a16="http://schemas.microsoft.com/office/drawing/2014/main" id="{46157C7F-6D89-4FE8-AC2B-D089A71EA730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627784" y="1477084"/>
          <a:ext cx="1066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4" imgW="609480" imgH="241200" progId="Equation.3">
                  <p:embed/>
                </p:oleObj>
              </mc:Choice>
              <mc:Fallback>
                <p:oleObj name="Equation" r:id="rId4" imgW="609480" imgH="241200" progId="Equation.3">
                  <p:embed/>
                  <p:pic>
                    <p:nvPicPr>
                      <p:cNvPr id="56324" name="Object 4">
                        <a:extLst>
                          <a:ext uri="{FF2B5EF4-FFF2-40B4-BE49-F238E27FC236}">
                            <a16:creationId xmlns="" xmlns:a16="http://schemas.microsoft.com/office/drawing/2014/main" id="{46157C7F-6D89-4FE8-AC2B-D089A71EA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477084"/>
                        <a:ext cx="10668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>
            <a:extLst>
              <a:ext uri="{FF2B5EF4-FFF2-40B4-BE49-F238E27FC236}">
                <a16:creationId xmlns="" xmlns:a16="http://schemas.microsoft.com/office/drawing/2014/main" id="{4E97E89E-5821-4A17-A1E4-551CED732664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4975334" y="1460500"/>
          <a:ext cx="170616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6" imgW="1218960" imgH="241200" progId="Equation.3">
                  <p:embed/>
                </p:oleObj>
              </mc:Choice>
              <mc:Fallback>
                <p:oleObj name="Equation" r:id="rId6" imgW="1218960" imgH="241200" progId="Equation.3">
                  <p:embed/>
                  <p:pic>
                    <p:nvPicPr>
                      <p:cNvPr id="56326" name="Object 6">
                        <a:extLst>
                          <a:ext uri="{FF2B5EF4-FFF2-40B4-BE49-F238E27FC236}">
                            <a16:creationId xmlns="" xmlns:a16="http://schemas.microsoft.com/office/drawing/2014/main" id="{4E97E89E-5821-4A17-A1E4-551CED7326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334" y="1460500"/>
                        <a:ext cx="170616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>
            <a:extLst>
              <a:ext uri="{FF2B5EF4-FFF2-40B4-BE49-F238E27FC236}">
                <a16:creationId xmlns="" xmlns:a16="http://schemas.microsoft.com/office/drawing/2014/main" id="{A7A24782-0E17-42CD-8BCB-4BDAB8CCE3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4650" y="3640199"/>
          <a:ext cx="7747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8" imgW="393480" imgH="241200" progId="Equation.3">
                  <p:embed/>
                </p:oleObj>
              </mc:Choice>
              <mc:Fallback>
                <p:oleObj name="Equation" r:id="rId8" imgW="393480" imgH="241200" progId="Equation.3">
                  <p:embed/>
                  <p:pic>
                    <p:nvPicPr>
                      <p:cNvPr id="56328" name="Object 8">
                        <a:extLst>
                          <a:ext uri="{FF2B5EF4-FFF2-40B4-BE49-F238E27FC236}">
                            <a16:creationId xmlns="" xmlns:a16="http://schemas.microsoft.com/office/drawing/2014/main" id="{A7A24782-0E17-42CD-8BCB-4BDAB8CCE3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3640199"/>
                        <a:ext cx="7747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>
            <a:extLst>
              <a:ext uri="{FF2B5EF4-FFF2-40B4-BE49-F238E27FC236}">
                <a16:creationId xmlns="" xmlns:a16="http://schemas.microsoft.com/office/drawing/2014/main" id="{A7C0021F-BB77-45A5-9BD6-535ABDEAF974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35696" y="2773193"/>
          <a:ext cx="1066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10" imgW="609480" imgH="241200" progId="Equation.3">
                  <p:embed/>
                </p:oleObj>
              </mc:Choice>
              <mc:Fallback>
                <p:oleObj name="Equation" r:id="rId10" imgW="609480" imgH="241200" progId="Equation.3">
                  <p:embed/>
                  <p:pic>
                    <p:nvPicPr>
                      <p:cNvPr id="56329" name="Object 9">
                        <a:extLst>
                          <a:ext uri="{FF2B5EF4-FFF2-40B4-BE49-F238E27FC236}">
                            <a16:creationId xmlns="" xmlns:a16="http://schemas.microsoft.com/office/drawing/2014/main" id="{A7C0021F-BB77-45A5-9BD6-535ABDEAF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773193"/>
                        <a:ext cx="10668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5127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="" xmlns:a16="http://schemas.microsoft.com/office/drawing/2014/main" id="{151C4FFF-466A-4A4E-9710-2BBDC47F2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Maximum A Posterior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="" xmlns:a16="http://schemas.microsoft.com/office/drawing/2014/main" id="{2151CC9F-43EF-4D97-AEDF-9EDD75A49C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33538"/>
          </a:xfrm>
        </p:spPr>
        <p:txBody>
          <a:bodyPr>
            <a:normAutofit lnSpcReduction="10000"/>
          </a:bodyPr>
          <a:lstStyle/>
          <a:p>
            <a:r>
              <a:rPr lang="en-US" altLang="zh-CN" sz="2600"/>
              <a:t>Based on Bayes Theorem, we can compute the </a:t>
            </a:r>
            <a:r>
              <a:rPr lang="en-US" altLang="zh-CN" sz="2600" i="1">
                <a:solidFill>
                  <a:srgbClr val="FF0000"/>
                </a:solidFill>
              </a:rPr>
              <a:t>Maximum A Posterior</a:t>
            </a:r>
            <a:r>
              <a:rPr lang="en-US" altLang="zh-CN" sz="2600"/>
              <a:t> (MAP) hypothesis for the data</a:t>
            </a:r>
          </a:p>
          <a:p>
            <a:r>
              <a:rPr lang="en-US" altLang="zh-CN" sz="2600"/>
              <a:t>We are interested in the best hypothesis for some space H given observed training data D.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="" xmlns:a16="http://schemas.microsoft.com/office/drawing/2014/main" id="{8DFEEB4F-A436-419B-BB25-48BBB20774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4063" y="3540125"/>
          <a:ext cx="24971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4" imgW="1447560" imgH="304560" progId="Equation.3">
                  <p:embed/>
                </p:oleObj>
              </mc:Choice>
              <mc:Fallback>
                <p:oleObj name="Equation" r:id="rId4" imgW="1447560" imgH="304560" progId="Equation.3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="" xmlns:a16="http://schemas.microsoft.com/office/drawing/2014/main" id="{8DFEEB4F-A436-419B-BB25-48BBB20774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3540125"/>
                        <a:ext cx="24971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="" xmlns:a16="http://schemas.microsoft.com/office/drawing/2014/main" id="{94B74A4C-3C08-4346-85FA-7C943BFFB4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9213" y="4100513"/>
          <a:ext cx="254158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6" imgW="1447560" imgH="419040" progId="Equation.3">
                  <p:embed/>
                </p:oleObj>
              </mc:Choice>
              <mc:Fallback>
                <p:oleObj name="Equation" r:id="rId6" imgW="1447560" imgH="419040" progId="Equation.3">
                  <p:embed/>
                  <p:pic>
                    <p:nvPicPr>
                      <p:cNvPr id="25605" name="Object 5">
                        <a:extLst>
                          <a:ext uri="{FF2B5EF4-FFF2-40B4-BE49-F238E27FC236}">
                            <a16:creationId xmlns="" xmlns:a16="http://schemas.microsoft.com/office/drawing/2014/main" id="{94B74A4C-3C08-4346-85FA-7C943BFFB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4100513"/>
                        <a:ext cx="2541587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>
            <a:extLst>
              <a:ext uri="{FF2B5EF4-FFF2-40B4-BE49-F238E27FC236}">
                <a16:creationId xmlns="" xmlns:a16="http://schemas.microsoft.com/office/drawing/2014/main" id="{452EBC5B-AC7B-4090-AB6B-8EE63D3546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5250" y="4911725"/>
          <a:ext cx="2457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8" imgW="1422360" imgH="304560" progId="Equation.3">
                  <p:embed/>
                </p:oleObj>
              </mc:Choice>
              <mc:Fallback>
                <p:oleObj name="Equation" r:id="rId8" imgW="1422360" imgH="304560" progId="Equation.3">
                  <p:embed/>
                  <p:pic>
                    <p:nvPicPr>
                      <p:cNvPr id="25606" name="Object 6">
                        <a:extLst>
                          <a:ext uri="{FF2B5EF4-FFF2-40B4-BE49-F238E27FC236}">
                            <a16:creationId xmlns="" xmlns:a16="http://schemas.microsoft.com/office/drawing/2014/main" id="{452EBC5B-AC7B-4090-AB6B-8EE63D3546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4911725"/>
                        <a:ext cx="24574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>
            <a:extLst>
              <a:ext uri="{FF2B5EF4-FFF2-40B4-BE49-F238E27FC236}">
                <a16:creationId xmlns="" xmlns:a16="http://schemas.microsoft.com/office/drawing/2014/main" id="{9FA68E38-75AB-4972-8890-C5DD25B36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34000"/>
            <a:ext cx="78486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i="1"/>
              <a:t>H</a:t>
            </a:r>
            <a:r>
              <a:rPr lang="en-US" altLang="zh-CN" sz="2000"/>
              <a:t>: set of all hypothesis.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Note that we can drop </a:t>
            </a:r>
            <a:r>
              <a:rPr lang="en-US" altLang="zh-CN" sz="2000" i="1"/>
              <a:t>P(D)</a:t>
            </a:r>
            <a:r>
              <a:rPr lang="en-US" altLang="zh-CN" sz="2000"/>
              <a:t> as the probability of the data is constant (and independent of the hypothesis).</a:t>
            </a:r>
          </a:p>
        </p:txBody>
      </p:sp>
    </p:spTree>
    <p:extLst>
      <p:ext uri="{BB962C8B-B14F-4D97-AF65-F5344CB8AC3E}">
        <p14:creationId xmlns:p14="http://schemas.microsoft.com/office/powerpoint/2010/main" val="1125099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="" xmlns:a16="http://schemas.microsoft.com/office/drawing/2014/main" id="{6FAF531F-CDFF-4E94-B156-764F8F743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1295400"/>
          </a:xfrm>
        </p:spPr>
        <p:txBody>
          <a:bodyPr/>
          <a:lstStyle/>
          <a:p>
            <a:r>
              <a:rPr lang="en-US" altLang="en-US" sz="3100"/>
              <a:t>Desirable Properties of Bayes Classifier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="" xmlns:a16="http://schemas.microsoft.com/office/drawing/2014/main" id="{03D541B6-FB3C-4254-B2CF-C38DB6481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>
                <a:solidFill>
                  <a:srgbClr val="FF0000"/>
                </a:solidFill>
              </a:rPr>
              <a:t>Incrementality:</a:t>
            </a:r>
            <a:r>
              <a:rPr lang="en-US" altLang="en-US"/>
              <a:t> with each training example, the prior and the likelihood can be updated dynamically: flexible and robust to errors.</a:t>
            </a:r>
          </a:p>
          <a:p>
            <a:pPr>
              <a:lnSpc>
                <a:spcPct val="90000"/>
              </a:lnSpc>
            </a:pPr>
            <a:r>
              <a:rPr lang="en-US" altLang="en-US" i="1">
                <a:solidFill>
                  <a:srgbClr val="FF0000"/>
                </a:solidFill>
              </a:rPr>
              <a:t>Combines prior knowledge and observed data:</a:t>
            </a:r>
            <a:r>
              <a:rPr lang="en-US" altLang="en-US"/>
              <a:t> prior probability of a hypothesis multiplied with probability of the hypothesis given the training data</a:t>
            </a:r>
          </a:p>
          <a:p>
            <a:pPr>
              <a:lnSpc>
                <a:spcPct val="90000"/>
              </a:lnSpc>
            </a:pPr>
            <a:r>
              <a:rPr lang="en-US" altLang="en-US" i="1">
                <a:solidFill>
                  <a:srgbClr val="FF0000"/>
                </a:solidFill>
              </a:rPr>
              <a:t>Probabilistic hypothesis:</a:t>
            </a:r>
            <a:r>
              <a:rPr lang="en-US" altLang="en-US"/>
              <a:t> outputs not only a classification, but a probability distribution over all classes</a:t>
            </a:r>
          </a:p>
        </p:txBody>
      </p:sp>
    </p:spTree>
    <p:extLst>
      <p:ext uri="{BB962C8B-B14F-4D97-AF65-F5344CB8AC3E}">
        <p14:creationId xmlns:p14="http://schemas.microsoft.com/office/powerpoint/2010/main" val="126235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>
            <a:extLst>
              <a:ext uri="{FF2B5EF4-FFF2-40B4-BE49-F238E27FC236}">
                <a16:creationId xmlns="" xmlns:a16="http://schemas.microsoft.com/office/drawing/2014/main" id="{F846B31A-3620-8178-F9D1-0F24271339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25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Naïve Bayes Classifier: Comments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="" xmlns:a16="http://schemas.microsoft.com/office/drawing/2014/main" id="{E842EBB0-673B-BF27-8BD8-266706F394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Advantages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Easy to implement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Good results obtained in most of the cases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Disadvantages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Assumption: class conditional independence, therefore loss of accuracy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Practically, dependencies exist among variables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E.g.,  hospitals: patients: Profile: age, family history, etc. </a:t>
            </a:r>
          </a:p>
          <a:p>
            <a:pPr lvl="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  <a:r>
              <a:rPr lang="en-US" altLang="en-US" sz="2400" dirty="0"/>
              <a:t>Symptoms: fever, cough etc., Disease: lung cancer, diabetes, etc.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Dependencies among these cannot be modeled by Naïve Bayes Classifier</a:t>
            </a:r>
          </a:p>
        </p:txBody>
      </p:sp>
    </p:spTree>
    <p:extLst>
      <p:ext uri="{BB962C8B-B14F-4D97-AF65-F5344CB8AC3E}">
        <p14:creationId xmlns:p14="http://schemas.microsoft.com/office/powerpoint/2010/main" val="99652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="" xmlns:a16="http://schemas.microsoft.com/office/drawing/2014/main" id="{C38F7118-8538-D106-BEA3-A2213FF76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96200" cy="6858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dirty="0"/>
              <a:t>Bayesian Classifier</a:t>
            </a:r>
            <a:endParaRPr lang="en-US" altLang="en-US" sz="2400" dirty="0"/>
          </a:p>
        </p:txBody>
      </p:sp>
      <p:sp>
        <p:nvSpPr>
          <p:cNvPr id="33796" name="Rectangle 3">
            <a:extLst>
              <a:ext uri="{FF2B5EF4-FFF2-40B4-BE49-F238E27FC236}">
                <a16:creationId xmlns="" xmlns:a16="http://schemas.microsoft.com/office/drawing/2014/main" id="{F8902F5F-E554-5864-AA57-8AAC03B9E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1342793"/>
            <a:ext cx="8189540" cy="4246447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u="sng" dirty="0"/>
              <a:t>A statistical classifier</a:t>
            </a:r>
            <a:r>
              <a:rPr lang="en-US" altLang="en-US" sz="2400" dirty="0"/>
              <a:t>: performs </a:t>
            </a:r>
            <a:r>
              <a:rPr lang="en-US" altLang="en-US" sz="2400" i="1" dirty="0"/>
              <a:t>probabilistic prediction, i.e.,</a:t>
            </a:r>
            <a:r>
              <a:rPr lang="en-US" altLang="en-US" sz="2400" dirty="0"/>
              <a:t> predicts class membership probabilities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 dirty="0"/>
              <a:t>Foundation:</a:t>
            </a:r>
            <a:r>
              <a:rPr lang="en-US" altLang="en-US" sz="2400" dirty="0"/>
              <a:t> Based on Bayes’ Theorem.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 dirty="0"/>
              <a:t>Performance:</a:t>
            </a:r>
            <a:r>
              <a:rPr lang="en-US" altLang="en-US" sz="2400" dirty="0"/>
              <a:t> A basic Bayesian classifier, </a:t>
            </a:r>
            <a:r>
              <a:rPr lang="en-US" altLang="en-US" sz="2400" i="1" dirty="0"/>
              <a:t>naïve Bayesian classifier</a:t>
            </a:r>
            <a:r>
              <a:rPr lang="en-US" altLang="en-US" sz="2400" dirty="0"/>
              <a:t>, has comparable performance with decision tree and selected neural network classifiers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u="sng" dirty="0"/>
              <a:t>Standard</a:t>
            </a:r>
            <a:r>
              <a:rPr lang="en-US" altLang="en-US" sz="2400" dirty="0"/>
              <a:t>: Even when Bayesian methods are computationally intractable, they can provide a standard of optimal decision making against which other methods can be measured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="" xmlns:a16="http://schemas.microsoft.com/office/drawing/2014/main" id="{F454F052-7F48-EC71-9C0A-2032A873B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/>
              <a:t>Bayes’ Theorem: Basics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="" xmlns:a16="http://schemas.microsoft.com/office/drawing/2014/main" id="{0978B2DB-BC43-AF81-7A0B-A6518E993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102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000" dirty="0"/>
              <a:t>Bayes’ Theorem: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/>
              <a:t>Let </a:t>
            </a:r>
            <a:r>
              <a:rPr lang="en-US" altLang="en-US" sz="2000" b="1" dirty="0"/>
              <a:t>X</a:t>
            </a:r>
            <a:r>
              <a:rPr lang="en-US" altLang="en-US" sz="2000" dirty="0"/>
              <a:t> be a data sample (“</a:t>
            </a:r>
            <a:r>
              <a:rPr lang="en-US" altLang="en-US" sz="2000" i="1" dirty="0"/>
              <a:t>evidence</a:t>
            </a:r>
            <a:r>
              <a:rPr lang="en-US" altLang="en-US" sz="2000" dirty="0"/>
              <a:t>”): class label is unknown</a:t>
            </a:r>
          </a:p>
          <a:p>
            <a:pPr lvl="1" eaLnBrk="1" hangingPunct="1"/>
            <a:r>
              <a:rPr lang="en-US" altLang="en-US" sz="2000" dirty="0"/>
              <a:t>Let H be a </a:t>
            </a:r>
            <a:r>
              <a:rPr lang="en-US" altLang="en-US" sz="2000" i="1" dirty="0"/>
              <a:t>hypothesis</a:t>
            </a:r>
            <a:r>
              <a:rPr lang="en-US" altLang="en-US" sz="2000" dirty="0"/>
              <a:t> that X belongs to class C </a:t>
            </a:r>
          </a:p>
          <a:p>
            <a:pPr lvl="1" eaLnBrk="1" hangingPunct="1"/>
            <a:r>
              <a:rPr lang="en-US" altLang="en-US" sz="2000" dirty="0"/>
              <a:t>Classification is to determine P(H|</a:t>
            </a:r>
            <a:r>
              <a:rPr lang="en-US" altLang="en-US" sz="2000" b="1" dirty="0"/>
              <a:t>X</a:t>
            </a:r>
            <a:r>
              <a:rPr lang="en-US" altLang="en-US" sz="2000" dirty="0"/>
              <a:t>), (i.e., </a:t>
            </a:r>
            <a:r>
              <a:rPr lang="en-US" altLang="en-US" sz="2000" i="1" dirty="0"/>
              <a:t>posteriori probability): </a:t>
            </a:r>
            <a:r>
              <a:rPr lang="en-US" altLang="en-US" sz="2000" dirty="0"/>
              <a:t> the probability that the hypothesis holds given the observed data sample </a:t>
            </a:r>
            <a:r>
              <a:rPr lang="en-US" altLang="en-US" sz="2000" b="1" dirty="0"/>
              <a:t>X</a:t>
            </a:r>
          </a:p>
          <a:p>
            <a:pPr lvl="1" eaLnBrk="1" hangingPunct="1"/>
            <a:r>
              <a:rPr lang="en-US" altLang="en-US" sz="2000" dirty="0"/>
              <a:t>P(H) (</a:t>
            </a:r>
            <a:r>
              <a:rPr lang="en-US" altLang="en-US" sz="2000" i="1" dirty="0"/>
              <a:t>prior probability</a:t>
            </a:r>
            <a:r>
              <a:rPr lang="en-US" altLang="en-US" sz="2000" dirty="0"/>
              <a:t>): the initial probability</a:t>
            </a:r>
          </a:p>
          <a:p>
            <a:pPr lvl="2" eaLnBrk="1" hangingPunct="1"/>
            <a:r>
              <a:rPr lang="en-US" altLang="en-US" sz="2000" dirty="0"/>
              <a:t>E.g.,</a:t>
            </a:r>
            <a:r>
              <a:rPr lang="en-US" altLang="en-US" sz="2000" b="1" dirty="0"/>
              <a:t> X</a:t>
            </a:r>
            <a:r>
              <a:rPr lang="en-US" altLang="en-US" sz="2000" dirty="0"/>
              <a:t> will buy computer, regardless of age, income, …</a:t>
            </a:r>
          </a:p>
          <a:p>
            <a:pPr lvl="1" eaLnBrk="1" hangingPunct="1"/>
            <a:r>
              <a:rPr lang="en-US" altLang="en-US" sz="2000" dirty="0"/>
              <a:t>P(</a:t>
            </a:r>
            <a:r>
              <a:rPr lang="en-US" altLang="en-US" sz="2000" b="1" dirty="0"/>
              <a:t>X</a:t>
            </a:r>
            <a:r>
              <a:rPr lang="en-US" altLang="en-US" sz="2000" dirty="0"/>
              <a:t>): probability that sample data is observed</a:t>
            </a:r>
          </a:p>
          <a:p>
            <a:pPr lvl="1" eaLnBrk="1" hangingPunct="1"/>
            <a:r>
              <a:rPr lang="en-US" altLang="en-US" sz="2000" dirty="0"/>
              <a:t>P(</a:t>
            </a:r>
            <a:r>
              <a:rPr lang="en-US" altLang="en-US" sz="2000" b="1" dirty="0"/>
              <a:t>X</a:t>
            </a:r>
            <a:r>
              <a:rPr lang="en-US" altLang="en-US" sz="2000" dirty="0"/>
              <a:t>|H) (likelihood): the probability of observing the sample </a:t>
            </a:r>
            <a:r>
              <a:rPr lang="en-US" altLang="en-US" sz="2000" b="1" dirty="0"/>
              <a:t>X</a:t>
            </a:r>
            <a:r>
              <a:rPr lang="en-US" altLang="en-US" sz="2000" dirty="0"/>
              <a:t>, given that the hypothesis holds</a:t>
            </a:r>
          </a:p>
          <a:p>
            <a:pPr lvl="2" eaLnBrk="1" hangingPunct="1"/>
            <a:r>
              <a:rPr lang="en-US" altLang="en-US" sz="2000" dirty="0"/>
              <a:t>E.g.,</a:t>
            </a:r>
            <a:r>
              <a:rPr lang="en-US" altLang="en-US" sz="2000" b="1" dirty="0"/>
              <a:t> </a:t>
            </a:r>
            <a:r>
              <a:rPr lang="en-US" altLang="en-US" sz="2000" dirty="0"/>
              <a:t>Given that</a:t>
            </a:r>
            <a:r>
              <a:rPr lang="en-US" altLang="en-US" sz="2000" b="1" dirty="0"/>
              <a:t> X</a:t>
            </a:r>
            <a:r>
              <a:rPr lang="en-US" altLang="en-US" sz="2000" dirty="0"/>
              <a:t> will buy computer, the prob. that X is 31..40, medium income</a:t>
            </a:r>
          </a:p>
        </p:txBody>
      </p:sp>
      <p:graphicFrame>
        <p:nvGraphicFramePr>
          <p:cNvPr id="34822" name="Object 1">
            <a:extLst>
              <a:ext uri="{FF2B5EF4-FFF2-40B4-BE49-F238E27FC236}">
                <a16:creationId xmlns="" xmlns:a16="http://schemas.microsoft.com/office/drawing/2014/main" id="{9CEF1912-784C-D3D3-5F5E-E8B0AF295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981200"/>
          <a:ext cx="608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34822" name="Object 1">
                        <a:extLst>
                          <a:ext uri="{FF2B5EF4-FFF2-40B4-BE49-F238E27FC236}">
                            <a16:creationId xmlns="" xmlns:a16="http://schemas.microsoft.com/office/drawing/2014/main" id="{9CEF1912-784C-D3D3-5F5E-E8B0AF2957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81200"/>
                        <a:ext cx="608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>
            <a:extLst>
              <a:ext uri="{FF2B5EF4-FFF2-40B4-BE49-F238E27FC236}">
                <a16:creationId xmlns="" xmlns:a16="http://schemas.microsoft.com/office/drawing/2014/main" id="{95FB9743-D559-1F94-1A8B-506801CCC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Prediction Based on Bayes’ Theorem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="" xmlns:a16="http://schemas.microsoft.com/office/drawing/2014/main" id="{145063EE-A26F-31C8-78EE-859891FE87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Given training data</a:t>
            </a:r>
            <a:r>
              <a:rPr lang="en-US" altLang="en-US" sz="2400" i="1"/>
              <a:t> </a:t>
            </a:r>
            <a:r>
              <a:rPr lang="en-US" altLang="en-US" sz="2400" b="1"/>
              <a:t>X</a:t>
            </a:r>
            <a:r>
              <a:rPr lang="en-US" altLang="en-US" sz="2400" i="1"/>
              <a:t>, posteriori probability of a hypothesis </a:t>
            </a:r>
            <a:r>
              <a:rPr lang="en-US" altLang="en-US" sz="2400"/>
              <a:t>H</a:t>
            </a:r>
            <a:r>
              <a:rPr lang="en-US" altLang="en-US" sz="2400" i="1"/>
              <a:t>, </a:t>
            </a:r>
            <a:r>
              <a:rPr lang="en-US" altLang="en-US" sz="2400"/>
              <a:t>P(H|</a:t>
            </a:r>
            <a:r>
              <a:rPr lang="en-US" altLang="en-US" sz="2400" b="1"/>
              <a:t>X</a:t>
            </a:r>
            <a:r>
              <a:rPr lang="en-US" altLang="en-US" sz="2400"/>
              <a:t>)</a:t>
            </a:r>
            <a:r>
              <a:rPr lang="en-US" altLang="en-US" sz="2400" i="1"/>
              <a:t>, </a:t>
            </a:r>
            <a:r>
              <a:rPr lang="en-US" altLang="en-US" sz="2400"/>
              <a:t>follows the Bayes’ theorem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	</a:t>
            </a:r>
          </a:p>
          <a:p>
            <a:pPr eaLnBrk="1" hangingPunct="1">
              <a:lnSpc>
                <a:spcPct val="120000"/>
              </a:lnSpc>
            </a:pPr>
            <a:endParaRPr lang="en-US" altLang="en-US" sz="2400"/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Informally, this can be viewed as </a:t>
            </a:r>
          </a:p>
          <a:p>
            <a:pPr lvl="1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posteriori = likelihood x prior/evidence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Predicts </a:t>
            </a:r>
            <a:r>
              <a:rPr lang="en-US" altLang="en-US" sz="2400" b="1"/>
              <a:t>X</a:t>
            </a:r>
            <a:r>
              <a:rPr lang="en-US" altLang="en-US" sz="2400"/>
              <a:t> belongs to C</a:t>
            </a:r>
            <a:r>
              <a:rPr lang="en-US" altLang="en-US" sz="2400" baseline="-25000"/>
              <a:t>i</a:t>
            </a:r>
            <a:r>
              <a:rPr lang="en-US" altLang="en-US" sz="2400"/>
              <a:t> iff the probability P(C</a:t>
            </a:r>
            <a:r>
              <a:rPr lang="en-US" altLang="en-US" sz="2400" baseline="-25000"/>
              <a:t>i</a:t>
            </a:r>
            <a:r>
              <a:rPr lang="en-US" altLang="en-US" sz="2400"/>
              <a:t>|</a:t>
            </a:r>
            <a:r>
              <a:rPr lang="en-US" altLang="en-US" sz="2400" b="1"/>
              <a:t>X</a:t>
            </a:r>
            <a:r>
              <a:rPr lang="en-US" altLang="en-US" sz="2400"/>
              <a:t>) is the highest among all the P(C</a:t>
            </a:r>
            <a:r>
              <a:rPr lang="en-US" altLang="en-US" sz="2400" baseline="-25000"/>
              <a:t>k</a:t>
            </a:r>
            <a:r>
              <a:rPr lang="en-US" altLang="en-US" sz="2400"/>
              <a:t>|X) for all the </a:t>
            </a:r>
            <a:r>
              <a:rPr lang="en-US" altLang="en-US" sz="2400" i="1"/>
              <a:t>k</a:t>
            </a:r>
            <a:r>
              <a:rPr lang="en-US" altLang="en-US" sz="2400"/>
              <a:t> classes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Practical difficulty:  It requires initial knowledge of many probabilities, involving significant computational cost</a:t>
            </a:r>
          </a:p>
        </p:txBody>
      </p:sp>
      <p:graphicFrame>
        <p:nvGraphicFramePr>
          <p:cNvPr id="35845" name="Object 4">
            <a:extLst>
              <a:ext uri="{FF2B5EF4-FFF2-40B4-BE49-F238E27FC236}">
                <a16:creationId xmlns="" xmlns:a16="http://schemas.microsoft.com/office/drawing/2014/main" id="{33589D0A-CA12-3501-C8EF-A8373F72B0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438400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4813300" imgH="558800" progId="Equation.3">
                  <p:embed/>
                </p:oleObj>
              </mc:Choice>
              <mc:Fallback>
                <p:oleObj name="Equation" r:id="rId4" imgW="4813300" imgH="558800" progId="Equation.3">
                  <p:embed/>
                  <p:pic>
                    <p:nvPicPr>
                      <p:cNvPr id="35845" name="Object 4">
                        <a:extLst>
                          <a:ext uri="{FF2B5EF4-FFF2-40B4-BE49-F238E27FC236}">
                            <a16:creationId xmlns="" xmlns:a16="http://schemas.microsoft.com/office/drawing/2014/main" id="{33589D0A-CA12-3501-C8EF-A8373F72B0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="" xmlns:a16="http://schemas.microsoft.com/office/drawing/2014/main" id="{18ED959A-D8FD-348D-2C84-6F1105003E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991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/>
              <a:t>Classification Is to Derive the Maximum Posteriori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="" xmlns:a16="http://schemas.microsoft.com/office/drawing/2014/main" id="{3F61E44A-BDD0-2468-62B0-571D7516D1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518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400" dirty="0"/>
              <a:t>Let D be a training set of tuples and their associated class labels, and each tuple is represented by an n-D attribute vector </a:t>
            </a:r>
            <a:r>
              <a:rPr lang="en-US" altLang="en-US" sz="2400" b="1" dirty="0"/>
              <a:t>X</a:t>
            </a:r>
            <a:r>
              <a:rPr lang="en-US" altLang="en-US" sz="2400" dirty="0"/>
              <a:t> = (x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)</a:t>
            </a:r>
          </a:p>
          <a:p>
            <a:pPr eaLnBrk="1" hangingPunct="1"/>
            <a:r>
              <a:rPr lang="en-US" altLang="en-US" sz="2400" dirty="0"/>
              <a:t>Suppose there are </a:t>
            </a:r>
            <a:r>
              <a:rPr lang="en-US" altLang="en-US" sz="2400" i="1" dirty="0"/>
              <a:t>m</a:t>
            </a:r>
            <a:r>
              <a:rPr lang="en-US" altLang="en-US" sz="2400" dirty="0"/>
              <a:t> classes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C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C</a:t>
            </a:r>
            <a:r>
              <a:rPr lang="en-US" altLang="en-US" sz="2400" baseline="-25000" dirty="0"/>
              <a:t>m</a:t>
            </a:r>
            <a:r>
              <a:rPr lang="en-US" altLang="en-US" sz="24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Classification is to derive the maximum posteriori, i.e., the maximal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This can be derived from Bayes’ theorem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Since P(X) is constant for all classes, only                                       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needs to be maximized</a:t>
            </a:r>
          </a:p>
        </p:txBody>
      </p:sp>
      <p:graphicFrame>
        <p:nvGraphicFramePr>
          <p:cNvPr id="36869" name="Object 5">
            <a:extLst>
              <a:ext uri="{FF2B5EF4-FFF2-40B4-BE49-F238E27FC236}">
                <a16:creationId xmlns="" xmlns:a16="http://schemas.microsoft.com/office/drawing/2014/main" id="{78D1D902-1C9A-FD70-E5B1-247F95A2B661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705988977"/>
              </p:ext>
            </p:extLst>
          </p:nvPr>
        </p:nvGraphicFramePr>
        <p:xfrm>
          <a:off x="2555776" y="3455193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4" imgW="2501900" imgH="647700" progId="Equation.3">
                  <p:embed/>
                </p:oleObj>
              </mc:Choice>
              <mc:Fallback>
                <p:oleObj name="Equation" r:id="rId4" imgW="2501900" imgH="647700" progId="Equation.3">
                  <p:embed/>
                  <p:pic>
                    <p:nvPicPr>
                      <p:cNvPr id="36869" name="Object 5">
                        <a:extLst>
                          <a:ext uri="{FF2B5EF4-FFF2-40B4-BE49-F238E27FC236}">
                            <a16:creationId xmlns="" xmlns:a16="http://schemas.microsoft.com/office/drawing/2014/main" id="{78D1D902-1C9A-FD70-E5B1-247F95A2B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455193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7">
            <a:extLst>
              <a:ext uri="{FF2B5EF4-FFF2-40B4-BE49-F238E27FC236}">
                <a16:creationId xmlns="" xmlns:a16="http://schemas.microsoft.com/office/drawing/2014/main" id="{F438EA2A-1E14-24B2-1E90-60AD310F5DCB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225003420"/>
              </p:ext>
            </p:extLst>
          </p:nvPr>
        </p:nvGraphicFramePr>
        <p:xfrm>
          <a:off x="3024187" y="5059759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6" imgW="2476500" imgH="381000" progId="Equation.3">
                  <p:embed/>
                </p:oleObj>
              </mc:Choice>
              <mc:Fallback>
                <p:oleObj name="Equation" r:id="rId6" imgW="2476500" imgH="381000" progId="Equation.3">
                  <p:embed/>
                  <p:pic>
                    <p:nvPicPr>
                      <p:cNvPr id="36870" name="Object 7">
                        <a:extLst>
                          <a:ext uri="{FF2B5EF4-FFF2-40B4-BE49-F238E27FC236}">
                            <a16:creationId xmlns="" xmlns:a16="http://schemas.microsoft.com/office/drawing/2014/main" id="{F438EA2A-1E14-24B2-1E90-60AD310F5D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7" y="5059759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FE5D41DC-1E59-E255-6B59-F86848D94F16}"/>
              </a:ext>
            </a:extLst>
          </p:cNvPr>
          <p:cNvSpPr txBox="1">
            <a:spLocks/>
          </p:cNvSpPr>
          <p:nvPr/>
        </p:nvSpPr>
        <p:spPr>
          <a:xfrm>
            <a:off x="323528" y="268929"/>
            <a:ext cx="7808976" cy="1088136"/>
          </a:xfrm>
          <a:prstGeom prst="rect">
            <a:avLst/>
          </a:prstGeom>
        </p:spPr>
        <p:txBody>
          <a:bodyPr bIns="91440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/>
              <a:t>Applying Bayes’ rule: </a:t>
            </a:r>
            <a:br>
              <a:rPr lang="en-US" b="1" dirty="0"/>
            </a:br>
            <a:r>
              <a:rPr lang="en-US" b="1" dirty="0"/>
              <a:t>A basic Example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4A56D087-E6F2-57EF-9470-FA6E85C03B84}"/>
              </a:ext>
            </a:extLst>
          </p:cNvPr>
          <p:cNvSpPr/>
          <p:nvPr/>
        </p:nvSpPr>
        <p:spPr>
          <a:xfrm>
            <a:off x="301577" y="1793313"/>
            <a:ext cx="866291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doctor knows that 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disease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meningitis causes the patient to have a stiff neck, say, 70% of the time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doctor also knows some unconditional facts: the prior probability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 patient has meningitis is 1/50,000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prior probability that any patient has a stiff neck is 1%. </a:t>
            </a: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Letting </a:t>
            </a: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be the proposition that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patient has a stiff neck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be the proposition that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patient has meningitis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we have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67717CC-EFB5-AB3D-3482-C128D6173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027899"/>
            <a:ext cx="8352928" cy="1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88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7701FBD0-EC1D-4B6C-AC89-857EC1A9AF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39914"/>
            <a:ext cx="7931224" cy="1143000"/>
          </a:xfrm>
        </p:spPr>
        <p:txBody>
          <a:bodyPr/>
          <a:lstStyle/>
          <a:p>
            <a:r>
              <a:rPr lang="en-US" altLang="zh-CN" dirty="0"/>
              <a:t>Bayesian Methods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0B2232AF-DAAA-4945-8CCF-7FDB6DEC4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/>
              <a:t>Learning and classification methods based on probability theory.</a:t>
            </a:r>
          </a:p>
          <a:p>
            <a:pPr>
              <a:lnSpc>
                <a:spcPct val="90000"/>
              </a:lnSpc>
            </a:pPr>
            <a:r>
              <a:rPr lang="en-US" altLang="zh-CN" sz="2600" dirty="0"/>
              <a:t>Bayes theorem plays a critical role in probabilistic learning and classification.</a:t>
            </a:r>
          </a:p>
          <a:p>
            <a:pPr>
              <a:lnSpc>
                <a:spcPct val="90000"/>
              </a:lnSpc>
            </a:pPr>
            <a:r>
              <a:rPr lang="en-US" altLang="zh-CN" sz="2600" dirty="0"/>
              <a:t>Uses </a:t>
            </a:r>
            <a:r>
              <a:rPr lang="en-US" altLang="zh-CN" sz="2600" i="1" dirty="0"/>
              <a:t>prior</a:t>
            </a:r>
            <a:r>
              <a:rPr lang="en-US" altLang="zh-CN" sz="2600" dirty="0"/>
              <a:t> probability of each category given no information about an item.</a:t>
            </a:r>
          </a:p>
          <a:p>
            <a:pPr>
              <a:lnSpc>
                <a:spcPct val="90000"/>
              </a:lnSpc>
            </a:pPr>
            <a:r>
              <a:rPr lang="en-US" altLang="zh-CN" sz="2600" dirty="0"/>
              <a:t>Categorization produces a </a:t>
            </a:r>
            <a:r>
              <a:rPr lang="en-US" altLang="zh-CN" sz="2600" i="1" dirty="0"/>
              <a:t>posterior</a:t>
            </a:r>
            <a:r>
              <a:rPr lang="en-US" altLang="zh-CN" sz="2600" dirty="0"/>
              <a:t> probability distribution over the possible categories given a description of an item.</a:t>
            </a:r>
          </a:p>
        </p:txBody>
      </p:sp>
    </p:spTree>
    <p:extLst>
      <p:ext uri="{BB962C8B-B14F-4D97-AF65-F5344CB8AC3E}">
        <p14:creationId xmlns:p14="http://schemas.microsoft.com/office/powerpoint/2010/main" val="189414462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="" xmlns:a16="http://schemas.microsoft.com/office/drawing/2014/main" id="{ECE06383-8F70-4E56-A680-5E7753AD8C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Bayes Classifiers</a:t>
            </a:r>
            <a:endParaRPr lang="en-US" altLang="en-US"/>
          </a:p>
        </p:txBody>
      </p:sp>
      <p:sp>
        <p:nvSpPr>
          <p:cNvPr id="44036" name="Text Box 4">
            <a:extLst>
              <a:ext uri="{FF2B5EF4-FFF2-40B4-BE49-F238E27FC236}">
                <a16:creationId xmlns="" xmlns:a16="http://schemas.microsoft.com/office/drawing/2014/main" id="{64E77B86-442B-42DF-8FD4-4FA4F9924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1525588"/>
            <a:ext cx="7848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/>
              <a:t>Assumption:</a:t>
            </a:r>
            <a:r>
              <a:rPr lang="en-US" altLang="en-US" sz="2000" dirty="0"/>
              <a:t> training set consists of instances of different classes described </a:t>
            </a:r>
            <a:r>
              <a:rPr lang="en-US" altLang="zh-CN" sz="2000" i="1" dirty="0" err="1"/>
              <a:t>cj</a:t>
            </a:r>
            <a:r>
              <a:rPr lang="en-US" altLang="zh-CN" sz="2000" dirty="0"/>
              <a:t> </a:t>
            </a:r>
            <a:r>
              <a:rPr lang="en-US" altLang="en-US" sz="2000" dirty="0"/>
              <a:t>as conjunctions of attributes values</a:t>
            </a:r>
          </a:p>
          <a:p>
            <a:pPr>
              <a:spcBef>
                <a:spcPct val="50000"/>
              </a:spcBef>
            </a:pPr>
            <a:r>
              <a:rPr lang="en-US" altLang="en-US" sz="2000" b="1" dirty="0"/>
              <a:t>Task:</a:t>
            </a:r>
            <a:r>
              <a:rPr lang="en-US" altLang="en-US" sz="2000" dirty="0"/>
              <a:t> </a:t>
            </a:r>
            <a:r>
              <a:rPr lang="en-US" altLang="zh-CN" sz="2000" dirty="0"/>
              <a:t>Classify a new instance </a:t>
            </a:r>
            <a:r>
              <a:rPr lang="en-US" altLang="zh-CN" sz="2000" i="1" dirty="0"/>
              <a:t>d </a:t>
            </a:r>
            <a:r>
              <a:rPr lang="en-US" altLang="zh-CN" sz="2000" dirty="0"/>
              <a:t>based on a tuple of attribute values   into one of the classes </a:t>
            </a:r>
            <a:r>
              <a:rPr lang="en-US" altLang="zh-CN" i="1" dirty="0" err="1"/>
              <a:t>cj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endParaRPr lang="en-US" altLang="zh-CN" sz="2000" dirty="0"/>
          </a:p>
          <a:p>
            <a:pPr>
              <a:spcBef>
                <a:spcPct val="50000"/>
              </a:spcBef>
            </a:pPr>
            <a:r>
              <a:rPr lang="en-US" altLang="en-US" sz="2000" b="1" dirty="0"/>
              <a:t>Key idea:</a:t>
            </a:r>
            <a:r>
              <a:rPr lang="en-US" altLang="en-US" sz="2000" dirty="0"/>
              <a:t> assign the most probable class             using Bayes Theorem.</a:t>
            </a:r>
          </a:p>
        </p:txBody>
      </p:sp>
      <p:sp>
        <p:nvSpPr>
          <p:cNvPr id="44040" name="Rectangle 8">
            <a:extLst>
              <a:ext uri="{FF2B5EF4-FFF2-40B4-BE49-F238E27FC236}">
                <a16:creationId xmlns="" xmlns:a16="http://schemas.microsoft.com/office/drawing/2014/main" id="{4AD548D0-16EB-4F5D-998A-FCE4468EF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39" name="Object 7">
            <a:extLst>
              <a:ext uri="{FF2B5EF4-FFF2-40B4-BE49-F238E27FC236}">
                <a16:creationId xmlns="" xmlns:a16="http://schemas.microsoft.com/office/drawing/2014/main" id="{606155C3-892B-4844-BB95-15EB67F006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088" y="3209131"/>
          <a:ext cx="6096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4" imgW="304536" imgH="215713" progId="Equation.3">
                  <p:embed/>
                </p:oleObj>
              </mc:Choice>
              <mc:Fallback>
                <p:oleObj name="Equation" r:id="rId4" imgW="304536" imgH="215713" progId="Equation.3">
                  <p:embed/>
                  <p:pic>
                    <p:nvPicPr>
                      <p:cNvPr id="44039" name="Object 7">
                        <a:extLst>
                          <a:ext uri="{FF2B5EF4-FFF2-40B4-BE49-F238E27FC236}">
                            <a16:creationId xmlns="" xmlns:a16="http://schemas.microsoft.com/office/drawing/2014/main" id="{606155C3-892B-4844-BB95-15EB67F006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3209131"/>
                        <a:ext cx="60960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>
            <a:extLst>
              <a:ext uri="{FF2B5EF4-FFF2-40B4-BE49-F238E27FC236}">
                <a16:creationId xmlns="" xmlns:a16="http://schemas.microsoft.com/office/drawing/2014/main" id="{E981D885-F49E-44C0-A6E1-1C64F7E0B6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0" y="4257675"/>
          <a:ext cx="3759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6" imgW="2070000" imgH="342720" progId="Equation.3">
                  <p:embed/>
                </p:oleObj>
              </mc:Choice>
              <mc:Fallback>
                <p:oleObj name="Equation" r:id="rId6" imgW="2070000" imgH="342720" progId="Equation.3">
                  <p:embed/>
                  <p:pic>
                    <p:nvPicPr>
                      <p:cNvPr id="44041" name="Object 9">
                        <a:extLst>
                          <a:ext uri="{FF2B5EF4-FFF2-40B4-BE49-F238E27FC236}">
                            <a16:creationId xmlns="" xmlns:a16="http://schemas.microsoft.com/office/drawing/2014/main" id="{E981D885-F49E-44C0-A6E1-1C64F7E0B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257675"/>
                        <a:ext cx="3759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>
            <a:extLst>
              <a:ext uri="{FF2B5EF4-FFF2-40B4-BE49-F238E27FC236}">
                <a16:creationId xmlns="" xmlns:a16="http://schemas.microsoft.com/office/drawing/2014/main" id="{9278870F-A339-46C9-8612-23726FC9BF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4887913"/>
          <a:ext cx="38735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8" imgW="2133360" imgH="457200" progId="Equation.3">
                  <p:embed/>
                </p:oleObj>
              </mc:Choice>
              <mc:Fallback>
                <p:oleObj name="Equation" r:id="rId8" imgW="2133360" imgH="457200" progId="Equation.3">
                  <p:embed/>
                  <p:pic>
                    <p:nvPicPr>
                      <p:cNvPr id="44042" name="Object 10">
                        <a:extLst>
                          <a:ext uri="{FF2B5EF4-FFF2-40B4-BE49-F238E27FC236}">
                            <a16:creationId xmlns="" xmlns:a16="http://schemas.microsoft.com/office/drawing/2014/main" id="{9278870F-A339-46C9-8612-23726FC9BF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4887913"/>
                        <a:ext cx="38735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>
            <a:extLst>
              <a:ext uri="{FF2B5EF4-FFF2-40B4-BE49-F238E27FC236}">
                <a16:creationId xmlns="" xmlns:a16="http://schemas.microsoft.com/office/drawing/2014/main" id="{836A90B2-AECB-4B80-ABE0-CC00670A0E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4925" y="5822950"/>
          <a:ext cx="38258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0" imgW="2108160" imgH="342720" progId="Equation.3">
                  <p:embed/>
                </p:oleObj>
              </mc:Choice>
              <mc:Fallback>
                <p:oleObj name="Equation" r:id="rId10" imgW="2108160" imgH="342720" progId="Equation.3">
                  <p:embed/>
                  <p:pic>
                    <p:nvPicPr>
                      <p:cNvPr id="44043" name="Object 11">
                        <a:extLst>
                          <a:ext uri="{FF2B5EF4-FFF2-40B4-BE49-F238E27FC236}">
                            <a16:creationId xmlns="" xmlns:a16="http://schemas.microsoft.com/office/drawing/2014/main" id="{836A90B2-AECB-4B80-ABE0-CC00670A0E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5822950"/>
                        <a:ext cx="38258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5778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="" xmlns:a16="http://schemas.microsoft.com/office/drawing/2014/main" id="{044CC691-07AB-4048-1233-FFB9373FB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02638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Naïve Bayes Classifier 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="" xmlns:a16="http://schemas.microsoft.com/office/drawing/2014/main" id="{66D59067-3BE7-5C9F-860B-2100916191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3382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simplified assumption: attributes are conditionally independent (i.e., no dependence relation between attributes):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This greatly reduces the computation cost: Only counts the class distribution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A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is categorical,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the # of tuples in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having value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for A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divided by |C</a:t>
            </a:r>
            <a:r>
              <a:rPr lang="en-US" altLang="en-US" sz="2400" baseline="-25000" dirty="0"/>
              <a:t>i, D</a:t>
            </a:r>
            <a:r>
              <a:rPr lang="en-US" altLang="en-US" sz="2400" dirty="0"/>
              <a:t>| (# of tuples of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in D)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A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is </a:t>
            </a:r>
            <a:r>
              <a:rPr lang="en-US" altLang="en-US" sz="2400" dirty="0" err="1"/>
              <a:t>continous</a:t>
            </a:r>
            <a:r>
              <a:rPr lang="en-US" altLang="en-US" sz="2400" dirty="0"/>
              <a:t>-valued,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usually computed based on Gaussian distribution with a mean </a:t>
            </a:r>
            <a:r>
              <a:rPr lang="el-GR" altLang="en-US" sz="2400" dirty="0"/>
              <a:t>μ</a:t>
            </a:r>
            <a:r>
              <a:rPr lang="en-US" altLang="en-US" sz="2400" dirty="0"/>
              <a:t> and standard deviation </a:t>
            </a:r>
            <a:r>
              <a:rPr lang="el-GR" altLang="en-US" sz="2400" dirty="0"/>
              <a:t>σ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and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graphicFrame>
        <p:nvGraphicFramePr>
          <p:cNvPr id="37893" name="Object 10">
            <a:extLst>
              <a:ext uri="{FF2B5EF4-FFF2-40B4-BE49-F238E27FC236}">
                <a16:creationId xmlns="" xmlns:a16="http://schemas.microsoft.com/office/drawing/2014/main" id="{2BEB90DD-74BD-49BB-BDDD-2D4D794CADCD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2267744" y="1888661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4" imgW="4089400" imgH="508000" progId="Equation.3">
                  <p:embed/>
                </p:oleObj>
              </mc:Choice>
              <mc:Fallback>
                <p:oleObj name="Equation" r:id="rId4" imgW="4089400" imgH="508000" progId="Equation.3">
                  <p:embed/>
                  <p:pic>
                    <p:nvPicPr>
                      <p:cNvPr id="37893" name="Object 10">
                        <a:extLst>
                          <a:ext uri="{FF2B5EF4-FFF2-40B4-BE49-F238E27FC236}">
                            <a16:creationId xmlns="" xmlns:a16="http://schemas.microsoft.com/office/drawing/2014/main" id="{2BEB90DD-74BD-49BB-BDDD-2D4D794CADCD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888661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2">
            <a:extLst>
              <a:ext uri="{FF2B5EF4-FFF2-40B4-BE49-F238E27FC236}">
                <a16:creationId xmlns="" xmlns:a16="http://schemas.microsoft.com/office/drawing/2014/main" id="{AF900E0B-CFC2-41D2-2071-217706D68A68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4191000" y="5137041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6" imgW="1663700" imgH="482600" progId="Equation.3">
                  <p:embed/>
                </p:oleObj>
              </mc:Choice>
              <mc:Fallback>
                <p:oleObj name="Equation" r:id="rId6" imgW="1663700" imgH="482600" progId="Equation.3">
                  <p:embed/>
                  <p:pic>
                    <p:nvPicPr>
                      <p:cNvPr id="37894" name="Object 12">
                        <a:extLst>
                          <a:ext uri="{FF2B5EF4-FFF2-40B4-BE49-F238E27FC236}">
                            <a16:creationId xmlns="" xmlns:a16="http://schemas.microsoft.com/office/drawing/2014/main" id="{AF900E0B-CFC2-41D2-2071-217706D68A6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37041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4">
            <a:extLst>
              <a:ext uri="{FF2B5EF4-FFF2-40B4-BE49-F238E27FC236}">
                <a16:creationId xmlns="" xmlns:a16="http://schemas.microsoft.com/office/drawing/2014/main" id="{6E3FF0CC-94FE-18DC-4D79-CDDBA63CDEFE}"/>
              </a:ext>
            </a:extLst>
          </p:cNvPr>
          <p:cNvGraphicFramePr>
            <a:graphicFrameLocks/>
          </p:cNvGraphicFramePr>
          <p:nvPr/>
        </p:nvGraphicFramePr>
        <p:xfrm>
          <a:off x="4191000" y="6100298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8" imgW="1625600" imgH="241300" progId="Equation.3">
                  <p:embed/>
                </p:oleObj>
              </mc:Choice>
              <mc:Fallback>
                <p:oleObj name="Equation" r:id="rId8" imgW="1625600" imgH="241300" progId="Equation.3">
                  <p:embed/>
                  <p:pic>
                    <p:nvPicPr>
                      <p:cNvPr id="37895" name="Object 14">
                        <a:extLst>
                          <a:ext uri="{FF2B5EF4-FFF2-40B4-BE49-F238E27FC236}">
                            <a16:creationId xmlns="" xmlns:a16="http://schemas.microsoft.com/office/drawing/2014/main" id="{6E3FF0CC-94FE-18DC-4D79-CDDBA63CDEF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6100298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9922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5180</TotalTime>
  <Words>1290</Words>
  <Application>Microsoft Office PowerPoint</Application>
  <PresentationFormat>On-screen Show (4:3)</PresentationFormat>
  <Paragraphs>157</Paragraphs>
  <Slides>19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Equity</vt:lpstr>
      <vt:lpstr>Equation</vt:lpstr>
      <vt:lpstr>Worksheet</vt:lpstr>
      <vt:lpstr>PowerPoint Presentation</vt:lpstr>
      <vt:lpstr>Bayesian Classifier</vt:lpstr>
      <vt:lpstr>Bayes’ Theorem: Basics</vt:lpstr>
      <vt:lpstr>Prediction Based on Bayes’ Theorem</vt:lpstr>
      <vt:lpstr>Classification Is to Derive the Maximum Posteriori</vt:lpstr>
      <vt:lpstr>PowerPoint Presentation</vt:lpstr>
      <vt:lpstr>Bayesian Methods</vt:lpstr>
      <vt:lpstr>Bayes Classifiers</vt:lpstr>
      <vt:lpstr>Naïve Bayes Classifier </vt:lpstr>
      <vt:lpstr>Parameters estimation</vt:lpstr>
      <vt:lpstr>Naïve Bayes Classifier: Training Dataset</vt:lpstr>
      <vt:lpstr>Naïve Bayes Classifier: An Example</vt:lpstr>
      <vt:lpstr>What is discriminant Function</vt:lpstr>
      <vt:lpstr>K=2 Classes</vt:lpstr>
      <vt:lpstr>Discriminant Functions</vt:lpstr>
      <vt:lpstr>Properties </vt:lpstr>
      <vt:lpstr>Maximum A Posterior</vt:lpstr>
      <vt:lpstr>Desirable Properties of Bayes Classifier</vt:lpstr>
      <vt:lpstr>Naïve Bayes Classifier: Comments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Ashraf</cp:lastModifiedBy>
  <cp:revision>371</cp:revision>
  <dcterms:created xsi:type="dcterms:W3CDTF">2005-01-24T14:46:28Z</dcterms:created>
  <dcterms:modified xsi:type="dcterms:W3CDTF">2024-11-02T11:58:15Z</dcterms:modified>
</cp:coreProperties>
</file>