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92" r:id="rId4"/>
    <p:sldId id="287" r:id="rId5"/>
    <p:sldId id="289" r:id="rId6"/>
    <p:sldId id="293" r:id="rId7"/>
    <p:sldId id="288" r:id="rId8"/>
    <p:sldId id="290" r:id="rId9"/>
    <p:sldId id="291"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24" r:id="rId23"/>
    <p:sldId id="306"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07" r:id="rId37"/>
    <p:sldId id="322" r:id="rId38"/>
    <p:sldId id="323" r:id="rId39"/>
    <p:sldId id="308" r:id="rId40"/>
    <p:sldId id="325" r:id="rId41"/>
    <p:sldId id="309" r:id="rId42"/>
    <p:sldId id="32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drive/1pK8rZIoJqiUZWR7f3iO-ntWerFAPhezl?usp=sharing"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Ensemble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Ensemble learning </a:t>
            </a:r>
            <a:r>
              <a:rPr lang="en-US" sz="1800" dirty="0">
                <a:solidFill>
                  <a:schemeClr val="tx1"/>
                </a:solidFill>
                <a:latin typeface="Times New Roman" pitchFamily="18" charset="0"/>
                <a:cs typeface="Times New Roman" pitchFamily="18" charset="0"/>
              </a:rPr>
              <a:t>is a machine learning approach that </a:t>
            </a:r>
            <a:r>
              <a:rPr lang="en-US" sz="1800" b="1" dirty="0">
                <a:solidFill>
                  <a:schemeClr val="tx1"/>
                </a:solidFill>
                <a:latin typeface="Times New Roman" pitchFamily="18" charset="0"/>
                <a:cs typeface="Times New Roman" pitchFamily="18" charset="0"/>
              </a:rPr>
              <a:t>combines multiple individual models</a:t>
            </a:r>
            <a:r>
              <a:rPr lang="en-US" sz="1800" dirty="0">
                <a:solidFill>
                  <a:schemeClr val="tx1"/>
                </a:solidFill>
                <a:latin typeface="Times New Roman" pitchFamily="18" charset="0"/>
                <a:cs typeface="Times New Roman" pitchFamily="18" charset="0"/>
              </a:rPr>
              <a:t> to improve the overall performance, accuracy, and robustness of the predictions. </a:t>
            </a:r>
          </a:p>
          <a:p>
            <a:pPr algn="just"/>
            <a:r>
              <a:rPr lang="en-US" sz="1800" dirty="0">
                <a:solidFill>
                  <a:schemeClr val="tx1"/>
                </a:solidFill>
                <a:latin typeface="Times New Roman" pitchFamily="18" charset="0"/>
                <a:cs typeface="Times New Roman" pitchFamily="18" charset="0"/>
              </a:rPr>
              <a:t>The core idea is that combining several weak models (models that perform slightly better than random guessing) or strong models (more accurate models) will produce a model that performs better than any individual model. </a:t>
            </a:r>
          </a:p>
          <a:p>
            <a:pPr algn="just"/>
            <a:r>
              <a:rPr lang="en-US" sz="1800" dirty="0">
                <a:solidFill>
                  <a:schemeClr val="tx1"/>
                </a:solidFill>
                <a:latin typeface="Times New Roman" pitchFamily="18" charset="0"/>
                <a:cs typeface="Times New Roman" pitchFamily="18" charset="0"/>
              </a:rPr>
              <a:t>Ensemble learning is particularly useful in reducing </a:t>
            </a:r>
            <a:r>
              <a:rPr lang="en-US" sz="1800" dirty="0" err="1">
                <a:solidFill>
                  <a:schemeClr val="tx1"/>
                </a:solidFill>
                <a:latin typeface="Times New Roman" pitchFamily="18" charset="0"/>
                <a:cs typeface="Times New Roman" pitchFamily="18" charset="0"/>
              </a:rPr>
              <a:t>overfitting</a:t>
            </a:r>
            <a:r>
              <a:rPr lang="en-US" sz="1800" dirty="0">
                <a:solidFill>
                  <a:schemeClr val="tx1"/>
                </a:solidFill>
                <a:latin typeface="Times New Roman" pitchFamily="18" charset="0"/>
                <a:cs typeface="Times New Roman" pitchFamily="18" charset="0"/>
              </a:rPr>
              <a:t>, improving generalization, and handling noisy data.</a:t>
            </a:r>
          </a:p>
          <a:p>
            <a:pPr algn="just"/>
            <a:endParaRPr lang="en-US" sz="1800" dirty="0">
              <a:solidFill>
                <a:schemeClr val="tx1"/>
              </a:solidFill>
              <a:latin typeface="Times New Roman" pitchFamily="18" charset="0"/>
              <a:cs typeface="Times New Roman" pitchFamily="18" charset="0"/>
            </a:endParaRPr>
          </a:p>
        </p:txBody>
      </p:sp>
      <p:pic>
        <p:nvPicPr>
          <p:cNvPr id="6" name="Picture 2" descr="Image by Auth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810000"/>
            <a:ext cx="3648690" cy="233215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spTree>
    <p:extLst>
      <p:ext uri="{BB962C8B-B14F-4D97-AF65-F5344CB8AC3E}">
        <p14:creationId xmlns:p14="http://schemas.microsoft.com/office/powerpoint/2010/main" val="396688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Random Forest</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Random Forest is an </a:t>
            </a:r>
            <a:r>
              <a:rPr lang="en-US" sz="1800" b="1" dirty="0">
                <a:solidFill>
                  <a:schemeClr val="tx1"/>
                </a:solidFill>
                <a:latin typeface="Times New Roman" pitchFamily="18" charset="0"/>
                <a:cs typeface="Times New Roman" pitchFamily="18" charset="0"/>
              </a:rPr>
              <a:t>ensemble learning </a:t>
            </a:r>
            <a:r>
              <a:rPr lang="en-US" sz="1800" dirty="0">
                <a:solidFill>
                  <a:schemeClr val="tx1"/>
                </a:solidFill>
                <a:latin typeface="Times New Roman" pitchFamily="18" charset="0"/>
                <a:cs typeface="Times New Roman" pitchFamily="18" charset="0"/>
              </a:rPr>
              <a:t>algorithm primarily used for </a:t>
            </a:r>
            <a:r>
              <a:rPr lang="en-US" sz="1800" b="1" dirty="0">
                <a:solidFill>
                  <a:schemeClr val="tx1"/>
                </a:solidFill>
                <a:latin typeface="Times New Roman" pitchFamily="18" charset="0"/>
                <a:cs typeface="Times New Roman" pitchFamily="18" charset="0"/>
              </a:rPr>
              <a:t>classification</a:t>
            </a:r>
            <a:r>
              <a:rPr lang="en-US" sz="1800" dirty="0">
                <a:solidFill>
                  <a:schemeClr val="tx1"/>
                </a:solidFill>
                <a:latin typeface="Times New Roman" pitchFamily="18" charset="0"/>
                <a:cs typeface="Times New Roman" pitchFamily="18" charset="0"/>
              </a:rPr>
              <a:t> and regression tasks. </a:t>
            </a:r>
          </a:p>
          <a:p>
            <a:pPr algn="just"/>
            <a:r>
              <a:rPr lang="en-US" sz="1800" dirty="0">
                <a:solidFill>
                  <a:schemeClr val="tx1"/>
                </a:solidFill>
                <a:latin typeface="Times New Roman" pitchFamily="18" charset="0"/>
                <a:cs typeface="Times New Roman" pitchFamily="18" charset="0"/>
              </a:rPr>
              <a:t>It combines </a:t>
            </a:r>
            <a:r>
              <a:rPr lang="en-US" sz="1800" b="1" dirty="0">
                <a:solidFill>
                  <a:schemeClr val="tx1"/>
                </a:solidFill>
                <a:latin typeface="Times New Roman" pitchFamily="18" charset="0"/>
                <a:cs typeface="Times New Roman" pitchFamily="18" charset="0"/>
              </a:rPr>
              <a:t>multiple decision trees </a:t>
            </a:r>
            <a:r>
              <a:rPr lang="en-US" sz="1800" dirty="0">
                <a:solidFill>
                  <a:schemeClr val="tx1"/>
                </a:solidFill>
                <a:latin typeface="Times New Roman" pitchFamily="18" charset="0"/>
                <a:cs typeface="Times New Roman" pitchFamily="18" charset="0"/>
              </a:rPr>
              <a:t>to create a more accurate, robust, and less overfitting-prone model. </a:t>
            </a:r>
          </a:p>
          <a:p>
            <a:pPr algn="just"/>
            <a:r>
              <a:rPr lang="en-US" sz="1800" dirty="0">
                <a:solidFill>
                  <a:schemeClr val="tx1"/>
                </a:solidFill>
                <a:latin typeface="Times New Roman" pitchFamily="18" charset="0"/>
                <a:cs typeface="Times New Roman" pitchFamily="18" charset="0"/>
              </a:rPr>
              <a:t>The underlying concept is based on </a:t>
            </a:r>
            <a:r>
              <a:rPr lang="en-US" sz="1800" b="1" dirty="0">
                <a:solidFill>
                  <a:schemeClr val="tx1"/>
                </a:solidFill>
                <a:latin typeface="Times New Roman" pitchFamily="18" charset="0"/>
                <a:cs typeface="Times New Roman" pitchFamily="18" charset="0"/>
              </a:rPr>
              <a:t>bagging (bootstrap aggregating)</a:t>
            </a:r>
            <a:r>
              <a:rPr lang="en-US" sz="1800" dirty="0">
                <a:solidFill>
                  <a:schemeClr val="tx1"/>
                </a:solidFill>
                <a:latin typeface="Times New Roman" pitchFamily="18" charset="0"/>
                <a:cs typeface="Times New Roman" pitchFamily="18" charset="0"/>
              </a:rPr>
              <a:t>, where each decision tree is trained on a different random subset of the training data, and the final prediction is made by averaging or taking a majority vote of the predictions from all trees.</a:t>
            </a:r>
          </a:p>
          <a:p>
            <a:pPr algn="just"/>
            <a:endParaRPr lang="en-US" sz="1800" dirty="0">
              <a:solidFill>
                <a:schemeClr val="tx1"/>
              </a:solidFill>
              <a:latin typeface="Times New Roman" pitchFamily="18" charset="0"/>
              <a:cs typeface="Times New Roman" pitchFamily="18" charset="0"/>
            </a:endParaRPr>
          </a:p>
        </p:txBody>
      </p:sp>
      <p:sp>
        <p:nvSpPr>
          <p:cNvPr id="6" name="Rectangle 5"/>
          <p:cNvSpPr/>
          <p:nvPr/>
        </p:nvSpPr>
        <p:spPr>
          <a:xfrm>
            <a:off x="38100" y="6477000"/>
            <a:ext cx="7086600" cy="276999"/>
          </a:xfrm>
          <a:prstGeom prst="rect">
            <a:avLst/>
          </a:prstGeom>
        </p:spPr>
        <p:txBody>
          <a:bodyPr wrap="square">
            <a:spAutoFit/>
          </a:bodyPr>
          <a:lstStyle/>
          <a:p>
            <a:r>
              <a:rPr lang="en-US" sz="1200" dirty="0">
                <a:solidFill>
                  <a:schemeClr val="bg1">
                    <a:lumMod val="65000"/>
                  </a:schemeClr>
                </a:solidFill>
              </a:rPr>
              <a:t>https://www.javatpoint.com/machine-learning-random-forest-algorithm</a:t>
            </a:r>
          </a:p>
        </p:txBody>
      </p:sp>
      <p:pic>
        <p:nvPicPr>
          <p:cNvPr id="1026" name="Picture 2" descr="Random Forest Algorithm">
            <a:extLst>
              <a:ext uri="{FF2B5EF4-FFF2-40B4-BE49-F238E27FC236}">
                <a16:creationId xmlns:a16="http://schemas.microsoft.com/office/drawing/2014/main" id="{8AB2AA92-F436-D4D4-D5EF-C41C472C3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657600"/>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0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65393-0D19-F5CC-FC81-F4CBFDA38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45616-4A29-0B4E-2F96-63804D7F4D8F}"/>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Random Forest</a:t>
            </a:r>
          </a:p>
        </p:txBody>
      </p:sp>
      <p:sp>
        <p:nvSpPr>
          <p:cNvPr id="3" name="Subtitle 2">
            <a:extLst>
              <a:ext uri="{FF2B5EF4-FFF2-40B4-BE49-F238E27FC236}">
                <a16:creationId xmlns:a16="http://schemas.microsoft.com/office/drawing/2014/main" id="{CA0A90ED-9230-C550-332B-5F88A36B865C}"/>
              </a:ext>
            </a:extLst>
          </p:cNvPr>
          <p:cNvSpPr>
            <a:spLocks noGrp="1"/>
          </p:cNvSpPr>
          <p:nvPr>
            <p:ph type="subTitle" idx="1"/>
          </p:nvPr>
        </p:nvSpPr>
        <p:spPr>
          <a:xfrm>
            <a:off x="685800" y="1371600"/>
            <a:ext cx="7467600" cy="4343400"/>
          </a:xfrm>
        </p:spPr>
        <p:txBody>
          <a:bodyPr>
            <a:normAutofit/>
          </a:bodyPr>
          <a:lstStyle/>
          <a:p>
            <a:pPr algn="just"/>
            <a:r>
              <a:rPr lang="en-US" sz="2000" b="1" dirty="0">
                <a:solidFill>
                  <a:schemeClr val="tx1"/>
                </a:solidFill>
                <a:latin typeface="Times New Roman" pitchFamily="18" charset="0"/>
                <a:cs typeface="Times New Roman" pitchFamily="18" charset="0"/>
              </a:rPr>
              <a:t>Key Features of Random Forest</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Random Subsampling of Data:</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Each decision tree is trained on a randomly selected subset of the training data with replacement (bootstrapping).</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This ensures each tree has slightly different data, leading to diverse trees that capture various patterns in the dataset.</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Feature Randomness:</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For each split within a tree, only a random subset of features is considered rather than the full feature set.</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This feature randomness helps reduce the correlation between trees, improving overall model performance and preventing overfitting.</a:t>
            </a:r>
          </a:p>
        </p:txBody>
      </p:sp>
    </p:spTree>
    <p:extLst>
      <p:ext uri="{BB962C8B-B14F-4D97-AF65-F5344CB8AC3E}">
        <p14:creationId xmlns:p14="http://schemas.microsoft.com/office/powerpoint/2010/main" val="4248223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E75C1-5084-2E4E-E355-61184348C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92D41-A509-A5C8-7DD3-2A4C5816131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Random Forest</a:t>
            </a:r>
          </a:p>
        </p:txBody>
      </p:sp>
      <p:sp>
        <p:nvSpPr>
          <p:cNvPr id="3" name="Subtitle 2">
            <a:extLst>
              <a:ext uri="{FF2B5EF4-FFF2-40B4-BE49-F238E27FC236}">
                <a16:creationId xmlns:a16="http://schemas.microsoft.com/office/drawing/2014/main" id="{ABD7FD1A-E38C-716C-4877-06150B6A527D}"/>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Key Features of Random Forest</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Prediction Aggregation:</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For classification, each tree votes for a class, and the class with the most votes becomes the final prediction.</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For regression, predictions from all trees are averaged to get the final result.</a:t>
            </a:r>
          </a:p>
        </p:txBody>
      </p:sp>
    </p:spTree>
    <p:extLst>
      <p:ext uri="{BB962C8B-B14F-4D97-AF65-F5344CB8AC3E}">
        <p14:creationId xmlns:p14="http://schemas.microsoft.com/office/powerpoint/2010/main" val="151900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Random Forest</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Key Features of Random Forest</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Prediction Aggregation:</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For classification, each tree votes for a class, and the class with the most votes becomes the final prediction.</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For regression, predictions from all trees are averaged to get the final result.</a:t>
            </a:r>
          </a:p>
          <a:p>
            <a:pPr marL="285750" indent="-285750" algn="just">
              <a:buFont typeface="Arial" panose="020B0604020202020204"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anose="020B0604020202020204" pitchFamily="34" charset="0"/>
              <a:buChar char="•"/>
            </a:pPr>
            <a:endParaRPr lang="en-US" sz="1800" dirty="0">
              <a:solidFill>
                <a:schemeClr val="tx1"/>
              </a:solidFill>
              <a:latin typeface="Times New Roman" pitchFamily="18" charset="0"/>
              <a:cs typeface="Times New Roman" pitchFamily="18" charset="0"/>
            </a:endParaRPr>
          </a:p>
          <a:p>
            <a:pPr algn="just"/>
            <a:r>
              <a:rPr lang="en-US" sz="1800" dirty="0" err="1">
                <a:solidFill>
                  <a:schemeClr val="tx1"/>
                </a:solidFill>
                <a:latin typeface="Times New Roman" pitchFamily="18" charset="0"/>
                <a:cs typeface="Times New Roman" pitchFamily="18" charset="0"/>
              </a:rPr>
              <a:t>Colab</a:t>
            </a:r>
            <a:r>
              <a:rPr lang="en-US" sz="1800" dirty="0">
                <a:solidFill>
                  <a:schemeClr val="tx1"/>
                </a:solidFill>
                <a:latin typeface="Times New Roman" pitchFamily="18" charset="0"/>
                <a:cs typeface="Times New Roman" pitchFamily="18" charset="0"/>
              </a:rPr>
              <a:t> Implementation: </a:t>
            </a:r>
            <a:r>
              <a:rPr lang="en-US" sz="1800" dirty="0">
                <a:solidFill>
                  <a:schemeClr val="tx1"/>
                </a:solidFill>
                <a:latin typeface="Times New Roman" pitchFamily="18" charset="0"/>
                <a:cs typeface="Times New Roman" pitchFamily="18" charset="0"/>
                <a:hlinkClick r:id="rId2"/>
              </a:rPr>
              <a:t>Click here</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5327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fontScale="92500" lnSpcReduction="10000"/>
          </a:bodyPr>
          <a:lstStyle/>
          <a:p>
            <a:pPr algn="just"/>
            <a:r>
              <a:rPr lang="en-US" sz="1800" dirty="0">
                <a:solidFill>
                  <a:schemeClr val="tx1"/>
                </a:solidFill>
                <a:latin typeface="Times New Roman" pitchFamily="18" charset="0"/>
                <a:cs typeface="Times New Roman" pitchFamily="18" charset="0"/>
              </a:rPr>
              <a:t>After building a model with a learning algorithm using </a:t>
            </a:r>
            <a:r>
              <a:rPr lang="en-US" sz="1800" b="1" dirty="0">
                <a:solidFill>
                  <a:schemeClr val="tx1"/>
                </a:solidFill>
                <a:latin typeface="Times New Roman" pitchFamily="18" charset="0"/>
                <a:cs typeface="Times New Roman" pitchFamily="18" charset="0"/>
              </a:rPr>
              <a:t>the training set</a:t>
            </a:r>
            <a:r>
              <a:rPr lang="en-US" sz="1800" dirty="0">
                <a:solidFill>
                  <a:schemeClr val="tx1"/>
                </a:solidFill>
                <a:latin typeface="Times New Roman" pitchFamily="18" charset="0"/>
                <a:cs typeface="Times New Roman" pitchFamily="18" charset="0"/>
              </a:rPr>
              <a:t>, how can you determine its effectiveness? </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The test set </a:t>
            </a:r>
            <a:r>
              <a:rPr lang="en-US" sz="1800" dirty="0">
                <a:solidFill>
                  <a:schemeClr val="tx1"/>
                </a:solidFill>
                <a:latin typeface="Times New Roman" pitchFamily="18" charset="0"/>
                <a:cs typeface="Times New Roman" pitchFamily="18" charset="0"/>
              </a:rPr>
              <a:t>is used for this evaluation. Since the test set includes examples the learning algorithm hasn’t seen before, good performance on predicting these labels suggests that the model generalizes well—in other words, it’s a strong model.</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Machine learning specialists use formal </a:t>
            </a:r>
            <a:r>
              <a:rPr lang="en-US" sz="1800" b="1" dirty="0">
                <a:solidFill>
                  <a:schemeClr val="tx1"/>
                </a:solidFill>
                <a:latin typeface="Times New Roman" pitchFamily="18" charset="0"/>
                <a:cs typeface="Times New Roman" pitchFamily="18" charset="0"/>
              </a:rPr>
              <a:t>metrics</a:t>
            </a:r>
            <a:r>
              <a:rPr lang="en-US" sz="1800" dirty="0">
                <a:solidFill>
                  <a:schemeClr val="tx1"/>
                </a:solidFill>
                <a:latin typeface="Times New Roman" pitchFamily="18" charset="0"/>
                <a:cs typeface="Times New Roman" pitchFamily="18" charset="0"/>
              </a:rPr>
              <a:t> to evaluate model performance. For classification, the most widely used metrics and tools to assess the classification model are:</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confusion matrix,</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accuracy,</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cost-sensitive accuracy,</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precision/recall, and</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area under the ROC curve</a:t>
            </a:r>
          </a:p>
        </p:txBody>
      </p:sp>
    </p:spTree>
    <p:extLst>
      <p:ext uri="{BB962C8B-B14F-4D97-AF65-F5344CB8AC3E}">
        <p14:creationId xmlns:p14="http://schemas.microsoft.com/office/powerpoint/2010/main" val="109034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Confusion Matrix</a:t>
            </a:r>
          </a:p>
          <a:p>
            <a:pPr algn="just"/>
            <a:r>
              <a:rPr lang="en-US" sz="1800" dirty="0">
                <a:solidFill>
                  <a:schemeClr val="tx1"/>
                </a:solidFill>
                <a:latin typeface="Times New Roman" pitchFamily="18" charset="0"/>
                <a:cs typeface="Times New Roman" pitchFamily="18" charset="0"/>
              </a:rPr>
              <a:t>The confusion matrix is a table that shows how well a classification model predicts examples across different classes. One axis represents the model’s predicted labels, and the other axis shows the actual labels. </a:t>
            </a:r>
          </a:p>
          <a:p>
            <a:pPr algn="just"/>
            <a:r>
              <a:rPr lang="en-US" sz="1800" dirty="0">
                <a:solidFill>
                  <a:schemeClr val="tx1"/>
                </a:solidFill>
                <a:latin typeface="Times New Roman" pitchFamily="18" charset="0"/>
                <a:cs typeface="Times New Roman" pitchFamily="18" charset="0"/>
              </a:rPr>
              <a:t>In binary classification, with two classes (for example, “spam” and “</a:t>
            </a:r>
            <a:r>
              <a:rPr lang="en-US" sz="1800" dirty="0" err="1">
                <a:solidFill>
                  <a:schemeClr val="tx1"/>
                </a:solidFill>
                <a:latin typeface="Times New Roman" pitchFamily="18" charset="0"/>
                <a:cs typeface="Times New Roman" pitchFamily="18" charset="0"/>
              </a:rPr>
              <a:t>not_spam</a:t>
            </a:r>
            <a:r>
              <a:rPr lang="en-US" sz="1800" dirty="0">
                <a:solidFill>
                  <a:schemeClr val="tx1"/>
                </a:solidFill>
                <a:latin typeface="Times New Roman" pitchFamily="18" charset="0"/>
                <a:cs typeface="Times New Roman" pitchFamily="18" charset="0"/>
              </a:rPr>
              <a:t>”), this matrix provides a summary of the model’s performance.</a:t>
            </a:r>
          </a:p>
          <a:p>
            <a:pPr algn="just"/>
            <a:endParaRPr lang="en-US" sz="1800"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76415476"/>
              </p:ext>
            </p:extLst>
          </p:nvPr>
        </p:nvGraphicFramePr>
        <p:xfrm>
          <a:off x="1524000" y="3429000"/>
          <a:ext cx="6122798" cy="1112520"/>
        </p:xfrm>
        <a:graphic>
          <a:graphicData uri="http://schemas.openxmlformats.org/drawingml/2006/table">
            <a:tbl>
              <a:tblPr firstRow="1" bandRow="1">
                <a:tableStyleId>{D7AC3CCA-C797-4891-BE02-D94E43425B78}</a:tableStyleId>
              </a:tblPr>
              <a:tblGrid>
                <a:gridCol w="1952943">
                  <a:extLst>
                    <a:ext uri="{9D8B030D-6E8A-4147-A177-3AD203B41FA5}">
                      <a16:colId xmlns:a16="http://schemas.microsoft.com/office/drawing/2014/main" val="20000"/>
                    </a:ext>
                  </a:extLst>
                </a:gridCol>
                <a:gridCol w="1860296">
                  <a:extLst>
                    <a:ext uri="{9D8B030D-6E8A-4147-A177-3AD203B41FA5}">
                      <a16:colId xmlns:a16="http://schemas.microsoft.com/office/drawing/2014/main" val="20001"/>
                    </a:ext>
                  </a:extLst>
                </a:gridCol>
                <a:gridCol w="2309559">
                  <a:extLst>
                    <a:ext uri="{9D8B030D-6E8A-4147-A177-3AD203B41FA5}">
                      <a16:colId xmlns:a16="http://schemas.microsoft.com/office/drawing/2014/main" val="20002"/>
                    </a:ext>
                  </a:extLst>
                </a:gridCol>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b="1" dirty="0"/>
                        <a:t>Spam (actual)</a:t>
                      </a:r>
                    </a:p>
                  </a:txBody>
                  <a:tcPr>
                    <a:solidFill>
                      <a:schemeClr val="accent1">
                        <a:lumMod val="40000"/>
                        <a:lumOff val="60000"/>
                      </a:schemeClr>
                    </a:solidFill>
                  </a:tcPr>
                </a:tc>
                <a:tc>
                  <a:txBody>
                    <a:bodyPr/>
                    <a:lstStyle/>
                    <a:p>
                      <a:pPr algn="ctr"/>
                      <a:r>
                        <a:rPr lang="en-US" dirty="0"/>
                        <a:t>23 (TP)</a:t>
                      </a:r>
                    </a:p>
                  </a:txBody>
                  <a:tcPr/>
                </a:tc>
                <a:tc>
                  <a:txBody>
                    <a:bodyPr/>
                    <a:lstStyle/>
                    <a:p>
                      <a:pPr algn="ctr"/>
                      <a:r>
                        <a:rPr lang="en-US" dirty="0"/>
                        <a:t>1 (FN)</a:t>
                      </a:r>
                    </a:p>
                  </a:txBody>
                  <a:tcPr/>
                </a:tc>
                <a:extLst>
                  <a:ext uri="{0D108BD9-81ED-4DB2-BD59-A6C34878D82A}">
                    <a16:rowId xmlns:a16="http://schemas.microsoft.com/office/drawing/2014/main" val="10001"/>
                  </a:ext>
                </a:extLst>
              </a:tr>
              <a:tr h="370840">
                <a:tc>
                  <a:txBody>
                    <a:bodyPr/>
                    <a:lstStyle/>
                    <a:p>
                      <a:r>
                        <a:rPr lang="en-US" b="1" dirty="0" err="1"/>
                        <a:t>Not_spam</a:t>
                      </a:r>
                      <a:r>
                        <a:rPr lang="en-US" b="1" dirty="0"/>
                        <a:t> (actual)</a:t>
                      </a:r>
                    </a:p>
                  </a:txBody>
                  <a:tcPr>
                    <a:solidFill>
                      <a:schemeClr val="accent1">
                        <a:lumMod val="40000"/>
                        <a:lumOff val="60000"/>
                      </a:schemeClr>
                    </a:solidFill>
                  </a:tcPr>
                </a:tc>
                <a:tc>
                  <a:txBody>
                    <a:bodyPr/>
                    <a:lstStyle/>
                    <a:p>
                      <a:pPr algn="ctr"/>
                      <a:r>
                        <a:rPr lang="en-US" dirty="0"/>
                        <a:t>12 (FP)</a:t>
                      </a:r>
                    </a:p>
                  </a:txBody>
                  <a:tcPr/>
                </a:tc>
                <a:tc>
                  <a:txBody>
                    <a:bodyPr/>
                    <a:lstStyle/>
                    <a:p>
                      <a:pPr algn="ctr"/>
                      <a:r>
                        <a:rPr lang="en-US" dirty="0"/>
                        <a:t>556</a:t>
                      </a:r>
                      <a:r>
                        <a:rPr lang="en-US" baseline="0" dirty="0"/>
                        <a:t> (TN)</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1503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Confusion Matrix</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above confusion matrix shows that of the </a:t>
            </a:r>
            <a:r>
              <a:rPr lang="en-US" sz="1800" b="1" dirty="0">
                <a:solidFill>
                  <a:schemeClr val="tx1"/>
                </a:solidFill>
                <a:latin typeface="Times New Roman" pitchFamily="18" charset="0"/>
                <a:cs typeface="Times New Roman" pitchFamily="18" charset="0"/>
              </a:rPr>
              <a:t>24 examples </a:t>
            </a:r>
            <a:r>
              <a:rPr lang="en-US" sz="1800" dirty="0">
                <a:solidFill>
                  <a:schemeClr val="tx1"/>
                </a:solidFill>
                <a:latin typeface="Times New Roman" pitchFamily="18" charset="0"/>
                <a:cs typeface="Times New Roman" pitchFamily="18" charset="0"/>
              </a:rPr>
              <a:t>that actually were </a:t>
            </a:r>
            <a:r>
              <a:rPr lang="en-US" sz="1800" b="1" dirty="0">
                <a:solidFill>
                  <a:schemeClr val="tx1"/>
                </a:solidFill>
                <a:latin typeface="Times New Roman" pitchFamily="18" charset="0"/>
                <a:cs typeface="Times New Roman" pitchFamily="18" charset="0"/>
              </a:rPr>
              <a:t>spam</a:t>
            </a:r>
            <a:r>
              <a:rPr lang="en-US" sz="1800" dirty="0">
                <a:solidFill>
                  <a:schemeClr val="tx1"/>
                </a:solidFill>
                <a:latin typeface="Times New Roman" pitchFamily="18" charset="0"/>
                <a:cs typeface="Times New Roman" pitchFamily="18" charset="0"/>
              </a:rPr>
              <a:t>, the model correctly classified </a:t>
            </a:r>
            <a:r>
              <a:rPr lang="en-US" sz="1800" b="1" dirty="0">
                <a:solidFill>
                  <a:schemeClr val="tx1"/>
                </a:solidFill>
                <a:latin typeface="Times New Roman" pitchFamily="18" charset="0"/>
                <a:cs typeface="Times New Roman" pitchFamily="18" charset="0"/>
              </a:rPr>
              <a:t>23 as spam</a:t>
            </a:r>
            <a:r>
              <a:rPr lang="en-US" sz="1800" dirty="0">
                <a:solidFill>
                  <a:schemeClr val="tx1"/>
                </a:solidFill>
                <a:latin typeface="Times New Roman" pitchFamily="18" charset="0"/>
                <a:cs typeface="Times New Roman" pitchFamily="18" charset="0"/>
              </a:rPr>
              <a:t>. In this case, we say that we have 23 true positives or </a:t>
            </a:r>
            <a:r>
              <a:rPr lang="en-US" sz="1800" b="1" dirty="0">
                <a:solidFill>
                  <a:schemeClr val="tx1"/>
                </a:solidFill>
                <a:latin typeface="Times New Roman" pitchFamily="18" charset="0"/>
                <a:cs typeface="Times New Roman" pitchFamily="18" charset="0"/>
              </a:rPr>
              <a:t>TP = 23</a:t>
            </a:r>
            <a:r>
              <a:rPr lang="en-US" sz="1800" dirty="0">
                <a:solidFill>
                  <a:schemeClr val="tx1"/>
                </a:solidFill>
                <a:latin typeface="Times New Roman" pitchFamily="18" charset="0"/>
                <a:cs typeface="Times New Roman" pitchFamily="18" charset="0"/>
              </a:rPr>
              <a:t>. The model incorrectly classified 1 example as </a:t>
            </a:r>
            <a:r>
              <a:rPr lang="en-US" sz="1800" dirty="0" err="1">
                <a:solidFill>
                  <a:schemeClr val="tx1"/>
                </a:solidFill>
                <a:latin typeface="Times New Roman" pitchFamily="18" charset="0"/>
                <a:cs typeface="Times New Roman" pitchFamily="18" charset="0"/>
              </a:rPr>
              <a:t>not_spam</a:t>
            </a:r>
            <a:r>
              <a:rPr lang="en-US" sz="1800" dirty="0">
                <a:solidFill>
                  <a:schemeClr val="tx1"/>
                </a:solidFill>
                <a:latin typeface="Times New Roman" pitchFamily="18" charset="0"/>
                <a:cs typeface="Times New Roman" pitchFamily="18" charset="0"/>
              </a:rPr>
              <a:t>. In this case, we have 1 false negative, or </a:t>
            </a:r>
            <a:r>
              <a:rPr lang="en-US" sz="1800" b="1" dirty="0">
                <a:solidFill>
                  <a:schemeClr val="tx1"/>
                </a:solidFill>
                <a:latin typeface="Times New Roman" pitchFamily="18" charset="0"/>
                <a:cs typeface="Times New Roman" pitchFamily="18" charset="0"/>
              </a:rPr>
              <a:t>FN = 1</a:t>
            </a:r>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Similarly, of </a:t>
            </a:r>
            <a:r>
              <a:rPr lang="en-US" sz="1800" b="1" dirty="0">
                <a:solidFill>
                  <a:schemeClr val="tx1"/>
                </a:solidFill>
                <a:latin typeface="Times New Roman" pitchFamily="18" charset="0"/>
                <a:cs typeface="Times New Roman" pitchFamily="18" charset="0"/>
              </a:rPr>
              <a:t>568 examples </a:t>
            </a:r>
            <a:r>
              <a:rPr lang="en-US" sz="1800" dirty="0">
                <a:solidFill>
                  <a:schemeClr val="tx1"/>
                </a:solidFill>
                <a:latin typeface="Times New Roman" pitchFamily="18" charset="0"/>
                <a:cs typeface="Times New Roman" pitchFamily="18" charset="0"/>
              </a:rPr>
              <a:t>that actually were not spam, 556 were correctly classified (556 true negatives or </a:t>
            </a:r>
            <a:r>
              <a:rPr lang="en-US" sz="1800" b="1" dirty="0">
                <a:solidFill>
                  <a:schemeClr val="tx1"/>
                </a:solidFill>
                <a:latin typeface="Times New Roman" pitchFamily="18" charset="0"/>
                <a:cs typeface="Times New Roman" pitchFamily="18" charset="0"/>
              </a:rPr>
              <a:t>TN = 556</a:t>
            </a:r>
            <a:r>
              <a:rPr lang="en-US" sz="1800" dirty="0">
                <a:solidFill>
                  <a:schemeClr val="tx1"/>
                </a:solidFill>
                <a:latin typeface="Times New Roman" pitchFamily="18" charset="0"/>
                <a:cs typeface="Times New Roman" pitchFamily="18" charset="0"/>
              </a:rPr>
              <a:t>), and 12 were incorrectly classified (12 false positives, </a:t>
            </a:r>
            <a:r>
              <a:rPr lang="en-US" sz="1800" b="1" dirty="0">
                <a:solidFill>
                  <a:schemeClr val="tx1"/>
                </a:solidFill>
                <a:latin typeface="Times New Roman" pitchFamily="18" charset="0"/>
                <a:cs typeface="Times New Roman" pitchFamily="18" charset="0"/>
              </a:rPr>
              <a:t>FP = 12</a:t>
            </a:r>
            <a:r>
              <a:rPr lang="en-US" sz="1800" dirty="0">
                <a:solidFill>
                  <a:schemeClr val="tx1"/>
                </a:solidFill>
                <a:latin typeface="Times New Roman" pitchFamily="18" charset="0"/>
                <a:cs typeface="Times New Roman"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330207946"/>
              </p:ext>
            </p:extLst>
          </p:nvPr>
        </p:nvGraphicFramePr>
        <p:xfrm>
          <a:off x="1219200" y="1828800"/>
          <a:ext cx="6122798" cy="1112520"/>
        </p:xfrm>
        <a:graphic>
          <a:graphicData uri="http://schemas.openxmlformats.org/drawingml/2006/table">
            <a:tbl>
              <a:tblPr firstRow="1" bandRow="1">
                <a:tableStyleId>{D7AC3CCA-C797-4891-BE02-D94E43425B78}</a:tableStyleId>
              </a:tblPr>
              <a:tblGrid>
                <a:gridCol w="1952943">
                  <a:extLst>
                    <a:ext uri="{9D8B030D-6E8A-4147-A177-3AD203B41FA5}">
                      <a16:colId xmlns:a16="http://schemas.microsoft.com/office/drawing/2014/main" val="20000"/>
                    </a:ext>
                  </a:extLst>
                </a:gridCol>
                <a:gridCol w="1860296">
                  <a:extLst>
                    <a:ext uri="{9D8B030D-6E8A-4147-A177-3AD203B41FA5}">
                      <a16:colId xmlns:a16="http://schemas.microsoft.com/office/drawing/2014/main" val="20001"/>
                    </a:ext>
                  </a:extLst>
                </a:gridCol>
                <a:gridCol w="2309559">
                  <a:extLst>
                    <a:ext uri="{9D8B030D-6E8A-4147-A177-3AD203B41FA5}">
                      <a16:colId xmlns:a16="http://schemas.microsoft.com/office/drawing/2014/main" val="20002"/>
                    </a:ext>
                  </a:extLst>
                </a:gridCol>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b="1" dirty="0"/>
                        <a:t>Spam (actual)</a:t>
                      </a:r>
                    </a:p>
                  </a:txBody>
                  <a:tcPr>
                    <a:solidFill>
                      <a:schemeClr val="accent1">
                        <a:lumMod val="40000"/>
                        <a:lumOff val="60000"/>
                      </a:schemeClr>
                    </a:solidFill>
                  </a:tcPr>
                </a:tc>
                <a:tc>
                  <a:txBody>
                    <a:bodyPr/>
                    <a:lstStyle/>
                    <a:p>
                      <a:pPr algn="ctr"/>
                      <a:r>
                        <a:rPr lang="en-US" dirty="0"/>
                        <a:t>23 (TP)</a:t>
                      </a:r>
                    </a:p>
                  </a:txBody>
                  <a:tcPr/>
                </a:tc>
                <a:tc>
                  <a:txBody>
                    <a:bodyPr/>
                    <a:lstStyle/>
                    <a:p>
                      <a:pPr algn="ctr"/>
                      <a:r>
                        <a:rPr lang="en-US" dirty="0"/>
                        <a:t>1 (FN)</a:t>
                      </a:r>
                    </a:p>
                  </a:txBody>
                  <a:tcPr/>
                </a:tc>
                <a:extLst>
                  <a:ext uri="{0D108BD9-81ED-4DB2-BD59-A6C34878D82A}">
                    <a16:rowId xmlns:a16="http://schemas.microsoft.com/office/drawing/2014/main" val="10001"/>
                  </a:ext>
                </a:extLst>
              </a:tr>
              <a:tr h="370840">
                <a:tc>
                  <a:txBody>
                    <a:bodyPr/>
                    <a:lstStyle/>
                    <a:p>
                      <a:r>
                        <a:rPr lang="en-US" b="1" dirty="0" err="1"/>
                        <a:t>Not_spam</a:t>
                      </a:r>
                      <a:r>
                        <a:rPr lang="en-US" b="1" dirty="0"/>
                        <a:t> (actual)</a:t>
                      </a:r>
                    </a:p>
                  </a:txBody>
                  <a:tcPr>
                    <a:solidFill>
                      <a:schemeClr val="accent1">
                        <a:lumMod val="40000"/>
                        <a:lumOff val="60000"/>
                      </a:schemeClr>
                    </a:solidFill>
                  </a:tcPr>
                </a:tc>
                <a:tc>
                  <a:txBody>
                    <a:bodyPr/>
                    <a:lstStyle/>
                    <a:p>
                      <a:pPr algn="ctr"/>
                      <a:r>
                        <a:rPr lang="en-US" dirty="0"/>
                        <a:t>12 (FP)</a:t>
                      </a:r>
                    </a:p>
                  </a:txBody>
                  <a:tcPr/>
                </a:tc>
                <a:tc>
                  <a:txBody>
                    <a:bodyPr/>
                    <a:lstStyle/>
                    <a:p>
                      <a:pPr algn="ctr"/>
                      <a:r>
                        <a:rPr lang="en-US" dirty="0"/>
                        <a:t>556</a:t>
                      </a:r>
                      <a:r>
                        <a:rPr lang="en-US" baseline="0" dirty="0"/>
                        <a:t> (TN)</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997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Confusion Matrix</a:t>
            </a:r>
          </a:p>
          <a:p>
            <a:pPr algn="just"/>
            <a:r>
              <a:rPr lang="en-US" sz="1800" dirty="0">
                <a:solidFill>
                  <a:schemeClr val="tx1"/>
                </a:solidFill>
                <a:latin typeface="Times New Roman" pitchFamily="18" charset="0"/>
                <a:cs typeface="Times New Roman" pitchFamily="18" charset="0"/>
              </a:rPr>
              <a:t>The confusion matrix for </a:t>
            </a:r>
            <a:r>
              <a:rPr lang="en-US" sz="1800" b="1" dirty="0">
                <a:solidFill>
                  <a:schemeClr val="tx1"/>
                </a:solidFill>
                <a:latin typeface="Times New Roman" pitchFamily="18" charset="0"/>
                <a:cs typeface="Times New Roman" pitchFamily="18" charset="0"/>
              </a:rPr>
              <a:t>multiclass classification </a:t>
            </a:r>
            <a:r>
              <a:rPr lang="en-US" sz="1800" dirty="0">
                <a:solidFill>
                  <a:schemeClr val="tx1"/>
                </a:solidFill>
                <a:latin typeface="Times New Roman" pitchFamily="18" charset="0"/>
                <a:cs typeface="Times New Roman" pitchFamily="18" charset="0"/>
              </a:rPr>
              <a:t>has as many rows and columns as there are different classes. It can help you to determine mistake patterns. </a:t>
            </a:r>
          </a:p>
          <a:p>
            <a:pPr algn="just"/>
            <a:r>
              <a:rPr lang="en-US" sz="1800" dirty="0">
                <a:solidFill>
                  <a:schemeClr val="tx1"/>
                </a:solidFill>
                <a:latin typeface="Times New Roman" pitchFamily="18" charset="0"/>
                <a:cs typeface="Times New Roman" pitchFamily="18" charset="0"/>
              </a:rPr>
              <a:t>For example, a confusion matrix could reveal that a model trained to recognize different species of animals tends to mistakenly predict “cat” instead of “panther,” or “mouse” instead of “rat.”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this case, you can decide to </a:t>
            </a:r>
            <a:r>
              <a:rPr lang="en-US" sz="1800" b="1" dirty="0">
                <a:solidFill>
                  <a:schemeClr val="tx1"/>
                </a:solidFill>
                <a:latin typeface="Times New Roman" pitchFamily="18" charset="0"/>
                <a:cs typeface="Times New Roman" pitchFamily="18" charset="0"/>
              </a:rPr>
              <a:t>add more labeled examples </a:t>
            </a:r>
            <a:r>
              <a:rPr lang="en-US" sz="1800" dirty="0">
                <a:solidFill>
                  <a:schemeClr val="tx1"/>
                </a:solidFill>
                <a:latin typeface="Times New Roman" pitchFamily="18" charset="0"/>
                <a:cs typeface="Times New Roman" pitchFamily="18" charset="0"/>
              </a:rPr>
              <a:t>of these species to help the learning algorithm to “see” the difference between them.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Alternatively, you might </a:t>
            </a:r>
            <a:r>
              <a:rPr lang="en-US" sz="1800" b="1" dirty="0">
                <a:solidFill>
                  <a:schemeClr val="tx1"/>
                </a:solidFill>
                <a:latin typeface="Times New Roman" pitchFamily="18" charset="0"/>
                <a:cs typeface="Times New Roman" pitchFamily="18" charset="0"/>
              </a:rPr>
              <a:t>add additional features </a:t>
            </a:r>
            <a:r>
              <a:rPr lang="en-US" sz="1800" dirty="0">
                <a:solidFill>
                  <a:schemeClr val="tx1"/>
                </a:solidFill>
                <a:latin typeface="Times New Roman" pitchFamily="18" charset="0"/>
                <a:cs typeface="Times New Roman" pitchFamily="18" charset="0"/>
              </a:rPr>
              <a:t>the learning algorithm can use to build a model that would better distinguish between these species.</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80038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Precision and Recall</a:t>
                </a:r>
              </a:p>
              <a:p>
                <a:pPr algn="just"/>
                <a:r>
                  <a:rPr lang="en-US" sz="1800" dirty="0">
                    <a:solidFill>
                      <a:schemeClr val="tx1"/>
                    </a:solidFill>
                    <a:latin typeface="Times New Roman" pitchFamily="18" charset="0"/>
                    <a:cs typeface="Times New Roman" pitchFamily="18" charset="0"/>
                  </a:rPr>
                  <a:t>The two most frequently used metrics to assess the model are precision and recall. </a:t>
                </a:r>
              </a:p>
              <a:p>
                <a:pPr algn="just"/>
                <a:r>
                  <a:rPr lang="en-US" sz="1800" b="1" dirty="0">
                    <a:solidFill>
                      <a:schemeClr val="tx1"/>
                    </a:solidFill>
                    <a:latin typeface="Times New Roman" pitchFamily="18" charset="0"/>
                    <a:cs typeface="Times New Roman" pitchFamily="18" charset="0"/>
                  </a:rPr>
                  <a:t>Precision </a:t>
                </a:r>
                <a:r>
                  <a:rPr lang="en-US" sz="1800" dirty="0">
                    <a:solidFill>
                      <a:schemeClr val="tx1"/>
                    </a:solidFill>
                    <a:latin typeface="Times New Roman" pitchFamily="18" charset="0"/>
                    <a:cs typeface="Times New Roman" pitchFamily="18" charset="0"/>
                  </a:rPr>
                  <a:t>is the ratio of correct positive predictions to the overall number of positive predictions:</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𝒑𝒓𝒆𝒄𝒊𝒔𝒊𝒐𝒏</m:t>
                      </m:r>
                      <m:r>
                        <a:rPr lang="en-US" sz="1800" b="1" i="1" smtClean="0">
                          <a:solidFill>
                            <a:schemeClr val="tx1"/>
                          </a:solidFill>
                          <a:latin typeface="Cambria Math"/>
                          <a:cs typeface="Times New Roman" pitchFamily="18" charset="0"/>
                        </a:rPr>
                        <m:t>=</m:t>
                      </m:r>
                      <m:f>
                        <m:fPr>
                          <m:ctrlPr>
                            <a:rPr lang="en-US" sz="1800" b="1" i="1" smtClean="0">
                              <a:solidFill>
                                <a:schemeClr val="tx1"/>
                              </a:solidFill>
                              <a:latin typeface="Cambria Math" panose="02040503050406030204" pitchFamily="18" charset="0"/>
                              <a:cs typeface="Times New Roman" pitchFamily="18" charset="0"/>
                            </a:rPr>
                          </m:ctrlPr>
                        </m:fPr>
                        <m:num>
                          <m:r>
                            <a:rPr lang="en-US" sz="1800" b="1" i="1" smtClean="0">
                              <a:solidFill>
                                <a:schemeClr val="tx1"/>
                              </a:solidFill>
                              <a:latin typeface="Cambria Math"/>
                              <a:cs typeface="Times New Roman" pitchFamily="18" charset="0"/>
                            </a:rPr>
                            <m:t>𝑻𝑷</m:t>
                          </m:r>
                        </m:num>
                        <m:den>
                          <m:r>
                            <a:rPr lang="en-US" sz="1800" b="1" i="1" smtClean="0">
                              <a:solidFill>
                                <a:schemeClr val="tx1"/>
                              </a:solidFill>
                              <a:latin typeface="Cambria Math"/>
                              <a:cs typeface="Times New Roman" pitchFamily="18" charset="0"/>
                            </a:rPr>
                            <m:t>𝑻𝑷</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𝑭𝑷</m:t>
                          </m:r>
                        </m:den>
                      </m:f>
                    </m:oMath>
                  </m:oMathPara>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Recall</a:t>
                </a:r>
                <a:r>
                  <a:rPr lang="en-US" sz="1800" dirty="0">
                    <a:solidFill>
                      <a:schemeClr val="tx1"/>
                    </a:solidFill>
                    <a:latin typeface="Times New Roman" pitchFamily="18" charset="0"/>
                    <a:cs typeface="Times New Roman" pitchFamily="18" charset="0"/>
                  </a:rPr>
                  <a:t> is the ratio of correct positive predictions to the overall number of positive examples in the dataset:</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𝒓𝒆𝒄𝒂𝒍𝒍</m:t>
                      </m:r>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𝑻𝑷</m:t>
                          </m:r>
                        </m:num>
                        <m:den>
                          <m:r>
                            <a:rPr lang="en-US" sz="1800" b="1" i="1">
                              <a:solidFill>
                                <a:schemeClr val="tx1"/>
                              </a:solidFill>
                              <a:latin typeface="Cambria Math"/>
                              <a:cs typeface="Times New Roman" pitchFamily="18" charset="0"/>
                            </a:rPr>
                            <m:t>𝑻𝑷</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𝑭𝑵</m:t>
                          </m:r>
                        </m:den>
                      </m:f>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3" name="Subtitle 2">
                <a:extLst>
                  <a:ext uri="{FF2B5EF4-FFF2-40B4-BE49-F238E27FC236}">
                    <a16:creationId xmlns="" xmlns:a16="http://schemas.microsoft.com/office/drawing/2014/main" id="{670B861F-8BE8-E644-509D-391CCBCB7069}"/>
                  </a:ext>
                </a:extLst>
              </p:cNvPr>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2485566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Precision and Recall</a:t>
                </a:r>
              </a:p>
              <a:p>
                <a:pPr algn="just"/>
                <a:endParaRPr lang="en-US" sz="1800" dirty="0">
                  <a:solidFill>
                    <a:schemeClr val="tx1"/>
                  </a:solidFill>
                  <a:latin typeface="Times New Roman" pitchFamily="18" charset="0"/>
                  <a:cs typeface="Times New Roman" pitchFamily="18" charset="0"/>
                </a:endParaRPr>
              </a:p>
              <a:p>
                <a:pPr algn="just"/>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14:m>
                  <m:oMath xmlns:m="http://schemas.openxmlformats.org/officeDocument/2006/math">
                    <m:r>
                      <a:rPr lang="en-US" sz="1800" b="1" i="1" smtClean="0">
                        <a:solidFill>
                          <a:schemeClr val="tx1"/>
                        </a:solidFill>
                        <a:latin typeface="Cambria Math"/>
                        <a:cs typeface="Times New Roman" pitchFamily="18" charset="0"/>
                      </a:rPr>
                      <m:t>𝒑𝒓𝒆𝒄𝒊𝒔𝒊𝒐𝒏</m:t>
                    </m:r>
                    <m:r>
                      <a:rPr lang="en-US" sz="1800" b="1" i="1" smtClean="0">
                        <a:solidFill>
                          <a:schemeClr val="tx1"/>
                        </a:solidFill>
                        <a:latin typeface="Cambria Math"/>
                        <a:cs typeface="Times New Roman" pitchFamily="18" charset="0"/>
                      </a:rPr>
                      <m:t>=</m:t>
                    </m:r>
                    <m:f>
                      <m:fPr>
                        <m:ctrlPr>
                          <a:rPr lang="en-US" sz="1800" b="1" i="1" smtClean="0">
                            <a:solidFill>
                              <a:schemeClr val="tx1"/>
                            </a:solidFill>
                            <a:latin typeface="Cambria Math" panose="02040503050406030204" pitchFamily="18" charset="0"/>
                            <a:cs typeface="Times New Roman" pitchFamily="18" charset="0"/>
                          </a:rPr>
                        </m:ctrlPr>
                      </m:fPr>
                      <m:num>
                        <m:r>
                          <a:rPr lang="en-US" sz="1800" b="1" i="1" smtClean="0">
                            <a:solidFill>
                              <a:schemeClr val="tx1"/>
                            </a:solidFill>
                            <a:latin typeface="Cambria Math"/>
                            <a:cs typeface="Times New Roman" pitchFamily="18" charset="0"/>
                          </a:rPr>
                          <m:t>𝑻𝑷</m:t>
                        </m:r>
                      </m:num>
                      <m:den>
                        <m:r>
                          <a:rPr lang="en-US" sz="1800" b="1" i="1" smtClean="0">
                            <a:solidFill>
                              <a:schemeClr val="tx1"/>
                            </a:solidFill>
                            <a:latin typeface="Cambria Math"/>
                            <a:cs typeface="Times New Roman" pitchFamily="18" charset="0"/>
                          </a:rPr>
                          <m:t>𝑻𝑷</m:t>
                        </m:r>
                        <m:r>
                          <a:rPr lang="en-US" sz="1800" b="1" i="1" smtClean="0">
                            <a:solidFill>
                              <a:schemeClr val="tx1"/>
                            </a:solidFill>
                            <a:latin typeface="Cambria Math"/>
                            <a:cs typeface="Times New Roman" pitchFamily="18" charset="0"/>
                          </a:rPr>
                          <m:t>+</m:t>
                        </m:r>
                        <m:r>
                          <a:rPr lang="en-US" sz="1800" b="1" i="1" smtClean="0">
                            <a:solidFill>
                              <a:srgbClr val="FF0000"/>
                            </a:solidFill>
                            <a:latin typeface="Cambria Math"/>
                            <a:cs typeface="Times New Roman" pitchFamily="18" charset="0"/>
                          </a:rPr>
                          <m:t>𝑭𝑷</m:t>
                        </m:r>
                      </m:den>
                    </m:f>
                  </m:oMath>
                </a14:m>
                <a:r>
                  <a:rPr lang="en-US" sz="1800" b="1" dirty="0">
                    <a:solidFill>
                      <a:schemeClr val="tx1"/>
                    </a:solidFill>
                    <a:latin typeface="Times New Roman" pitchFamily="18" charset="0"/>
                    <a:cs typeface="Times New Roman" pitchFamily="18" charset="0"/>
                  </a:rPr>
                  <a:t>	</a:t>
                </a:r>
                <a14:m>
                  <m:oMath xmlns:m="http://schemas.openxmlformats.org/officeDocument/2006/math">
                    <m:r>
                      <a:rPr lang="en-US" sz="1800" b="1" i="1" smtClean="0">
                        <a:solidFill>
                          <a:schemeClr val="tx1"/>
                        </a:solidFill>
                        <a:latin typeface="Cambria Math"/>
                        <a:cs typeface="Times New Roman" pitchFamily="18" charset="0"/>
                      </a:rPr>
                      <m:t>𝒓𝒆𝒄𝒂𝒍𝒍</m:t>
                    </m:r>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𝑻𝑷</m:t>
                        </m:r>
                      </m:num>
                      <m:den>
                        <m:r>
                          <a:rPr lang="en-US" sz="1800" b="1" i="1">
                            <a:solidFill>
                              <a:schemeClr val="tx1"/>
                            </a:solidFill>
                            <a:latin typeface="Cambria Math"/>
                            <a:cs typeface="Times New Roman" pitchFamily="18" charset="0"/>
                          </a:rPr>
                          <m:t>𝑻𝑷</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𝑭𝑵</m:t>
                        </m:r>
                      </m:den>
                    </m:f>
                  </m:oMath>
                </a14:m>
                <a:endParaRPr lang="en-US"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the case of the spam detection problem, we want to have </a:t>
                </a:r>
                <a:r>
                  <a:rPr lang="en-US" sz="1800" b="1" dirty="0">
                    <a:solidFill>
                      <a:schemeClr val="tx1"/>
                    </a:solidFill>
                    <a:latin typeface="Times New Roman" pitchFamily="18" charset="0"/>
                    <a:cs typeface="Times New Roman" pitchFamily="18" charset="0"/>
                  </a:rPr>
                  <a:t>high precision </a:t>
                </a:r>
                <a:r>
                  <a:rPr lang="en-US" sz="1800" dirty="0">
                    <a:solidFill>
                      <a:schemeClr val="tx1"/>
                    </a:solidFill>
                    <a:latin typeface="Times New Roman" pitchFamily="18" charset="0"/>
                    <a:cs typeface="Times New Roman" pitchFamily="18" charset="0"/>
                  </a:rPr>
                  <a:t>(</a:t>
                </a:r>
                <a:r>
                  <a:rPr lang="en-US" sz="1800" dirty="0">
                    <a:solidFill>
                      <a:srgbClr val="FF0000"/>
                    </a:solidFill>
                    <a:latin typeface="Times New Roman" pitchFamily="18" charset="0"/>
                    <a:cs typeface="Times New Roman" pitchFamily="18" charset="0"/>
                  </a:rPr>
                  <a:t>we want to avoid making mistakes by detecting that a legitimate message is spam</a:t>
                </a:r>
                <a:r>
                  <a:rPr lang="en-US" sz="1800" dirty="0">
                    <a:solidFill>
                      <a:schemeClr val="tx1"/>
                    </a:solidFill>
                    <a:latin typeface="Times New Roman" pitchFamily="18" charset="0"/>
                    <a:cs typeface="Times New Roman" pitchFamily="18" charset="0"/>
                  </a:rPr>
                  <a:t>) and we are ready to tolerate </a:t>
                </a:r>
                <a:r>
                  <a:rPr lang="en-US" sz="1800" b="1" dirty="0">
                    <a:solidFill>
                      <a:schemeClr val="tx1"/>
                    </a:solidFill>
                    <a:latin typeface="Times New Roman" pitchFamily="18" charset="0"/>
                    <a:cs typeface="Times New Roman" pitchFamily="18" charset="0"/>
                  </a:rPr>
                  <a:t>lower recall </a:t>
                </a:r>
                <a:r>
                  <a:rPr lang="en-US" sz="1800" dirty="0">
                    <a:solidFill>
                      <a:schemeClr val="tx1"/>
                    </a:solidFill>
                    <a:latin typeface="Times New Roman" pitchFamily="18" charset="0"/>
                    <a:cs typeface="Times New Roman" pitchFamily="18" charset="0"/>
                  </a:rPr>
                  <a:t>(we tolerate some spam messages in our inbox).</a:t>
                </a:r>
              </a:p>
            </p:txBody>
          </p:sp>
        </mc:Choice>
        <mc:Fallback xmlns="">
          <p:sp>
            <p:nvSpPr>
              <p:cNvPr id="3" name="Subtitle 2">
                <a:extLst>
                  <a:ext uri="{FF2B5EF4-FFF2-40B4-BE49-F238E27FC236}">
                    <a16:creationId xmlns="" xmlns:a16="http://schemas.microsoft.com/office/drawing/2014/main" id="{670B861F-8BE8-E644-509D-391CCBCB7069}"/>
                  </a:ext>
                </a:extLst>
              </p:cNvPr>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843948342"/>
              </p:ext>
            </p:extLst>
          </p:nvPr>
        </p:nvGraphicFramePr>
        <p:xfrm>
          <a:off x="1219200" y="1828800"/>
          <a:ext cx="6122798" cy="1112520"/>
        </p:xfrm>
        <a:graphic>
          <a:graphicData uri="http://schemas.openxmlformats.org/drawingml/2006/table">
            <a:tbl>
              <a:tblPr firstRow="1" bandRow="1">
                <a:tableStyleId>{D7AC3CCA-C797-4891-BE02-D94E43425B78}</a:tableStyleId>
              </a:tblPr>
              <a:tblGrid>
                <a:gridCol w="1952943">
                  <a:extLst>
                    <a:ext uri="{9D8B030D-6E8A-4147-A177-3AD203B41FA5}">
                      <a16:colId xmlns:a16="http://schemas.microsoft.com/office/drawing/2014/main" val="20000"/>
                    </a:ext>
                  </a:extLst>
                </a:gridCol>
                <a:gridCol w="1860296">
                  <a:extLst>
                    <a:ext uri="{9D8B030D-6E8A-4147-A177-3AD203B41FA5}">
                      <a16:colId xmlns:a16="http://schemas.microsoft.com/office/drawing/2014/main" val="20001"/>
                    </a:ext>
                  </a:extLst>
                </a:gridCol>
                <a:gridCol w="2309559">
                  <a:extLst>
                    <a:ext uri="{9D8B030D-6E8A-4147-A177-3AD203B41FA5}">
                      <a16:colId xmlns:a16="http://schemas.microsoft.com/office/drawing/2014/main" val="20002"/>
                    </a:ext>
                  </a:extLst>
                </a:gridCol>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US" b="1" dirty="0"/>
                        <a:t>Spam (actual)</a:t>
                      </a:r>
                    </a:p>
                  </a:txBody>
                  <a:tcPr>
                    <a:solidFill>
                      <a:schemeClr val="accent1">
                        <a:lumMod val="40000"/>
                        <a:lumOff val="60000"/>
                      </a:schemeClr>
                    </a:solidFill>
                  </a:tcPr>
                </a:tc>
                <a:tc>
                  <a:txBody>
                    <a:bodyPr/>
                    <a:lstStyle/>
                    <a:p>
                      <a:pPr algn="ctr"/>
                      <a:r>
                        <a:rPr lang="en-US" dirty="0"/>
                        <a:t>23 (TP)</a:t>
                      </a:r>
                    </a:p>
                  </a:txBody>
                  <a:tcPr/>
                </a:tc>
                <a:tc>
                  <a:txBody>
                    <a:bodyPr/>
                    <a:lstStyle/>
                    <a:p>
                      <a:pPr algn="ctr"/>
                      <a:r>
                        <a:rPr lang="en-US" dirty="0"/>
                        <a:t>1 (FN)</a:t>
                      </a:r>
                    </a:p>
                  </a:txBody>
                  <a:tcPr/>
                </a:tc>
                <a:extLst>
                  <a:ext uri="{0D108BD9-81ED-4DB2-BD59-A6C34878D82A}">
                    <a16:rowId xmlns:a16="http://schemas.microsoft.com/office/drawing/2014/main" val="10001"/>
                  </a:ext>
                </a:extLst>
              </a:tr>
              <a:tr h="370840">
                <a:tc>
                  <a:txBody>
                    <a:bodyPr/>
                    <a:lstStyle/>
                    <a:p>
                      <a:r>
                        <a:rPr lang="en-US" b="1" dirty="0" err="1"/>
                        <a:t>Not_spam</a:t>
                      </a:r>
                      <a:r>
                        <a:rPr lang="en-US" b="1" dirty="0"/>
                        <a:t> (actual)</a:t>
                      </a:r>
                    </a:p>
                  </a:txBody>
                  <a:tcPr>
                    <a:solidFill>
                      <a:schemeClr val="accent1">
                        <a:lumMod val="40000"/>
                        <a:lumOff val="60000"/>
                      </a:schemeClr>
                    </a:solidFill>
                  </a:tcPr>
                </a:tc>
                <a:tc>
                  <a:txBody>
                    <a:bodyPr/>
                    <a:lstStyle/>
                    <a:p>
                      <a:pPr algn="ctr"/>
                      <a:r>
                        <a:rPr lang="en-US" dirty="0"/>
                        <a:t>12 (FP)</a:t>
                      </a:r>
                    </a:p>
                  </a:txBody>
                  <a:tcPr/>
                </a:tc>
                <a:tc>
                  <a:txBody>
                    <a:bodyPr/>
                    <a:lstStyle/>
                    <a:p>
                      <a:pPr algn="ctr"/>
                      <a:r>
                        <a:rPr lang="en-US" dirty="0"/>
                        <a:t>556</a:t>
                      </a:r>
                      <a:r>
                        <a:rPr lang="en-US" baseline="0" dirty="0"/>
                        <a:t> (TN)</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40465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Types of Ensemble Learning Techniques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Bagging (Bootstrap Aggregating)</a:t>
            </a:r>
          </a:p>
          <a:p>
            <a:pPr algn="just"/>
            <a:r>
              <a:rPr lang="en-US" sz="1800" dirty="0">
                <a:solidFill>
                  <a:schemeClr val="tx1"/>
                </a:solidFill>
                <a:latin typeface="Times New Roman" pitchFamily="18" charset="0"/>
                <a:cs typeface="Times New Roman" pitchFamily="18" charset="0"/>
              </a:rPr>
              <a:t>In bagging, multiple models are trained in parallel on different subsets of the training data (created by randomly sampling with replacement). </a:t>
            </a:r>
          </a:p>
          <a:p>
            <a:pPr algn="just"/>
            <a:r>
              <a:rPr lang="en-US" sz="1800" dirty="0">
                <a:solidFill>
                  <a:schemeClr val="tx1"/>
                </a:solidFill>
                <a:latin typeface="Times New Roman" pitchFamily="18" charset="0"/>
                <a:cs typeface="Times New Roman" pitchFamily="18" charset="0"/>
              </a:rPr>
              <a:t>Each model’s predictions are combined (averaged or majority voting) to make the final prediction.</a:t>
            </a:r>
          </a:p>
          <a:p>
            <a:pPr algn="just"/>
            <a:r>
              <a:rPr lang="en-US" sz="1800" b="1" dirty="0">
                <a:solidFill>
                  <a:schemeClr val="tx1"/>
                </a:solidFill>
                <a:latin typeface="Times New Roman" pitchFamily="18" charset="0"/>
                <a:cs typeface="Times New Roman" pitchFamily="18" charset="0"/>
              </a:rPr>
              <a:t>Example: </a:t>
            </a:r>
            <a:r>
              <a:rPr lang="en-US" sz="1800" dirty="0">
                <a:solidFill>
                  <a:schemeClr val="tx1"/>
                </a:solidFill>
                <a:latin typeface="Times New Roman" pitchFamily="18" charset="0"/>
                <a:cs typeface="Times New Roman" pitchFamily="18" charset="0"/>
              </a:rPr>
              <a:t>Random Forest is a popular bagging algorithm that uses multiple decision trees.</a:t>
            </a:r>
          </a:p>
        </p:txBody>
      </p:sp>
      <p:pic>
        <p:nvPicPr>
          <p:cNvPr id="23554" name="Picture 2" descr="Image by Auth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429000"/>
            <a:ext cx="4953000" cy="28691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spTree>
    <p:extLst>
      <p:ext uri="{BB962C8B-B14F-4D97-AF65-F5344CB8AC3E}">
        <p14:creationId xmlns:p14="http://schemas.microsoft.com/office/powerpoint/2010/main" val="3694627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Precision and Recall</a:t>
                </a:r>
              </a:p>
              <a:p>
                <a:pPr algn="just"/>
                <a:r>
                  <a:rPr lang="en-US" sz="1800" dirty="0">
                    <a:solidFill>
                      <a:schemeClr val="tx1"/>
                    </a:solidFill>
                    <a:latin typeface="Times New Roman" pitchFamily="18" charset="0"/>
                    <a:cs typeface="Times New Roman" pitchFamily="18" charset="0"/>
                  </a:rPr>
                  <a:t>Even if precision and recall are defined for the </a:t>
                </a:r>
                <a:r>
                  <a:rPr lang="en-US" sz="1800" b="1" dirty="0">
                    <a:solidFill>
                      <a:schemeClr val="tx1"/>
                    </a:solidFill>
                    <a:latin typeface="Times New Roman" pitchFamily="18" charset="0"/>
                    <a:cs typeface="Times New Roman" pitchFamily="18" charset="0"/>
                  </a:rPr>
                  <a:t>binary classification </a:t>
                </a:r>
                <a:r>
                  <a:rPr lang="en-US" sz="1800" dirty="0">
                    <a:solidFill>
                      <a:schemeClr val="tx1"/>
                    </a:solidFill>
                    <a:latin typeface="Times New Roman" pitchFamily="18" charset="0"/>
                    <a:cs typeface="Times New Roman" pitchFamily="18" charset="0"/>
                  </a:rPr>
                  <a:t>case, you can always use it to assess a multiclass classification model. </a:t>
                </a:r>
              </a:p>
              <a:p>
                <a:pPr algn="just"/>
                <a:r>
                  <a:rPr lang="en-US" sz="1800" dirty="0">
                    <a:solidFill>
                      <a:schemeClr val="tx1"/>
                    </a:solidFill>
                    <a:latin typeface="Times New Roman" pitchFamily="18" charset="0"/>
                    <a:cs typeface="Times New Roman" pitchFamily="18" charset="0"/>
                  </a:rPr>
                  <a:t>To do that, first select a class for which you want to assess these metrics. Then you consider all examples of the selected class as </a:t>
                </a:r>
                <a:r>
                  <a:rPr lang="en-US" sz="1800" b="1" dirty="0">
                    <a:solidFill>
                      <a:schemeClr val="tx1"/>
                    </a:solidFill>
                    <a:latin typeface="Times New Roman" pitchFamily="18" charset="0"/>
                    <a:cs typeface="Times New Roman" pitchFamily="18" charset="0"/>
                  </a:rPr>
                  <a:t>positives</a:t>
                </a:r>
                <a:r>
                  <a:rPr lang="en-US" sz="1800" dirty="0">
                    <a:solidFill>
                      <a:schemeClr val="tx1"/>
                    </a:solidFill>
                    <a:latin typeface="Times New Roman" pitchFamily="18" charset="0"/>
                    <a:cs typeface="Times New Roman" pitchFamily="18" charset="0"/>
                  </a:rPr>
                  <a:t> and all examples of the remaining classes as </a:t>
                </a:r>
                <a:r>
                  <a:rPr lang="en-US" sz="1800" b="1" dirty="0">
                    <a:solidFill>
                      <a:schemeClr val="tx1"/>
                    </a:solidFill>
                    <a:latin typeface="Times New Roman" pitchFamily="18" charset="0"/>
                    <a:cs typeface="Times New Roman" pitchFamily="18" charset="0"/>
                  </a:rPr>
                  <a:t>negatives</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F1 Score</a:t>
                </a:r>
              </a:p>
              <a:p>
                <a:pPr algn="just"/>
                <a:r>
                  <a:rPr lang="en-US" sz="1800" dirty="0">
                    <a:solidFill>
                      <a:schemeClr val="tx1"/>
                    </a:solidFill>
                    <a:latin typeface="Times New Roman" pitchFamily="18" charset="0"/>
                    <a:cs typeface="Times New Roman" pitchFamily="18" charset="0"/>
                  </a:rPr>
                  <a:t>The F1 Score is a performance metric used in classification tasks, especially when dealing with </a:t>
                </a:r>
                <a:r>
                  <a:rPr lang="en-US" sz="1800" b="1" dirty="0">
                    <a:solidFill>
                      <a:schemeClr val="tx1"/>
                    </a:solidFill>
                    <a:latin typeface="Times New Roman" pitchFamily="18" charset="0"/>
                    <a:cs typeface="Times New Roman" pitchFamily="18" charset="0"/>
                  </a:rPr>
                  <a:t>imbalanced datasets</a:t>
                </a:r>
                <a:r>
                  <a:rPr lang="en-US" sz="1800" dirty="0">
                    <a:solidFill>
                      <a:schemeClr val="tx1"/>
                    </a:solidFill>
                    <a:latin typeface="Times New Roman" pitchFamily="18" charset="0"/>
                    <a:cs typeface="Times New Roman" pitchFamily="18" charset="0"/>
                  </a:rPr>
                  <a:t>. It is the harmonic mean of </a:t>
                </a:r>
                <a:r>
                  <a:rPr lang="en-US" sz="1800" b="1" dirty="0">
                    <a:solidFill>
                      <a:schemeClr val="tx1"/>
                    </a:solidFill>
                    <a:latin typeface="Times New Roman" pitchFamily="18" charset="0"/>
                    <a:cs typeface="Times New Roman" pitchFamily="18" charset="0"/>
                  </a:rPr>
                  <a:t>precision </a:t>
                </a:r>
                <a:r>
                  <a:rPr lang="en-US" sz="1800" dirty="0">
                    <a:solidFill>
                      <a:schemeClr val="tx1"/>
                    </a:solidFill>
                    <a:latin typeface="Times New Roman" pitchFamily="18" charset="0"/>
                    <a:cs typeface="Times New Roman" pitchFamily="18" charset="0"/>
                  </a:rPr>
                  <a:t>and </a:t>
                </a:r>
                <a:r>
                  <a:rPr lang="en-US" sz="1800" b="1" dirty="0">
                    <a:solidFill>
                      <a:schemeClr val="tx1"/>
                    </a:solidFill>
                    <a:latin typeface="Times New Roman" pitchFamily="18" charset="0"/>
                    <a:cs typeface="Times New Roman" pitchFamily="18" charset="0"/>
                  </a:rPr>
                  <a:t>recall</a:t>
                </a:r>
                <a:r>
                  <a:rPr lang="en-US" sz="1800" dirty="0">
                    <a:solidFill>
                      <a:schemeClr val="tx1"/>
                    </a:solidFill>
                    <a:latin typeface="Times New Roman" pitchFamily="18" charset="0"/>
                    <a:cs typeface="Times New Roman" pitchFamily="18" charset="0"/>
                  </a:rPr>
                  <a:t>, balancing both metrics into a single value. </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𝑭</m:t>
                      </m:r>
                      <m:r>
                        <a:rPr lang="en-US" sz="1800" b="1" i="1" smtClean="0">
                          <a:solidFill>
                            <a:schemeClr val="tx1"/>
                          </a:solidFill>
                          <a:latin typeface="Cambria Math"/>
                          <a:cs typeface="Times New Roman" pitchFamily="18" charset="0"/>
                        </a:rPr>
                        <m:t>𝟏</m:t>
                      </m:r>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GB" sz="1800" b="1" i="1" smtClean="0">
                              <a:solidFill>
                                <a:schemeClr val="tx1"/>
                              </a:solidFill>
                              <a:latin typeface="Cambria Math" panose="02040503050406030204" pitchFamily="18" charset="0"/>
                              <a:cs typeface="Times New Roman" pitchFamily="18" charset="0"/>
                            </a:rPr>
                            <m:t>𝟐</m:t>
                          </m:r>
                          <m:r>
                            <a:rPr lang="en-GB" sz="1800" b="1"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US" sz="1800" b="1" i="1" smtClean="0">
                              <a:solidFill>
                                <a:schemeClr val="tx1"/>
                              </a:solidFill>
                              <a:latin typeface="Cambria Math"/>
                              <a:cs typeface="Times New Roman" pitchFamily="18" charset="0"/>
                            </a:rPr>
                            <m:t>𝒑𝒓𝒆𝒄𝒊𝒐𝒏</m:t>
                          </m:r>
                          <m:r>
                            <a:rPr lang="en-US" sz="1800" b="1" i="1" smtClean="0">
                              <a:solidFill>
                                <a:schemeClr val="tx1"/>
                              </a:solidFill>
                              <a:latin typeface="Cambria Math"/>
                              <a:ea typeface="Cambria Math"/>
                              <a:cs typeface="Times New Roman" pitchFamily="18" charset="0"/>
                            </a:rPr>
                            <m:t>×</m:t>
                          </m:r>
                          <m:r>
                            <a:rPr lang="en-US" sz="1800" b="1" i="1" smtClean="0">
                              <a:solidFill>
                                <a:schemeClr val="tx1"/>
                              </a:solidFill>
                              <a:latin typeface="Cambria Math"/>
                              <a:ea typeface="Cambria Math"/>
                              <a:cs typeface="Times New Roman" pitchFamily="18" charset="0"/>
                            </a:rPr>
                            <m:t>𝒓𝒆𝒄𝒂𝒍𝒍</m:t>
                          </m:r>
                        </m:num>
                        <m:den>
                          <m:r>
                            <a:rPr lang="en-US" sz="1800" b="1" i="1" smtClean="0">
                              <a:solidFill>
                                <a:schemeClr val="tx1"/>
                              </a:solidFill>
                              <a:latin typeface="Cambria Math"/>
                              <a:cs typeface="Times New Roman" pitchFamily="18" charset="0"/>
                            </a:rPr>
                            <m:t>𝒑𝒓𝒆𝒄𝒊𝒔𝒊𝒐𝒏</m:t>
                          </m:r>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𝒓𝒆𝒄𝒂𝒍𝒍</m:t>
                          </m:r>
                        </m:den>
                      </m:f>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p:sp>
            <p:nvSpPr>
              <p:cNvPr id="3" name="Subtitle 2">
                <a:extLst>
                  <a:ext uri="{FF2B5EF4-FFF2-40B4-BE49-F238E27FC236}">
                    <a16:creationId xmlns:a16="http://schemas.microsoft.com/office/drawing/2014/main" id="{670B861F-8BE8-E644-509D-391CCBCB7069}"/>
                  </a:ext>
                </a:extLst>
              </p:cNvPr>
              <p:cNvSpPr>
                <a:spLocks noGrp="1" noRot="1" noChangeAspect="1" noMove="1" noResize="1" noEditPoints="1" noAdjustHandles="1" noChangeArrowheads="1" noChangeShapeType="1" noTextEdit="1"/>
              </p:cNvSpPr>
              <p:nvPr>
                <p:ph type="subTitle" idx="1"/>
              </p:nvPr>
            </p:nvSpPr>
            <p:spPr>
              <a:xfrm>
                <a:off x="685800" y="1371600"/>
                <a:ext cx="7467600" cy="4343400"/>
              </a:xfrm>
              <a:blipFill>
                <a:blip r:embed="rId2"/>
                <a:stretch>
                  <a:fillRect l="-735" t="-701" r="-653"/>
                </a:stretch>
              </a:blipFill>
            </p:spPr>
            <p:txBody>
              <a:bodyPr/>
              <a:lstStyle/>
              <a:p>
                <a:r>
                  <a:rPr lang="en-GB">
                    <a:noFill/>
                  </a:rPr>
                  <a:t> </a:t>
                </a:r>
              </a:p>
            </p:txBody>
          </p:sp>
        </mc:Fallback>
      </mc:AlternateContent>
    </p:spTree>
    <p:extLst>
      <p:ext uri="{BB962C8B-B14F-4D97-AF65-F5344CB8AC3E}">
        <p14:creationId xmlns:p14="http://schemas.microsoft.com/office/powerpoint/2010/main" val="242904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Accuracy</a:t>
                </a:r>
              </a:p>
              <a:p>
                <a:pPr algn="just"/>
                <a:r>
                  <a:rPr lang="en-US" sz="1800" dirty="0">
                    <a:solidFill>
                      <a:schemeClr val="tx1"/>
                    </a:solidFill>
                    <a:latin typeface="Times New Roman" pitchFamily="18" charset="0"/>
                    <a:cs typeface="Times New Roman" pitchFamily="18" charset="0"/>
                  </a:rPr>
                  <a:t>Accuracy is given by the number of correctly classified examples divided by the total number of classified examples. In terms of the confusion matrix, it is given by: </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𝒂𝒄𝒄𝒖𝒓𝒂𝒄𝒚</m:t>
                      </m:r>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smtClean="0">
                              <a:solidFill>
                                <a:schemeClr val="tx1"/>
                              </a:solidFill>
                              <a:latin typeface="Cambria Math"/>
                              <a:cs typeface="Times New Roman" pitchFamily="18" charset="0"/>
                            </a:rPr>
                            <m:t>𝑻𝑷</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𝑻𝑵</m:t>
                          </m:r>
                        </m:num>
                        <m:den>
                          <m:r>
                            <a:rPr lang="en-US" sz="1800" b="1" i="1">
                              <a:solidFill>
                                <a:schemeClr val="tx1"/>
                              </a:solidFill>
                              <a:latin typeface="Cambria Math"/>
                              <a:cs typeface="Times New Roman" pitchFamily="18" charset="0"/>
                            </a:rPr>
                            <m:t>𝑻𝑷</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𝑻𝑵</m:t>
                          </m:r>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𝑭𝑷</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𝑭𝑵</m:t>
                          </m:r>
                        </m:den>
                      </m:f>
                    </m:oMath>
                  </m:oMathPara>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Accuracy is a useful metric when errors in predicting all classes are equally important. In case of the spam/not spam, this may not be the case.</a:t>
                </a:r>
              </a:p>
              <a:p>
                <a:pPr algn="just"/>
                <a:r>
                  <a:rPr lang="en-US" sz="1800" b="1" dirty="0">
                    <a:solidFill>
                      <a:schemeClr val="tx1"/>
                    </a:solidFill>
                    <a:latin typeface="Times New Roman" pitchFamily="18" charset="0"/>
                    <a:cs typeface="Times New Roman" pitchFamily="18" charset="0"/>
                  </a:rPr>
                  <a:t>For example, </a:t>
                </a:r>
                <a:r>
                  <a:rPr lang="en-US" sz="1800" dirty="0">
                    <a:solidFill>
                      <a:schemeClr val="tx1"/>
                    </a:solidFill>
                    <a:latin typeface="Times New Roman" pitchFamily="18" charset="0"/>
                    <a:cs typeface="Times New Roman" pitchFamily="18" charset="0"/>
                  </a:rPr>
                  <a:t>you would tolerate false positives less than false negatives. A false positive in spam detection is the situation in which your friend sends you an email, but the model labels it as spam and doesn’t show you. On the other hand, the false negative is less of a problem: if your model doesn’t detect a small percentage of spam messages, it’s not a big deal.</a:t>
                </a:r>
              </a:p>
            </p:txBody>
          </p:sp>
        </mc:Choice>
        <mc:Fallback xmlns="">
          <p:sp>
            <p:nvSpPr>
              <p:cNvPr id="3" name="Subtitle 2">
                <a:extLst>
                  <a:ext uri="{FF2B5EF4-FFF2-40B4-BE49-F238E27FC236}">
                    <a16:creationId xmlns="" xmlns:a16="http://schemas.microsoft.com/office/drawing/2014/main" id="{670B861F-8BE8-E644-509D-391CCBCB7069}"/>
                  </a:ext>
                </a:extLst>
              </p:cNvPr>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375147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Choice of metric and tradeoffs</a:t>
            </a:r>
          </a:p>
          <a:p>
            <a:pPr algn="just"/>
            <a:r>
              <a:rPr lang="en-US" sz="1800" dirty="0">
                <a:solidFill>
                  <a:schemeClr val="tx1"/>
                </a:solidFill>
                <a:latin typeface="Times New Roman" pitchFamily="18" charset="0"/>
                <a:cs typeface="Times New Roman" pitchFamily="18" charset="0"/>
              </a:rPr>
              <a:t>The metric(s) you choose to prioritize when evaluating the model and choosing a threshold depend on the </a:t>
            </a:r>
            <a:r>
              <a:rPr lang="en-US" sz="1800" dirty="0">
                <a:solidFill>
                  <a:srgbClr val="00B050"/>
                </a:solidFill>
                <a:latin typeface="Times New Roman" pitchFamily="18" charset="0"/>
                <a:cs typeface="Times New Roman" pitchFamily="18" charset="0"/>
              </a:rPr>
              <a:t>costs, benefits, and risks </a:t>
            </a:r>
            <a:r>
              <a:rPr lang="en-US" sz="1800" dirty="0">
                <a:solidFill>
                  <a:schemeClr val="tx1"/>
                </a:solidFill>
                <a:latin typeface="Times New Roman" pitchFamily="18" charset="0"/>
                <a:cs typeface="Times New Roman" pitchFamily="18" charset="0"/>
              </a:rPr>
              <a:t>of the specific problem. </a:t>
            </a:r>
          </a:p>
          <a:p>
            <a:pPr algn="just"/>
            <a:r>
              <a:rPr lang="en-US" sz="1800" dirty="0">
                <a:solidFill>
                  <a:schemeClr val="tx1"/>
                </a:solidFill>
                <a:latin typeface="Times New Roman" pitchFamily="18" charset="0"/>
                <a:cs typeface="Times New Roman" pitchFamily="18" charset="0"/>
              </a:rPr>
              <a:t>In the </a:t>
            </a:r>
            <a:r>
              <a:rPr lang="en-US" sz="1800" b="1" dirty="0">
                <a:solidFill>
                  <a:schemeClr val="tx1"/>
                </a:solidFill>
                <a:latin typeface="Times New Roman" pitchFamily="18" charset="0"/>
                <a:cs typeface="Times New Roman" pitchFamily="18" charset="0"/>
              </a:rPr>
              <a:t>spam classification example</a:t>
            </a:r>
            <a:r>
              <a:rPr lang="en-US" sz="1800" dirty="0">
                <a:solidFill>
                  <a:schemeClr val="tx1"/>
                </a:solidFill>
                <a:latin typeface="Times New Roman" pitchFamily="18" charset="0"/>
                <a:cs typeface="Times New Roman" pitchFamily="18" charset="0"/>
              </a:rPr>
              <a:t>, it often makes sense to </a:t>
            </a:r>
            <a:r>
              <a:rPr lang="en-US" sz="1800" dirty="0">
                <a:solidFill>
                  <a:srgbClr val="00B050"/>
                </a:solidFill>
                <a:latin typeface="Times New Roman" pitchFamily="18" charset="0"/>
                <a:cs typeface="Times New Roman" pitchFamily="18" charset="0"/>
              </a:rPr>
              <a:t>prioritize recall</a:t>
            </a:r>
            <a:r>
              <a:rPr lang="en-US" sz="1800" dirty="0">
                <a:solidFill>
                  <a:schemeClr val="tx1"/>
                </a:solidFill>
                <a:latin typeface="Times New Roman" pitchFamily="18" charset="0"/>
                <a:cs typeface="Times New Roman" pitchFamily="18" charset="0"/>
              </a:rPr>
              <a:t>, picking all the spam emails, or </a:t>
            </a:r>
            <a:r>
              <a:rPr lang="en-US" sz="1800" dirty="0">
                <a:solidFill>
                  <a:srgbClr val="00B050"/>
                </a:solidFill>
                <a:latin typeface="Times New Roman" pitchFamily="18" charset="0"/>
                <a:cs typeface="Times New Roman" pitchFamily="18" charset="0"/>
              </a:rPr>
              <a:t>precision</a:t>
            </a:r>
            <a:r>
              <a:rPr lang="en-US" sz="1800" dirty="0">
                <a:solidFill>
                  <a:schemeClr val="tx1"/>
                </a:solidFill>
                <a:latin typeface="Times New Roman" pitchFamily="18" charset="0"/>
                <a:cs typeface="Times New Roman" pitchFamily="18" charset="0"/>
              </a:rPr>
              <a:t>, trying to ensure that spam-labeled emails are in fact spam, or some balance of the two, above some minimum accuracy level.</a:t>
            </a:r>
          </a:p>
        </p:txBody>
      </p:sp>
      <p:graphicFrame>
        <p:nvGraphicFramePr>
          <p:cNvPr id="5" name="Table 4"/>
          <p:cNvGraphicFramePr>
            <a:graphicFrameLocks noGrp="1"/>
          </p:cNvGraphicFramePr>
          <p:nvPr>
            <p:extLst>
              <p:ext uri="{D42A27DB-BD31-4B8C-83A1-F6EECF244321}">
                <p14:modId xmlns:p14="http://schemas.microsoft.com/office/powerpoint/2010/main" val="922817162"/>
              </p:ext>
            </p:extLst>
          </p:nvPr>
        </p:nvGraphicFramePr>
        <p:xfrm>
          <a:off x="533400" y="3733800"/>
          <a:ext cx="8382000" cy="2772584"/>
        </p:xfrm>
        <a:graphic>
          <a:graphicData uri="http://schemas.openxmlformats.org/drawingml/2006/table">
            <a:tbl>
              <a:tblPr/>
              <a:tblGrid>
                <a:gridCol w="1749287">
                  <a:extLst>
                    <a:ext uri="{9D8B030D-6E8A-4147-A177-3AD203B41FA5}">
                      <a16:colId xmlns:a16="http://schemas.microsoft.com/office/drawing/2014/main" val="20000"/>
                    </a:ext>
                  </a:extLst>
                </a:gridCol>
                <a:gridCol w="6632713">
                  <a:extLst>
                    <a:ext uri="{9D8B030D-6E8A-4147-A177-3AD203B41FA5}">
                      <a16:colId xmlns:a16="http://schemas.microsoft.com/office/drawing/2014/main" val="20001"/>
                    </a:ext>
                  </a:extLst>
                </a:gridCol>
              </a:tblGrid>
              <a:tr h="279882">
                <a:tc>
                  <a:txBody>
                    <a:bodyPr/>
                    <a:lstStyle/>
                    <a:p>
                      <a:pPr algn="l" fontAlgn="ctr"/>
                      <a:r>
                        <a:rPr lang="en-US" sz="1600" b="1" dirty="0">
                          <a:effectLst/>
                          <a:latin typeface="Times New Roman" pitchFamily="18" charset="0"/>
                          <a:cs typeface="Times New Roman" pitchFamily="18" charset="0"/>
                        </a:rPr>
                        <a:t>Metric</a:t>
                      </a:r>
                    </a:p>
                  </a:txBody>
                  <a:tcPr marL="79641" marR="79641" marT="39821" marB="39821" anchor="ctr">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tx2">
                        <a:lumMod val="40000"/>
                        <a:lumOff val="60000"/>
                      </a:schemeClr>
                    </a:solidFill>
                  </a:tcPr>
                </a:tc>
                <a:tc>
                  <a:txBody>
                    <a:bodyPr/>
                    <a:lstStyle/>
                    <a:p>
                      <a:pPr algn="l" fontAlgn="ctr"/>
                      <a:r>
                        <a:rPr lang="en-US" sz="1600" b="1" dirty="0">
                          <a:effectLst/>
                          <a:latin typeface="Times New Roman" pitchFamily="18" charset="0"/>
                          <a:cs typeface="Times New Roman" pitchFamily="18" charset="0"/>
                        </a:rPr>
                        <a:t>Guidance</a:t>
                      </a:r>
                    </a:p>
                  </a:txBody>
                  <a:tcPr marL="79641" marR="79641" marT="39821" marB="39821" anchor="ctr">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1084286">
                <a:tc>
                  <a:txBody>
                    <a:bodyPr/>
                    <a:lstStyle/>
                    <a:p>
                      <a:pPr algn="l" fontAlgn="t"/>
                      <a:r>
                        <a:rPr lang="en-US" sz="1600" dirty="0">
                          <a:effectLst/>
                          <a:latin typeface="Times New Roman" pitchFamily="18" charset="0"/>
                          <a:cs typeface="Times New Roman" pitchFamily="18" charset="0"/>
                        </a:rPr>
                        <a:t>Accuracy</a:t>
                      </a: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itchFamily="18" charset="0"/>
                          <a:cs typeface="Times New Roman" pitchFamily="18" charset="0"/>
                        </a:rPr>
                        <a:t>Use as a rough indicator of model training progress/convergence for balanced datasets.</a:t>
                      </a:r>
                    </a:p>
                    <a:p>
                      <a:pPr algn="l" fontAlgn="t"/>
                      <a:r>
                        <a:rPr lang="en-US" sz="1600" dirty="0">
                          <a:effectLst/>
                          <a:latin typeface="Times New Roman" pitchFamily="18" charset="0"/>
                          <a:cs typeface="Times New Roman" pitchFamily="18" charset="0"/>
                        </a:rPr>
                        <a:t>For model performance, use only in combination with other metrics.</a:t>
                      </a:r>
                    </a:p>
                    <a:p>
                      <a:pPr algn="l" fontAlgn="t"/>
                      <a:r>
                        <a:rPr lang="en-US" sz="1600" dirty="0">
                          <a:effectLst/>
                          <a:latin typeface="Times New Roman" pitchFamily="18" charset="0"/>
                          <a:cs typeface="Times New Roman" pitchFamily="18" charset="0"/>
                        </a:rPr>
                        <a:t>Avoid for imbalanced datasets. Consider using another metric.</a:t>
                      </a: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1"/>
                  </a:ext>
                </a:extLst>
              </a:tr>
              <a:tr h="398747">
                <a:tc>
                  <a:txBody>
                    <a:bodyPr/>
                    <a:lstStyle/>
                    <a:p>
                      <a:pPr algn="l" fontAlgn="t"/>
                      <a:r>
                        <a:rPr lang="en-US" sz="1600">
                          <a:effectLst/>
                          <a:latin typeface="Times New Roman" pitchFamily="18" charset="0"/>
                          <a:cs typeface="Times New Roman" pitchFamily="18" charset="0"/>
                        </a:rPr>
                        <a:t>Recall</a:t>
                      </a:r>
                      <a:br>
                        <a:rPr lang="en-US" sz="1600">
                          <a:effectLst/>
                          <a:latin typeface="Times New Roman" pitchFamily="18" charset="0"/>
                          <a:cs typeface="Times New Roman" pitchFamily="18" charset="0"/>
                        </a:rPr>
                      </a:br>
                      <a:r>
                        <a:rPr lang="en-US" sz="1600">
                          <a:effectLst/>
                          <a:latin typeface="Times New Roman" pitchFamily="18" charset="0"/>
                          <a:cs typeface="Times New Roman" pitchFamily="18" charset="0"/>
                        </a:rPr>
                        <a:t>(True positive rate)</a:t>
                      </a: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itchFamily="18" charset="0"/>
                          <a:cs typeface="Times New Roman" pitchFamily="18" charset="0"/>
                        </a:rPr>
                        <a:t>Use when false negatives are more expensive than false positives.</a:t>
                      </a: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2"/>
                  </a:ext>
                </a:extLst>
              </a:tr>
              <a:tr h="398747">
                <a:tc>
                  <a:txBody>
                    <a:bodyPr/>
                    <a:lstStyle/>
                    <a:p>
                      <a:pPr algn="l" fontAlgn="t"/>
                      <a:r>
                        <a:rPr lang="en-US" sz="1600">
                          <a:effectLst/>
                          <a:latin typeface="Times New Roman" pitchFamily="18" charset="0"/>
                          <a:cs typeface="Times New Roman" pitchFamily="18" charset="0"/>
                        </a:rPr>
                        <a:t>False positive rate</a:t>
                      </a: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itchFamily="18" charset="0"/>
                          <a:cs typeface="Times New Roman" pitchFamily="18" charset="0"/>
                        </a:rPr>
                        <a:t>Use when false positives are more expensive than false negatives.</a:t>
                      </a: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3"/>
                  </a:ext>
                </a:extLst>
              </a:tr>
              <a:tr h="398747">
                <a:tc>
                  <a:txBody>
                    <a:bodyPr/>
                    <a:lstStyle/>
                    <a:p>
                      <a:pPr algn="l" fontAlgn="t"/>
                      <a:r>
                        <a:rPr lang="en-US" sz="1600">
                          <a:effectLst/>
                          <a:latin typeface="Times New Roman" pitchFamily="18" charset="0"/>
                          <a:cs typeface="Times New Roman" pitchFamily="18" charset="0"/>
                        </a:rPr>
                        <a:t>Precision</a:t>
                      </a: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itchFamily="18" charset="0"/>
                          <a:cs typeface="Times New Roman" pitchFamily="18" charset="0"/>
                        </a:rPr>
                        <a:t>Use when it's very important for positive predictions to be accurate.</a:t>
                      </a: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4032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r>
                  <a:rPr lang="en-US" sz="1800" dirty="0">
                    <a:solidFill>
                      <a:schemeClr val="tx1"/>
                    </a:solidFill>
                    <a:latin typeface="Times New Roman" pitchFamily="18" charset="0"/>
                    <a:cs typeface="Times New Roman" pitchFamily="18" charset="0"/>
                  </a:rPr>
                  <a:t>The ROC curve, short for "receiver operating characteristic" (a term originating in radar engineering), is a widely used tool for evaluating the performance of classification models. It combines the </a:t>
                </a:r>
                <a:r>
                  <a:rPr lang="en-US" sz="1800" b="1" dirty="0">
                    <a:solidFill>
                      <a:schemeClr val="tx1"/>
                    </a:solidFill>
                    <a:latin typeface="Times New Roman" pitchFamily="18" charset="0"/>
                    <a:cs typeface="Times New Roman" pitchFamily="18" charset="0"/>
                  </a:rPr>
                  <a:t>true positive rate </a:t>
                </a:r>
                <a:r>
                  <a:rPr lang="en-US" sz="1800" dirty="0">
                    <a:solidFill>
                      <a:schemeClr val="tx1"/>
                    </a:solidFill>
                    <a:latin typeface="Times New Roman" pitchFamily="18" charset="0"/>
                    <a:cs typeface="Times New Roman" pitchFamily="18" charset="0"/>
                  </a:rPr>
                  <a:t>(which is the same as recall) and the </a:t>
                </a:r>
                <a:r>
                  <a:rPr lang="en-US" sz="1800" b="1" dirty="0">
                    <a:solidFill>
                      <a:schemeClr val="tx1"/>
                    </a:solidFill>
                    <a:latin typeface="Times New Roman" pitchFamily="18" charset="0"/>
                    <a:cs typeface="Times New Roman" pitchFamily="18" charset="0"/>
                  </a:rPr>
                  <a:t>false positive rate </a:t>
                </a:r>
                <a:r>
                  <a:rPr lang="en-US" sz="1800" dirty="0">
                    <a:solidFill>
                      <a:schemeClr val="tx1"/>
                    </a:solidFill>
                    <a:latin typeface="Times New Roman" pitchFamily="18" charset="0"/>
                    <a:cs typeface="Times New Roman" pitchFamily="18" charset="0"/>
                  </a:rPr>
                  <a:t>(the proportion of incorrectly predicted negatives) to provide an overall view of the model's classification performance.</a:t>
                </a:r>
              </a:p>
              <a:p>
                <a:pPr algn="just"/>
                <a14:m>
                  <m:oMath xmlns:m="http://schemas.openxmlformats.org/officeDocument/2006/math">
                    <m:r>
                      <a:rPr lang="en-US" sz="1800" b="1" i="1" smtClean="0">
                        <a:solidFill>
                          <a:schemeClr val="tx1"/>
                        </a:solidFill>
                        <a:latin typeface="Cambria Math"/>
                        <a:cs typeface="Times New Roman" pitchFamily="18" charset="0"/>
                      </a:rPr>
                      <m:t>𝑻𝑷𝑹</m:t>
                    </m:r>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𝑻𝑷</m:t>
                        </m:r>
                      </m:num>
                      <m:den>
                        <m:r>
                          <a:rPr lang="en-US" sz="1800" b="1" i="1">
                            <a:solidFill>
                              <a:schemeClr val="tx1"/>
                            </a:solidFill>
                            <a:latin typeface="Cambria Math"/>
                            <a:cs typeface="Times New Roman" pitchFamily="18" charset="0"/>
                          </a:rPr>
                          <m:t>𝑻𝑷</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𝑭𝑵</m:t>
                        </m:r>
                      </m:den>
                    </m:f>
                  </m:oMath>
                </a14:m>
                <a:r>
                  <a:rPr lang="en-US" sz="1800" b="1" dirty="0">
                    <a:solidFill>
                      <a:schemeClr val="tx1"/>
                    </a:solidFill>
                    <a:cs typeface="Times New Roman" pitchFamily="18" charset="0"/>
                  </a:rPr>
                  <a:t> </a:t>
                </a:r>
                <a14:m>
                  <m:oMath xmlns:m="http://schemas.openxmlformats.org/officeDocument/2006/math">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𝑻𝑷</m:t>
                        </m:r>
                      </m:num>
                      <m:den>
                        <m:r>
                          <a:rPr lang="en-US" sz="1800" b="1" i="1" smtClean="0">
                            <a:solidFill>
                              <a:schemeClr val="tx1"/>
                            </a:solidFill>
                            <a:latin typeface="Cambria Math"/>
                            <a:cs typeface="Times New Roman" pitchFamily="18" charset="0"/>
                          </a:rPr>
                          <m:t>𝑷</m:t>
                        </m:r>
                      </m:den>
                    </m:f>
                  </m:oMath>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r>
                      <a:rPr lang="en-US" sz="1800" b="1" i="1" smtClean="0">
                        <a:solidFill>
                          <a:schemeClr val="tx1"/>
                        </a:solidFill>
                        <a:latin typeface="Cambria Math"/>
                        <a:cs typeface="Times New Roman" pitchFamily="18" charset="0"/>
                      </a:rPr>
                      <m:t>𝑭</m:t>
                    </m:r>
                    <m:r>
                      <a:rPr lang="en-US" sz="1800" b="1" i="1">
                        <a:solidFill>
                          <a:schemeClr val="tx1"/>
                        </a:solidFill>
                        <a:latin typeface="Cambria Math"/>
                        <a:cs typeface="Times New Roman" pitchFamily="18" charset="0"/>
                      </a:rPr>
                      <m:t>𝑷𝑹</m:t>
                    </m:r>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smtClean="0">
                            <a:solidFill>
                              <a:schemeClr val="tx1"/>
                            </a:solidFill>
                            <a:latin typeface="Cambria Math"/>
                            <a:cs typeface="Times New Roman" pitchFamily="18" charset="0"/>
                          </a:rPr>
                          <m:t>𝑭</m:t>
                        </m:r>
                        <m:r>
                          <a:rPr lang="en-US" sz="1800" b="1" i="1">
                            <a:solidFill>
                              <a:schemeClr val="tx1"/>
                            </a:solidFill>
                            <a:latin typeface="Cambria Math"/>
                            <a:cs typeface="Times New Roman" pitchFamily="18" charset="0"/>
                          </a:rPr>
                          <m:t>𝑷</m:t>
                        </m:r>
                      </m:num>
                      <m:den>
                        <m:r>
                          <a:rPr lang="en-US" sz="1800" b="1" i="1" smtClean="0">
                            <a:solidFill>
                              <a:schemeClr val="tx1"/>
                            </a:solidFill>
                            <a:latin typeface="Cambria Math"/>
                            <a:cs typeface="Times New Roman" pitchFamily="18" charset="0"/>
                          </a:rPr>
                          <m:t>𝑭</m:t>
                        </m:r>
                        <m:r>
                          <a:rPr lang="en-US" sz="1800" b="1" i="1">
                            <a:solidFill>
                              <a:schemeClr val="tx1"/>
                            </a:solidFill>
                            <a:latin typeface="Cambria Math"/>
                            <a:cs typeface="Times New Roman" pitchFamily="18" charset="0"/>
                          </a:rPr>
                          <m:t>𝑷</m:t>
                        </m:r>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𝑻</m:t>
                        </m:r>
                        <m:r>
                          <a:rPr lang="en-US" sz="1800" b="1" i="1">
                            <a:solidFill>
                              <a:schemeClr val="tx1"/>
                            </a:solidFill>
                            <a:latin typeface="Cambria Math"/>
                            <a:cs typeface="Times New Roman" pitchFamily="18" charset="0"/>
                          </a:rPr>
                          <m:t>𝑵</m:t>
                        </m:r>
                      </m:den>
                    </m:f>
                  </m:oMath>
                </a14:m>
                <a:r>
                  <a:rPr lang="en-US" sz="1800" b="1" dirty="0">
                    <a:solidFill>
                      <a:schemeClr val="tx1"/>
                    </a:solidFill>
                    <a:cs typeface="Times New Roman" pitchFamily="18" charset="0"/>
                  </a:rPr>
                  <a:t> </a:t>
                </a:r>
                <a14:m>
                  <m:oMath xmlns:m="http://schemas.openxmlformats.org/officeDocument/2006/math">
                    <m:r>
                      <a:rPr lang="en-US" sz="1800" b="1" i="1">
                        <a:solidFill>
                          <a:schemeClr val="tx1"/>
                        </a:solidFill>
                        <a:latin typeface="Cambria Math"/>
                        <a:cs typeface="Times New Roman" pitchFamily="18" charset="0"/>
                      </a:rPr>
                      <m:t>=</m:t>
                    </m:r>
                    <m:f>
                      <m:fPr>
                        <m:ctrlPr>
                          <a:rPr lang="en-US" sz="1800" b="1" i="1">
                            <a:solidFill>
                              <a:schemeClr val="tx1"/>
                            </a:solidFill>
                            <a:latin typeface="Cambria Math" panose="02040503050406030204" pitchFamily="18" charset="0"/>
                            <a:cs typeface="Times New Roman" pitchFamily="18" charset="0"/>
                          </a:rPr>
                        </m:ctrlPr>
                      </m:fPr>
                      <m:num>
                        <m:r>
                          <a:rPr lang="en-US" sz="1800" b="1" i="1">
                            <a:solidFill>
                              <a:schemeClr val="tx1"/>
                            </a:solidFill>
                            <a:latin typeface="Cambria Math"/>
                            <a:cs typeface="Times New Roman" pitchFamily="18" charset="0"/>
                          </a:rPr>
                          <m:t>𝑻𝑷</m:t>
                        </m:r>
                      </m:num>
                      <m:den>
                        <m:r>
                          <a:rPr lang="en-US" sz="1800" b="1" i="1">
                            <a:solidFill>
                              <a:schemeClr val="tx1"/>
                            </a:solidFill>
                            <a:latin typeface="Cambria Math"/>
                            <a:cs typeface="Times New Roman" pitchFamily="18" charset="0"/>
                          </a:rPr>
                          <m:t>𝑵</m:t>
                        </m:r>
                      </m:den>
                    </m:f>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ROC curves can only be used to assess classifiers that return some confidence score (or a </a:t>
                </a:r>
                <a:r>
                  <a:rPr lang="en-US" sz="1800" b="1" dirty="0">
                    <a:solidFill>
                      <a:schemeClr val="tx1"/>
                    </a:solidFill>
                    <a:latin typeface="Times New Roman" pitchFamily="18" charset="0"/>
                    <a:cs typeface="Times New Roman" pitchFamily="18" charset="0"/>
                  </a:rPr>
                  <a:t>probability</a:t>
                </a:r>
                <a:r>
                  <a:rPr lang="en-US" sz="1800" dirty="0">
                    <a:solidFill>
                      <a:schemeClr val="tx1"/>
                    </a:solidFill>
                    <a:latin typeface="Times New Roman" pitchFamily="18" charset="0"/>
                    <a:cs typeface="Times New Roman" pitchFamily="18" charset="0"/>
                  </a:rPr>
                  <a:t>) of prediction. For example, logistic regression, neural networks, and decision trees (and ensemble models based on decision trees) can be assessed using ROC curves.</a:t>
                </a:r>
              </a:p>
            </p:txBody>
          </p:sp>
        </mc:Choice>
        <mc:Fallback xmlns="">
          <p:sp>
            <p:nvSpPr>
              <p:cNvPr id="3" name="Subtitle 2">
                <a:extLst>
                  <a:ext uri="{FF2B5EF4-FFF2-40B4-BE49-F238E27FC236}">
                    <a16:creationId xmlns:a16="http://schemas.microsoft.com/office/drawing/2014/main" xmlns="" id="{670B861F-8BE8-E644-509D-391CCBCB7069}"/>
                  </a:ext>
                </a:extLst>
              </p:cNvPr>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263360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r>
              <a:rPr lang="en-US" sz="1800" dirty="0">
                <a:solidFill>
                  <a:schemeClr val="tx1"/>
                </a:solidFill>
                <a:latin typeface="Times New Roman" pitchFamily="18" charset="0"/>
                <a:cs typeface="Times New Roman" pitchFamily="18" charset="0"/>
              </a:rPr>
              <a:t>To draw a ROC curve, you first discretize the range of the confidence score. If this range for a model is [0,1], then you can discretize it like this: [0, 0.1, 0.2, 0.3, 0.4, 0.5, 0.6, 0.7, 0.8, 0.9, 1].</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Each discrete value is used as a prediction threshold to classify examples in the dataset. For instance, to compute TPR and FPR with a threshold of 0.7, the model generates a score for each example. If the score is 0.7 or higher, the example is classified as the positive class; otherwise, it is classified as the negative class.</a:t>
            </a:r>
          </a:p>
          <a:p>
            <a:pPr algn="just"/>
            <a:r>
              <a:rPr lang="en-US" sz="1800" dirty="0">
                <a:solidFill>
                  <a:schemeClr val="tx1"/>
                </a:solidFill>
                <a:latin typeface="Times New Roman" pitchFamily="18" charset="0"/>
                <a:cs typeface="Times New Roman" pitchFamily="18" charset="0"/>
              </a:rPr>
              <a:t>The higher the area under the ROC curve (AUC), the better the classifier. A classifier with an AUC </a:t>
            </a:r>
            <a:r>
              <a:rPr lang="en-US" sz="1800" dirty="0">
                <a:solidFill>
                  <a:srgbClr val="00B050"/>
                </a:solidFill>
                <a:latin typeface="Times New Roman" pitchFamily="18" charset="0"/>
                <a:cs typeface="Times New Roman" pitchFamily="18" charset="0"/>
              </a:rPr>
              <a:t>higher than 0.5</a:t>
            </a:r>
            <a:r>
              <a:rPr lang="en-US" sz="1800" dirty="0">
                <a:solidFill>
                  <a:schemeClr val="tx1"/>
                </a:solidFill>
                <a:latin typeface="Times New Roman" pitchFamily="18" charset="0"/>
                <a:cs typeface="Times New Roman" pitchFamily="18" charset="0"/>
              </a:rPr>
              <a:t> is better than a random classifier. If AUC is </a:t>
            </a:r>
            <a:r>
              <a:rPr lang="en-US" sz="1800" dirty="0">
                <a:solidFill>
                  <a:srgbClr val="00B050"/>
                </a:solidFill>
                <a:latin typeface="Times New Roman" pitchFamily="18" charset="0"/>
                <a:cs typeface="Times New Roman" pitchFamily="18" charset="0"/>
              </a:rPr>
              <a:t>lower than 0.5</a:t>
            </a:r>
            <a:r>
              <a:rPr lang="en-US" sz="1800" dirty="0">
                <a:solidFill>
                  <a:schemeClr val="tx1"/>
                </a:solidFill>
                <a:latin typeface="Times New Roman" pitchFamily="18" charset="0"/>
                <a:cs typeface="Times New Roman" pitchFamily="18" charset="0"/>
              </a:rPr>
              <a:t>, then something is wrong with your model. A perfect classifier would have an AUC of 1.</a:t>
            </a:r>
          </a:p>
        </p:txBody>
      </p:sp>
    </p:spTree>
    <p:extLst>
      <p:ext uri="{BB962C8B-B14F-4D97-AF65-F5344CB8AC3E}">
        <p14:creationId xmlns:p14="http://schemas.microsoft.com/office/powerpoint/2010/main" val="1891217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696200"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75140" y="6242446"/>
            <a:ext cx="4572000" cy="307777"/>
          </a:xfrm>
          <a:prstGeom prst="rect">
            <a:avLst/>
          </a:prstGeom>
        </p:spPr>
        <p:txBody>
          <a:bodyPr>
            <a:spAutoFit/>
          </a:bodyPr>
          <a:lstStyle/>
          <a:p>
            <a:r>
              <a:rPr lang="en-US" sz="1400" dirty="0">
                <a:solidFill>
                  <a:schemeClr val="bg1">
                    <a:lumMod val="75000"/>
                  </a:schemeClr>
                </a:solidFill>
              </a:rPr>
              <a:t>https://developers.google.com/machine-learning/</a:t>
            </a:r>
          </a:p>
        </p:txBody>
      </p:sp>
    </p:spTree>
    <p:extLst>
      <p:ext uri="{BB962C8B-B14F-4D97-AF65-F5344CB8AC3E}">
        <p14:creationId xmlns:p14="http://schemas.microsoft.com/office/powerpoint/2010/main" val="2661575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2240" y="1905000"/>
            <a:ext cx="7668119"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918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500" y="1905000"/>
            <a:ext cx="7487598"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487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500" y="1934624"/>
            <a:ext cx="7487598" cy="407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7623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500" y="1934903"/>
            <a:ext cx="7487598" cy="407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69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Types of Ensemble Learning Techniques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Bagging (Bootstrap Aggregating)</a:t>
            </a:r>
          </a:p>
        </p:txBody>
      </p:sp>
      <p:sp>
        <p:nvSpPr>
          <p:cNvPr id="6" name="Rectangle 5"/>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pic>
        <p:nvPicPr>
          <p:cNvPr id="29700" name="Picture 4" descr="Bagging process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4767" y="1905000"/>
            <a:ext cx="7042150" cy="418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220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500" y="1936641"/>
            <a:ext cx="7487598"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231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2092" y="1936641"/>
            <a:ext cx="7468414"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63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6441" y="1936641"/>
            <a:ext cx="7439715"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728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6441" y="1954009"/>
            <a:ext cx="7439715" cy="403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833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6636" y="1954009"/>
            <a:ext cx="7399325" cy="403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981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Area under the ROC Curve (AUC)</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6636" y="1987919"/>
            <a:ext cx="7399325" cy="396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652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fontScale="92500" lnSpcReduction="10000"/>
          </a:bodyPr>
          <a:lstStyle/>
          <a:p>
            <a:pPr algn="just"/>
            <a:r>
              <a:rPr lang="en-US" sz="1800" b="1" dirty="0">
                <a:solidFill>
                  <a:schemeClr val="tx1"/>
                </a:solidFill>
                <a:latin typeface="Times New Roman" pitchFamily="18" charset="0"/>
                <a:cs typeface="Times New Roman" pitchFamily="18" charset="0"/>
              </a:rPr>
              <a:t>Training Loss</a:t>
            </a:r>
          </a:p>
          <a:p>
            <a:pPr algn="just"/>
            <a:r>
              <a:rPr lang="en-US" sz="1800" dirty="0">
                <a:solidFill>
                  <a:schemeClr val="tx1"/>
                </a:solidFill>
                <a:latin typeface="Times New Roman" pitchFamily="18" charset="0"/>
                <a:cs typeface="Times New Roman" pitchFamily="18" charset="0"/>
              </a:rPr>
              <a:t>Training Loss is a key metric in machine learning that quantifies the error made by a model </a:t>
            </a:r>
            <a:r>
              <a:rPr lang="en-US" sz="1800" dirty="0">
                <a:solidFill>
                  <a:srgbClr val="00B050"/>
                </a:solidFill>
                <a:latin typeface="Times New Roman" pitchFamily="18" charset="0"/>
                <a:cs typeface="Times New Roman" pitchFamily="18" charset="0"/>
              </a:rPr>
              <a:t>on the training dataset</a:t>
            </a:r>
            <a:r>
              <a:rPr lang="en-US" sz="1800" dirty="0">
                <a:solidFill>
                  <a:schemeClr val="tx1"/>
                </a:solidFill>
                <a:latin typeface="Times New Roman" pitchFamily="18" charset="0"/>
                <a:cs typeface="Times New Roman" pitchFamily="18" charset="0"/>
              </a:rPr>
              <a:t>. It indicates how well the model is learning from the training data and reflects the difference between the model’s predictions and the actual values for each example.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How Training Loss Works:</a:t>
            </a:r>
          </a:p>
          <a:p>
            <a:pPr algn="just"/>
            <a:r>
              <a:rPr lang="en-US" sz="1800" b="1" dirty="0">
                <a:solidFill>
                  <a:schemeClr val="tx1"/>
                </a:solidFill>
                <a:latin typeface="Times New Roman" pitchFamily="18" charset="0"/>
                <a:cs typeface="Times New Roman" pitchFamily="18" charset="0"/>
              </a:rPr>
              <a:t>Initial Calculation: </a:t>
            </a:r>
            <a:r>
              <a:rPr lang="en-US" sz="1800" dirty="0">
                <a:solidFill>
                  <a:schemeClr val="tx1"/>
                </a:solidFill>
                <a:latin typeface="Times New Roman" pitchFamily="18" charset="0"/>
                <a:cs typeface="Times New Roman" pitchFamily="18" charset="0"/>
              </a:rPr>
              <a:t>During training, after each pass of the model on the training data (forward pass), the difference between the predicted outputs and actual labels is measured using a loss function (e.g., </a:t>
            </a:r>
            <a:r>
              <a:rPr lang="en-US" sz="1800" dirty="0">
                <a:solidFill>
                  <a:srgbClr val="00B050"/>
                </a:solidFill>
                <a:latin typeface="Times New Roman" pitchFamily="18" charset="0"/>
                <a:cs typeface="Times New Roman" pitchFamily="18" charset="0"/>
              </a:rPr>
              <a:t>mean squared error </a:t>
            </a:r>
            <a:r>
              <a:rPr lang="en-US" sz="1800" dirty="0">
                <a:solidFill>
                  <a:schemeClr val="tx1"/>
                </a:solidFill>
                <a:latin typeface="Times New Roman" pitchFamily="18" charset="0"/>
                <a:cs typeface="Times New Roman" pitchFamily="18" charset="0"/>
              </a:rPr>
              <a:t>for regression or </a:t>
            </a:r>
            <a:r>
              <a:rPr lang="en-US" sz="1800" dirty="0">
                <a:solidFill>
                  <a:srgbClr val="00B050"/>
                </a:solidFill>
                <a:latin typeface="Times New Roman" pitchFamily="18" charset="0"/>
                <a:cs typeface="Times New Roman" pitchFamily="18" charset="0"/>
              </a:rPr>
              <a:t>cross-entropy</a:t>
            </a:r>
            <a:r>
              <a:rPr lang="en-US" sz="1800" dirty="0">
                <a:solidFill>
                  <a:schemeClr val="tx1"/>
                </a:solidFill>
                <a:latin typeface="Times New Roman" pitchFamily="18" charset="0"/>
                <a:cs typeface="Times New Roman" pitchFamily="18" charset="0"/>
              </a:rPr>
              <a:t> for classification).</a:t>
            </a:r>
          </a:p>
          <a:p>
            <a:pPr algn="just"/>
            <a:r>
              <a:rPr lang="en-US" sz="1800" b="1" dirty="0">
                <a:solidFill>
                  <a:schemeClr val="tx1"/>
                </a:solidFill>
                <a:latin typeface="Times New Roman" pitchFamily="18" charset="0"/>
                <a:cs typeface="Times New Roman" pitchFamily="18" charset="0"/>
              </a:rPr>
              <a:t>Optimization:</a:t>
            </a:r>
            <a:r>
              <a:rPr lang="en-US" sz="1800" dirty="0">
                <a:solidFill>
                  <a:schemeClr val="tx1"/>
                </a:solidFill>
                <a:latin typeface="Times New Roman" pitchFamily="18" charset="0"/>
                <a:cs typeface="Times New Roman" pitchFamily="18" charset="0"/>
              </a:rPr>
              <a:t> This training loss is used by the optimization algorithm (e.g., </a:t>
            </a:r>
            <a:r>
              <a:rPr lang="en-US" sz="1800" dirty="0">
                <a:solidFill>
                  <a:srgbClr val="00B050"/>
                </a:solidFill>
                <a:latin typeface="Times New Roman" pitchFamily="18" charset="0"/>
                <a:cs typeface="Times New Roman" pitchFamily="18" charset="0"/>
              </a:rPr>
              <a:t>gradient descent</a:t>
            </a:r>
            <a:r>
              <a:rPr lang="en-US" sz="1800" dirty="0">
                <a:solidFill>
                  <a:schemeClr val="tx1"/>
                </a:solidFill>
                <a:latin typeface="Times New Roman" pitchFamily="18" charset="0"/>
                <a:cs typeface="Times New Roman" pitchFamily="18" charset="0"/>
              </a:rPr>
              <a:t>) to adjust the model’s parameters (weights and biases) to reduce this error.</a:t>
            </a:r>
          </a:p>
          <a:p>
            <a:pPr algn="just"/>
            <a:r>
              <a:rPr lang="en-US" sz="1800" b="1" dirty="0">
                <a:solidFill>
                  <a:schemeClr val="tx1"/>
                </a:solidFill>
                <a:latin typeface="Times New Roman" pitchFamily="18" charset="0"/>
                <a:cs typeface="Times New Roman" pitchFamily="18" charset="0"/>
              </a:rPr>
              <a:t>Expected Trend: </a:t>
            </a:r>
            <a:r>
              <a:rPr lang="en-US" sz="1800" dirty="0">
                <a:solidFill>
                  <a:schemeClr val="tx1"/>
                </a:solidFill>
                <a:latin typeface="Times New Roman" pitchFamily="18" charset="0"/>
                <a:cs typeface="Times New Roman" pitchFamily="18" charset="0"/>
              </a:rPr>
              <a:t>Ideally, training loss </a:t>
            </a:r>
            <a:r>
              <a:rPr lang="en-US" sz="1800" dirty="0">
                <a:solidFill>
                  <a:srgbClr val="00B050"/>
                </a:solidFill>
                <a:latin typeface="Times New Roman" pitchFamily="18" charset="0"/>
                <a:cs typeface="Times New Roman" pitchFamily="18" charset="0"/>
              </a:rPr>
              <a:t>decreases over time</a:t>
            </a:r>
            <a:r>
              <a:rPr lang="en-US" sz="1800" dirty="0">
                <a:solidFill>
                  <a:schemeClr val="tx1"/>
                </a:solidFill>
                <a:latin typeface="Times New Roman" pitchFamily="18" charset="0"/>
                <a:cs typeface="Times New Roman" pitchFamily="18" charset="0"/>
              </a:rPr>
              <a:t>, indicating the model is learning patterns in the data.</a:t>
            </a:r>
          </a:p>
        </p:txBody>
      </p:sp>
    </p:spTree>
    <p:extLst>
      <p:ext uri="{BB962C8B-B14F-4D97-AF65-F5344CB8AC3E}">
        <p14:creationId xmlns:p14="http://schemas.microsoft.com/office/powerpoint/2010/main" val="3975862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Performance Measure in Classification</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Importance of Training Loss</a:t>
            </a:r>
          </a:p>
          <a:p>
            <a:pPr algn="just"/>
            <a:r>
              <a:rPr lang="en-US" sz="1800" b="1" dirty="0">
                <a:solidFill>
                  <a:schemeClr val="tx1"/>
                </a:solidFill>
                <a:latin typeface="Times New Roman" pitchFamily="18" charset="0"/>
                <a:cs typeface="Times New Roman" pitchFamily="18" charset="0"/>
              </a:rPr>
              <a:t>Model Feedback: </a:t>
            </a:r>
          </a:p>
          <a:p>
            <a:pPr algn="just"/>
            <a:r>
              <a:rPr lang="en-US" sz="1800" dirty="0">
                <a:solidFill>
                  <a:schemeClr val="tx1"/>
                </a:solidFill>
                <a:latin typeface="Times New Roman" pitchFamily="18" charset="0"/>
                <a:cs typeface="Times New Roman" pitchFamily="18" charset="0"/>
              </a:rPr>
              <a:t>Training loss gives immediate feedback on whether the model is improving with each training step.</a:t>
            </a:r>
          </a:p>
          <a:p>
            <a:pPr algn="just"/>
            <a:endParaRPr lang="en-US" sz="1800" dirty="0">
              <a:solidFill>
                <a:schemeClr val="tx1"/>
              </a:solidFill>
              <a:latin typeface="Times New Roman" pitchFamily="18" charset="0"/>
              <a:cs typeface="Times New Roman" pitchFamily="18" charset="0"/>
            </a:endParaRPr>
          </a:p>
          <a:p>
            <a:pPr algn="just"/>
            <a:r>
              <a:rPr lang="en-US" sz="1800" b="1" dirty="0" err="1">
                <a:solidFill>
                  <a:schemeClr val="tx1"/>
                </a:solidFill>
                <a:latin typeface="Times New Roman" pitchFamily="18" charset="0"/>
                <a:cs typeface="Times New Roman" pitchFamily="18" charset="0"/>
              </a:rPr>
              <a:t>Overfitting</a:t>
            </a:r>
            <a:r>
              <a:rPr lang="en-US" sz="1800" b="1" dirty="0">
                <a:solidFill>
                  <a:schemeClr val="tx1"/>
                </a:solidFill>
                <a:latin typeface="Times New Roman" pitchFamily="18" charset="0"/>
                <a:cs typeface="Times New Roman" pitchFamily="18" charset="0"/>
              </a:rPr>
              <a:t> and </a:t>
            </a:r>
            <a:r>
              <a:rPr lang="en-US" sz="1800" b="1" dirty="0" err="1">
                <a:solidFill>
                  <a:schemeClr val="tx1"/>
                </a:solidFill>
                <a:latin typeface="Times New Roman" pitchFamily="18" charset="0"/>
                <a:cs typeface="Times New Roman" pitchFamily="18" charset="0"/>
              </a:rPr>
              <a:t>Underfitting</a:t>
            </a:r>
            <a:r>
              <a:rPr lang="en-US" sz="1800" b="1"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Low training loss means the model fits the training data well. However, if </a:t>
            </a:r>
            <a:r>
              <a:rPr lang="en-US" sz="1800" dirty="0">
                <a:solidFill>
                  <a:srgbClr val="00B050"/>
                </a:solidFill>
                <a:latin typeface="Times New Roman" pitchFamily="18" charset="0"/>
                <a:cs typeface="Times New Roman" pitchFamily="18" charset="0"/>
              </a:rPr>
              <a:t>training loss</a:t>
            </a:r>
            <a:r>
              <a:rPr lang="en-US" sz="1800" dirty="0">
                <a:solidFill>
                  <a:schemeClr val="tx1"/>
                </a:solidFill>
                <a:latin typeface="Times New Roman" pitchFamily="18" charset="0"/>
                <a:cs typeface="Times New Roman" pitchFamily="18" charset="0"/>
              </a:rPr>
              <a:t> is low but </a:t>
            </a:r>
            <a:r>
              <a:rPr lang="en-US" sz="1800" dirty="0">
                <a:solidFill>
                  <a:srgbClr val="00B050"/>
                </a:solidFill>
                <a:latin typeface="Times New Roman" pitchFamily="18" charset="0"/>
                <a:cs typeface="Times New Roman" pitchFamily="18" charset="0"/>
              </a:rPr>
              <a:t>validation loss </a:t>
            </a:r>
            <a:r>
              <a:rPr lang="en-US" sz="1800" dirty="0">
                <a:solidFill>
                  <a:schemeClr val="tx1"/>
                </a:solidFill>
                <a:latin typeface="Times New Roman" pitchFamily="18" charset="0"/>
                <a:cs typeface="Times New Roman" pitchFamily="18" charset="0"/>
              </a:rPr>
              <a:t>is high, this signals </a:t>
            </a:r>
            <a:r>
              <a:rPr lang="en-US" sz="1800" dirty="0" err="1">
                <a:solidFill>
                  <a:schemeClr val="tx1"/>
                </a:solidFill>
                <a:latin typeface="Times New Roman" pitchFamily="18" charset="0"/>
                <a:cs typeface="Times New Roman" pitchFamily="18" charset="0"/>
              </a:rPr>
              <a:t>overfitting</a:t>
            </a:r>
            <a:r>
              <a:rPr lang="en-US" sz="1800" dirty="0">
                <a:solidFill>
                  <a:schemeClr val="tx1"/>
                </a:solidFill>
                <a:latin typeface="Times New Roman" pitchFamily="18" charset="0"/>
                <a:cs typeface="Times New Roman" pitchFamily="18" charset="0"/>
              </a:rPr>
              <a:t> (the model is not generalizing well to new data).</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Types of Loss Functions:</a:t>
            </a:r>
          </a:p>
          <a:p>
            <a:pPr algn="just"/>
            <a:r>
              <a:rPr lang="en-US" sz="1800" dirty="0">
                <a:solidFill>
                  <a:schemeClr val="tx1"/>
                </a:solidFill>
                <a:latin typeface="Times New Roman" pitchFamily="18" charset="0"/>
                <a:cs typeface="Times New Roman" pitchFamily="18" charset="0"/>
              </a:rPr>
              <a:t>Mean Squared Error (MSE): Common for regression tasks.</a:t>
            </a:r>
          </a:p>
          <a:p>
            <a:pPr algn="just"/>
            <a:r>
              <a:rPr lang="en-US" sz="1800" dirty="0">
                <a:solidFill>
                  <a:schemeClr val="tx1"/>
                </a:solidFill>
                <a:latin typeface="Times New Roman" pitchFamily="18" charset="0"/>
                <a:cs typeface="Times New Roman" pitchFamily="18" charset="0"/>
              </a:rPr>
              <a:t>Cross-Entropy Loss: Common in classification tasks.</a:t>
            </a:r>
          </a:p>
          <a:p>
            <a:pPr algn="just"/>
            <a:r>
              <a:rPr lang="en-US" sz="1800" dirty="0">
                <a:solidFill>
                  <a:schemeClr val="tx1"/>
                </a:solidFill>
                <a:latin typeface="Times New Roman" pitchFamily="18" charset="0"/>
                <a:cs typeface="Times New Roman" pitchFamily="18" charset="0"/>
              </a:rPr>
              <a:t>Hinge Loss: Often used for support vector machines.</a:t>
            </a:r>
          </a:p>
        </p:txBody>
      </p:sp>
    </p:spTree>
    <p:extLst>
      <p:ext uri="{BB962C8B-B14F-4D97-AF65-F5344CB8AC3E}">
        <p14:creationId xmlns:p14="http://schemas.microsoft.com/office/powerpoint/2010/main" val="204033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Hyper-parameter vs. parameter</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Hyper-parameter vs. parameter</a:t>
            </a:r>
          </a:p>
          <a:p>
            <a:pPr algn="just"/>
            <a:r>
              <a:rPr lang="en-US" sz="1800" dirty="0">
                <a:solidFill>
                  <a:schemeClr val="tx1"/>
                </a:solidFill>
                <a:latin typeface="Times New Roman" pitchFamily="18" charset="0"/>
                <a:cs typeface="Times New Roman" pitchFamily="18" charset="0"/>
              </a:rPr>
              <a:t>In machine learning, parameters and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are two distinct types of settings within a model, each impacting how the model learns and performs.</a:t>
            </a:r>
          </a:p>
          <a:p>
            <a:pPr algn="just"/>
            <a:r>
              <a:rPr lang="en-US" sz="1800" b="1" dirty="0">
                <a:solidFill>
                  <a:schemeClr val="tx1"/>
                </a:solidFill>
                <a:latin typeface="Times New Roman" pitchFamily="18" charset="0"/>
                <a:cs typeface="Times New Roman" pitchFamily="18" charset="0"/>
              </a:rPr>
              <a:t>Parameters</a:t>
            </a:r>
          </a:p>
          <a:p>
            <a:pPr algn="just"/>
            <a:r>
              <a:rPr lang="en-US" sz="1800" b="1" dirty="0">
                <a:solidFill>
                  <a:schemeClr val="tx1"/>
                </a:solidFill>
                <a:latin typeface="Times New Roman" pitchFamily="18" charset="0"/>
                <a:cs typeface="Times New Roman" pitchFamily="18" charset="0"/>
              </a:rPr>
              <a:t>Definition:</a:t>
            </a:r>
            <a:r>
              <a:rPr lang="en-US" sz="1800" dirty="0">
                <a:solidFill>
                  <a:schemeClr val="tx1"/>
                </a:solidFill>
                <a:latin typeface="Times New Roman" pitchFamily="18" charset="0"/>
                <a:cs typeface="Times New Roman" pitchFamily="18" charset="0"/>
              </a:rPr>
              <a:t> Parameters are internal values learned from the training data. They are adjusted during training and are used directly by the model to make predictions.</a:t>
            </a:r>
          </a:p>
          <a:p>
            <a:pPr algn="just"/>
            <a:r>
              <a:rPr lang="en-US" sz="1800" b="1" dirty="0">
                <a:solidFill>
                  <a:schemeClr val="tx1"/>
                </a:solidFill>
                <a:latin typeface="Times New Roman" pitchFamily="18" charset="0"/>
                <a:cs typeface="Times New Roman" pitchFamily="18" charset="0"/>
              </a:rPr>
              <a:t>Examples:</a:t>
            </a:r>
            <a:r>
              <a:rPr lang="en-US" sz="1800" dirty="0">
                <a:solidFill>
                  <a:schemeClr val="tx1"/>
                </a:solidFill>
                <a:latin typeface="Times New Roman" pitchFamily="18" charset="0"/>
                <a:cs typeface="Times New Roman" pitchFamily="18" charset="0"/>
              </a:rPr>
              <a:t> In a linear regression model, parameters are the coefficients (</a:t>
            </a:r>
            <a:r>
              <a:rPr lang="en-US" sz="1800" dirty="0">
                <a:solidFill>
                  <a:srgbClr val="00B050"/>
                </a:solidFill>
                <a:latin typeface="Times New Roman" pitchFamily="18" charset="0"/>
                <a:cs typeface="Times New Roman" pitchFamily="18" charset="0"/>
              </a:rPr>
              <a:t>slopes</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intercepts</a:t>
            </a:r>
            <a:r>
              <a:rPr lang="en-US" sz="1800" dirty="0">
                <a:solidFill>
                  <a:schemeClr val="tx1"/>
                </a:solidFill>
                <a:latin typeface="Times New Roman" pitchFamily="18" charset="0"/>
                <a:cs typeface="Times New Roman" pitchFamily="18" charset="0"/>
              </a:rPr>
              <a:t>; in a neural network, parameters are the </a:t>
            </a:r>
            <a:r>
              <a:rPr lang="en-US" sz="1800" dirty="0">
                <a:solidFill>
                  <a:srgbClr val="00B050"/>
                </a:solidFill>
                <a:latin typeface="Times New Roman" pitchFamily="18" charset="0"/>
                <a:cs typeface="Times New Roman" pitchFamily="18" charset="0"/>
              </a:rPr>
              <a:t>weights</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biases</a:t>
            </a:r>
            <a:r>
              <a:rPr lang="en-US" sz="1800" dirty="0">
                <a:solidFill>
                  <a:schemeClr val="tx1"/>
                </a:solidFill>
                <a:latin typeface="Times New Roman" pitchFamily="18" charset="0"/>
                <a:cs typeface="Times New Roman" pitchFamily="18" charset="0"/>
              </a:rPr>
              <a:t>.</a:t>
            </a:r>
          </a:p>
          <a:p>
            <a:pPr algn="just"/>
            <a:r>
              <a:rPr lang="en-US" sz="1800" b="1" dirty="0">
                <a:solidFill>
                  <a:schemeClr val="tx1"/>
                </a:solidFill>
                <a:latin typeface="Times New Roman" pitchFamily="18" charset="0"/>
                <a:cs typeface="Times New Roman" pitchFamily="18" charset="0"/>
              </a:rPr>
              <a:t>Purpose:</a:t>
            </a:r>
            <a:r>
              <a:rPr lang="en-US" sz="1800" dirty="0">
                <a:solidFill>
                  <a:schemeClr val="tx1"/>
                </a:solidFill>
                <a:latin typeface="Times New Roman" pitchFamily="18" charset="0"/>
                <a:cs typeface="Times New Roman" pitchFamily="18" charset="0"/>
              </a:rPr>
              <a:t> Parameters capture the relationships in the data and define the model's mapping from input to output.</a:t>
            </a:r>
          </a:p>
          <a:p>
            <a:pPr algn="just"/>
            <a:r>
              <a:rPr lang="en-US" sz="1800" b="1" dirty="0">
                <a:solidFill>
                  <a:schemeClr val="tx1"/>
                </a:solidFill>
                <a:latin typeface="Times New Roman" pitchFamily="18" charset="0"/>
                <a:cs typeface="Times New Roman" pitchFamily="18" charset="0"/>
              </a:rPr>
              <a:t>Tuning:</a:t>
            </a:r>
            <a:r>
              <a:rPr lang="en-US" sz="1800" dirty="0">
                <a:solidFill>
                  <a:schemeClr val="tx1"/>
                </a:solidFill>
                <a:latin typeface="Times New Roman" pitchFamily="18" charset="0"/>
                <a:cs typeface="Times New Roman" pitchFamily="18" charset="0"/>
              </a:rPr>
              <a:t> These are </a:t>
            </a:r>
            <a:r>
              <a:rPr lang="en-US" sz="1800" dirty="0">
                <a:solidFill>
                  <a:srgbClr val="00B050"/>
                </a:solidFill>
                <a:latin typeface="Times New Roman" pitchFamily="18" charset="0"/>
                <a:cs typeface="Times New Roman" pitchFamily="18" charset="0"/>
              </a:rPr>
              <a:t>not manually set</a:t>
            </a:r>
            <a:r>
              <a:rPr lang="en-US" sz="1800" dirty="0">
                <a:solidFill>
                  <a:schemeClr val="tx1"/>
                </a:solidFill>
                <a:latin typeface="Times New Roman" pitchFamily="18" charset="0"/>
                <a:cs typeface="Times New Roman" pitchFamily="18" charset="0"/>
              </a:rPr>
              <a:t>; they are optimized automatically by the model's learning algorithm.</a:t>
            </a:r>
          </a:p>
        </p:txBody>
      </p:sp>
    </p:spTree>
    <p:extLst>
      <p:ext uri="{BB962C8B-B14F-4D97-AF65-F5344CB8AC3E}">
        <p14:creationId xmlns:p14="http://schemas.microsoft.com/office/powerpoint/2010/main" val="2840050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Hyper-parameter vs. parameter</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fontScale="92500"/>
          </a:bodyPr>
          <a:lstStyle/>
          <a:p>
            <a:pPr algn="just"/>
            <a:r>
              <a:rPr lang="en-US" sz="1800" b="1" dirty="0" err="1">
                <a:solidFill>
                  <a:schemeClr val="tx1"/>
                </a:solidFill>
                <a:latin typeface="Times New Roman" pitchFamily="18" charset="0"/>
                <a:cs typeface="Times New Roman" pitchFamily="18" charset="0"/>
              </a:rPr>
              <a:t>Hyperparameters</a:t>
            </a:r>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Definition: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are settings chosen before the training process starts, influencing how the model learns. They are </a:t>
            </a:r>
            <a:r>
              <a:rPr lang="en-US" sz="1800" dirty="0">
                <a:solidFill>
                  <a:srgbClr val="00B050"/>
                </a:solidFill>
                <a:latin typeface="Times New Roman" pitchFamily="18" charset="0"/>
                <a:cs typeface="Times New Roman" pitchFamily="18" charset="0"/>
              </a:rPr>
              <a:t>not learned from the data </a:t>
            </a:r>
            <a:r>
              <a:rPr lang="en-US" sz="1800" dirty="0">
                <a:solidFill>
                  <a:schemeClr val="tx1"/>
                </a:solidFill>
                <a:latin typeface="Times New Roman" pitchFamily="18" charset="0"/>
                <a:cs typeface="Times New Roman" pitchFamily="18" charset="0"/>
              </a:rPr>
              <a:t>and must be specified by the user.</a:t>
            </a:r>
          </a:p>
          <a:p>
            <a:pPr algn="just"/>
            <a:r>
              <a:rPr lang="en-US" sz="1800" b="1" dirty="0">
                <a:solidFill>
                  <a:schemeClr val="tx1"/>
                </a:solidFill>
                <a:latin typeface="Times New Roman" pitchFamily="18" charset="0"/>
                <a:cs typeface="Times New Roman" pitchFamily="18" charset="0"/>
              </a:rPr>
              <a:t>Examples: </a:t>
            </a:r>
            <a:r>
              <a:rPr lang="en-US" sz="1800" dirty="0">
                <a:solidFill>
                  <a:schemeClr val="tx1"/>
                </a:solidFill>
                <a:latin typeface="Times New Roman" pitchFamily="18" charset="0"/>
                <a:cs typeface="Times New Roman" pitchFamily="18" charset="0"/>
              </a:rPr>
              <a:t>In a neural network, the </a:t>
            </a:r>
            <a:r>
              <a:rPr lang="en-US" sz="1800" dirty="0">
                <a:solidFill>
                  <a:srgbClr val="00B050"/>
                </a:solidFill>
                <a:latin typeface="Times New Roman" pitchFamily="18" charset="0"/>
                <a:cs typeface="Times New Roman" pitchFamily="18" charset="0"/>
              </a:rPr>
              <a:t>learning rate, number of hidden layers, and batch size</a:t>
            </a:r>
            <a:r>
              <a:rPr lang="en-US" sz="1800" dirty="0">
                <a:solidFill>
                  <a:schemeClr val="tx1"/>
                </a:solidFill>
                <a:latin typeface="Times New Roman" pitchFamily="18" charset="0"/>
                <a:cs typeface="Times New Roman" pitchFamily="18" charset="0"/>
              </a:rPr>
              <a:t> are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for a decision tree, the </a:t>
            </a:r>
            <a:r>
              <a:rPr lang="en-US" sz="1800" dirty="0">
                <a:solidFill>
                  <a:srgbClr val="00B050"/>
                </a:solidFill>
                <a:latin typeface="Times New Roman" pitchFamily="18" charset="0"/>
                <a:cs typeface="Times New Roman" pitchFamily="18" charset="0"/>
              </a:rPr>
              <a:t>maximum depth and minimum samples per leaf</a:t>
            </a:r>
            <a:r>
              <a:rPr lang="en-US" sz="1800" dirty="0">
                <a:solidFill>
                  <a:schemeClr val="tx1"/>
                </a:solidFill>
                <a:latin typeface="Times New Roman" pitchFamily="18" charset="0"/>
                <a:cs typeface="Times New Roman" pitchFamily="18" charset="0"/>
              </a:rPr>
              <a:t> are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a:t>
            </a:r>
          </a:p>
          <a:p>
            <a:pPr algn="just"/>
            <a:r>
              <a:rPr lang="en-US" sz="1800" b="1" dirty="0">
                <a:solidFill>
                  <a:schemeClr val="tx1"/>
                </a:solidFill>
                <a:latin typeface="Times New Roman" pitchFamily="18" charset="0"/>
                <a:cs typeface="Times New Roman" pitchFamily="18" charset="0"/>
              </a:rPr>
              <a:t>Purpose: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control the model's complexity and learning process, impacting both training efficiency and performance.</a:t>
            </a:r>
          </a:p>
          <a:p>
            <a:pPr algn="just"/>
            <a:r>
              <a:rPr lang="en-US" sz="1800" b="1" dirty="0">
                <a:solidFill>
                  <a:schemeClr val="tx1"/>
                </a:solidFill>
                <a:latin typeface="Times New Roman" pitchFamily="18" charset="0"/>
                <a:cs typeface="Times New Roman" pitchFamily="18" charset="0"/>
              </a:rPr>
              <a:t>Tuning: </a:t>
            </a:r>
            <a:r>
              <a:rPr lang="en-US" sz="1800" dirty="0">
                <a:solidFill>
                  <a:schemeClr val="tx1"/>
                </a:solidFill>
                <a:latin typeface="Times New Roman" pitchFamily="18" charset="0"/>
                <a:cs typeface="Times New Roman" pitchFamily="18" charset="0"/>
              </a:rPr>
              <a:t>They are </a:t>
            </a:r>
            <a:r>
              <a:rPr lang="en-US" sz="1800" dirty="0">
                <a:solidFill>
                  <a:srgbClr val="00B050"/>
                </a:solidFill>
                <a:latin typeface="Times New Roman" pitchFamily="18" charset="0"/>
                <a:cs typeface="Times New Roman" pitchFamily="18" charset="0"/>
              </a:rPr>
              <a:t>set manually </a:t>
            </a:r>
            <a:r>
              <a:rPr lang="en-US" sz="1800" dirty="0">
                <a:solidFill>
                  <a:schemeClr val="tx1"/>
                </a:solidFill>
                <a:latin typeface="Times New Roman" pitchFamily="18" charset="0"/>
                <a:cs typeface="Times New Roman" pitchFamily="18" charset="0"/>
              </a:rPr>
              <a:t>and often optimized through methods like </a:t>
            </a:r>
            <a:r>
              <a:rPr lang="en-US" sz="1800" dirty="0">
                <a:solidFill>
                  <a:srgbClr val="00B050"/>
                </a:solidFill>
                <a:latin typeface="Times New Roman" pitchFamily="18" charset="0"/>
                <a:cs typeface="Times New Roman" pitchFamily="18" charset="0"/>
              </a:rPr>
              <a:t>grid search or random search</a:t>
            </a:r>
            <a:r>
              <a:rPr lang="en-US" sz="1800" dirty="0">
                <a:solidFill>
                  <a:schemeClr val="tx1"/>
                </a:solidFill>
                <a:latin typeface="Times New Roman" pitchFamily="18" charset="0"/>
                <a:cs typeface="Times New Roman" pitchFamily="18" charset="0"/>
              </a:rPr>
              <a:t>.</a:t>
            </a:r>
          </a:p>
          <a:p>
            <a:pPr algn="just"/>
            <a:r>
              <a:rPr lang="en-US" sz="1800" b="1" dirty="0">
                <a:solidFill>
                  <a:schemeClr val="tx1"/>
                </a:solidFill>
                <a:latin typeface="Times New Roman" pitchFamily="18" charset="0"/>
                <a:cs typeface="Times New Roman" pitchFamily="18" charset="0"/>
              </a:rPr>
              <a:t>Key Differences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Parameters are learned from data, while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are set before training.</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Parameters are automatically adjusted during training;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require manual tuning.</a:t>
            </a:r>
          </a:p>
        </p:txBody>
      </p:sp>
    </p:spTree>
    <p:extLst>
      <p:ext uri="{BB962C8B-B14F-4D97-AF65-F5344CB8AC3E}">
        <p14:creationId xmlns:p14="http://schemas.microsoft.com/office/powerpoint/2010/main" val="257556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Types of Ensemble Learning Techniques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Boosting</a:t>
            </a:r>
          </a:p>
          <a:p>
            <a:pPr algn="just"/>
            <a:r>
              <a:rPr lang="en-US" sz="1800" dirty="0">
                <a:solidFill>
                  <a:schemeClr val="tx1"/>
                </a:solidFill>
                <a:latin typeface="Times New Roman" pitchFamily="18" charset="0"/>
                <a:cs typeface="Times New Roman" pitchFamily="18" charset="0"/>
              </a:rPr>
              <a:t>Boosting </a:t>
            </a:r>
            <a:r>
              <a:rPr lang="en-US" sz="1800" b="1" dirty="0">
                <a:solidFill>
                  <a:schemeClr val="tx1"/>
                </a:solidFill>
                <a:latin typeface="Times New Roman" pitchFamily="18" charset="0"/>
                <a:cs typeface="Times New Roman" pitchFamily="18" charset="0"/>
              </a:rPr>
              <a:t>sequentially</a:t>
            </a:r>
            <a:r>
              <a:rPr lang="en-US" sz="1800" dirty="0">
                <a:solidFill>
                  <a:schemeClr val="tx1"/>
                </a:solidFill>
                <a:latin typeface="Times New Roman" pitchFamily="18" charset="0"/>
                <a:cs typeface="Times New Roman" pitchFamily="18" charset="0"/>
              </a:rPr>
              <a:t> builds models, with each new model focusing on correcting the errors of the previous one.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Each model is </a:t>
            </a:r>
            <a:r>
              <a:rPr lang="en-US" sz="1800" b="1" dirty="0">
                <a:solidFill>
                  <a:schemeClr val="tx1"/>
                </a:solidFill>
                <a:latin typeface="Times New Roman" pitchFamily="18" charset="0"/>
                <a:cs typeface="Times New Roman" pitchFamily="18" charset="0"/>
              </a:rPr>
              <a:t>weighted</a:t>
            </a:r>
            <a:r>
              <a:rPr lang="en-US" sz="1800" dirty="0">
                <a:solidFill>
                  <a:schemeClr val="tx1"/>
                </a:solidFill>
                <a:latin typeface="Times New Roman" pitchFamily="18" charset="0"/>
                <a:cs typeface="Times New Roman" pitchFamily="18" charset="0"/>
              </a:rPr>
              <a:t> based on its accuracy, and more focus is given to incorrectly classified data points.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Boosting improves model performance and reduces bias.</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Examples: </a:t>
            </a:r>
            <a:r>
              <a:rPr lang="en-US" sz="1800" dirty="0" err="1">
                <a:solidFill>
                  <a:schemeClr val="tx1"/>
                </a:solidFill>
                <a:latin typeface="Times New Roman" pitchFamily="18" charset="0"/>
                <a:cs typeface="Times New Roman" pitchFamily="18" charset="0"/>
              </a:rPr>
              <a:t>AdaBoost</a:t>
            </a:r>
            <a:r>
              <a:rPr lang="en-US" sz="1800" dirty="0">
                <a:solidFill>
                  <a:schemeClr val="tx1"/>
                </a:solidFill>
                <a:latin typeface="Times New Roman" pitchFamily="18" charset="0"/>
                <a:cs typeface="Times New Roman" pitchFamily="18" charset="0"/>
              </a:rPr>
              <a:t>, Gradient Boosting, and </a:t>
            </a:r>
            <a:r>
              <a:rPr lang="en-US" sz="1800" dirty="0" err="1">
                <a:solidFill>
                  <a:schemeClr val="tx1"/>
                </a:solidFill>
                <a:latin typeface="Times New Roman" pitchFamily="18" charset="0"/>
                <a:cs typeface="Times New Roman" pitchFamily="18" charset="0"/>
              </a:rPr>
              <a:t>XGBoost</a:t>
            </a:r>
            <a:r>
              <a:rPr lang="en-US" sz="1800" dirty="0">
                <a:solidFill>
                  <a:schemeClr val="tx1"/>
                </a:solidFill>
                <a:latin typeface="Times New Roman" pitchFamily="18" charset="0"/>
                <a:cs typeface="Times New Roman" pitchFamily="18" charset="0"/>
              </a:rPr>
              <a:t> are commonly used boosting algorithms.</a:t>
            </a:r>
          </a:p>
          <a:p>
            <a:pPr algn="just"/>
            <a:endParaRPr lang="en-US" sz="1800" dirty="0">
              <a:solidFill>
                <a:schemeClr val="tx1"/>
              </a:solidFill>
              <a:latin typeface="Times New Roman" pitchFamily="18" charset="0"/>
              <a:cs typeface="Times New Roman" pitchFamily="18" charset="0"/>
            </a:endParaRPr>
          </a:p>
        </p:txBody>
      </p:sp>
      <p:sp>
        <p:nvSpPr>
          <p:cNvPr id="6" name="Rectangle 5"/>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spTree>
    <p:extLst>
      <p:ext uri="{BB962C8B-B14F-4D97-AF65-F5344CB8AC3E}">
        <p14:creationId xmlns:p14="http://schemas.microsoft.com/office/powerpoint/2010/main" val="2758197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err="1">
                <a:latin typeface="Times New Roman" pitchFamily="18" charset="0"/>
                <a:cs typeface="Times New Roman" pitchFamily="18" charset="0"/>
              </a:rPr>
              <a:t>Hyperparameter</a:t>
            </a:r>
            <a:r>
              <a:rPr lang="en-US" sz="3200" dirty="0">
                <a:latin typeface="Times New Roman" pitchFamily="18" charset="0"/>
                <a:cs typeface="Times New Roman" pitchFamily="18" charset="0"/>
              </a:rPr>
              <a:t> Tuning</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err="1">
                <a:solidFill>
                  <a:schemeClr val="tx1"/>
                </a:solidFill>
                <a:latin typeface="Times New Roman" pitchFamily="18" charset="0"/>
                <a:cs typeface="Times New Roman" pitchFamily="18" charset="0"/>
              </a:rPr>
              <a:t>Hyperparameter</a:t>
            </a:r>
            <a:r>
              <a:rPr lang="en-US" sz="1800" b="1" dirty="0">
                <a:solidFill>
                  <a:schemeClr val="tx1"/>
                </a:solidFill>
                <a:latin typeface="Times New Roman" pitchFamily="18" charset="0"/>
                <a:cs typeface="Times New Roman" pitchFamily="18" charset="0"/>
              </a:rPr>
              <a:t> Tuning</a:t>
            </a:r>
          </a:p>
          <a:p>
            <a:pPr algn="just"/>
            <a:r>
              <a:rPr lang="en-US" sz="1800" dirty="0">
                <a:solidFill>
                  <a:schemeClr val="tx1"/>
                </a:solidFill>
                <a:latin typeface="Times New Roman" pitchFamily="18" charset="0"/>
                <a:cs typeface="Times New Roman" pitchFamily="18" charset="0"/>
              </a:rPr>
              <a:t>Often, the optimal model architecture for a given problem isn't immediately clear, so exploring a variety of options is beneficial. Ideally, you'd want the machine to automatically conduct this exploration and select the best model architecture.</a:t>
            </a:r>
          </a:p>
          <a:p>
            <a:pPr algn="just"/>
            <a:r>
              <a:rPr lang="en-US" sz="1800" dirty="0">
                <a:solidFill>
                  <a:schemeClr val="tx1"/>
                </a:solidFill>
                <a:latin typeface="Times New Roman" pitchFamily="18" charset="0"/>
                <a:cs typeface="Times New Roman" pitchFamily="18" charset="0"/>
              </a:rPr>
              <a:t>This process of finding the best set of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is known as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Optimization" or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Tuning.“</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Models often have numerous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and identifying the best combination can be approached as a search problem.</a:t>
            </a:r>
          </a:p>
          <a:p>
            <a:pPr algn="just"/>
            <a:r>
              <a:rPr lang="en-US" sz="1800" dirty="0">
                <a:solidFill>
                  <a:schemeClr val="tx1"/>
                </a:solidFill>
                <a:latin typeface="Times New Roman" pitchFamily="18" charset="0"/>
                <a:cs typeface="Times New Roman" pitchFamily="18" charset="0"/>
              </a:rPr>
              <a:t>Although there are various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optimization methods available, this discussion focuses on two straightforward strategies: (1) </a:t>
            </a:r>
            <a:r>
              <a:rPr lang="en-US" sz="1800" dirty="0">
                <a:solidFill>
                  <a:srgbClr val="00B050"/>
                </a:solidFill>
                <a:latin typeface="Times New Roman" pitchFamily="18" charset="0"/>
                <a:cs typeface="Times New Roman" pitchFamily="18" charset="0"/>
              </a:rPr>
              <a:t>Grid Search </a:t>
            </a:r>
            <a:r>
              <a:rPr lang="en-US" sz="1800" dirty="0">
                <a:solidFill>
                  <a:schemeClr val="tx1"/>
                </a:solidFill>
                <a:latin typeface="Times New Roman" pitchFamily="18" charset="0"/>
                <a:cs typeface="Times New Roman" pitchFamily="18" charset="0"/>
              </a:rPr>
              <a:t>and (2) </a:t>
            </a:r>
            <a:r>
              <a:rPr lang="en-US" sz="1800" dirty="0">
                <a:solidFill>
                  <a:srgbClr val="00B050"/>
                </a:solidFill>
                <a:latin typeface="Times New Roman" pitchFamily="18" charset="0"/>
                <a:cs typeface="Times New Roman" pitchFamily="18" charset="0"/>
              </a:rPr>
              <a:t>Random Search.</a:t>
            </a:r>
          </a:p>
        </p:txBody>
      </p:sp>
    </p:spTree>
    <p:extLst>
      <p:ext uri="{BB962C8B-B14F-4D97-AF65-F5344CB8AC3E}">
        <p14:creationId xmlns:p14="http://schemas.microsoft.com/office/powerpoint/2010/main" val="419710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err="1">
                <a:latin typeface="Times New Roman" pitchFamily="18" charset="0"/>
                <a:cs typeface="Times New Roman" pitchFamily="18" charset="0"/>
              </a:rPr>
              <a:t>Hyperparameter</a:t>
            </a:r>
            <a:r>
              <a:rPr lang="en-US" sz="3200" dirty="0">
                <a:latin typeface="Times New Roman" pitchFamily="18" charset="0"/>
                <a:cs typeface="Times New Roman" pitchFamily="18" charset="0"/>
              </a:rPr>
              <a:t> Tuning</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fontScale="92500" lnSpcReduction="20000"/>
          </a:bodyPr>
          <a:lstStyle/>
          <a:p>
            <a:pPr algn="just"/>
            <a:r>
              <a:rPr lang="en-US" sz="1800" b="1" dirty="0">
                <a:solidFill>
                  <a:schemeClr val="tx1"/>
                </a:solidFill>
                <a:latin typeface="Times New Roman" pitchFamily="18" charset="0"/>
                <a:cs typeface="Times New Roman" pitchFamily="18" charset="0"/>
              </a:rPr>
              <a:t>Grid searching of </a:t>
            </a:r>
            <a:r>
              <a:rPr lang="en-US" sz="1800" b="1" dirty="0" err="1">
                <a:solidFill>
                  <a:schemeClr val="tx1"/>
                </a:solidFill>
                <a:latin typeface="Times New Roman" pitchFamily="18" charset="0"/>
                <a:cs typeface="Times New Roman" pitchFamily="18" charset="0"/>
              </a:rPr>
              <a:t>hyperparameters</a:t>
            </a:r>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Grid search is a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tuning method that systematically builds and evaluates a model for each possible combination of specified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values arranged in a grid.</a:t>
            </a:r>
          </a:p>
          <a:p>
            <a:pPr algn="just"/>
            <a:r>
              <a:rPr lang="en-US" sz="1800" dirty="0">
                <a:solidFill>
                  <a:schemeClr val="tx1"/>
                </a:solidFill>
                <a:latin typeface="Times New Roman" pitchFamily="18" charset="0"/>
                <a:cs typeface="Times New Roman" pitchFamily="18" charset="0"/>
              </a:rPr>
              <a:t>For example, consider a machine learning model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that has three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𝑎1​, 𝑎2​, and 𝑎3. In grid search, you define a range of values for each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This set of values forms a "grid." Grid search then builds various versions of model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by combining each possible set of values across 𝑎1, 𝑎2, and 𝑎3.</a:t>
            </a:r>
          </a:p>
          <a:p>
            <a:pPr algn="just"/>
            <a:r>
              <a:rPr lang="en-US" sz="1800" dirty="0">
                <a:solidFill>
                  <a:schemeClr val="tx1"/>
                </a:solidFill>
                <a:latin typeface="Times New Roman" pitchFamily="18" charset="0"/>
                <a:cs typeface="Times New Roman" pitchFamily="18" charset="0"/>
              </a:rPr>
              <a:t>Suppose the grid is defined as follows:</a:t>
            </a:r>
          </a:p>
          <a:p>
            <a:pPr algn="just"/>
            <a:r>
              <a:rPr lang="pt-BR" sz="1800" dirty="0">
                <a:solidFill>
                  <a:schemeClr val="tx1"/>
                </a:solidFill>
                <a:latin typeface="Times New Roman" pitchFamily="18" charset="0"/>
                <a:cs typeface="Times New Roman" pitchFamily="18" charset="0"/>
              </a:rPr>
              <a:t>a1 = [0,1,2,3,4,5]</a:t>
            </a:r>
          </a:p>
          <a:p>
            <a:pPr algn="just"/>
            <a:r>
              <a:rPr lang="pt-BR" sz="1800" dirty="0">
                <a:solidFill>
                  <a:schemeClr val="tx1"/>
                </a:solidFill>
                <a:latin typeface="Times New Roman" pitchFamily="18" charset="0"/>
                <a:cs typeface="Times New Roman" pitchFamily="18" charset="0"/>
              </a:rPr>
              <a:t>a2 = [10,20,30,40,5,60]</a:t>
            </a:r>
          </a:p>
          <a:p>
            <a:pPr algn="just"/>
            <a:r>
              <a:rPr lang="pt-BR" sz="1800" dirty="0">
                <a:solidFill>
                  <a:schemeClr val="tx1"/>
                </a:solidFill>
                <a:latin typeface="Times New Roman" pitchFamily="18" charset="0"/>
                <a:cs typeface="Times New Roman" pitchFamily="18" charset="0"/>
              </a:rPr>
              <a:t>a3 = [105,105,110,115,120,125]</a:t>
            </a:r>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Grid search will begin with the combination [0,10,105and end with [5,60,125], evaluating all intermediate combinations. It’s important to ensure that each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value in the grid is valid (e.g., integer-only values if the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requires integers). This approach, while thorough, can be computationally expensive due to the large number of combinations.</a:t>
            </a:r>
            <a:endParaRPr lang="en-US" sz="1800"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2630450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F7907-06C6-955D-F3BE-F5CA7BF9A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2C06C-742E-B9BB-ED99-3ECABA29D341}"/>
              </a:ext>
            </a:extLst>
          </p:cNvPr>
          <p:cNvSpPr>
            <a:spLocks noGrp="1"/>
          </p:cNvSpPr>
          <p:nvPr>
            <p:ph type="ctrTitle"/>
          </p:nvPr>
        </p:nvSpPr>
        <p:spPr>
          <a:xfrm>
            <a:off x="990600" y="381000"/>
            <a:ext cx="7086600" cy="708025"/>
          </a:xfrm>
        </p:spPr>
        <p:txBody>
          <a:bodyPr>
            <a:normAutofit/>
          </a:bodyPr>
          <a:lstStyle/>
          <a:p>
            <a:r>
              <a:rPr lang="en-US" sz="3200" dirty="0" err="1">
                <a:latin typeface="Times New Roman" pitchFamily="18" charset="0"/>
                <a:cs typeface="Times New Roman" pitchFamily="18" charset="0"/>
              </a:rPr>
              <a:t>Hyperparameter</a:t>
            </a:r>
            <a:r>
              <a:rPr lang="en-US" sz="3200" dirty="0">
                <a:latin typeface="Times New Roman" pitchFamily="18" charset="0"/>
                <a:cs typeface="Times New Roman" pitchFamily="18" charset="0"/>
              </a:rPr>
              <a:t> Tuning</a:t>
            </a:r>
          </a:p>
        </p:txBody>
      </p:sp>
      <p:sp>
        <p:nvSpPr>
          <p:cNvPr id="3" name="Subtitle 2">
            <a:extLst>
              <a:ext uri="{FF2B5EF4-FFF2-40B4-BE49-F238E27FC236}">
                <a16:creationId xmlns:a16="http://schemas.microsoft.com/office/drawing/2014/main" id="{670B861F-8BE8-E644-509D-391CCBCB7069}"/>
              </a:ext>
            </a:extLst>
          </p:cNvPr>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Random searching of </a:t>
            </a:r>
            <a:r>
              <a:rPr lang="en-US" sz="1800" b="1" dirty="0" err="1">
                <a:solidFill>
                  <a:schemeClr val="tx1"/>
                </a:solidFill>
                <a:latin typeface="Times New Roman" pitchFamily="18" charset="0"/>
                <a:cs typeface="Times New Roman" pitchFamily="18" charset="0"/>
              </a:rPr>
              <a:t>hyperparameters</a:t>
            </a:r>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Random search differs from a grid search. In that you longer provide a discrete set of values to explore for each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rather, you provide a </a:t>
            </a:r>
            <a:r>
              <a:rPr lang="en-US" sz="1800" dirty="0">
                <a:solidFill>
                  <a:srgbClr val="00B050"/>
                </a:solidFill>
                <a:latin typeface="Times New Roman" pitchFamily="18" charset="0"/>
                <a:cs typeface="Times New Roman" pitchFamily="18" charset="0"/>
              </a:rPr>
              <a:t>statistical distribution </a:t>
            </a:r>
            <a:r>
              <a:rPr lang="en-US" sz="1800" dirty="0">
                <a:solidFill>
                  <a:schemeClr val="tx1"/>
                </a:solidFill>
                <a:latin typeface="Times New Roman" pitchFamily="18" charset="0"/>
                <a:cs typeface="Times New Roman" pitchFamily="18" charset="0"/>
              </a:rPr>
              <a:t>for each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from which values may be randomly sampled.</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random search, you define a </a:t>
            </a:r>
            <a:r>
              <a:rPr lang="en-US" sz="1800" dirty="0">
                <a:solidFill>
                  <a:srgbClr val="00B050"/>
                </a:solidFill>
                <a:latin typeface="Times New Roman" pitchFamily="18" charset="0"/>
                <a:cs typeface="Times New Roman" pitchFamily="18" charset="0"/>
              </a:rPr>
              <a:t>sampling distribution </a:t>
            </a:r>
            <a:r>
              <a:rPr lang="en-US" sz="1800" dirty="0">
                <a:solidFill>
                  <a:schemeClr val="tx1"/>
                </a:solidFill>
                <a:latin typeface="Times New Roman" pitchFamily="18" charset="0"/>
                <a:cs typeface="Times New Roman" pitchFamily="18" charset="0"/>
              </a:rPr>
              <a:t>for each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and set the </a:t>
            </a:r>
            <a:r>
              <a:rPr lang="en-US" sz="1800" dirty="0">
                <a:solidFill>
                  <a:srgbClr val="00B050"/>
                </a:solidFill>
                <a:latin typeface="Times New Roman" pitchFamily="18" charset="0"/>
                <a:cs typeface="Times New Roman" pitchFamily="18" charset="0"/>
              </a:rPr>
              <a:t>number of iterations </a:t>
            </a:r>
            <a:r>
              <a:rPr lang="en-US" sz="1800" dirty="0">
                <a:solidFill>
                  <a:schemeClr val="tx1"/>
                </a:solidFill>
                <a:latin typeface="Times New Roman" pitchFamily="18" charset="0"/>
                <a:cs typeface="Times New Roman" pitchFamily="18" charset="0"/>
              </a:rPr>
              <a:t>to try when searching for the optimal model. In each iteration, </a:t>
            </a:r>
            <a:r>
              <a:rPr lang="en-US" sz="1800" dirty="0" err="1">
                <a:solidFill>
                  <a:schemeClr val="tx1"/>
                </a:solidFill>
                <a:latin typeface="Times New Roman" pitchFamily="18" charset="0"/>
                <a:cs typeface="Times New Roman" pitchFamily="18" charset="0"/>
              </a:rPr>
              <a:t>hyperparameter</a:t>
            </a:r>
            <a:r>
              <a:rPr lang="en-US" sz="1800" dirty="0">
                <a:solidFill>
                  <a:schemeClr val="tx1"/>
                </a:solidFill>
                <a:latin typeface="Times New Roman" pitchFamily="18" charset="0"/>
                <a:cs typeface="Times New Roman" pitchFamily="18" charset="0"/>
              </a:rPr>
              <a:t> values are chosen by sampling from these defined distributions.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primary rationale behind using random search instead of grid search is that, in most cases, </a:t>
            </a:r>
            <a:r>
              <a:rPr lang="en-US" sz="1800" dirty="0" err="1">
                <a:solidFill>
                  <a:schemeClr val="tx1"/>
                </a:solidFill>
                <a:latin typeface="Times New Roman" pitchFamily="18" charset="0"/>
                <a:cs typeface="Times New Roman" pitchFamily="18" charset="0"/>
              </a:rPr>
              <a:t>hyperparameters</a:t>
            </a:r>
            <a:r>
              <a:rPr lang="en-US" sz="1800" dirty="0">
                <a:solidFill>
                  <a:schemeClr val="tx1"/>
                </a:solidFill>
                <a:latin typeface="Times New Roman" pitchFamily="18" charset="0"/>
                <a:cs typeface="Times New Roman" pitchFamily="18" charset="0"/>
              </a:rPr>
              <a:t> do not contribute equally to model performance, so random sampling can often find a better combination faster.</a:t>
            </a:r>
          </a:p>
        </p:txBody>
      </p:sp>
    </p:spTree>
    <p:extLst>
      <p:ext uri="{BB962C8B-B14F-4D97-AF65-F5344CB8AC3E}">
        <p14:creationId xmlns:p14="http://schemas.microsoft.com/office/powerpoint/2010/main" val="207872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Types of Ensemble Learning Techniques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How Boosting Works</a:t>
            </a:r>
          </a:p>
          <a:p>
            <a:pPr algn="just"/>
            <a:r>
              <a:rPr lang="en-US" sz="1800" dirty="0">
                <a:solidFill>
                  <a:schemeClr val="tx1"/>
                </a:solidFill>
                <a:latin typeface="Times New Roman" pitchFamily="18" charset="0"/>
                <a:cs typeface="Times New Roman" pitchFamily="18" charset="0"/>
              </a:rPr>
              <a:t>Boosting combines weak learners into a single strong model through a structured process focused on reducing errors in sequential training. </a:t>
            </a:r>
          </a:p>
          <a:p>
            <a:pPr algn="just"/>
            <a:r>
              <a:rPr lang="en-US" sz="1800" dirty="0">
                <a:solidFill>
                  <a:schemeClr val="tx1"/>
                </a:solidFill>
                <a:latin typeface="Times New Roman" pitchFamily="18" charset="0"/>
                <a:cs typeface="Times New Roman" pitchFamily="18" charset="0"/>
              </a:rPr>
              <a:t>The steps are as follows:</a:t>
            </a:r>
          </a:p>
          <a:p>
            <a:pPr algn="just"/>
            <a:r>
              <a:rPr lang="en-US" sz="1800" b="1" dirty="0">
                <a:solidFill>
                  <a:schemeClr val="tx1"/>
                </a:solidFill>
                <a:latin typeface="Times New Roman" pitchFamily="18" charset="0"/>
                <a:cs typeface="Times New Roman" pitchFamily="18" charset="0"/>
              </a:rPr>
              <a:t>1. Assign Initial Weights: </a:t>
            </a:r>
            <a:r>
              <a:rPr lang="en-US" sz="1800" dirty="0">
                <a:solidFill>
                  <a:schemeClr val="tx1"/>
                </a:solidFill>
                <a:latin typeface="Times New Roman" pitchFamily="18" charset="0"/>
                <a:cs typeface="Times New Roman" pitchFamily="18" charset="0"/>
              </a:rPr>
              <a:t>Each data point is initially weighted to reflect its importance in learning</a:t>
            </a:r>
          </a:p>
          <a:p>
            <a:pPr algn="just"/>
            <a:r>
              <a:rPr lang="en-US" sz="1800" b="1" dirty="0">
                <a:solidFill>
                  <a:schemeClr val="tx1"/>
                </a:solidFill>
                <a:latin typeface="Times New Roman" pitchFamily="18" charset="0"/>
                <a:cs typeface="Times New Roman" pitchFamily="18" charset="0"/>
              </a:rPr>
              <a:t>2. Sequential Training: </a:t>
            </a:r>
            <a:r>
              <a:rPr lang="en-US" sz="1800" dirty="0">
                <a:solidFill>
                  <a:schemeClr val="tx1"/>
                </a:solidFill>
                <a:latin typeface="Times New Roman" pitchFamily="18" charset="0"/>
                <a:cs typeface="Times New Roman" pitchFamily="18" charset="0"/>
              </a:rPr>
              <a:t>Train the first weak learner on the data, then evaluate its performance. Increase the weights of misclassified instances to encourage the next learner to focus on these harder cases.</a:t>
            </a:r>
          </a:p>
          <a:p>
            <a:pPr algn="just"/>
            <a:r>
              <a:rPr lang="en-US" sz="1800" b="1" dirty="0">
                <a:solidFill>
                  <a:schemeClr val="tx1"/>
                </a:solidFill>
                <a:latin typeface="Times New Roman" pitchFamily="18" charset="0"/>
                <a:cs typeface="Times New Roman" pitchFamily="18" charset="0"/>
              </a:rPr>
              <a:t>3. Repeat the Process: </a:t>
            </a:r>
            <a:r>
              <a:rPr lang="en-US" sz="1800" dirty="0">
                <a:solidFill>
                  <a:schemeClr val="tx1"/>
                </a:solidFill>
                <a:latin typeface="Times New Roman" pitchFamily="18" charset="0"/>
                <a:cs typeface="Times New Roman" pitchFamily="18" charset="0"/>
              </a:rPr>
              <a:t>Continue adjusting weights and training additional learners, with each new model addressing the ensemble's current weaknesses.</a:t>
            </a:r>
          </a:p>
          <a:p>
            <a:pPr algn="just"/>
            <a:r>
              <a:rPr lang="en-US" sz="1800" b="1" dirty="0">
                <a:solidFill>
                  <a:schemeClr val="tx1"/>
                </a:solidFill>
                <a:latin typeface="Times New Roman" pitchFamily="18" charset="0"/>
                <a:cs typeface="Times New Roman" pitchFamily="18" charset="0"/>
              </a:rPr>
              <a:t>4. Aggregate Results: </a:t>
            </a:r>
            <a:r>
              <a:rPr lang="en-US" sz="1800" dirty="0">
                <a:solidFill>
                  <a:schemeClr val="tx1"/>
                </a:solidFill>
                <a:latin typeface="Times New Roman" pitchFamily="18" charset="0"/>
                <a:cs typeface="Times New Roman" pitchFamily="18" charset="0"/>
              </a:rPr>
              <a:t>Combine predictions from all weak learners, typically in a weighted manner, giving more accurate learners greater influence on the final output.</a:t>
            </a:r>
          </a:p>
        </p:txBody>
      </p:sp>
      <p:sp>
        <p:nvSpPr>
          <p:cNvPr id="6" name="Rectangle 5"/>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spTree>
    <p:extLst>
      <p:ext uri="{BB962C8B-B14F-4D97-AF65-F5344CB8AC3E}">
        <p14:creationId xmlns:p14="http://schemas.microsoft.com/office/powerpoint/2010/main" val="425307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Types of Ensemble Learning Techniques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Boosting</a:t>
            </a:r>
          </a:p>
        </p:txBody>
      </p:sp>
      <p:sp>
        <p:nvSpPr>
          <p:cNvPr id="6" name="Rectangle 5"/>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817388"/>
            <a:ext cx="7467600"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22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Types of Ensemble Learning Techniques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Bagging  vs. Boosting</a:t>
            </a:r>
          </a:p>
          <a:p>
            <a:pPr algn="just"/>
            <a:r>
              <a:rPr lang="en-US" sz="1800" dirty="0">
                <a:solidFill>
                  <a:schemeClr val="tx1"/>
                </a:solidFill>
                <a:latin typeface="Times New Roman" pitchFamily="18" charset="0"/>
                <a:cs typeface="Times New Roman" pitchFamily="18" charset="0"/>
              </a:rPr>
              <a:t>Bagging usually combines models through </a:t>
            </a:r>
            <a:r>
              <a:rPr lang="en-US" sz="1800" b="1" dirty="0">
                <a:solidFill>
                  <a:schemeClr val="tx1"/>
                </a:solidFill>
                <a:latin typeface="Times New Roman" pitchFamily="18" charset="0"/>
                <a:cs typeface="Times New Roman" pitchFamily="18" charset="0"/>
              </a:rPr>
              <a:t>simple averaging</a:t>
            </a:r>
            <a:r>
              <a:rPr lang="en-US" sz="1800" dirty="0">
                <a:solidFill>
                  <a:schemeClr val="tx1"/>
                </a:solidFill>
                <a:latin typeface="Times New Roman" pitchFamily="18" charset="0"/>
                <a:cs typeface="Times New Roman" pitchFamily="18" charset="0"/>
              </a:rPr>
              <a:t>, while boosting assigns </a:t>
            </a:r>
            <a:r>
              <a:rPr lang="en-US" sz="1800" b="1" dirty="0">
                <a:solidFill>
                  <a:schemeClr val="tx1"/>
                </a:solidFill>
                <a:latin typeface="Times New Roman" pitchFamily="18" charset="0"/>
                <a:cs typeface="Times New Roman" pitchFamily="18" charset="0"/>
              </a:rPr>
              <a:t>weights</a:t>
            </a:r>
            <a:r>
              <a:rPr lang="en-US" sz="1800" dirty="0">
                <a:solidFill>
                  <a:schemeClr val="tx1"/>
                </a:solidFill>
                <a:latin typeface="Times New Roman" pitchFamily="18" charset="0"/>
                <a:cs typeface="Times New Roman" pitchFamily="18" charset="0"/>
              </a:rPr>
              <a:t> to models based on their accuracy.</a:t>
            </a:r>
          </a:p>
        </p:txBody>
      </p:sp>
      <p:sp>
        <p:nvSpPr>
          <p:cNvPr id="6" name="Rectangle 5"/>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pic>
        <p:nvPicPr>
          <p:cNvPr id="24578" name="Picture 2" descr="Image by Auth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7185" y="2438400"/>
            <a:ext cx="6569015" cy="390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84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Types of Ensemble Learning Techniques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Stacking (Stacked Generalization)</a:t>
            </a:r>
          </a:p>
          <a:p>
            <a:pPr algn="just"/>
            <a:r>
              <a:rPr lang="en-US" sz="1800" dirty="0">
                <a:solidFill>
                  <a:schemeClr val="tx1"/>
                </a:solidFill>
                <a:latin typeface="Times New Roman" pitchFamily="18" charset="0"/>
                <a:cs typeface="Times New Roman" pitchFamily="18" charset="0"/>
              </a:rPr>
              <a:t>In stacking, </a:t>
            </a:r>
            <a:r>
              <a:rPr lang="en-US" sz="1800" b="1" dirty="0">
                <a:solidFill>
                  <a:schemeClr val="tx1"/>
                </a:solidFill>
                <a:latin typeface="Times New Roman" pitchFamily="18" charset="0"/>
                <a:cs typeface="Times New Roman" pitchFamily="18" charset="0"/>
              </a:rPr>
              <a:t>different models </a:t>
            </a:r>
            <a:r>
              <a:rPr lang="en-US" sz="1800" dirty="0">
                <a:solidFill>
                  <a:schemeClr val="tx1"/>
                </a:solidFill>
                <a:latin typeface="Times New Roman" pitchFamily="18" charset="0"/>
                <a:cs typeface="Times New Roman" pitchFamily="18" charset="0"/>
              </a:rPr>
              <a:t>(of varying types) are trained on </a:t>
            </a:r>
            <a:r>
              <a:rPr lang="en-US" sz="1800" b="1" dirty="0">
                <a:solidFill>
                  <a:schemeClr val="tx1"/>
                </a:solidFill>
                <a:latin typeface="Times New Roman" pitchFamily="18" charset="0"/>
                <a:cs typeface="Times New Roman" pitchFamily="18" charset="0"/>
              </a:rPr>
              <a:t>the same dataset</a:t>
            </a:r>
            <a:r>
              <a:rPr lang="en-US" sz="1800" dirty="0">
                <a:solidFill>
                  <a:schemeClr val="tx1"/>
                </a:solidFill>
                <a:latin typeface="Times New Roman" pitchFamily="18" charset="0"/>
                <a:cs typeface="Times New Roman" pitchFamily="18" charset="0"/>
              </a:rPr>
              <a:t>, and a meta-model is then trained to combine their outputs. </a:t>
            </a:r>
          </a:p>
          <a:p>
            <a:pPr algn="just"/>
            <a:r>
              <a:rPr lang="en-US" sz="1800" dirty="0">
                <a:solidFill>
                  <a:schemeClr val="tx1"/>
                </a:solidFill>
                <a:latin typeface="Times New Roman" pitchFamily="18" charset="0"/>
                <a:cs typeface="Times New Roman" pitchFamily="18" charset="0"/>
              </a:rPr>
              <a:t>This meta-model learns the best way to combine the predictions from the individual models.</a:t>
            </a:r>
          </a:p>
          <a:p>
            <a:pPr algn="just"/>
            <a:r>
              <a:rPr lang="en-US" sz="1800" b="1" dirty="0">
                <a:solidFill>
                  <a:schemeClr val="tx1"/>
                </a:solidFill>
                <a:latin typeface="Times New Roman" pitchFamily="18" charset="0"/>
                <a:cs typeface="Times New Roman" pitchFamily="18" charset="0"/>
              </a:rPr>
              <a:t>Unlike bagging and boosting</a:t>
            </a:r>
            <a:r>
              <a:rPr lang="en-US" sz="1800" dirty="0">
                <a:solidFill>
                  <a:schemeClr val="tx1"/>
                </a:solidFill>
                <a:latin typeface="Times New Roman" pitchFamily="18" charset="0"/>
                <a:cs typeface="Times New Roman" pitchFamily="18" charset="0"/>
              </a:rPr>
              <a:t>, stacking allows for using different algorithms, which helps capture diverse patterns in the data.</a:t>
            </a:r>
          </a:p>
          <a:p>
            <a:pPr algn="just"/>
            <a:r>
              <a:rPr lang="en-US" sz="1800" b="1" dirty="0">
                <a:solidFill>
                  <a:schemeClr val="tx1"/>
                </a:solidFill>
                <a:latin typeface="Times New Roman" pitchFamily="18" charset="0"/>
                <a:cs typeface="Times New Roman" pitchFamily="18" charset="0"/>
              </a:rPr>
              <a:t>Example: </a:t>
            </a:r>
            <a:r>
              <a:rPr lang="en-US" sz="1800" dirty="0">
                <a:solidFill>
                  <a:schemeClr val="tx1"/>
                </a:solidFill>
                <a:latin typeface="Times New Roman" pitchFamily="18" charset="0"/>
                <a:cs typeface="Times New Roman" pitchFamily="18" charset="0"/>
              </a:rPr>
              <a:t>Using a combination of decision trees, logistic regression, and SVMs as base models, with a linear regression as the meta-model.</a:t>
            </a:r>
          </a:p>
        </p:txBody>
      </p:sp>
      <p:sp>
        <p:nvSpPr>
          <p:cNvPr id="6" name="Rectangle 5"/>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spTree>
    <p:extLst>
      <p:ext uri="{BB962C8B-B14F-4D97-AF65-F5344CB8AC3E}">
        <p14:creationId xmlns:p14="http://schemas.microsoft.com/office/powerpoint/2010/main" val="112938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itchFamily="18" charset="0"/>
                <a:cs typeface="Times New Roman" pitchFamily="18" charset="0"/>
              </a:rPr>
              <a:t>Types of Ensemble Learning Techniques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Stacking (Stacked Generalization)</a:t>
            </a:r>
          </a:p>
        </p:txBody>
      </p:sp>
      <p:sp>
        <p:nvSpPr>
          <p:cNvPr id="6" name="Rectangle 5"/>
          <p:cNvSpPr/>
          <p:nvPr/>
        </p:nvSpPr>
        <p:spPr>
          <a:xfrm>
            <a:off x="1143000" y="6324600"/>
            <a:ext cx="7086600" cy="276999"/>
          </a:xfrm>
          <a:prstGeom prst="rect">
            <a:avLst/>
          </a:prstGeom>
        </p:spPr>
        <p:txBody>
          <a:bodyPr wrap="square">
            <a:spAutoFit/>
          </a:bodyPr>
          <a:lstStyle/>
          <a:p>
            <a:r>
              <a:rPr lang="en-US" sz="1200" dirty="0">
                <a:solidFill>
                  <a:schemeClr val="bg1">
                    <a:lumMod val="65000"/>
                  </a:schemeClr>
                </a:solidFill>
              </a:rPr>
              <a:t>https://www.datacamp.com/tutorial/what-bagging-in-machine-learning-a-guide-with-examples</a:t>
            </a:r>
          </a:p>
        </p:txBody>
      </p:sp>
      <p:pic>
        <p:nvPicPr>
          <p:cNvPr id="25602" name="Picture 2" descr="Stacking process 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50868"/>
            <a:ext cx="7239000" cy="459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047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3434</Words>
  <Application>Microsoft Office PowerPoint</Application>
  <PresentationFormat>On-screen Show (4:3)</PresentationFormat>
  <Paragraphs>290</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Cambria Math</vt:lpstr>
      <vt:lpstr>Times New Roman</vt:lpstr>
      <vt:lpstr>Office Theme</vt:lpstr>
      <vt:lpstr>Ensemble learning</vt:lpstr>
      <vt:lpstr>Types of Ensemble Learning Techniques</vt:lpstr>
      <vt:lpstr>Types of Ensemble Learning Techniques</vt:lpstr>
      <vt:lpstr>Types of Ensemble Learning Techniques</vt:lpstr>
      <vt:lpstr>Types of Ensemble Learning Techniques</vt:lpstr>
      <vt:lpstr>Types of Ensemble Learning Techniques</vt:lpstr>
      <vt:lpstr>Types of Ensemble Learning Techniques</vt:lpstr>
      <vt:lpstr>Types of Ensemble Learning Techniques</vt:lpstr>
      <vt:lpstr>Types of Ensemble Learning Techniques</vt:lpstr>
      <vt:lpstr>Random Forest</vt:lpstr>
      <vt:lpstr>Random Forest</vt:lpstr>
      <vt:lpstr>Random Forest</vt:lpstr>
      <vt:lpstr>Random Forest</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Hyper-parameter vs. parameter</vt:lpstr>
      <vt:lpstr>Hyper-parameter vs. parameter</vt:lpstr>
      <vt:lpstr>Hyperparameter Tuning</vt:lpstr>
      <vt:lpstr>Hyperparameter Tuning</vt:lpstr>
      <vt:lpstr>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 Uddin</cp:lastModifiedBy>
  <cp:revision>500</cp:revision>
  <dcterms:created xsi:type="dcterms:W3CDTF">2024-10-19T07:49:00Z</dcterms:created>
  <dcterms:modified xsi:type="dcterms:W3CDTF">2024-11-12T03:42:12Z</dcterms:modified>
</cp:coreProperties>
</file>