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315" r:id="rId2"/>
    <p:sldId id="316" r:id="rId3"/>
    <p:sldId id="321" r:id="rId4"/>
    <p:sldId id="258" r:id="rId5"/>
    <p:sldId id="259" r:id="rId6"/>
    <p:sldId id="260" r:id="rId7"/>
    <p:sldId id="262" r:id="rId8"/>
    <p:sldId id="297" r:id="rId9"/>
    <p:sldId id="296" r:id="rId10"/>
    <p:sldId id="313" r:id="rId11"/>
    <p:sldId id="301" r:id="rId12"/>
    <p:sldId id="294" r:id="rId13"/>
    <p:sldId id="298" r:id="rId14"/>
    <p:sldId id="266" r:id="rId15"/>
    <p:sldId id="290" r:id="rId16"/>
    <p:sldId id="308" r:id="rId17"/>
    <p:sldId id="303" r:id="rId18"/>
    <p:sldId id="264" r:id="rId19"/>
    <p:sldId id="302" r:id="rId20"/>
    <p:sldId id="286" r:id="rId21"/>
    <p:sldId id="295" r:id="rId22"/>
    <p:sldId id="304" r:id="rId23"/>
    <p:sldId id="299" r:id="rId24"/>
    <p:sldId id="322" r:id="rId25"/>
    <p:sldId id="320" r:id="rId26"/>
    <p:sldId id="312" r:id="rId27"/>
    <p:sldId id="311" r:id="rId28"/>
    <p:sldId id="310" r:id="rId29"/>
    <p:sldId id="317" r:id="rId30"/>
  </p:sldIdLst>
  <p:sldSz cx="9144000" cy="6858000" type="screen4x3"/>
  <p:notesSz cx="6818313" cy="9128125"/>
  <p:defaultTextStyle>
    <a:defPPr>
      <a:defRPr lang="en-US"/>
    </a:defPPr>
    <a:lvl1pPr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1pPr>
    <a:lvl2pPr marL="4572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2pPr>
    <a:lvl3pPr marL="9144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3pPr>
    <a:lvl4pPr marL="13716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4pPr>
    <a:lvl5pPr marL="18288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5050"/>
    <a:srgbClr val="660033"/>
    <a:srgbClr val="000000"/>
    <a:srgbClr val="0099CC"/>
    <a:srgbClr val="FFCC66"/>
    <a:srgbClr val="FF9900"/>
    <a:srgbClr val="FF3300"/>
    <a:srgbClr val="FC012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502" autoAdjust="0"/>
  </p:normalViewPr>
  <p:slideViewPr>
    <p:cSldViewPr>
      <p:cViewPr>
        <p:scale>
          <a:sx n="73" d="100"/>
          <a:sy n="73" d="100"/>
        </p:scale>
        <p:origin x="-1296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448" y="2126"/>
      </p:cViewPr>
      <p:guideLst>
        <p:guide orient="horz" pos="2160"/>
        <p:guide pos="28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65175" y="8715375"/>
            <a:ext cx="52800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41388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000">
                <a:solidFill>
                  <a:schemeClr val="tx1"/>
                </a:solidFill>
                <a:latin typeface="Arial" charset="0"/>
              </a:rPr>
              <a:t>&lt;Course name&gt; &lt;Lesson number&gt;</a:t>
            </a:r>
            <a:r>
              <a:rPr lang="en-US" sz="1000">
                <a:solidFill>
                  <a:schemeClr val="tx1"/>
                </a:solidFill>
                <a:latin typeface="Times New Roman" pitchFamily="18" charset="0"/>
              </a:rPr>
              <a:t>-</a:t>
            </a:r>
            <a:fld id="{35E6A67C-5171-4676-ACF2-568C80EFCC45}" type="slidenum">
              <a:rPr lang="en-US" sz="1000">
                <a:solidFill>
                  <a:schemeClr val="tx1"/>
                </a:solidFill>
                <a:latin typeface="Arial" charset="0"/>
              </a:rPr>
              <a:pPr defTabSz="941388">
                <a:lnSpc>
                  <a:spcPct val="100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5718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6725" y="152400"/>
            <a:ext cx="5880100" cy="440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075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9575" y="4765675"/>
            <a:ext cx="5995988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Heading (Level 1) Arial 11pt Bold</a:t>
            </a:r>
          </a:p>
          <a:p>
            <a:pPr lvl="1"/>
            <a:r>
              <a:rPr lang="en-US" noProof="0" smtClean="0"/>
              <a:t>Body Text (Level 2) Times New Roman 11pt</a:t>
            </a:r>
          </a:p>
          <a:p>
            <a:pPr lvl="2"/>
            <a:r>
              <a:rPr lang="en-US" noProof="0" smtClean="0"/>
              <a:t>Bullet 1 (Level 3) Times New Roman 11pt</a:t>
            </a:r>
          </a:p>
          <a:p>
            <a:pPr lvl="3"/>
            <a:r>
              <a:rPr lang="en-US" noProof="0" smtClean="0"/>
              <a:t>Bullet 2 (Level 4) Times New Roman 11pt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r>
              <a:rPr lang="en-US" noProof="0" smtClean="0"/>
              <a:t>Technical Note (Level 1) Arial 11pt Bold (CHANGE TO BLUE)</a:t>
            </a:r>
          </a:p>
          <a:p>
            <a:pPr lvl="0"/>
            <a:r>
              <a:rPr lang="en-US" noProof="0" smtClean="0"/>
              <a:t>Class Management Note (Level 1) Arial 11pt Bold (CHANGE TO BLUE)</a:t>
            </a:r>
          </a:p>
          <a:p>
            <a:pPr lvl="1"/>
            <a:r>
              <a:rPr lang="en-US" noProof="0" smtClean="0"/>
              <a:t>Body Text (Level 2) Times New Roman 11pt (CHANGE TO BLUE)</a:t>
            </a:r>
          </a:p>
          <a:p>
            <a:pPr lvl="2"/>
            <a:r>
              <a:rPr lang="en-US" noProof="0" smtClean="0"/>
              <a:t>Bullet 1 (Level 3) Times New Roman 11pt (CHANGE TO BLUE)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712788" y="8593138"/>
            <a:ext cx="5270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41388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000">
                <a:solidFill>
                  <a:schemeClr val="tx1"/>
                </a:solidFill>
                <a:latin typeface="Arial" charset="0"/>
              </a:rPr>
              <a:t>Introduction to Oracle: SQL and PL/SQL  1</a:t>
            </a:r>
            <a:r>
              <a:rPr lang="en-US" sz="1000">
                <a:solidFill>
                  <a:schemeClr val="tx1"/>
                </a:solidFill>
                <a:latin typeface="Times New Roman" pitchFamily="18" charset="0"/>
              </a:rPr>
              <a:t>-</a:t>
            </a:r>
            <a:fld id="{FB517E57-D154-464F-AB6B-48A81B16AB24}" type="slidenum">
              <a:rPr lang="en-US" sz="1000">
                <a:solidFill>
                  <a:schemeClr val="tx1"/>
                </a:solidFill>
                <a:latin typeface="Arial" charset="0"/>
              </a:rPr>
              <a:pPr defTabSz="941388">
                <a:lnSpc>
                  <a:spcPct val="100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33104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1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114300"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439738" indent="-211138" algn="l" defTabSz="382588" rtl="0" eaLnBrk="0" fontAlgn="base" hangingPunct="0">
      <a:spcBef>
        <a:spcPct val="30000"/>
      </a:spcBef>
      <a:spcAft>
        <a:spcPct val="0"/>
      </a:spcAft>
      <a:buChar char="•"/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831850" indent="-212725" algn="l" defTabSz="382588" rtl="0" eaLnBrk="0" fontAlgn="base" hangingPunct="0">
      <a:spcBef>
        <a:spcPct val="30000"/>
      </a:spcBef>
      <a:spcAft>
        <a:spcPct val="0"/>
      </a:spcAft>
      <a:buChar char="–"/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2057400" indent="-228600"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860800" y="0"/>
            <a:ext cx="29591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-3175" y="0"/>
            <a:ext cx="29559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08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3860800" y="0"/>
            <a:ext cx="29591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-3175" y="0"/>
            <a:ext cx="29559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/>
            </a:pPr>
            <a:endParaRPr lang="en-US" smtClean="0">
              <a:solidFill>
                <a:schemeClr val="accent2"/>
              </a:solidFill>
            </a:endParaRPr>
          </a:p>
        </p:txBody>
      </p:sp>
      <p:sp>
        <p:nvSpPr>
          <p:cNvPr id="5632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grpSp>
        <p:nvGrpSpPr>
          <p:cNvPr id="57348" name="Group 17"/>
          <p:cNvGrpSpPr>
            <a:grpSpLocks/>
          </p:cNvGrpSpPr>
          <p:nvPr/>
        </p:nvGrpSpPr>
        <p:grpSpPr bwMode="auto">
          <a:xfrm>
            <a:off x="201613" y="6016625"/>
            <a:ext cx="298450" cy="292100"/>
            <a:chOff x="127" y="3790"/>
            <a:chExt cx="188" cy="184"/>
          </a:xfrm>
        </p:grpSpPr>
        <p:sp>
          <p:nvSpPr>
            <p:cNvPr id="57349" name="Freeform 4"/>
            <p:cNvSpPr>
              <a:spLocks/>
            </p:cNvSpPr>
            <p:nvPr/>
          </p:nvSpPr>
          <p:spPr bwMode="auto">
            <a:xfrm>
              <a:off x="127" y="3790"/>
              <a:ext cx="178" cy="178"/>
            </a:xfrm>
            <a:custGeom>
              <a:avLst/>
              <a:gdLst>
                <a:gd name="T0" fmla="*/ 177 w 178"/>
                <a:gd name="T1" fmla="*/ 177 h 178"/>
                <a:gd name="T2" fmla="*/ 177 w 178"/>
                <a:gd name="T3" fmla="*/ 0 h 178"/>
                <a:gd name="T4" fmla="*/ 0 w 178"/>
                <a:gd name="T5" fmla="*/ 0 h 178"/>
                <a:gd name="T6" fmla="*/ 0 w 178"/>
                <a:gd name="T7" fmla="*/ 177 h 178"/>
                <a:gd name="T8" fmla="*/ 177 w 178"/>
                <a:gd name="T9" fmla="*/ 177 h 1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"/>
                <a:gd name="T16" fmla="*/ 0 h 178"/>
                <a:gd name="T17" fmla="*/ 178 w 178"/>
                <a:gd name="T18" fmla="*/ 178 h 1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" h="178">
                  <a:moveTo>
                    <a:pt x="177" y="177"/>
                  </a:moveTo>
                  <a:lnTo>
                    <a:pt x="177" y="0"/>
                  </a:lnTo>
                  <a:lnTo>
                    <a:pt x="0" y="0"/>
                  </a:lnTo>
                  <a:lnTo>
                    <a:pt x="0" y="177"/>
                  </a:lnTo>
                  <a:lnTo>
                    <a:pt x="177" y="17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50" name="Freeform 5"/>
            <p:cNvSpPr>
              <a:spLocks/>
            </p:cNvSpPr>
            <p:nvPr/>
          </p:nvSpPr>
          <p:spPr bwMode="auto">
            <a:xfrm>
              <a:off x="189" y="3856"/>
              <a:ext cx="69" cy="37"/>
            </a:xfrm>
            <a:custGeom>
              <a:avLst/>
              <a:gdLst>
                <a:gd name="T0" fmla="*/ 68 w 69"/>
                <a:gd name="T1" fmla="*/ 7 h 37"/>
                <a:gd name="T2" fmla="*/ 65 w 69"/>
                <a:gd name="T3" fmla="*/ 0 h 37"/>
                <a:gd name="T4" fmla="*/ 0 w 69"/>
                <a:gd name="T5" fmla="*/ 29 h 37"/>
                <a:gd name="T6" fmla="*/ 3 w 69"/>
                <a:gd name="T7" fmla="*/ 36 h 37"/>
                <a:gd name="T8" fmla="*/ 68 w 69"/>
                <a:gd name="T9" fmla="*/ 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37"/>
                <a:gd name="T17" fmla="*/ 69 w 69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37">
                  <a:moveTo>
                    <a:pt x="68" y="7"/>
                  </a:moveTo>
                  <a:lnTo>
                    <a:pt x="65" y="0"/>
                  </a:lnTo>
                  <a:lnTo>
                    <a:pt x="0" y="29"/>
                  </a:lnTo>
                  <a:lnTo>
                    <a:pt x="3" y="36"/>
                  </a:lnTo>
                  <a:lnTo>
                    <a:pt x="68" y="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51" name="Freeform 6"/>
            <p:cNvSpPr>
              <a:spLocks/>
            </p:cNvSpPr>
            <p:nvPr/>
          </p:nvSpPr>
          <p:spPr bwMode="auto">
            <a:xfrm>
              <a:off x="198" y="3872"/>
              <a:ext cx="68" cy="38"/>
            </a:xfrm>
            <a:custGeom>
              <a:avLst/>
              <a:gdLst>
                <a:gd name="T0" fmla="*/ 67 w 68"/>
                <a:gd name="T1" fmla="*/ 7 h 38"/>
                <a:gd name="T2" fmla="*/ 64 w 68"/>
                <a:gd name="T3" fmla="*/ 0 h 38"/>
                <a:gd name="T4" fmla="*/ 0 w 68"/>
                <a:gd name="T5" fmla="*/ 29 h 38"/>
                <a:gd name="T6" fmla="*/ 2 w 68"/>
                <a:gd name="T7" fmla="*/ 37 h 38"/>
                <a:gd name="T8" fmla="*/ 67 w 68"/>
                <a:gd name="T9" fmla="*/ 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38"/>
                <a:gd name="T17" fmla="*/ 68 w 68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38">
                  <a:moveTo>
                    <a:pt x="67" y="7"/>
                  </a:moveTo>
                  <a:lnTo>
                    <a:pt x="64" y="0"/>
                  </a:lnTo>
                  <a:lnTo>
                    <a:pt x="0" y="29"/>
                  </a:lnTo>
                  <a:lnTo>
                    <a:pt x="2" y="37"/>
                  </a:lnTo>
                  <a:lnTo>
                    <a:pt x="67" y="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52" name="Freeform 7"/>
            <p:cNvSpPr>
              <a:spLocks/>
            </p:cNvSpPr>
            <p:nvPr/>
          </p:nvSpPr>
          <p:spPr bwMode="auto">
            <a:xfrm>
              <a:off x="203" y="3888"/>
              <a:ext cx="69" cy="35"/>
            </a:xfrm>
            <a:custGeom>
              <a:avLst/>
              <a:gdLst>
                <a:gd name="T0" fmla="*/ 68 w 69"/>
                <a:gd name="T1" fmla="*/ 6 h 35"/>
                <a:gd name="T2" fmla="*/ 65 w 69"/>
                <a:gd name="T3" fmla="*/ 0 h 35"/>
                <a:gd name="T4" fmla="*/ 0 w 69"/>
                <a:gd name="T5" fmla="*/ 27 h 35"/>
                <a:gd name="T6" fmla="*/ 3 w 69"/>
                <a:gd name="T7" fmla="*/ 34 h 35"/>
                <a:gd name="T8" fmla="*/ 68 w 69"/>
                <a:gd name="T9" fmla="*/ 6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35"/>
                <a:gd name="T17" fmla="*/ 69 w 69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35">
                  <a:moveTo>
                    <a:pt x="68" y="6"/>
                  </a:moveTo>
                  <a:lnTo>
                    <a:pt x="65" y="0"/>
                  </a:lnTo>
                  <a:lnTo>
                    <a:pt x="0" y="27"/>
                  </a:lnTo>
                  <a:lnTo>
                    <a:pt x="3" y="34"/>
                  </a:lnTo>
                  <a:lnTo>
                    <a:pt x="68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53" name="Freeform 8"/>
            <p:cNvSpPr>
              <a:spLocks/>
            </p:cNvSpPr>
            <p:nvPr/>
          </p:nvSpPr>
          <p:spPr bwMode="auto">
            <a:xfrm>
              <a:off x="210" y="3906"/>
              <a:ext cx="71" cy="34"/>
            </a:xfrm>
            <a:custGeom>
              <a:avLst/>
              <a:gdLst>
                <a:gd name="T0" fmla="*/ 70 w 71"/>
                <a:gd name="T1" fmla="*/ 6 h 34"/>
                <a:gd name="T2" fmla="*/ 66 w 71"/>
                <a:gd name="T3" fmla="*/ 0 h 34"/>
                <a:gd name="T4" fmla="*/ 0 w 71"/>
                <a:gd name="T5" fmla="*/ 26 h 34"/>
                <a:gd name="T6" fmla="*/ 3 w 71"/>
                <a:gd name="T7" fmla="*/ 33 h 34"/>
                <a:gd name="T8" fmla="*/ 70 w 71"/>
                <a:gd name="T9" fmla="*/ 6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34"/>
                <a:gd name="T17" fmla="*/ 71 w 71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34">
                  <a:moveTo>
                    <a:pt x="70" y="6"/>
                  </a:moveTo>
                  <a:lnTo>
                    <a:pt x="66" y="0"/>
                  </a:lnTo>
                  <a:lnTo>
                    <a:pt x="0" y="26"/>
                  </a:lnTo>
                  <a:lnTo>
                    <a:pt x="3" y="33"/>
                  </a:lnTo>
                  <a:lnTo>
                    <a:pt x="70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54" name="Freeform 9"/>
            <p:cNvSpPr>
              <a:spLocks/>
            </p:cNvSpPr>
            <p:nvPr/>
          </p:nvSpPr>
          <p:spPr bwMode="auto">
            <a:xfrm>
              <a:off x="219" y="3920"/>
              <a:ext cx="68" cy="38"/>
            </a:xfrm>
            <a:custGeom>
              <a:avLst/>
              <a:gdLst>
                <a:gd name="T0" fmla="*/ 67 w 68"/>
                <a:gd name="T1" fmla="*/ 7 h 38"/>
                <a:gd name="T2" fmla="*/ 64 w 68"/>
                <a:gd name="T3" fmla="*/ 0 h 38"/>
                <a:gd name="T4" fmla="*/ 0 w 68"/>
                <a:gd name="T5" fmla="*/ 29 h 38"/>
                <a:gd name="T6" fmla="*/ 2 w 68"/>
                <a:gd name="T7" fmla="*/ 37 h 38"/>
                <a:gd name="T8" fmla="*/ 67 w 68"/>
                <a:gd name="T9" fmla="*/ 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38"/>
                <a:gd name="T17" fmla="*/ 68 w 68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38">
                  <a:moveTo>
                    <a:pt x="67" y="7"/>
                  </a:moveTo>
                  <a:lnTo>
                    <a:pt x="64" y="0"/>
                  </a:lnTo>
                  <a:lnTo>
                    <a:pt x="0" y="29"/>
                  </a:lnTo>
                  <a:lnTo>
                    <a:pt x="2" y="37"/>
                  </a:lnTo>
                  <a:lnTo>
                    <a:pt x="67" y="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55" name="Freeform 10"/>
            <p:cNvSpPr>
              <a:spLocks/>
            </p:cNvSpPr>
            <p:nvPr/>
          </p:nvSpPr>
          <p:spPr bwMode="auto">
            <a:xfrm>
              <a:off x="149" y="3819"/>
              <a:ext cx="121" cy="58"/>
            </a:xfrm>
            <a:custGeom>
              <a:avLst/>
              <a:gdLst>
                <a:gd name="T0" fmla="*/ 120 w 121"/>
                <a:gd name="T1" fmla="*/ 7 h 58"/>
                <a:gd name="T2" fmla="*/ 118 w 121"/>
                <a:gd name="T3" fmla="*/ 0 h 58"/>
                <a:gd name="T4" fmla="*/ 0 w 121"/>
                <a:gd name="T5" fmla="*/ 50 h 58"/>
                <a:gd name="T6" fmla="*/ 2 w 121"/>
                <a:gd name="T7" fmla="*/ 57 h 58"/>
                <a:gd name="T8" fmla="*/ 120 w 121"/>
                <a:gd name="T9" fmla="*/ 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58"/>
                <a:gd name="T17" fmla="*/ 121 w 121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58">
                  <a:moveTo>
                    <a:pt x="120" y="7"/>
                  </a:moveTo>
                  <a:lnTo>
                    <a:pt x="118" y="0"/>
                  </a:lnTo>
                  <a:lnTo>
                    <a:pt x="0" y="50"/>
                  </a:lnTo>
                  <a:lnTo>
                    <a:pt x="2" y="57"/>
                  </a:lnTo>
                  <a:lnTo>
                    <a:pt x="120" y="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56" name="Freeform 11"/>
            <p:cNvSpPr>
              <a:spLocks/>
            </p:cNvSpPr>
            <p:nvPr/>
          </p:nvSpPr>
          <p:spPr bwMode="auto">
            <a:xfrm>
              <a:off x="131" y="3808"/>
              <a:ext cx="123" cy="59"/>
            </a:xfrm>
            <a:custGeom>
              <a:avLst/>
              <a:gdLst>
                <a:gd name="T0" fmla="*/ 122 w 123"/>
                <a:gd name="T1" fmla="*/ 7 h 59"/>
                <a:gd name="T2" fmla="*/ 119 w 123"/>
                <a:gd name="T3" fmla="*/ 0 h 59"/>
                <a:gd name="T4" fmla="*/ 0 w 123"/>
                <a:gd name="T5" fmla="*/ 51 h 59"/>
                <a:gd name="T6" fmla="*/ 2 w 123"/>
                <a:gd name="T7" fmla="*/ 58 h 59"/>
                <a:gd name="T8" fmla="*/ 122 w 123"/>
                <a:gd name="T9" fmla="*/ 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3"/>
                <a:gd name="T16" fmla="*/ 0 h 59"/>
                <a:gd name="T17" fmla="*/ 123 w 123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3" h="59">
                  <a:moveTo>
                    <a:pt x="122" y="7"/>
                  </a:moveTo>
                  <a:lnTo>
                    <a:pt x="119" y="0"/>
                  </a:lnTo>
                  <a:lnTo>
                    <a:pt x="0" y="51"/>
                  </a:lnTo>
                  <a:lnTo>
                    <a:pt x="2" y="58"/>
                  </a:lnTo>
                  <a:lnTo>
                    <a:pt x="122" y="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57" name="Freeform 12"/>
            <p:cNvSpPr>
              <a:spLocks/>
            </p:cNvSpPr>
            <p:nvPr/>
          </p:nvSpPr>
          <p:spPr bwMode="auto">
            <a:xfrm>
              <a:off x="258" y="3821"/>
              <a:ext cx="57" cy="104"/>
            </a:xfrm>
            <a:custGeom>
              <a:avLst/>
              <a:gdLst>
                <a:gd name="T0" fmla="*/ 48 w 57"/>
                <a:gd name="T1" fmla="*/ 103 h 104"/>
                <a:gd name="T2" fmla="*/ 56 w 57"/>
                <a:gd name="T3" fmla="*/ 100 h 104"/>
                <a:gd name="T4" fmla="*/ 7 w 57"/>
                <a:gd name="T5" fmla="*/ 0 h 104"/>
                <a:gd name="T6" fmla="*/ 0 w 57"/>
                <a:gd name="T7" fmla="*/ 2 h 104"/>
                <a:gd name="T8" fmla="*/ 48 w 57"/>
                <a:gd name="T9" fmla="*/ 103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104"/>
                <a:gd name="T17" fmla="*/ 57 w 57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104">
                  <a:moveTo>
                    <a:pt x="48" y="103"/>
                  </a:moveTo>
                  <a:lnTo>
                    <a:pt x="56" y="100"/>
                  </a:lnTo>
                  <a:lnTo>
                    <a:pt x="7" y="0"/>
                  </a:lnTo>
                  <a:lnTo>
                    <a:pt x="0" y="2"/>
                  </a:lnTo>
                  <a:lnTo>
                    <a:pt x="48" y="103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58" name="Freeform 13"/>
            <p:cNvSpPr>
              <a:spLocks/>
            </p:cNvSpPr>
            <p:nvPr/>
          </p:nvSpPr>
          <p:spPr bwMode="auto">
            <a:xfrm>
              <a:off x="149" y="3867"/>
              <a:ext cx="53" cy="107"/>
            </a:xfrm>
            <a:custGeom>
              <a:avLst/>
              <a:gdLst>
                <a:gd name="T0" fmla="*/ 45 w 53"/>
                <a:gd name="T1" fmla="*/ 106 h 107"/>
                <a:gd name="T2" fmla="*/ 52 w 53"/>
                <a:gd name="T3" fmla="*/ 102 h 107"/>
                <a:gd name="T4" fmla="*/ 6 w 53"/>
                <a:gd name="T5" fmla="*/ 0 h 107"/>
                <a:gd name="T6" fmla="*/ 0 w 53"/>
                <a:gd name="T7" fmla="*/ 4 h 107"/>
                <a:gd name="T8" fmla="*/ 45 w 53"/>
                <a:gd name="T9" fmla="*/ 106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07"/>
                <a:gd name="T17" fmla="*/ 53 w 53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07">
                  <a:moveTo>
                    <a:pt x="45" y="106"/>
                  </a:moveTo>
                  <a:lnTo>
                    <a:pt x="52" y="102"/>
                  </a:lnTo>
                  <a:lnTo>
                    <a:pt x="6" y="0"/>
                  </a:lnTo>
                  <a:lnTo>
                    <a:pt x="0" y="4"/>
                  </a:lnTo>
                  <a:lnTo>
                    <a:pt x="45" y="10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59" name="Freeform 14"/>
            <p:cNvSpPr>
              <a:spLocks/>
            </p:cNvSpPr>
            <p:nvPr/>
          </p:nvSpPr>
          <p:spPr bwMode="auto">
            <a:xfrm>
              <a:off x="127" y="3858"/>
              <a:ext cx="59" cy="116"/>
            </a:xfrm>
            <a:custGeom>
              <a:avLst/>
              <a:gdLst>
                <a:gd name="T0" fmla="*/ 51 w 59"/>
                <a:gd name="T1" fmla="*/ 115 h 116"/>
                <a:gd name="T2" fmla="*/ 58 w 59"/>
                <a:gd name="T3" fmla="*/ 112 h 116"/>
                <a:gd name="T4" fmla="*/ 6 w 59"/>
                <a:gd name="T5" fmla="*/ 0 h 116"/>
                <a:gd name="T6" fmla="*/ 0 w 59"/>
                <a:gd name="T7" fmla="*/ 2 h 116"/>
                <a:gd name="T8" fmla="*/ 51 w 59"/>
                <a:gd name="T9" fmla="*/ 115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116"/>
                <a:gd name="T17" fmla="*/ 59 w 59"/>
                <a:gd name="T18" fmla="*/ 116 h 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116">
                  <a:moveTo>
                    <a:pt x="51" y="115"/>
                  </a:moveTo>
                  <a:lnTo>
                    <a:pt x="58" y="112"/>
                  </a:lnTo>
                  <a:lnTo>
                    <a:pt x="6" y="0"/>
                  </a:lnTo>
                  <a:lnTo>
                    <a:pt x="0" y="2"/>
                  </a:lnTo>
                  <a:lnTo>
                    <a:pt x="51" y="115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60" name="Freeform 15"/>
            <p:cNvSpPr>
              <a:spLocks/>
            </p:cNvSpPr>
            <p:nvPr/>
          </p:nvSpPr>
          <p:spPr bwMode="auto">
            <a:xfrm>
              <a:off x="130" y="3858"/>
              <a:ext cx="28" cy="18"/>
            </a:xfrm>
            <a:custGeom>
              <a:avLst/>
              <a:gdLst>
                <a:gd name="T0" fmla="*/ 23 w 28"/>
                <a:gd name="T1" fmla="*/ 17 h 18"/>
                <a:gd name="T2" fmla="*/ 27 w 28"/>
                <a:gd name="T3" fmla="*/ 10 h 18"/>
                <a:gd name="T4" fmla="*/ 4 w 28"/>
                <a:gd name="T5" fmla="*/ 0 h 18"/>
                <a:gd name="T6" fmla="*/ 0 w 28"/>
                <a:gd name="T7" fmla="*/ 6 h 18"/>
                <a:gd name="T8" fmla="*/ 23 w 28"/>
                <a:gd name="T9" fmla="*/ 17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8"/>
                <a:gd name="T17" fmla="*/ 28 w 28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8">
                  <a:moveTo>
                    <a:pt x="23" y="17"/>
                  </a:moveTo>
                  <a:lnTo>
                    <a:pt x="27" y="10"/>
                  </a:lnTo>
                  <a:lnTo>
                    <a:pt x="4" y="0"/>
                  </a:lnTo>
                  <a:lnTo>
                    <a:pt x="0" y="6"/>
                  </a:lnTo>
                  <a:lnTo>
                    <a:pt x="23" y="1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61" name="Freeform 16"/>
            <p:cNvSpPr>
              <a:spLocks/>
            </p:cNvSpPr>
            <p:nvPr/>
          </p:nvSpPr>
          <p:spPr bwMode="auto">
            <a:xfrm>
              <a:off x="237" y="3814"/>
              <a:ext cx="29" cy="18"/>
            </a:xfrm>
            <a:custGeom>
              <a:avLst/>
              <a:gdLst>
                <a:gd name="T0" fmla="*/ 24 w 29"/>
                <a:gd name="T1" fmla="*/ 17 h 18"/>
                <a:gd name="T2" fmla="*/ 28 w 29"/>
                <a:gd name="T3" fmla="*/ 10 h 18"/>
                <a:gd name="T4" fmla="*/ 4 w 29"/>
                <a:gd name="T5" fmla="*/ 0 h 18"/>
                <a:gd name="T6" fmla="*/ 0 w 29"/>
                <a:gd name="T7" fmla="*/ 5 h 18"/>
                <a:gd name="T8" fmla="*/ 24 w 29"/>
                <a:gd name="T9" fmla="*/ 17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18"/>
                <a:gd name="T17" fmla="*/ 29 w 29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18">
                  <a:moveTo>
                    <a:pt x="24" y="17"/>
                  </a:moveTo>
                  <a:lnTo>
                    <a:pt x="28" y="10"/>
                  </a:lnTo>
                  <a:lnTo>
                    <a:pt x="4" y="0"/>
                  </a:lnTo>
                  <a:lnTo>
                    <a:pt x="0" y="5"/>
                  </a:lnTo>
                  <a:lnTo>
                    <a:pt x="24" y="1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12000"/>
              </a:lnSpc>
              <a:spcBef>
                <a:spcPct val="0"/>
              </a:spcBef>
              <a:spcAft>
                <a:spcPct val="24000"/>
              </a:spcAft>
            </a:pPr>
            <a:endParaRPr lang="en-US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/>
            </a:pPr>
            <a:endParaRPr lang="en-US" smtClean="0"/>
          </a:p>
        </p:txBody>
      </p:sp>
      <p:sp>
        <p:nvSpPr>
          <p:cNvPr id="593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3860800" y="0"/>
            <a:ext cx="29591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-3175" y="0"/>
            <a:ext cx="29559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/>
            </a:pPr>
            <a:endParaRPr lang="en-US" smtClean="0"/>
          </a:p>
        </p:txBody>
      </p:sp>
      <p:sp>
        <p:nvSpPr>
          <p:cNvPr id="6042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grpSp>
        <p:nvGrpSpPr>
          <p:cNvPr id="61444" name="Group 15"/>
          <p:cNvGrpSpPr>
            <a:grpSpLocks/>
          </p:cNvGrpSpPr>
          <p:nvPr/>
        </p:nvGrpSpPr>
        <p:grpSpPr bwMode="auto">
          <a:xfrm>
            <a:off x="177800" y="5424488"/>
            <a:ext cx="284163" cy="304800"/>
            <a:chOff x="112" y="3417"/>
            <a:chExt cx="179" cy="192"/>
          </a:xfrm>
        </p:grpSpPr>
        <p:sp>
          <p:nvSpPr>
            <p:cNvPr id="61445" name="Freeform 4"/>
            <p:cNvSpPr>
              <a:spLocks/>
            </p:cNvSpPr>
            <p:nvPr/>
          </p:nvSpPr>
          <p:spPr bwMode="auto">
            <a:xfrm>
              <a:off x="112" y="3417"/>
              <a:ext cx="179" cy="184"/>
            </a:xfrm>
            <a:custGeom>
              <a:avLst/>
              <a:gdLst>
                <a:gd name="T0" fmla="*/ 178 w 179"/>
                <a:gd name="T1" fmla="*/ 183 h 184"/>
                <a:gd name="T2" fmla="*/ 178 w 179"/>
                <a:gd name="T3" fmla="*/ 0 h 184"/>
                <a:gd name="T4" fmla="*/ 0 w 179"/>
                <a:gd name="T5" fmla="*/ 0 h 184"/>
                <a:gd name="T6" fmla="*/ 0 w 179"/>
                <a:gd name="T7" fmla="*/ 183 h 184"/>
                <a:gd name="T8" fmla="*/ 178 w 179"/>
                <a:gd name="T9" fmla="*/ 183 h 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184"/>
                <a:gd name="T17" fmla="*/ 179 w 179"/>
                <a:gd name="T18" fmla="*/ 184 h 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184">
                  <a:moveTo>
                    <a:pt x="178" y="183"/>
                  </a:moveTo>
                  <a:lnTo>
                    <a:pt x="178" y="0"/>
                  </a:lnTo>
                  <a:lnTo>
                    <a:pt x="0" y="0"/>
                  </a:lnTo>
                  <a:lnTo>
                    <a:pt x="0" y="183"/>
                  </a:lnTo>
                  <a:lnTo>
                    <a:pt x="178" y="18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46" name="Freeform 5"/>
            <p:cNvSpPr>
              <a:spLocks/>
            </p:cNvSpPr>
            <p:nvPr/>
          </p:nvSpPr>
          <p:spPr bwMode="auto">
            <a:xfrm>
              <a:off x="194" y="3591"/>
              <a:ext cx="25" cy="18"/>
            </a:xfrm>
            <a:custGeom>
              <a:avLst/>
              <a:gdLst>
                <a:gd name="T0" fmla="*/ 24 w 25"/>
                <a:gd name="T1" fmla="*/ 17 h 18"/>
                <a:gd name="T2" fmla="*/ 24 w 25"/>
                <a:gd name="T3" fmla="*/ 0 h 18"/>
                <a:gd name="T4" fmla="*/ 0 w 25"/>
                <a:gd name="T5" fmla="*/ 0 h 18"/>
                <a:gd name="T6" fmla="*/ 0 w 25"/>
                <a:gd name="T7" fmla="*/ 17 h 18"/>
                <a:gd name="T8" fmla="*/ 24 w 25"/>
                <a:gd name="T9" fmla="*/ 17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18"/>
                <a:gd name="T17" fmla="*/ 25 w 25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18">
                  <a:moveTo>
                    <a:pt x="24" y="17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24" y="1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47" name="Freeform 6"/>
            <p:cNvSpPr>
              <a:spLocks/>
            </p:cNvSpPr>
            <p:nvPr/>
          </p:nvSpPr>
          <p:spPr bwMode="auto">
            <a:xfrm>
              <a:off x="134" y="3470"/>
              <a:ext cx="31" cy="21"/>
            </a:xfrm>
            <a:custGeom>
              <a:avLst/>
              <a:gdLst>
                <a:gd name="T0" fmla="*/ 0 w 31"/>
                <a:gd name="T1" fmla="*/ 0 h 21"/>
                <a:gd name="T2" fmla="*/ 24 w 31"/>
                <a:gd name="T3" fmla="*/ 20 h 21"/>
                <a:gd name="T4" fmla="*/ 30 w 31"/>
                <a:gd name="T5" fmla="*/ 9 h 21"/>
                <a:gd name="T6" fmla="*/ 0 w 31"/>
                <a:gd name="T7" fmla="*/ 0 h 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21"/>
                <a:gd name="T14" fmla="*/ 31 w 31"/>
                <a:gd name="T15" fmla="*/ 21 h 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21">
                  <a:moveTo>
                    <a:pt x="0" y="0"/>
                  </a:moveTo>
                  <a:lnTo>
                    <a:pt x="24" y="20"/>
                  </a:lnTo>
                  <a:lnTo>
                    <a:pt x="30" y="9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48" name="Freeform 7"/>
            <p:cNvSpPr>
              <a:spLocks/>
            </p:cNvSpPr>
            <p:nvPr/>
          </p:nvSpPr>
          <p:spPr bwMode="auto">
            <a:xfrm>
              <a:off x="245" y="3470"/>
              <a:ext cx="33" cy="21"/>
            </a:xfrm>
            <a:custGeom>
              <a:avLst/>
              <a:gdLst>
                <a:gd name="T0" fmla="*/ 32 w 33"/>
                <a:gd name="T1" fmla="*/ 0 h 21"/>
                <a:gd name="T2" fmla="*/ 5 w 33"/>
                <a:gd name="T3" fmla="*/ 20 h 21"/>
                <a:gd name="T4" fmla="*/ 0 w 33"/>
                <a:gd name="T5" fmla="*/ 9 h 21"/>
                <a:gd name="T6" fmla="*/ 32 w 33"/>
                <a:gd name="T7" fmla="*/ 0 h 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"/>
                <a:gd name="T13" fmla="*/ 0 h 21"/>
                <a:gd name="T14" fmla="*/ 33 w 33"/>
                <a:gd name="T15" fmla="*/ 21 h 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" h="21">
                  <a:moveTo>
                    <a:pt x="32" y="0"/>
                  </a:moveTo>
                  <a:lnTo>
                    <a:pt x="5" y="20"/>
                  </a:lnTo>
                  <a:lnTo>
                    <a:pt x="0" y="9"/>
                  </a:lnTo>
                  <a:lnTo>
                    <a:pt x="32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49" name="Freeform 8"/>
            <p:cNvSpPr>
              <a:spLocks/>
            </p:cNvSpPr>
            <p:nvPr/>
          </p:nvSpPr>
          <p:spPr bwMode="auto">
            <a:xfrm>
              <a:off x="131" y="3508"/>
              <a:ext cx="33" cy="19"/>
            </a:xfrm>
            <a:custGeom>
              <a:avLst/>
              <a:gdLst>
                <a:gd name="T0" fmla="*/ 0 w 33"/>
                <a:gd name="T1" fmla="*/ 18 h 19"/>
                <a:gd name="T2" fmla="*/ 32 w 33"/>
                <a:gd name="T3" fmla="*/ 14 h 19"/>
                <a:gd name="T4" fmla="*/ 30 w 33"/>
                <a:gd name="T5" fmla="*/ 0 h 19"/>
                <a:gd name="T6" fmla="*/ 0 w 33"/>
                <a:gd name="T7" fmla="*/ 18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"/>
                <a:gd name="T13" fmla="*/ 0 h 19"/>
                <a:gd name="T14" fmla="*/ 33 w 33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" h="19">
                  <a:moveTo>
                    <a:pt x="0" y="18"/>
                  </a:moveTo>
                  <a:lnTo>
                    <a:pt x="32" y="14"/>
                  </a:lnTo>
                  <a:lnTo>
                    <a:pt x="30" y="0"/>
                  </a:lnTo>
                  <a:lnTo>
                    <a:pt x="0" y="18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0" name="Freeform 9"/>
            <p:cNvSpPr>
              <a:spLocks/>
            </p:cNvSpPr>
            <p:nvPr/>
          </p:nvSpPr>
          <p:spPr bwMode="auto">
            <a:xfrm>
              <a:off x="247" y="3509"/>
              <a:ext cx="34" cy="19"/>
            </a:xfrm>
            <a:custGeom>
              <a:avLst/>
              <a:gdLst>
                <a:gd name="T0" fmla="*/ 33 w 34"/>
                <a:gd name="T1" fmla="*/ 18 h 19"/>
                <a:gd name="T2" fmla="*/ 0 w 34"/>
                <a:gd name="T3" fmla="*/ 15 h 19"/>
                <a:gd name="T4" fmla="*/ 2 w 34"/>
                <a:gd name="T5" fmla="*/ 0 h 19"/>
                <a:gd name="T6" fmla="*/ 33 w 34"/>
                <a:gd name="T7" fmla="*/ 18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19"/>
                <a:gd name="T14" fmla="*/ 34 w 34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19">
                  <a:moveTo>
                    <a:pt x="33" y="18"/>
                  </a:moveTo>
                  <a:lnTo>
                    <a:pt x="0" y="15"/>
                  </a:lnTo>
                  <a:lnTo>
                    <a:pt x="2" y="0"/>
                  </a:lnTo>
                  <a:lnTo>
                    <a:pt x="33" y="18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1" name="Freeform 10"/>
            <p:cNvSpPr>
              <a:spLocks/>
            </p:cNvSpPr>
            <p:nvPr/>
          </p:nvSpPr>
          <p:spPr bwMode="auto">
            <a:xfrm>
              <a:off x="157" y="3433"/>
              <a:ext cx="26" cy="28"/>
            </a:xfrm>
            <a:custGeom>
              <a:avLst/>
              <a:gdLst>
                <a:gd name="T0" fmla="*/ 0 w 26"/>
                <a:gd name="T1" fmla="*/ 0 h 28"/>
                <a:gd name="T2" fmla="*/ 15 w 26"/>
                <a:gd name="T3" fmla="*/ 27 h 28"/>
                <a:gd name="T4" fmla="*/ 25 w 26"/>
                <a:gd name="T5" fmla="*/ 20 h 28"/>
                <a:gd name="T6" fmla="*/ 0 w 26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8"/>
                <a:gd name="T14" fmla="*/ 26 w 26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8">
                  <a:moveTo>
                    <a:pt x="0" y="0"/>
                  </a:moveTo>
                  <a:lnTo>
                    <a:pt x="15" y="27"/>
                  </a:lnTo>
                  <a:lnTo>
                    <a:pt x="25" y="2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2" name="Freeform 11"/>
            <p:cNvSpPr>
              <a:spLocks/>
            </p:cNvSpPr>
            <p:nvPr/>
          </p:nvSpPr>
          <p:spPr bwMode="auto">
            <a:xfrm>
              <a:off x="222" y="3435"/>
              <a:ext cx="28" cy="30"/>
            </a:xfrm>
            <a:custGeom>
              <a:avLst/>
              <a:gdLst>
                <a:gd name="T0" fmla="*/ 27 w 28"/>
                <a:gd name="T1" fmla="*/ 0 h 30"/>
                <a:gd name="T2" fmla="*/ 11 w 28"/>
                <a:gd name="T3" fmla="*/ 29 h 30"/>
                <a:gd name="T4" fmla="*/ 0 w 28"/>
                <a:gd name="T5" fmla="*/ 21 h 30"/>
                <a:gd name="T6" fmla="*/ 27 w 28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"/>
                <a:gd name="T13" fmla="*/ 0 h 30"/>
                <a:gd name="T14" fmla="*/ 28 w 28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" h="30">
                  <a:moveTo>
                    <a:pt x="27" y="0"/>
                  </a:moveTo>
                  <a:lnTo>
                    <a:pt x="11" y="29"/>
                  </a:lnTo>
                  <a:lnTo>
                    <a:pt x="0" y="21"/>
                  </a:lnTo>
                  <a:lnTo>
                    <a:pt x="27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3" name="Freeform 12"/>
            <p:cNvSpPr>
              <a:spLocks/>
            </p:cNvSpPr>
            <p:nvPr/>
          </p:nvSpPr>
          <p:spPr bwMode="auto">
            <a:xfrm>
              <a:off x="198" y="3423"/>
              <a:ext cx="17" cy="29"/>
            </a:xfrm>
            <a:custGeom>
              <a:avLst/>
              <a:gdLst>
                <a:gd name="T0" fmla="*/ 7 w 17"/>
                <a:gd name="T1" fmla="*/ 0 h 29"/>
                <a:gd name="T2" fmla="*/ 0 w 17"/>
                <a:gd name="T3" fmla="*/ 28 h 29"/>
                <a:gd name="T4" fmla="*/ 16 w 17"/>
                <a:gd name="T5" fmla="*/ 27 h 29"/>
                <a:gd name="T6" fmla="*/ 7 w 17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29"/>
                <a:gd name="T14" fmla="*/ 17 w 17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29">
                  <a:moveTo>
                    <a:pt x="7" y="0"/>
                  </a:moveTo>
                  <a:lnTo>
                    <a:pt x="0" y="28"/>
                  </a:lnTo>
                  <a:lnTo>
                    <a:pt x="16" y="27"/>
                  </a:lnTo>
                  <a:lnTo>
                    <a:pt x="7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4" name="Freeform 13"/>
            <p:cNvSpPr>
              <a:spLocks/>
            </p:cNvSpPr>
            <p:nvPr/>
          </p:nvSpPr>
          <p:spPr bwMode="auto">
            <a:xfrm>
              <a:off x="171" y="3469"/>
              <a:ext cx="67" cy="115"/>
            </a:xfrm>
            <a:custGeom>
              <a:avLst/>
              <a:gdLst>
                <a:gd name="T0" fmla="*/ 21 w 67"/>
                <a:gd name="T1" fmla="*/ 114 h 115"/>
                <a:gd name="T2" fmla="*/ 22 w 67"/>
                <a:gd name="T3" fmla="*/ 94 h 115"/>
                <a:gd name="T4" fmla="*/ 20 w 67"/>
                <a:gd name="T5" fmla="*/ 91 h 115"/>
                <a:gd name="T6" fmla="*/ 14 w 67"/>
                <a:gd name="T7" fmla="*/ 83 h 115"/>
                <a:gd name="T8" fmla="*/ 8 w 67"/>
                <a:gd name="T9" fmla="*/ 72 h 115"/>
                <a:gd name="T10" fmla="*/ 3 w 67"/>
                <a:gd name="T11" fmla="*/ 58 h 115"/>
                <a:gd name="T12" fmla="*/ 0 w 67"/>
                <a:gd name="T13" fmla="*/ 42 h 115"/>
                <a:gd name="T14" fmla="*/ 0 w 67"/>
                <a:gd name="T15" fmla="*/ 27 h 115"/>
                <a:gd name="T16" fmla="*/ 7 w 67"/>
                <a:gd name="T17" fmla="*/ 12 h 115"/>
                <a:gd name="T18" fmla="*/ 22 w 67"/>
                <a:gd name="T19" fmla="*/ 0 h 115"/>
                <a:gd name="T20" fmla="*/ 42 w 67"/>
                <a:gd name="T21" fmla="*/ 0 h 115"/>
                <a:gd name="T22" fmla="*/ 45 w 67"/>
                <a:gd name="T23" fmla="*/ 1 h 115"/>
                <a:gd name="T24" fmla="*/ 50 w 67"/>
                <a:gd name="T25" fmla="*/ 5 h 115"/>
                <a:gd name="T26" fmla="*/ 56 w 67"/>
                <a:gd name="T27" fmla="*/ 11 h 115"/>
                <a:gd name="T28" fmla="*/ 62 w 67"/>
                <a:gd name="T29" fmla="*/ 20 h 115"/>
                <a:gd name="T30" fmla="*/ 66 w 67"/>
                <a:gd name="T31" fmla="*/ 32 h 115"/>
                <a:gd name="T32" fmla="*/ 65 w 67"/>
                <a:gd name="T33" fmla="*/ 48 h 115"/>
                <a:gd name="T34" fmla="*/ 58 w 67"/>
                <a:gd name="T35" fmla="*/ 68 h 115"/>
                <a:gd name="T36" fmla="*/ 42 w 67"/>
                <a:gd name="T37" fmla="*/ 91 h 115"/>
                <a:gd name="T38" fmla="*/ 42 w 67"/>
                <a:gd name="T39" fmla="*/ 114 h 115"/>
                <a:gd name="T40" fmla="*/ 21 w 67"/>
                <a:gd name="T41" fmla="*/ 114 h 1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7"/>
                <a:gd name="T64" fmla="*/ 0 h 115"/>
                <a:gd name="T65" fmla="*/ 67 w 67"/>
                <a:gd name="T66" fmla="*/ 115 h 1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7" h="115">
                  <a:moveTo>
                    <a:pt x="21" y="114"/>
                  </a:moveTo>
                  <a:lnTo>
                    <a:pt x="22" y="94"/>
                  </a:lnTo>
                  <a:lnTo>
                    <a:pt x="20" y="91"/>
                  </a:lnTo>
                  <a:lnTo>
                    <a:pt x="14" y="83"/>
                  </a:lnTo>
                  <a:lnTo>
                    <a:pt x="8" y="72"/>
                  </a:lnTo>
                  <a:lnTo>
                    <a:pt x="3" y="58"/>
                  </a:lnTo>
                  <a:lnTo>
                    <a:pt x="0" y="42"/>
                  </a:lnTo>
                  <a:lnTo>
                    <a:pt x="0" y="27"/>
                  </a:lnTo>
                  <a:lnTo>
                    <a:pt x="7" y="12"/>
                  </a:lnTo>
                  <a:lnTo>
                    <a:pt x="22" y="0"/>
                  </a:lnTo>
                  <a:lnTo>
                    <a:pt x="42" y="0"/>
                  </a:lnTo>
                  <a:lnTo>
                    <a:pt x="45" y="1"/>
                  </a:lnTo>
                  <a:lnTo>
                    <a:pt x="50" y="5"/>
                  </a:lnTo>
                  <a:lnTo>
                    <a:pt x="56" y="11"/>
                  </a:lnTo>
                  <a:lnTo>
                    <a:pt x="62" y="20"/>
                  </a:lnTo>
                  <a:lnTo>
                    <a:pt x="66" y="32"/>
                  </a:lnTo>
                  <a:lnTo>
                    <a:pt x="65" y="48"/>
                  </a:lnTo>
                  <a:lnTo>
                    <a:pt x="58" y="68"/>
                  </a:lnTo>
                  <a:lnTo>
                    <a:pt x="42" y="91"/>
                  </a:lnTo>
                  <a:lnTo>
                    <a:pt x="42" y="114"/>
                  </a:lnTo>
                  <a:lnTo>
                    <a:pt x="21" y="114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5" name="Freeform 14"/>
            <p:cNvSpPr>
              <a:spLocks/>
            </p:cNvSpPr>
            <p:nvPr/>
          </p:nvSpPr>
          <p:spPr bwMode="auto">
            <a:xfrm>
              <a:off x="199" y="3491"/>
              <a:ext cx="17" cy="86"/>
            </a:xfrm>
            <a:custGeom>
              <a:avLst/>
              <a:gdLst>
                <a:gd name="T0" fmla="*/ 4 w 17"/>
                <a:gd name="T1" fmla="*/ 0 h 86"/>
                <a:gd name="T2" fmla="*/ 6 w 17"/>
                <a:gd name="T3" fmla="*/ 5 h 86"/>
                <a:gd name="T4" fmla="*/ 2 w 17"/>
                <a:gd name="T5" fmla="*/ 6 h 86"/>
                <a:gd name="T6" fmla="*/ 2 w 17"/>
                <a:gd name="T7" fmla="*/ 77 h 86"/>
                <a:gd name="T8" fmla="*/ 0 w 17"/>
                <a:gd name="T9" fmla="*/ 78 h 86"/>
                <a:gd name="T10" fmla="*/ 0 w 17"/>
                <a:gd name="T11" fmla="*/ 85 h 86"/>
                <a:gd name="T12" fmla="*/ 2 w 17"/>
                <a:gd name="T13" fmla="*/ 85 h 86"/>
                <a:gd name="T14" fmla="*/ 4 w 17"/>
                <a:gd name="T15" fmla="*/ 85 h 86"/>
                <a:gd name="T16" fmla="*/ 6 w 17"/>
                <a:gd name="T17" fmla="*/ 85 h 86"/>
                <a:gd name="T18" fmla="*/ 9 w 17"/>
                <a:gd name="T19" fmla="*/ 84 h 86"/>
                <a:gd name="T20" fmla="*/ 13 w 17"/>
                <a:gd name="T21" fmla="*/ 84 h 86"/>
                <a:gd name="T22" fmla="*/ 16 w 17"/>
                <a:gd name="T23" fmla="*/ 83 h 86"/>
                <a:gd name="T24" fmla="*/ 16 w 17"/>
                <a:gd name="T25" fmla="*/ 81 h 86"/>
                <a:gd name="T26" fmla="*/ 16 w 17"/>
                <a:gd name="T27" fmla="*/ 78 h 86"/>
                <a:gd name="T28" fmla="*/ 16 w 17"/>
                <a:gd name="T29" fmla="*/ 47 h 86"/>
                <a:gd name="T30" fmla="*/ 13 w 17"/>
                <a:gd name="T31" fmla="*/ 46 h 86"/>
                <a:gd name="T32" fmla="*/ 13 w 17"/>
                <a:gd name="T33" fmla="*/ 38 h 86"/>
                <a:gd name="T34" fmla="*/ 13 w 17"/>
                <a:gd name="T35" fmla="*/ 4 h 86"/>
                <a:gd name="T36" fmla="*/ 4 w 17"/>
                <a:gd name="T37" fmla="*/ 0 h 8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"/>
                <a:gd name="T58" fmla="*/ 0 h 86"/>
                <a:gd name="T59" fmla="*/ 17 w 17"/>
                <a:gd name="T60" fmla="*/ 86 h 8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" h="86">
                  <a:moveTo>
                    <a:pt x="4" y="0"/>
                  </a:moveTo>
                  <a:lnTo>
                    <a:pt x="6" y="5"/>
                  </a:lnTo>
                  <a:lnTo>
                    <a:pt x="2" y="6"/>
                  </a:lnTo>
                  <a:lnTo>
                    <a:pt x="2" y="77"/>
                  </a:lnTo>
                  <a:lnTo>
                    <a:pt x="0" y="78"/>
                  </a:lnTo>
                  <a:lnTo>
                    <a:pt x="0" y="85"/>
                  </a:lnTo>
                  <a:lnTo>
                    <a:pt x="2" y="85"/>
                  </a:lnTo>
                  <a:lnTo>
                    <a:pt x="4" y="85"/>
                  </a:lnTo>
                  <a:lnTo>
                    <a:pt x="6" y="85"/>
                  </a:lnTo>
                  <a:lnTo>
                    <a:pt x="9" y="84"/>
                  </a:lnTo>
                  <a:lnTo>
                    <a:pt x="13" y="84"/>
                  </a:lnTo>
                  <a:lnTo>
                    <a:pt x="16" y="83"/>
                  </a:lnTo>
                  <a:lnTo>
                    <a:pt x="16" y="81"/>
                  </a:lnTo>
                  <a:lnTo>
                    <a:pt x="16" y="78"/>
                  </a:lnTo>
                  <a:lnTo>
                    <a:pt x="16" y="47"/>
                  </a:lnTo>
                  <a:lnTo>
                    <a:pt x="13" y="46"/>
                  </a:lnTo>
                  <a:lnTo>
                    <a:pt x="13" y="38"/>
                  </a:lnTo>
                  <a:lnTo>
                    <a:pt x="13" y="4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3860800" y="0"/>
            <a:ext cx="29591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-3175" y="0"/>
            <a:ext cx="29559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/>
            </a:pPr>
            <a:endParaRPr lang="en-US" b="0" i="1" smtClean="0">
              <a:latin typeface="Times New Roman" pitchFamily="18" charset="0"/>
            </a:endParaRPr>
          </a:p>
        </p:txBody>
      </p:sp>
      <p:sp>
        <p:nvSpPr>
          <p:cNvPr id="6246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/>
            </a:pPr>
            <a:endParaRPr lang="en-US" b="0" smtClean="0">
              <a:latin typeface="Times New Roman" pitchFamily="18" charset="0"/>
            </a:endParaRPr>
          </a:p>
        </p:txBody>
      </p:sp>
      <p:sp>
        <p:nvSpPr>
          <p:cNvPr id="634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  <p:grpSp>
        <p:nvGrpSpPr>
          <p:cNvPr id="63492" name="Group 6"/>
          <p:cNvGrpSpPr>
            <a:grpSpLocks/>
          </p:cNvGrpSpPr>
          <p:nvPr/>
        </p:nvGrpSpPr>
        <p:grpSpPr bwMode="auto">
          <a:xfrm>
            <a:off x="596900" y="5957888"/>
            <a:ext cx="5727700" cy="2549525"/>
            <a:chOff x="376" y="3753"/>
            <a:chExt cx="3608" cy="1606"/>
          </a:xfrm>
        </p:grpSpPr>
        <p:sp>
          <p:nvSpPr>
            <p:cNvPr id="63493" name="Rectangle 4"/>
            <p:cNvSpPr>
              <a:spLocks noChangeArrowheads="1"/>
            </p:cNvSpPr>
            <p:nvPr/>
          </p:nvSpPr>
          <p:spPr bwMode="auto">
            <a:xfrm>
              <a:off x="376" y="3753"/>
              <a:ext cx="3608" cy="2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6838" tIns="50800" rIns="96838" bIns="50800"/>
            <a:lstStyle/>
            <a:p>
              <a:pPr algn="l" defTabSz="1041400">
                <a:lnSpc>
                  <a:spcPct val="100000"/>
                </a:lnSpc>
                <a:spcBef>
                  <a:spcPct val="0"/>
                </a:spcBef>
              </a:pPr>
              <a:r>
                <a:rPr lang="en-US" sz="1100">
                  <a:solidFill>
                    <a:schemeClr val="tx1"/>
                  </a:solidFill>
                  <a:latin typeface="Courier New" pitchFamily="49" charset="0"/>
                </a:rPr>
                <a:t>SQL&gt; SELECT ename ||': '||'1'||' Month salary = '||sal Monthly </a:t>
              </a:r>
            </a:p>
            <a:p>
              <a:pPr algn="l" defTabSz="1041400">
                <a:lnSpc>
                  <a:spcPct val="100000"/>
                </a:lnSpc>
                <a:spcBef>
                  <a:spcPct val="0"/>
                </a:spcBef>
              </a:pPr>
              <a:r>
                <a:rPr lang="en-US" sz="1100">
                  <a:solidFill>
                    <a:schemeClr val="tx1"/>
                  </a:solidFill>
                  <a:latin typeface="Courier New" pitchFamily="49" charset="0"/>
                </a:rPr>
                <a:t>  2  FROM   emp;</a:t>
              </a:r>
            </a:p>
          </p:txBody>
        </p:sp>
        <p:sp>
          <p:nvSpPr>
            <p:cNvPr id="63494" name="Rectangle 5"/>
            <p:cNvSpPr>
              <a:spLocks noChangeArrowheads="1"/>
            </p:cNvSpPr>
            <p:nvPr/>
          </p:nvSpPr>
          <p:spPr bwMode="auto">
            <a:xfrm>
              <a:off x="376" y="4119"/>
              <a:ext cx="3596" cy="1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6838" tIns="50800" rIns="96838" bIns="50800"/>
            <a:lstStyle/>
            <a:p>
              <a:pPr algn="l" defTabSz="1041400">
                <a:lnSpc>
                  <a:spcPct val="100000"/>
                </a:lnSpc>
                <a:spcBef>
                  <a:spcPct val="0"/>
                </a:spcBef>
              </a:pPr>
              <a:r>
                <a:rPr lang="en-US" sz="1100" b="0">
                  <a:solidFill>
                    <a:schemeClr val="tx1"/>
                  </a:solidFill>
                  <a:latin typeface="Courier New" pitchFamily="49" charset="0"/>
                </a:rPr>
                <a:t>MONTHLY</a:t>
              </a:r>
            </a:p>
            <a:p>
              <a:pPr algn="l" defTabSz="1041400">
                <a:lnSpc>
                  <a:spcPct val="100000"/>
                </a:lnSpc>
                <a:spcBef>
                  <a:spcPct val="0"/>
                </a:spcBef>
              </a:pPr>
              <a:r>
                <a:rPr lang="en-US" sz="1100" b="0">
                  <a:solidFill>
                    <a:schemeClr val="tx1"/>
                  </a:solidFill>
                  <a:latin typeface="Courier New" pitchFamily="49" charset="0"/>
                </a:rPr>
                <a:t>---------------------------------------------------------------</a:t>
              </a:r>
            </a:p>
            <a:p>
              <a:pPr algn="l" defTabSz="1041400">
                <a:lnSpc>
                  <a:spcPct val="100000"/>
                </a:lnSpc>
                <a:spcBef>
                  <a:spcPct val="0"/>
                </a:spcBef>
              </a:pPr>
              <a:r>
                <a:rPr lang="en-US" sz="1100" b="0">
                  <a:solidFill>
                    <a:schemeClr val="tx1"/>
                  </a:solidFill>
                  <a:latin typeface="Courier New" pitchFamily="49" charset="0"/>
                </a:rPr>
                <a:t>KING: 1 Month salary = 5000</a:t>
              </a:r>
            </a:p>
            <a:p>
              <a:pPr algn="l" defTabSz="1041400">
                <a:lnSpc>
                  <a:spcPct val="100000"/>
                </a:lnSpc>
                <a:spcBef>
                  <a:spcPct val="0"/>
                </a:spcBef>
              </a:pPr>
              <a:r>
                <a:rPr lang="en-US" sz="1100" b="0">
                  <a:solidFill>
                    <a:schemeClr val="tx1"/>
                  </a:solidFill>
                  <a:latin typeface="Courier New" pitchFamily="49" charset="0"/>
                </a:rPr>
                <a:t>BLAKE: 1 Month salary = 2850</a:t>
              </a:r>
            </a:p>
            <a:p>
              <a:pPr algn="l" defTabSz="1041400">
                <a:lnSpc>
                  <a:spcPct val="100000"/>
                </a:lnSpc>
                <a:spcBef>
                  <a:spcPct val="0"/>
                </a:spcBef>
              </a:pPr>
              <a:r>
                <a:rPr lang="en-US" sz="1100" b="0">
                  <a:solidFill>
                    <a:schemeClr val="tx1"/>
                  </a:solidFill>
                  <a:latin typeface="Courier New" pitchFamily="49" charset="0"/>
                </a:rPr>
                <a:t>CLARK: 1 Month salary = 2450</a:t>
              </a:r>
            </a:p>
            <a:p>
              <a:pPr algn="l" defTabSz="1041400">
                <a:lnSpc>
                  <a:spcPct val="100000"/>
                </a:lnSpc>
                <a:spcBef>
                  <a:spcPct val="0"/>
                </a:spcBef>
              </a:pPr>
              <a:r>
                <a:rPr lang="en-US" sz="1100" b="0">
                  <a:solidFill>
                    <a:schemeClr val="tx1"/>
                  </a:solidFill>
                  <a:latin typeface="Courier New" pitchFamily="49" charset="0"/>
                </a:rPr>
                <a:t>JONES: 1 Month salary = 2975</a:t>
              </a:r>
            </a:p>
            <a:p>
              <a:pPr algn="l" defTabSz="1041400">
                <a:lnSpc>
                  <a:spcPct val="100000"/>
                </a:lnSpc>
                <a:spcBef>
                  <a:spcPct val="0"/>
                </a:spcBef>
              </a:pPr>
              <a:r>
                <a:rPr lang="en-US" sz="1100" b="0">
                  <a:solidFill>
                    <a:schemeClr val="tx1"/>
                  </a:solidFill>
                  <a:latin typeface="Courier New" pitchFamily="49" charset="0"/>
                </a:rPr>
                <a:t>MARTIN: 1 Month salary = 1250</a:t>
              </a:r>
            </a:p>
            <a:p>
              <a:pPr algn="l" defTabSz="1041400">
                <a:lnSpc>
                  <a:spcPct val="100000"/>
                </a:lnSpc>
                <a:spcBef>
                  <a:spcPct val="0"/>
                </a:spcBef>
              </a:pPr>
              <a:r>
                <a:rPr lang="en-US" sz="1100" b="0">
                  <a:solidFill>
                    <a:schemeClr val="tx1"/>
                  </a:solidFill>
                  <a:latin typeface="Courier New" pitchFamily="49" charset="0"/>
                </a:rPr>
                <a:t>ALLEN: 1 Month salary = 1600</a:t>
              </a:r>
            </a:p>
            <a:p>
              <a:pPr algn="l" defTabSz="1041400">
                <a:lnSpc>
                  <a:spcPct val="100000"/>
                </a:lnSpc>
                <a:spcBef>
                  <a:spcPct val="0"/>
                </a:spcBef>
              </a:pPr>
              <a:r>
                <a:rPr lang="en-US" sz="1100" b="0">
                  <a:solidFill>
                    <a:schemeClr val="tx1"/>
                  </a:solidFill>
                  <a:latin typeface="Courier New" pitchFamily="49" charset="0"/>
                </a:rPr>
                <a:t>TURNER: 1 Month salary = 1500</a:t>
              </a:r>
            </a:p>
            <a:p>
              <a:pPr algn="l" defTabSz="1041400">
                <a:lnSpc>
                  <a:spcPct val="100000"/>
                </a:lnSpc>
                <a:spcBef>
                  <a:spcPct val="0"/>
                </a:spcBef>
              </a:pPr>
              <a:r>
                <a:rPr lang="en-US" sz="1100" b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</a:p>
            <a:p>
              <a:pPr algn="l" defTabSz="1041400">
                <a:lnSpc>
                  <a:spcPct val="100000"/>
                </a:lnSpc>
                <a:spcBef>
                  <a:spcPct val="0"/>
                </a:spcBef>
              </a:pPr>
              <a:r>
                <a:rPr lang="en-US" sz="1100" b="0">
                  <a:solidFill>
                    <a:schemeClr val="tx1"/>
                  </a:solidFill>
                  <a:latin typeface="Courier New" pitchFamily="49" charset="0"/>
                </a:rPr>
                <a:t>14 rows selected.</a:t>
              </a:r>
            </a:p>
          </p:txBody>
        </p:sp>
      </p:grp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860800" y="0"/>
            <a:ext cx="29591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-3175" y="0"/>
            <a:ext cx="29559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710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smtClean="0">
              <a:latin typeface="Courier New" pitchFamily="49" charset="0"/>
            </a:endParaRP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611188" y="5970588"/>
            <a:ext cx="5573712" cy="4460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7625" rIns="92075" bIns="47625"/>
          <a:lstStyle/>
          <a:p>
            <a:pPr algn="l" defTabSz="942975">
              <a:lnSpc>
                <a:spcPct val="100000"/>
              </a:lnSpc>
              <a:spcBef>
                <a:spcPct val="0"/>
              </a:spcBef>
            </a:pPr>
            <a:r>
              <a:rPr lang="en-US" sz="1100">
                <a:solidFill>
                  <a:schemeClr val="tx1"/>
                </a:solidFill>
                <a:latin typeface="Courier New" pitchFamily="49" charset="0"/>
              </a:rPr>
              <a:t>SQL&gt; SELECT	DISTINCT deptno, job</a:t>
            </a:r>
          </a:p>
          <a:p>
            <a:pPr algn="l" defTabSz="942975">
              <a:lnSpc>
                <a:spcPct val="100000"/>
              </a:lnSpc>
              <a:spcBef>
                <a:spcPct val="0"/>
              </a:spcBef>
            </a:pPr>
            <a:r>
              <a:rPr lang="en-US" sz="1100">
                <a:solidFill>
                  <a:schemeClr val="tx1"/>
                </a:solidFill>
                <a:latin typeface="Courier New" pitchFamily="49" charset="0"/>
              </a:rPr>
              <a:t>  2  FROM	emp;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611188" y="6515100"/>
            <a:ext cx="5573712" cy="1420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3862388" y="0"/>
            <a:ext cx="2955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-1588" y="0"/>
            <a:ext cx="29527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2438" y="4762500"/>
            <a:ext cx="5876925" cy="3795713"/>
          </a:xfrm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30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168275"/>
            <a:ext cx="5927725" cy="4445000"/>
          </a:xfrm>
          <a:ln cap="flat"/>
        </p:spPr>
      </p:sp>
      <p:graphicFrame>
        <p:nvGraphicFramePr>
          <p:cNvPr id="1026" name="Object 6"/>
          <p:cNvGraphicFramePr>
            <a:graphicFrameLocks/>
          </p:cNvGraphicFramePr>
          <p:nvPr/>
        </p:nvGraphicFramePr>
        <p:xfrm>
          <a:off x="625475" y="5237163"/>
          <a:ext cx="5875338" cy="3009900"/>
        </p:xfrm>
        <a:graphic>
          <a:graphicData uri="http://schemas.openxmlformats.org/presentationml/2006/ole">
            <p:oleObj spid="_x0000_s1027" name="Document" r:id="rId4" imgW="5875020" imgH="3009900" progId="Word.Document.8">
              <p:embed/>
            </p:oleObj>
          </a:graphicData>
        </a:graphic>
      </p:graphicFrame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3860800" y="0"/>
            <a:ext cx="29591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-3175" y="0"/>
            <a:ext cx="29559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09575" y="4676775"/>
            <a:ext cx="5995988" cy="3749675"/>
          </a:xfrm>
          <a:noFill/>
          <a:ln/>
        </p:spPr>
        <p:txBody>
          <a:bodyPr/>
          <a:lstStyle/>
          <a:p>
            <a:pPr>
              <a:tabLst/>
            </a:pPr>
            <a:endParaRPr lang="en-US" smtClean="0"/>
          </a:p>
        </p:txBody>
      </p:sp>
      <p:sp>
        <p:nvSpPr>
          <p:cNvPr id="205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  <p:graphicFrame>
        <p:nvGraphicFramePr>
          <p:cNvPr id="2050" name="Object 6"/>
          <p:cNvGraphicFramePr>
            <a:graphicFrameLocks/>
          </p:cNvGraphicFramePr>
          <p:nvPr/>
        </p:nvGraphicFramePr>
        <p:xfrm>
          <a:off x="596900" y="6019800"/>
          <a:ext cx="5540375" cy="2263775"/>
        </p:xfrm>
        <a:graphic>
          <a:graphicData uri="http://schemas.openxmlformats.org/presentationml/2006/ole">
            <p:oleObj spid="_x0000_s2051" name="Document" r:id="rId4" imgW="5539740" imgH="2264664" progId="Word.Document.8">
              <p:embed/>
            </p:oleObj>
          </a:graphicData>
        </a:graphic>
      </p:graphicFrame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i="1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62388" y="8670925"/>
            <a:ext cx="2954337" cy="4556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120" tIns="45560" rIns="91120" bIns="45560"/>
          <a:lstStyle/>
          <a:p>
            <a:fld id="{3128B169-4ADB-48E7-A628-A090DB75FC91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solidFill>
                <a:schemeClr val="accent2"/>
              </a:solidFill>
            </a:endParaRPr>
          </a:p>
        </p:txBody>
      </p:sp>
      <p:sp>
        <p:nvSpPr>
          <p:cNvPr id="48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611188" y="6137275"/>
            <a:ext cx="5573712" cy="447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7625" rIns="92075" bIns="47625"/>
          <a:lstStyle/>
          <a:p>
            <a:pPr algn="l" defTabSz="942975">
              <a:lnSpc>
                <a:spcPct val="100000"/>
              </a:lnSpc>
              <a:spcBef>
                <a:spcPct val="0"/>
              </a:spcBef>
            </a:pPr>
            <a:r>
              <a:rPr lang="en-US" sz="1100">
                <a:solidFill>
                  <a:schemeClr val="tx1"/>
                </a:solidFill>
                <a:latin typeface="Courier New" pitchFamily="49" charset="0"/>
              </a:rPr>
              <a:t>SQL&gt; SELECT	deptno, dname, loc</a:t>
            </a:r>
          </a:p>
          <a:p>
            <a:pPr algn="l" defTabSz="942975">
              <a:lnSpc>
                <a:spcPct val="100000"/>
              </a:lnSpc>
              <a:spcBef>
                <a:spcPct val="0"/>
              </a:spcBef>
            </a:pPr>
            <a:r>
              <a:rPr lang="en-US" sz="1100">
                <a:solidFill>
                  <a:schemeClr val="tx1"/>
                </a:solidFill>
                <a:latin typeface="Courier New" pitchFamily="49" charset="0"/>
              </a:rPr>
              <a:t>  2  FROM 	dept;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42975">
              <a:tabLst/>
            </a:pPr>
            <a:endParaRPr lang="en-US" smtClean="0"/>
          </a:p>
        </p:txBody>
      </p:sp>
      <p:sp>
        <p:nvSpPr>
          <p:cNvPr id="491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  <p:grpSp>
        <p:nvGrpSpPr>
          <p:cNvPr id="49156" name="Group 6"/>
          <p:cNvGrpSpPr>
            <a:grpSpLocks/>
          </p:cNvGrpSpPr>
          <p:nvPr/>
        </p:nvGrpSpPr>
        <p:grpSpPr bwMode="auto">
          <a:xfrm>
            <a:off x="611188" y="6118225"/>
            <a:ext cx="5573712" cy="1662113"/>
            <a:chOff x="385" y="3854"/>
            <a:chExt cx="3511" cy="1047"/>
          </a:xfrm>
        </p:grpSpPr>
        <p:sp>
          <p:nvSpPr>
            <p:cNvPr id="49157" name="Rectangle 4"/>
            <p:cNvSpPr>
              <a:spLocks noChangeArrowheads="1"/>
            </p:cNvSpPr>
            <p:nvPr/>
          </p:nvSpPr>
          <p:spPr bwMode="auto">
            <a:xfrm>
              <a:off x="385" y="3854"/>
              <a:ext cx="3511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6838" tIns="50800" rIns="96838" bIns="50800"/>
            <a:lstStyle/>
            <a:p>
              <a:pPr algn="l" defTabSz="1041400">
                <a:lnSpc>
                  <a:spcPct val="100000"/>
                </a:lnSpc>
                <a:spcBef>
                  <a:spcPct val="0"/>
                </a:spcBef>
              </a:pPr>
              <a:r>
                <a:rPr lang="en-US" sz="1100">
                  <a:solidFill>
                    <a:schemeClr val="tx1"/>
                  </a:solidFill>
                  <a:latin typeface="Courier New" pitchFamily="49" charset="0"/>
                </a:rPr>
                <a:t>SQL&gt; SELECT	loc, deptno</a:t>
              </a:r>
            </a:p>
            <a:p>
              <a:pPr algn="l" defTabSz="1041400">
                <a:lnSpc>
                  <a:spcPct val="100000"/>
                </a:lnSpc>
                <a:spcBef>
                  <a:spcPct val="0"/>
                </a:spcBef>
              </a:pPr>
              <a:r>
                <a:rPr lang="en-US" sz="1100">
                  <a:solidFill>
                    <a:schemeClr val="tx1"/>
                  </a:solidFill>
                  <a:latin typeface="Courier New" pitchFamily="49" charset="0"/>
                </a:rPr>
                <a:t>  2  FROM 	dept;</a:t>
              </a:r>
            </a:p>
          </p:txBody>
        </p:sp>
        <p:sp>
          <p:nvSpPr>
            <p:cNvPr id="49158" name="Rectangle 5"/>
            <p:cNvSpPr>
              <a:spLocks noChangeArrowheads="1"/>
            </p:cNvSpPr>
            <p:nvPr/>
          </p:nvSpPr>
          <p:spPr bwMode="auto">
            <a:xfrm>
              <a:off x="385" y="4198"/>
              <a:ext cx="3511" cy="7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6838" tIns="50800" rIns="96838" bIns="50800"/>
            <a:lstStyle/>
            <a:p>
              <a:pPr algn="l" defTabSz="1041400">
                <a:lnSpc>
                  <a:spcPct val="100000"/>
                </a:lnSpc>
                <a:spcBef>
                  <a:spcPct val="0"/>
                </a:spcBef>
                <a:tabLst>
                  <a:tab pos="1774825" algn="l"/>
                  <a:tab pos="2279650" algn="l"/>
                </a:tabLst>
              </a:pPr>
              <a:r>
                <a:rPr lang="en-US" sz="1100" b="0">
                  <a:solidFill>
                    <a:schemeClr val="tx1"/>
                  </a:solidFill>
                  <a:latin typeface="Courier New" pitchFamily="49" charset="0"/>
                </a:rPr>
                <a:t>LOC              DEPTNO          </a:t>
              </a:r>
              <a:endParaRPr lang="en-US" sz="11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defTabSz="1041400">
                <a:lnSpc>
                  <a:spcPct val="100000"/>
                </a:lnSpc>
                <a:spcBef>
                  <a:spcPct val="0"/>
                </a:spcBef>
                <a:tabLst>
                  <a:tab pos="1774825" algn="l"/>
                  <a:tab pos="2279650" algn="l"/>
                </a:tabLst>
              </a:pPr>
              <a:r>
                <a:rPr lang="en-US" sz="1100" b="0">
                  <a:solidFill>
                    <a:schemeClr val="tx1"/>
                  </a:solidFill>
                  <a:latin typeface="Courier New" pitchFamily="49" charset="0"/>
                </a:rPr>
                <a:t>------------- ---------</a:t>
              </a:r>
            </a:p>
            <a:p>
              <a:pPr algn="l" defTabSz="1041400">
                <a:lnSpc>
                  <a:spcPct val="100000"/>
                </a:lnSpc>
                <a:spcBef>
                  <a:spcPct val="0"/>
                </a:spcBef>
                <a:tabLst>
                  <a:tab pos="1774825" algn="l"/>
                  <a:tab pos="2279650" algn="l"/>
                </a:tabLst>
              </a:pPr>
              <a:r>
                <a:rPr lang="en-US" sz="1100" b="0">
                  <a:solidFill>
                    <a:schemeClr val="tx1"/>
                  </a:solidFill>
                  <a:latin typeface="Courier New" pitchFamily="49" charset="0"/>
                </a:rPr>
                <a:t>NEW YORK             10</a:t>
              </a:r>
            </a:p>
            <a:p>
              <a:pPr algn="l" defTabSz="1041400">
                <a:lnSpc>
                  <a:spcPct val="100000"/>
                </a:lnSpc>
                <a:spcBef>
                  <a:spcPct val="0"/>
                </a:spcBef>
                <a:tabLst>
                  <a:tab pos="1774825" algn="l"/>
                  <a:tab pos="2279650" algn="l"/>
                </a:tabLst>
              </a:pPr>
              <a:r>
                <a:rPr lang="en-US" sz="1100" b="0">
                  <a:solidFill>
                    <a:schemeClr val="tx1"/>
                  </a:solidFill>
                  <a:latin typeface="Courier New" pitchFamily="49" charset="0"/>
                </a:rPr>
                <a:t>DALLAS               20</a:t>
              </a:r>
            </a:p>
            <a:p>
              <a:pPr algn="l" defTabSz="1041400">
                <a:lnSpc>
                  <a:spcPct val="100000"/>
                </a:lnSpc>
                <a:spcBef>
                  <a:spcPct val="0"/>
                </a:spcBef>
                <a:tabLst>
                  <a:tab pos="1774825" algn="l"/>
                  <a:tab pos="2279650" algn="l"/>
                </a:tabLst>
              </a:pPr>
              <a:r>
                <a:rPr lang="en-US" sz="1100" b="0">
                  <a:solidFill>
                    <a:schemeClr val="tx1"/>
                  </a:solidFill>
                  <a:latin typeface="Courier New" pitchFamily="49" charset="0"/>
                </a:rPr>
                <a:t>CHICAGO              30</a:t>
              </a:r>
            </a:p>
            <a:p>
              <a:pPr algn="l" defTabSz="1041400">
                <a:lnSpc>
                  <a:spcPct val="100000"/>
                </a:lnSpc>
                <a:spcBef>
                  <a:spcPct val="0"/>
                </a:spcBef>
                <a:tabLst>
                  <a:tab pos="1774825" algn="l"/>
                  <a:tab pos="2279650" algn="l"/>
                </a:tabLst>
              </a:pPr>
              <a:r>
                <a:rPr lang="en-US" sz="1100" b="0">
                  <a:solidFill>
                    <a:schemeClr val="tx1"/>
                  </a:solidFill>
                  <a:latin typeface="Courier New" pitchFamily="49" charset="0"/>
                </a:rPr>
                <a:t>BOSTON	40</a:t>
              </a:r>
            </a:p>
          </p:txBody>
        </p:sp>
      </p:grp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860800" y="0"/>
            <a:ext cx="29591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-3175" y="0"/>
            <a:ext cx="29559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/>
            </a:pPr>
            <a:endParaRPr lang="en-US" b="0" smtClean="0">
              <a:latin typeface="Times New Roman" pitchFamily="18" charset="0"/>
            </a:endParaRPr>
          </a:p>
        </p:txBody>
      </p:sp>
      <p:sp>
        <p:nvSpPr>
          <p:cNvPr id="5018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617538" y="5451475"/>
            <a:ext cx="5586412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7625" rIns="92075" bIns="47625"/>
          <a:lstStyle/>
          <a:p>
            <a:pPr algn="l" defTabSz="942975">
              <a:lnSpc>
                <a:spcPct val="100000"/>
              </a:lnSpc>
              <a:spcBef>
                <a:spcPct val="0"/>
              </a:spcBef>
            </a:pPr>
            <a:r>
              <a:rPr lang="en-US" sz="1100">
                <a:solidFill>
                  <a:schemeClr val="tx1"/>
                </a:solidFill>
                <a:latin typeface="Courier New" pitchFamily="49" charset="0"/>
              </a:rPr>
              <a:t>SQL&gt; SELECT	ename, hiredate, sal</a:t>
            </a:r>
          </a:p>
          <a:p>
            <a:pPr algn="l" defTabSz="942975">
              <a:lnSpc>
                <a:spcPct val="100000"/>
              </a:lnSpc>
              <a:spcBef>
                <a:spcPct val="0"/>
              </a:spcBef>
            </a:pPr>
            <a:r>
              <a:rPr lang="en-US" sz="1100">
                <a:solidFill>
                  <a:schemeClr val="tx1"/>
                </a:solidFill>
                <a:latin typeface="Courier New" pitchFamily="49" charset="0"/>
              </a:rPr>
              <a:t>  2  FROM 	emp;</a:t>
            </a: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617538" y="6034088"/>
            <a:ext cx="5567362" cy="18081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7625" rIns="92075" bIns="47625"/>
          <a:lstStyle/>
          <a:p>
            <a:pPr algn="l" defTabSz="942975">
              <a:lnSpc>
                <a:spcPct val="100000"/>
              </a:lnSpc>
              <a:spcBef>
                <a:spcPct val="0"/>
              </a:spcBef>
            </a:pPr>
            <a:r>
              <a:rPr lang="en-US" sz="1100" b="0">
                <a:solidFill>
                  <a:schemeClr val="tx1"/>
                </a:solidFill>
                <a:latin typeface="Courier New" pitchFamily="49" charset="0"/>
              </a:rPr>
              <a:t>ENAME      HIREDATE        SAL</a:t>
            </a:r>
            <a:endParaRPr lang="en-US" sz="1100">
              <a:solidFill>
                <a:schemeClr val="tx1"/>
              </a:solidFill>
              <a:latin typeface="Courier New" pitchFamily="49" charset="0"/>
            </a:endParaRPr>
          </a:p>
          <a:p>
            <a:pPr algn="l" defTabSz="942975">
              <a:lnSpc>
                <a:spcPct val="100000"/>
              </a:lnSpc>
              <a:spcBef>
                <a:spcPct val="0"/>
              </a:spcBef>
            </a:pPr>
            <a:r>
              <a:rPr lang="en-US" sz="1100" b="0">
                <a:solidFill>
                  <a:schemeClr val="tx1"/>
                </a:solidFill>
                <a:latin typeface="Courier New" pitchFamily="49" charset="0"/>
              </a:rPr>
              <a:t>---------- --------- ---------</a:t>
            </a:r>
          </a:p>
          <a:p>
            <a:pPr algn="l" defTabSz="942975">
              <a:lnSpc>
                <a:spcPct val="100000"/>
              </a:lnSpc>
              <a:spcBef>
                <a:spcPct val="0"/>
              </a:spcBef>
            </a:pPr>
            <a:r>
              <a:rPr lang="en-US" sz="1100" b="0">
                <a:solidFill>
                  <a:schemeClr val="tx1"/>
                </a:solidFill>
                <a:latin typeface="Courier New" pitchFamily="49" charset="0"/>
              </a:rPr>
              <a:t>KING       17-NOV-81      5000</a:t>
            </a:r>
          </a:p>
          <a:p>
            <a:pPr algn="l" defTabSz="942975">
              <a:lnSpc>
                <a:spcPct val="100000"/>
              </a:lnSpc>
              <a:spcBef>
                <a:spcPct val="0"/>
              </a:spcBef>
            </a:pPr>
            <a:r>
              <a:rPr lang="en-US" sz="1100" b="0">
                <a:solidFill>
                  <a:schemeClr val="tx1"/>
                </a:solidFill>
                <a:latin typeface="Courier New" pitchFamily="49" charset="0"/>
              </a:rPr>
              <a:t>BLAKE      01-MAY-81      2850</a:t>
            </a:r>
          </a:p>
          <a:p>
            <a:pPr algn="l" defTabSz="942975">
              <a:lnSpc>
                <a:spcPct val="100000"/>
              </a:lnSpc>
              <a:spcBef>
                <a:spcPct val="0"/>
              </a:spcBef>
            </a:pPr>
            <a:r>
              <a:rPr lang="en-US" sz="1100" b="0">
                <a:solidFill>
                  <a:schemeClr val="tx1"/>
                </a:solidFill>
                <a:latin typeface="Courier New" pitchFamily="49" charset="0"/>
              </a:rPr>
              <a:t>CLARK      09-JUN-81      2450</a:t>
            </a:r>
          </a:p>
          <a:p>
            <a:pPr algn="l" defTabSz="942975">
              <a:lnSpc>
                <a:spcPct val="100000"/>
              </a:lnSpc>
              <a:spcBef>
                <a:spcPct val="0"/>
              </a:spcBef>
            </a:pPr>
            <a:r>
              <a:rPr lang="en-US" sz="1100" b="0">
                <a:solidFill>
                  <a:schemeClr val="tx1"/>
                </a:solidFill>
                <a:latin typeface="Courier New" pitchFamily="49" charset="0"/>
              </a:rPr>
              <a:t>JONES      02-APR-81      2975</a:t>
            </a:r>
          </a:p>
          <a:p>
            <a:pPr algn="l" defTabSz="942975">
              <a:lnSpc>
                <a:spcPct val="100000"/>
              </a:lnSpc>
              <a:spcBef>
                <a:spcPct val="0"/>
              </a:spcBef>
            </a:pPr>
            <a:r>
              <a:rPr lang="en-US" sz="1100" b="0">
                <a:solidFill>
                  <a:schemeClr val="tx1"/>
                </a:solidFill>
                <a:latin typeface="Courier New" pitchFamily="49" charset="0"/>
              </a:rPr>
              <a:t>MARTIN     28-SEP-81      1250</a:t>
            </a:r>
          </a:p>
          <a:p>
            <a:pPr algn="l" defTabSz="942975">
              <a:lnSpc>
                <a:spcPct val="100000"/>
              </a:lnSpc>
              <a:spcBef>
                <a:spcPct val="0"/>
              </a:spcBef>
            </a:pPr>
            <a:r>
              <a:rPr lang="en-US" sz="1100" b="0">
                <a:solidFill>
                  <a:schemeClr val="tx1"/>
                </a:solidFill>
                <a:latin typeface="Courier New" pitchFamily="49" charset="0"/>
              </a:rPr>
              <a:t>ALLEN      20-FEB-81      1600</a:t>
            </a:r>
          </a:p>
          <a:p>
            <a:pPr algn="l" defTabSz="942975">
              <a:lnSpc>
                <a:spcPct val="100000"/>
              </a:lnSpc>
              <a:spcBef>
                <a:spcPct val="0"/>
              </a:spcBef>
            </a:pPr>
            <a:r>
              <a:rPr lang="en-US" sz="1100" b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algn="l" defTabSz="942975">
              <a:lnSpc>
                <a:spcPct val="100000"/>
              </a:lnSpc>
              <a:spcBef>
                <a:spcPct val="0"/>
              </a:spcBef>
            </a:pPr>
            <a:r>
              <a:rPr lang="en-US" sz="1100" b="0">
                <a:solidFill>
                  <a:schemeClr val="tx1"/>
                </a:solidFill>
                <a:latin typeface="Courier New" pitchFamily="49" charset="0"/>
              </a:rPr>
              <a:t>14 rows selected.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/>
            </a:pPr>
            <a:endParaRPr lang="en-US" smtClean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/>
            </a:pPr>
            <a:endParaRPr lang="en-US" b="0" smtClean="0">
              <a:latin typeface="Times New Roman" pitchFamily="18" charset="0"/>
            </a:endParaRPr>
          </a:p>
        </p:txBody>
      </p:sp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/>
            </a:pPr>
            <a:endParaRPr lang="en-US" smtClean="0"/>
          </a:p>
        </p:txBody>
      </p:sp>
      <p:sp>
        <p:nvSpPr>
          <p:cNvPr id="532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smtClean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C9E1EBF1-7C23-4048-A44E-855059E8AE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54AB1-19D3-4A17-B870-F9167AC37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9810C-8979-4CEC-96CD-E0D5E02B56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A8632-7304-4A16-9764-8BED3D3E81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284A096-A90C-42DE-8201-C22ACB1D99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6F95D-D1BF-4989-BFB8-18CC4B2BA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2D84E620-21EC-41E1-9377-F5C9298EEA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49DEA-2E1C-4FF1-AB61-5AE86F21F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3806F43-B017-4AA9-811C-22CDF613F5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790B897-255A-49BE-A496-951493819A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648DA-3415-4D65-937C-1C2C32B369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  <a:endParaRPr lang="en-US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6/17/2017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E3B0FDF8-656D-4688-8D8A-F09712EA80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086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600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Database</a:t>
            </a:r>
            <a:b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</a:t>
            </a:r>
            <a:r>
              <a:rPr lang="en-US" sz="4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02: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Writing Basic SQL Statements</a:t>
            </a: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57729-A426-4E73-8EF5-539AA793A17A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blackWhite">
          <a:xfrm>
            <a:off x="922338" y="1616075"/>
            <a:ext cx="7265987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Using Arithmetic Operators</a:t>
            </a:r>
          </a:p>
        </p:txBody>
      </p:sp>
      <p:sp>
        <p:nvSpPr>
          <p:cNvPr id="24580" name="Arc 4"/>
          <p:cNvSpPr>
            <a:spLocks/>
          </p:cNvSpPr>
          <p:nvPr/>
        </p:nvSpPr>
        <p:spPr bwMode="ltGray">
          <a:xfrm>
            <a:off x="5459413" y="2508250"/>
            <a:ext cx="211137" cy="225425"/>
          </a:xfrm>
          <a:custGeom>
            <a:avLst/>
            <a:gdLst>
              <a:gd name="T0" fmla="*/ 20173698 w 21600"/>
              <a:gd name="T1" fmla="*/ 24552666 h 21600"/>
              <a:gd name="T2" fmla="*/ 0 w 21600"/>
              <a:gd name="T3" fmla="*/ 0 h 21600"/>
              <a:gd name="T4" fmla="*/ 20173698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blackWhite">
          <a:xfrm>
            <a:off x="885825" y="2695575"/>
            <a:ext cx="7315200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89363" y="1711325"/>
            <a:ext cx="1590675" cy="3260725"/>
            <a:chOff x="2387" y="1078"/>
            <a:chExt cx="1002" cy="2054"/>
          </a:xfrm>
        </p:grpSpPr>
        <p:sp>
          <p:nvSpPr>
            <p:cNvPr id="24586" name="Rectangle 6"/>
            <p:cNvSpPr>
              <a:spLocks noChangeArrowheads="1"/>
            </p:cNvSpPr>
            <p:nvPr/>
          </p:nvSpPr>
          <p:spPr bwMode="ltGray">
            <a:xfrm>
              <a:off x="2688" y="1078"/>
              <a:ext cx="701" cy="21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Rectangle 7"/>
            <p:cNvSpPr>
              <a:spLocks noChangeArrowheads="1"/>
            </p:cNvSpPr>
            <p:nvPr/>
          </p:nvSpPr>
          <p:spPr bwMode="ltGray">
            <a:xfrm>
              <a:off x="2387" y="1716"/>
              <a:ext cx="873" cy="141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3" name="Rectangle 9"/>
          <p:cNvSpPr>
            <a:spLocks noChangeArrowheads="1"/>
          </p:cNvSpPr>
          <p:nvPr/>
        </p:nvSpPr>
        <p:spPr bwMode="blackWhite">
          <a:xfrm>
            <a:off x="925513" y="1603375"/>
            <a:ext cx="72913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sal, sal+300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emp;</a:t>
            </a:r>
          </a:p>
        </p:txBody>
      </p:sp>
      <p:sp>
        <p:nvSpPr>
          <p:cNvPr id="24584" name="Rectangle 10"/>
          <p:cNvSpPr>
            <a:spLocks noChangeArrowheads="1"/>
          </p:cNvSpPr>
          <p:nvPr/>
        </p:nvSpPr>
        <p:spPr bwMode="blackWhite">
          <a:xfrm>
            <a:off x="889000" y="2682875"/>
            <a:ext cx="73406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  SAL+300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     5000      5300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     2850      3150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     2450      2750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     2975      3275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1550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     1600      1900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36784F-7E05-430E-9BD0-946763BF0765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Operator Precedence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60425" y="2443163"/>
            <a:ext cx="7385050" cy="3235325"/>
          </a:xfrm>
        </p:spPr>
        <p:txBody>
          <a:bodyPr/>
          <a:lstStyle/>
          <a:p>
            <a:pPr lvl="1" eaLnBrk="1" hangingPunct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Multiplication and division take priority over addition and subtraction.</a:t>
            </a:r>
          </a:p>
          <a:p>
            <a:pPr lvl="1" eaLnBrk="1" hangingPunct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Operators of the same priority are evaluated from left to right.</a:t>
            </a:r>
          </a:p>
          <a:p>
            <a:pPr lvl="1" eaLnBrk="1" hangingPunct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Parentheses are used to force prioritized evaluation and to clarify statements.</a:t>
            </a:r>
          </a:p>
        </p:txBody>
      </p:sp>
      <p:grpSp>
        <p:nvGrpSpPr>
          <p:cNvPr id="25604" name="Group 9"/>
          <p:cNvGrpSpPr>
            <a:grpSpLocks/>
          </p:cNvGrpSpPr>
          <p:nvPr/>
        </p:nvGrpSpPr>
        <p:grpSpPr bwMode="auto">
          <a:xfrm>
            <a:off x="2819400" y="1524000"/>
            <a:ext cx="2965450" cy="831850"/>
            <a:chOff x="1860" y="856"/>
            <a:chExt cx="1868" cy="524"/>
          </a:xfrm>
        </p:grpSpPr>
        <p:sp>
          <p:nvSpPr>
            <p:cNvPr id="2" name="Rectangle 4"/>
            <p:cNvSpPr>
              <a:spLocks noChangeArrowheads="1"/>
            </p:cNvSpPr>
            <p:nvPr/>
          </p:nvSpPr>
          <p:spPr bwMode="blackWhite">
            <a:xfrm>
              <a:off x="1868" y="920"/>
              <a:ext cx="1860" cy="456"/>
            </a:xfrm>
            <a:prstGeom prst="rect">
              <a:avLst/>
            </a:prstGeom>
            <a:gradFill rotWithShape="0">
              <a:gsLst>
                <a:gs pos="0">
                  <a:srgbClr val="FF5050"/>
                </a:gs>
                <a:gs pos="100000">
                  <a:srgbClr val="FF5050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endPara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endPara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5605" name="Rectangle 5"/>
            <p:cNvSpPr>
              <a:spLocks noChangeArrowheads="1"/>
            </p:cNvSpPr>
            <p:nvPr/>
          </p:nvSpPr>
          <p:spPr bwMode="blackWhite">
            <a:xfrm>
              <a:off x="1860" y="1072"/>
              <a:ext cx="48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4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*</a:t>
              </a:r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blackWhite">
            <a:xfrm>
              <a:off x="2298" y="988"/>
              <a:ext cx="48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36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/</a:t>
              </a:r>
            </a:p>
          </p:txBody>
        </p:sp>
        <p:sp>
          <p:nvSpPr>
            <p:cNvPr id="25607" name="Rectangle 7"/>
            <p:cNvSpPr>
              <a:spLocks noChangeArrowheads="1"/>
            </p:cNvSpPr>
            <p:nvPr/>
          </p:nvSpPr>
          <p:spPr bwMode="blackWhite">
            <a:xfrm>
              <a:off x="2720" y="988"/>
              <a:ext cx="48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36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+</a:t>
              </a:r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blackWhite">
            <a:xfrm>
              <a:off x="3205" y="856"/>
              <a:ext cx="48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36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_</a:t>
              </a: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51ADD0-782C-4B91-9AC3-4D467668E92C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blackWhite">
          <a:xfrm>
            <a:off x="927100" y="1616075"/>
            <a:ext cx="7289800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blackWhite">
          <a:xfrm>
            <a:off x="920750" y="2701925"/>
            <a:ext cx="7315200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Operator Precedence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894138" y="1711325"/>
            <a:ext cx="1919287" cy="3260725"/>
            <a:chOff x="2453" y="1078"/>
            <a:chExt cx="1209" cy="2054"/>
          </a:xfrm>
        </p:grpSpPr>
        <p:sp>
          <p:nvSpPr>
            <p:cNvPr id="26633" name="Rectangle 5"/>
            <p:cNvSpPr>
              <a:spLocks noChangeArrowheads="1"/>
            </p:cNvSpPr>
            <p:nvPr/>
          </p:nvSpPr>
          <p:spPr bwMode="ltGray">
            <a:xfrm>
              <a:off x="2672" y="1078"/>
              <a:ext cx="990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" name="Rectangle 6"/>
            <p:cNvSpPr>
              <a:spLocks noChangeArrowheads="1"/>
            </p:cNvSpPr>
            <p:nvPr/>
          </p:nvSpPr>
          <p:spPr bwMode="ltGray">
            <a:xfrm>
              <a:off x="2453" y="1742"/>
              <a:ext cx="919" cy="139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30" name="Rectangle 8"/>
          <p:cNvSpPr>
            <a:spLocks noChangeArrowheads="1"/>
          </p:cNvSpPr>
          <p:nvPr/>
        </p:nvSpPr>
        <p:spPr bwMode="blackWhite">
          <a:xfrm>
            <a:off x="933450" y="1603375"/>
            <a:ext cx="73152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sal, 12*sal+100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blackWhite">
          <a:xfrm>
            <a:off x="952500" y="2714625"/>
            <a:ext cx="72898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12*SAL+100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     5000      60100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     2850      34300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     2450      29500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     2975      35800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15100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     1600      19300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14D2FC-ED24-4BE4-BDC9-37EDC5E7197C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blackWhite">
          <a:xfrm>
            <a:off x="857250" y="1606550"/>
            <a:ext cx="7435850" cy="8572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blackWhite">
          <a:xfrm>
            <a:off x="844550" y="2701925"/>
            <a:ext cx="7448550" cy="258921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Using Parentheses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786188" y="1714500"/>
            <a:ext cx="2171700" cy="2970213"/>
            <a:chOff x="2385" y="1080"/>
            <a:chExt cx="1368" cy="1871"/>
          </a:xfrm>
        </p:grpSpPr>
        <p:sp>
          <p:nvSpPr>
            <p:cNvPr id="27657" name="Rectangle 5"/>
            <p:cNvSpPr>
              <a:spLocks noChangeArrowheads="1"/>
            </p:cNvSpPr>
            <p:nvPr/>
          </p:nvSpPr>
          <p:spPr bwMode="ltGray">
            <a:xfrm>
              <a:off x="2639" y="1080"/>
              <a:ext cx="1114" cy="2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Rectangle 6"/>
            <p:cNvSpPr>
              <a:spLocks noChangeArrowheads="1"/>
            </p:cNvSpPr>
            <p:nvPr/>
          </p:nvSpPr>
          <p:spPr bwMode="ltGray">
            <a:xfrm>
              <a:off x="2385" y="1740"/>
              <a:ext cx="1077" cy="121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54" name="Rectangle 8"/>
          <p:cNvSpPr>
            <a:spLocks noChangeArrowheads="1"/>
          </p:cNvSpPr>
          <p:nvPr/>
        </p:nvSpPr>
        <p:spPr bwMode="blackWhite">
          <a:xfrm>
            <a:off x="863600" y="1593850"/>
            <a:ext cx="746125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sal, 12*(sal+100)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27655" name="Rectangle 9"/>
          <p:cNvSpPr>
            <a:spLocks noChangeArrowheads="1"/>
          </p:cNvSpPr>
          <p:nvPr/>
        </p:nvSpPr>
        <p:spPr bwMode="blackWhite">
          <a:xfrm>
            <a:off x="876300" y="2714625"/>
            <a:ext cx="742315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12*(SAL+100)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     5000       61200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     2850       35400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     2450       30600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     2975       36900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 16200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C8B59-BF74-4696-AE64-8828B30FBFDB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blackWhite">
          <a:xfrm>
            <a:off x="919163" y="2941638"/>
            <a:ext cx="7265987" cy="7794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1788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blackWhite">
          <a:xfrm>
            <a:off x="906463" y="3898900"/>
            <a:ext cx="7291387" cy="22606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/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Defining a Null Value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762000" y="1676400"/>
            <a:ext cx="7385050" cy="1695450"/>
          </a:xfrm>
        </p:spPr>
        <p:txBody>
          <a:bodyPr/>
          <a:lstStyle/>
          <a:p>
            <a:pPr lvl="1" eaLnBrk="1" hangingPunct="1">
              <a:lnSpc>
                <a:spcPct val="85000"/>
              </a:lnSpc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 null is a value that is unavailable, unassigned, unknown, or inapplicable.</a:t>
            </a:r>
          </a:p>
          <a:p>
            <a:pPr lvl="1" eaLnBrk="1" hangingPunct="1">
              <a:lnSpc>
                <a:spcPct val="85000"/>
              </a:lnSpc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 null is not the same as zero or a blank space.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846513" y="3006725"/>
            <a:ext cx="1312862" cy="2689225"/>
            <a:chOff x="2423" y="1894"/>
            <a:chExt cx="827" cy="1694"/>
          </a:xfrm>
        </p:grpSpPr>
        <p:sp>
          <p:nvSpPr>
            <p:cNvPr id="28682" name="Rectangle 6"/>
            <p:cNvSpPr>
              <a:spLocks noChangeArrowheads="1"/>
            </p:cNvSpPr>
            <p:nvPr/>
          </p:nvSpPr>
          <p:spPr bwMode="ltGray">
            <a:xfrm>
              <a:off x="2797" y="1894"/>
              <a:ext cx="439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7"/>
            <p:cNvSpPr>
              <a:spLocks noChangeArrowheads="1"/>
            </p:cNvSpPr>
            <p:nvPr/>
          </p:nvSpPr>
          <p:spPr bwMode="ltGray">
            <a:xfrm>
              <a:off x="2423" y="2524"/>
              <a:ext cx="827" cy="106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79" name="Rectangle 9"/>
          <p:cNvSpPr>
            <a:spLocks noChangeArrowheads="1"/>
          </p:cNvSpPr>
          <p:nvPr/>
        </p:nvSpPr>
        <p:spPr bwMode="blackWhite">
          <a:xfrm>
            <a:off x="944563" y="2928938"/>
            <a:ext cx="7291387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17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	ename, job, comm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17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	emp;</a:t>
            </a:r>
          </a:p>
        </p:txBody>
      </p:sp>
      <p:sp>
        <p:nvSpPr>
          <p:cNvPr id="28680" name="Rectangle 10"/>
          <p:cNvSpPr>
            <a:spLocks noChangeArrowheads="1"/>
          </p:cNvSpPr>
          <p:nvPr/>
        </p:nvSpPr>
        <p:spPr bwMode="blackWhite">
          <a:xfrm>
            <a:off x="919163" y="3932238"/>
            <a:ext cx="7265987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  COMM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SALESMAN          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CFF3F-3AD5-455C-94F6-5917C7DF2FC5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blackWhite">
          <a:xfrm>
            <a:off x="858838" y="2908300"/>
            <a:ext cx="7434262" cy="11366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blackWhite">
          <a:xfrm>
            <a:off x="877888" y="4652963"/>
            <a:ext cx="7415212" cy="941387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881063"/>
          </a:xfrm>
        </p:spPr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Null Values in Arithmetic Expressions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976313" y="1765300"/>
            <a:ext cx="7385050" cy="904875"/>
          </a:xfrm>
        </p:spPr>
        <p:txBody>
          <a:bodyPr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/>
              <a:t>Arithmetic expressions containing a null value evaluate to null.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457450" y="3013075"/>
            <a:ext cx="2719388" cy="2530475"/>
            <a:chOff x="1548" y="1898"/>
            <a:chExt cx="1713" cy="1594"/>
          </a:xfrm>
        </p:grpSpPr>
        <p:sp>
          <p:nvSpPr>
            <p:cNvPr id="29706" name="Rectangle 6"/>
            <p:cNvSpPr>
              <a:spLocks noChangeArrowheads="1"/>
            </p:cNvSpPr>
            <p:nvPr/>
          </p:nvSpPr>
          <p:spPr bwMode="ltGray">
            <a:xfrm>
              <a:off x="2225" y="1898"/>
              <a:ext cx="1036" cy="2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Rectangle 7"/>
            <p:cNvSpPr>
              <a:spLocks noChangeArrowheads="1"/>
            </p:cNvSpPr>
            <p:nvPr/>
          </p:nvSpPr>
          <p:spPr bwMode="ltGray">
            <a:xfrm>
              <a:off x="1548" y="2952"/>
              <a:ext cx="996" cy="5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03" name="Rectangle 9"/>
          <p:cNvSpPr>
            <a:spLocks noChangeArrowheads="1"/>
          </p:cNvSpPr>
          <p:nvPr/>
        </p:nvSpPr>
        <p:spPr bwMode="blackWhite">
          <a:xfrm>
            <a:off x="865188" y="2895600"/>
            <a:ext cx="7459662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12*sal+comm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ename='KING';</a:t>
            </a:r>
          </a:p>
        </p:txBody>
      </p:sp>
      <p:sp>
        <p:nvSpPr>
          <p:cNvPr id="29704" name="Rectangle 10"/>
          <p:cNvSpPr>
            <a:spLocks noChangeArrowheads="1"/>
          </p:cNvSpPr>
          <p:nvPr/>
        </p:nvSpPr>
        <p:spPr bwMode="blackWhite">
          <a:xfrm>
            <a:off x="884238" y="4640263"/>
            <a:ext cx="74406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12*SAL+COMM 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1D1C8-94AE-4893-BB97-7056C813E6EF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Defining a Column Alias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60425" y="1795463"/>
            <a:ext cx="7385050" cy="3790950"/>
          </a:xfrm>
        </p:spPr>
        <p:txBody>
          <a:bodyPr/>
          <a:lstStyle/>
          <a:p>
            <a:pPr lvl="1" eaLnBrk="1" hangingPunct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Renames a column heading</a:t>
            </a:r>
          </a:p>
          <a:p>
            <a:pPr lvl="1" eaLnBrk="1" hangingPunct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Is useful with calculations</a:t>
            </a:r>
          </a:p>
          <a:p>
            <a:pPr lvl="1" eaLnBrk="1" hangingPunct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Immediately follows column name; optional AS keyword between column name and alias</a:t>
            </a:r>
          </a:p>
          <a:p>
            <a:pPr lvl="1" eaLnBrk="1" hangingPunct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Requires double quotation marks if it contains spaces or special characters or is case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45CF91-DED8-48A3-BD61-1ED65D92AF4A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blackWhite">
          <a:xfrm>
            <a:off x="914400" y="1295400"/>
            <a:ext cx="722630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blackWhite">
          <a:xfrm>
            <a:off x="909638" y="2314575"/>
            <a:ext cx="7246937" cy="11080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blackWhite">
          <a:xfrm>
            <a:off x="908050" y="3732213"/>
            <a:ext cx="7264400" cy="10064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blackWhite">
          <a:xfrm>
            <a:off x="909638" y="5054600"/>
            <a:ext cx="7246937" cy="11080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Using Column Aliases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974725" y="1346200"/>
            <a:ext cx="5240338" cy="1416050"/>
            <a:chOff x="614" y="848"/>
            <a:chExt cx="3301" cy="892"/>
          </a:xfrm>
        </p:grpSpPr>
        <p:sp>
          <p:nvSpPr>
            <p:cNvPr id="31765" name="Rectangle 7"/>
            <p:cNvSpPr>
              <a:spLocks noChangeArrowheads="1"/>
            </p:cNvSpPr>
            <p:nvPr/>
          </p:nvSpPr>
          <p:spPr bwMode="ltGray">
            <a:xfrm>
              <a:off x="2408" y="848"/>
              <a:ext cx="508" cy="24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6" name="Rectangle 8"/>
            <p:cNvSpPr>
              <a:spLocks noChangeArrowheads="1"/>
            </p:cNvSpPr>
            <p:nvPr/>
          </p:nvSpPr>
          <p:spPr bwMode="ltGray">
            <a:xfrm>
              <a:off x="614" y="1503"/>
              <a:ext cx="478" cy="237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7" name="Rectangle 9"/>
            <p:cNvSpPr>
              <a:spLocks noChangeArrowheads="1"/>
            </p:cNvSpPr>
            <p:nvPr/>
          </p:nvSpPr>
          <p:spPr bwMode="ltGray">
            <a:xfrm>
              <a:off x="3300" y="848"/>
              <a:ext cx="615" cy="241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8" name="Rectangle 10"/>
            <p:cNvSpPr>
              <a:spLocks noChangeArrowheads="1"/>
            </p:cNvSpPr>
            <p:nvPr/>
          </p:nvSpPr>
          <p:spPr bwMode="ltGray">
            <a:xfrm>
              <a:off x="2039" y="1497"/>
              <a:ext cx="615" cy="24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993775" y="3803650"/>
            <a:ext cx="4800600" cy="1701800"/>
            <a:chOff x="626" y="2396"/>
            <a:chExt cx="3024" cy="1072"/>
          </a:xfrm>
        </p:grpSpPr>
        <p:sp>
          <p:nvSpPr>
            <p:cNvPr id="31761" name="Rectangle 12"/>
            <p:cNvSpPr>
              <a:spLocks noChangeArrowheads="1"/>
            </p:cNvSpPr>
            <p:nvPr/>
          </p:nvSpPr>
          <p:spPr bwMode="ltGray">
            <a:xfrm>
              <a:off x="2205" y="2396"/>
              <a:ext cx="615" cy="18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2" name="Rectangle 13"/>
            <p:cNvSpPr>
              <a:spLocks noChangeArrowheads="1"/>
            </p:cNvSpPr>
            <p:nvPr/>
          </p:nvSpPr>
          <p:spPr bwMode="ltGray">
            <a:xfrm>
              <a:off x="626" y="3221"/>
              <a:ext cx="444" cy="23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3" name="Rectangle 14"/>
            <p:cNvSpPr>
              <a:spLocks noChangeArrowheads="1"/>
            </p:cNvSpPr>
            <p:nvPr/>
          </p:nvSpPr>
          <p:spPr bwMode="ltGray">
            <a:xfrm>
              <a:off x="2277" y="2583"/>
              <a:ext cx="1373" cy="241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4" name="Rectangle 15"/>
            <p:cNvSpPr>
              <a:spLocks noChangeArrowheads="1"/>
            </p:cNvSpPr>
            <p:nvPr/>
          </p:nvSpPr>
          <p:spPr bwMode="ltGray">
            <a:xfrm>
              <a:off x="1863" y="3226"/>
              <a:ext cx="1173" cy="24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905" name="Rectangle 17"/>
          <p:cNvSpPr>
            <a:spLocks noChangeArrowheads="1"/>
          </p:cNvSpPr>
          <p:nvPr/>
        </p:nvSpPr>
        <p:spPr bwMode="blackWhite">
          <a:xfrm>
            <a:off x="960438" y="2327275"/>
            <a:ext cx="7221537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31754" name="Rectangle 18"/>
          <p:cNvSpPr>
            <a:spLocks noChangeArrowheads="1"/>
          </p:cNvSpPr>
          <p:nvPr/>
        </p:nvSpPr>
        <p:spPr bwMode="blackWhite">
          <a:xfrm>
            <a:off x="939800" y="1282700"/>
            <a:ext cx="72517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 AS name, sal salary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31755" name="Rectangle 19"/>
          <p:cNvSpPr>
            <a:spLocks noChangeArrowheads="1"/>
          </p:cNvSpPr>
          <p:nvPr/>
        </p:nvSpPr>
        <p:spPr bwMode="blackWhite">
          <a:xfrm>
            <a:off x="977900" y="2292350"/>
            <a:ext cx="3340100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NAME             SALARY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 ---------</a:t>
            </a:r>
            <a:br>
              <a:rPr lang="en-US" sz="18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</p:txBody>
      </p:sp>
      <p:sp>
        <p:nvSpPr>
          <p:cNvPr id="31756" name="Rectangle 20"/>
          <p:cNvSpPr>
            <a:spLocks noChangeArrowheads="1"/>
          </p:cNvSpPr>
          <p:nvPr/>
        </p:nvSpPr>
        <p:spPr bwMode="blackWhite">
          <a:xfrm>
            <a:off x="933450" y="3719513"/>
            <a:ext cx="72898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 "Name",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       sal*12 "Annual Salary"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   emp;</a:t>
            </a:r>
          </a:p>
        </p:txBody>
      </p:sp>
      <p:grpSp>
        <p:nvGrpSpPr>
          <p:cNvPr id="31757" name="Group 23"/>
          <p:cNvGrpSpPr>
            <a:grpSpLocks/>
          </p:cNvGrpSpPr>
          <p:nvPr/>
        </p:nvGrpSpPr>
        <p:grpSpPr bwMode="auto">
          <a:xfrm>
            <a:off x="960438" y="5024438"/>
            <a:ext cx="7221537" cy="1125537"/>
            <a:chOff x="605" y="3165"/>
            <a:chExt cx="4549" cy="709"/>
          </a:xfrm>
        </p:grpSpPr>
        <p:sp>
          <p:nvSpPr>
            <p:cNvPr id="31759" name="Rectangle 21"/>
            <p:cNvSpPr>
              <a:spLocks noChangeArrowheads="1"/>
            </p:cNvSpPr>
            <p:nvPr/>
          </p:nvSpPr>
          <p:spPr bwMode="blackWhite">
            <a:xfrm>
              <a:off x="605" y="3192"/>
              <a:ext cx="4549" cy="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0"/>
                </a:spcBef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</p:txBody>
        </p:sp>
        <p:sp>
          <p:nvSpPr>
            <p:cNvPr id="31760" name="Rectangle 22"/>
            <p:cNvSpPr>
              <a:spLocks noChangeArrowheads="1"/>
            </p:cNvSpPr>
            <p:nvPr/>
          </p:nvSpPr>
          <p:spPr bwMode="blackWhite">
            <a:xfrm>
              <a:off x="616" y="3165"/>
              <a:ext cx="2449" cy="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25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Name          Annual Salary</a:t>
              </a:r>
            </a:p>
            <a:p>
              <a:pPr algn="l">
                <a:lnSpc>
                  <a:spcPct val="125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------------- -------------</a:t>
              </a:r>
              <a:b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</a:b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...</a:t>
              </a:r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1F975D-C9C5-4F78-907E-80D135425279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Concatenation Operator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60425" y="1795463"/>
            <a:ext cx="7385050" cy="2422525"/>
          </a:xfrm>
        </p:spPr>
        <p:txBody>
          <a:bodyPr/>
          <a:lstStyle/>
          <a:p>
            <a:pPr lvl="1" eaLnBrk="1" hangingPunct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Concatenates columns or character strings to other columns </a:t>
            </a:r>
          </a:p>
          <a:p>
            <a:pPr lvl="1" eaLnBrk="1" hangingPunct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Is represented by two vertical bars (||)</a:t>
            </a:r>
          </a:p>
          <a:p>
            <a:pPr lvl="1" eaLnBrk="1" hangingPunct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Creates a resultant column that is a character 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B2E6C-A8BF-4752-B20C-50F2758B1846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blackWhite">
          <a:xfrm>
            <a:off x="993775" y="1949450"/>
            <a:ext cx="7127875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blackWhite">
          <a:xfrm>
            <a:off x="977900" y="3060700"/>
            <a:ext cx="7175500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Using the Concatenation Operator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46163" y="2016125"/>
            <a:ext cx="2814637" cy="3546475"/>
            <a:chOff x="659" y="1270"/>
            <a:chExt cx="1773" cy="2234"/>
          </a:xfrm>
        </p:grpSpPr>
        <p:sp>
          <p:nvSpPr>
            <p:cNvPr id="33801" name="Rectangle 5"/>
            <p:cNvSpPr>
              <a:spLocks noChangeArrowheads="1"/>
            </p:cNvSpPr>
            <p:nvPr/>
          </p:nvSpPr>
          <p:spPr bwMode="ltGray">
            <a:xfrm>
              <a:off x="2269" y="1270"/>
              <a:ext cx="163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2" name="Rectangle 6"/>
            <p:cNvSpPr>
              <a:spLocks noChangeArrowheads="1"/>
            </p:cNvSpPr>
            <p:nvPr/>
          </p:nvSpPr>
          <p:spPr bwMode="ltGray">
            <a:xfrm>
              <a:off x="659" y="1964"/>
              <a:ext cx="1709" cy="15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8" name="Rectangle 8"/>
          <p:cNvSpPr>
            <a:spLocks noChangeArrowheads="1"/>
          </p:cNvSpPr>
          <p:nvPr/>
        </p:nvSpPr>
        <p:spPr bwMode="blackWhite">
          <a:xfrm>
            <a:off x="981075" y="1936750"/>
            <a:ext cx="7153275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ename||job AS "Employees"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emp;</a:t>
            </a:r>
          </a:p>
        </p:txBody>
      </p:sp>
      <p:sp>
        <p:nvSpPr>
          <p:cNvPr id="33799" name="Rectangle 9"/>
          <p:cNvSpPr>
            <a:spLocks noChangeArrowheads="1"/>
          </p:cNvSpPr>
          <p:nvPr/>
        </p:nvSpPr>
        <p:spPr bwMode="blackWhite">
          <a:xfrm>
            <a:off x="990600" y="3073400"/>
            <a:ext cx="71501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Employees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KINGPRESIDENT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D8F969-8EA7-46AE-870E-545421AC8508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 Objectives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EDA98-B703-4904-B487-1821282B532B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know about: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 capabilities of SQL SELECT statements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 execution of a basic SELECT statement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 Difference between SQL statements and SQL*Plus commands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 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Literal Character Strings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60425" y="1795463"/>
            <a:ext cx="7385050" cy="3235325"/>
          </a:xfrm>
        </p:spPr>
        <p:txBody>
          <a:bodyPr/>
          <a:lstStyle/>
          <a:p>
            <a:pPr lvl="1" eaLnBrk="1" hangingPunct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 literal is a character, expression, or number included in the SELECT list.</a:t>
            </a:r>
          </a:p>
          <a:p>
            <a:pPr lvl="1" eaLnBrk="1" hangingPunct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Date and character literal values must be enclosed within single quotation marks.</a:t>
            </a:r>
          </a:p>
          <a:p>
            <a:pPr lvl="1" eaLnBrk="1" hangingPunct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Each character string is output once for each row returned.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C5ACF7-44F8-4201-88CA-0010351BF4B4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blackWhite">
          <a:xfrm>
            <a:off x="954088" y="1687513"/>
            <a:ext cx="7289800" cy="10064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618413" cy="881063"/>
          </a:xfrm>
        </p:spPr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Using Literal Character Strings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blackWhite">
          <a:xfrm>
            <a:off x="922338" y="3089275"/>
            <a:ext cx="7315200" cy="258921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Employee Details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is a PRESIDENT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is a 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is a 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is a 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is a 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887788" y="1768475"/>
            <a:ext cx="1928812" cy="317500"/>
            <a:chOff x="2449" y="1114"/>
            <a:chExt cx="1215" cy="200"/>
          </a:xfrm>
        </p:grpSpPr>
        <p:sp>
          <p:nvSpPr>
            <p:cNvPr id="35848" name="Rectangle 5"/>
            <p:cNvSpPr>
              <a:spLocks noChangeArrowheads="1"/>
            </p:cNvSpPr>
            <p:nvPr/>
          </p:nvSpPr>
          <p:spPr bwMode="ltGray">
            <a:xfrm>
              <a:off x="2449" y="1114"/>
              <a:ext cx="87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" name="Rectangle 6"/>
            <p:cNvSpPr>
              <a:spLocks noChangeArrowheads="1"/>
            </p:cNvSpPr>
            <p:nvPr/>
          </p:nvSpPr>
          <p:spPr bwMode="ltGray">
            <a:xfrm>
              <a:off x="3577" y="1114"/>
              <a:ext cx="87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7"/>
            <p:cNvSpPr>
              <a:spLocks noChangeArrowheads="1"/>
            </p:cNvSpPr>
            <p:nvPr/>
          </p:nvSpPr>
          <p:spPr bwMode="ltGray">
            <a:xfrm>
              <a:off x="2881" y="1114"/>
              <a:ext cx="367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46" name="Rectangle 9"/>
          <p:cNvSpPr>
            <a:spLocks noChangeArrowheads="1"/>
          </p:cNvSpPr>
          <p:nvPr/>
        </p:nvSpPr>
        <p:spPr bwMode="blackWhite">
          <a:xfrm>
            <a:off x="922338" y="1674813"/>
            <a:ext cx="73152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	||' '||'is a'||' '||job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	         	AS "Employee Details"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   emp;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C8EC2D-E0ED-47FB-A03C-C447E9521940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blackWhite">
          <a:xfrm>
            <a:off x="1016000" y="3495675"/>
            <a:ext cx="7315200" cy="23145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Duplicate Rows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685800" y="1371600"/>
            <a:ext cx="7385050" cy="904875"/>
          </a:xfrm>
        </p:spPr>
        <p:txBody>
          <a:bodyPr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The default display of queries is all rows, including duplicate rows.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blackWhite">
          <a:xfrm>
            <a:off x="1030288" y="2374900"/>
            <a:ext cx="728980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014538" y="4057650"/>
            <a:ext cx="404812" cy="866775"/>
            <a:chOff x="1269" y="2556"/>
            <a:chExt cx="255" cy="546"/>
          </a:xfrm>
        </p:grpSpPr>
        <p:sp>
          <p:nvSpPr>
            <p:cNvPr id="36873" name="Rectangle 6"/>
            <p:cNvSpPr>
              <a:spLocks noChangeArrowheads="1"/>
            </p:cNvSpPr>
            <p:nvPr/>
          </p:nvSpPr>
          <p:spPr bwMode="ltGray">
            <a:xfrm>
              <a:off x="1269" y="2556"/>
              <a:ext cx="255" cy="19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4" name="Rectangle 7"/>
            <p:cNvSpPr>
              <a:spLocks noChangeArrowheads="1"/>
            </p:cNvSpPr>
            <p:nvPr/>
          </p:nvSpPr>
          <p:spPr bwMode="ltGray">
            <a:xfrm>
              <a:off x="1269" y="2904"/>
              <a:ext cx="255" cy="19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1" name="Rectangle 9"/>
          <p:cNvSpPr>
            <a:spLocks noChangeArrowheads="1"/>
          </p:cNvSpPr>
          <p:nvPr/>
        </p:nvSpPr>
        <p:spPr bwMode="blackWhite">
          <a:xfrm>
            <a:off x="1028700" y="3508375"/>
            <a:ext cx="72898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A88EB-3179-42BD-B43B-677D53EC41DE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blackWhite">
          <a:xfrm>
            <a:off x="935038" y="2374900"/>
            <a:ext cx="728980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blackWhite">
          <a:xfrm>
            <a:off x="909638" y="3527425"/>
            <a:ext cx="7315200" cy="14906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Eliminating Duplicate Rows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762000" y="1447800"/>
            <a:ext cx="7369175" cy="79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defTabSz="822325">
              <a:lnSpc>
                <a:spcPct val="95000"/>
              </a:lnSpc>
              <a:spcBef>
                <a:spcPct val="5000"/>
              </a:spcBef>
              <a:defRPr/>
            </a:pPr>
            <a:r>
              <a:rPr lang="en-US" sz="2400" b="0" dirty="0">
                <a:solidFill>
                  <a:schemeClr val="tx1"/>
                </a:solidFill>
                <a:latin typeface="+mn-lt"/>
              </a:rPr>
              <a:t>Eliminate duplicate rows by using the DISTINCT keyword in the SELECT clause.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71550" y="2403475"/>
            <a:ext cx="2871788" cy="2587625"/>
            <a:chOff x="612" y="1514"/>
            <a:chExt cx="1809" cy="1630"/>
          </a:xfrm>
        </p:grpSpPr>
        <p:sp>
          <p:nvSpPr>
            <p:cNvPr id="37898" name="Rectangle 6"/>
            <p:cNvSpPr>
              <a:spLocks noChangeArrowheads="1"/>
            </p:cNvSpPr>
            <p:nvPr/>
          </p:nvSpPr>
          <p:spPr bwMode="ltGray">
            <a:xfrm>
              <a:off x="1680" y="1514"/>
              <a:ext cx="741" cy="21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9" name="Rectangle 7"/>
            <p:cNvSpPr>
              <a:spLocks noChangeArrowheads="1"/>
            </p:cNvSpPr>
            <p:nvPr/>
          </p:nvSpPr>
          <p:spPr bwMode="ltGray">
            <a:xfrm>
              <a:off x="612" y="2256"/>
              <a:ext cx="864" cy="88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895" name="Rectangle 9"/>
          <p:cNvSpPr>
            <a:spLocks noChangeArrowheads="1"/>
          </p:cNvSpPr>
          <p:nvPr/>
        </p:nvSpPr>
        <p:spPr bwMode="blackWhite">
          <a:xfrm>
            <a:off x="941388" y="2362200"/>
            <a:ext cx="73152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DISTINCT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37896" name="Rectangle 10"/>
          <p:cNvSpPr>
            <a:spLocks noChangeArrowheads="1"/>
          </p:cNvSpPr>
          <p:nvPr/>
        </p:nvSpPr>
        <p:spPr bwMode="blackWhite">
          <a:xfrm>
            <a:off x="941388" y="3540125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750F3F-F8D1-42C2-901B-8238A7AF3083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SQL</a:t>
            </a:r>
          </a:p>
          <a:p>
            <a:pPr lvl="1" eaLnBrk="1" hangingPunct="1">
              <a:buNone/>
            </a:pPr>
            <a:r>
              <a:rPr lang="en-US" sz="2400" i="1" dirty="0" smtClean="0">
                <a:solidFill>
                  <a:schemeClr val="tx1"/>
                </a:solidFill>
              </a:rPr>
              <a:t>-&gt; </a:t>
            </a:r>
            <a:r>
              <a:rPr lang="en-US" sz="2400" dirty="0" smtClean="0">
                <a:solidFill>
                  <a:schemeClr val="tx1"/>
                </a:solidFill>
              </a:rPr>
              <a:t>SQL is a command language for communication with the Oracle Server. </a:t>
            </a:r>
          </a:p>
          <a:p>
            <a:pPr eaLnBrk="1" hangingPunct="1"/>
            <a:r>
              <a:rPr lang="en-US" sz="2800" dirty="0" smtClean="0"/>
              <a:t>Features of SQL</a:t>
            </a:r>
          </a:p>
          <a:p>
            <a:pPr eaLnBrk="1" hangingPunct="1">
              <a:buNone/>
            </a:pPr>
            <a:r>
              <a:rPr lang="en-US" sz="2800" dirty="0" smtClean="0"/>
              <a:t>	</a:t>
            </a:r>
            <a:r>
              <a:rPr lang="en-US" sz="2400" dirty="0" smtClean="0"/>
              <a:t>-&gt; Can be used by a range of users, including those with little or no programming experience</a:t>
            </a:r>
          </a:p>
          <a:p>
            <a:pPr eaLnBrk="1" hangingPunct="1">
              <a:buNone/>
            </a:pPr>
            <a:r>
              <a:rPr lang="en-US" sz="2400" dirty="0" smtClean="0"/>
              <a:t>	-&gt; Is an English-like language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SQL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A06105-41EA-4F70-AEEB-C101A2FF1641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SQL*Plus</a:t>
            </a:r>
          </a:p>
          <a:p>
            <a:pPr lvl="1" eaLnBrk="1" hangingPunct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-&gt;SQL*Plus</a:t>
            </a:r>
            <a:r>
              <a:rPr lang="en-US" sz="2400" dirty="0" smtClean="0">
                <a:solidFill>
                  <a:srgbClr val="FC0128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is an Oracle tool that recognizes and submits SQL statements to the Oracle Server for execution and contains its own command language.</a:t>
            </a:r>
          </a:p>
          <a:p>
            <a:pPr eaLnBrk="1" hangingPunct="1"/>
            <a:r>
              <a:rPr lang="en-US" sz="2800" dirty="0" smtClean="0"/>
              <a:t>Features of SQL*Plus</a:t>
            </a:r>
          </a:p>
          <a:p>
            <a:pPr eaLnBrk="1" hangingPunct="1">
              <a:buNone/>
            </a:pPr>
            <a:r>
              <a:rPr lang="en-US" sz="2400" dirty="0" smtClean="0"/>
              <a:t>	-&gt;Accepts SQL input from files</a:t>
            </a:r>
          </a:p>
          <a:p>
            <a:pPr eaLnBrk="1" hangingPunct="1">
              <a:buNone/>
            </a:pPr>
            <a:r>
              <a:rPr lang="en-US" sz="2400" dirty="0" smtClean="0"/>
              <a:t>	-&gt;Provides a line editor for modifying SQL statements</a:t>
            </a:r>
          </a:p>
          <a:p>
            <a:pPr eaLnBrk="1" hangingPunct="1"/>
            <a:endParaRPr lang="en-US" sz="2400" dirty="0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SQL*Plus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ED80F2-8BFF-4F1D-BD33-A4CDD8DC8BB0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2800" b="1" smtClean="0">
                <a:solidFill>
                  <a:schemeClr val="tx1"/>
                </a:solidFill>
              </a:rPr>
              <a:t>SQL Statements Versus SQL*Plus Commands 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685800" y="1447800"/>
            <a:ext cx="3621088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defTabSz="346075">
              <a:lnSpc>
                <a:spcPct val="85000"/>
              </a:lnSpc>
              <a:spcBef>
                <a:spcPct val="35000"/>
              </a:spcBef>
              <a:tabLst>
                <a:tab pos="576263" algn="l"/>
              </a:tabLst>
              <a:defRPr/>
            </a:pPr>
            <a:endParaRPr lang="en-US" sz="22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l" defTabSz="346075">
              <a:lnSpc>
                <a:spcPct val="85000"/>
              </a:lnSpc>
              <a:spcBef>
                <a:spcPct val="35000"/>
              </a:spcBef>
              <a:tabLst>
                <a:tab pos="576263" algn="l"/>
              </a:tabLst>
              <a:defRPr/>
            </a:pPr>
            <a:r>
              <a:rPr lang="en-US" sz="2200" b="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SQL 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 language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ANSI standard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Keyword cannot be abbreviated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838200" y="3810000"/>
            <a:ext cx="3621088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defTabSz="346075">
              <a:lnSpc>
                <a:spcPct val="85000"/>
              </a:lnSpc>
              <a:spcBef>
                <a:spcPct val="35000"/>
              </a:spcBef>
              <a:tabLst>
                <a:tab pos="576263" algn="l"/>
              </a:tabLst>
              <a:defRPr/>
            </a:pPr>
            <a:endParaRPr lang="en-US" sz="22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l" defTabSz="346075">
              <a:lnSpc>
                <a:spcPct val="85000"/>
              </a:lnSpc>
              <a:spcBef>
                <a:spcPct val="35000"/>
              </a:spcBef>
              <a:tabLst>
                <a:tab pos="576263" algn="l"/>
              </a:tabLst>
              <a:defRPr/>
            </a:pPr>
            <a:r>
              <a:rPr lang="en-US" sz="2200" b="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SQL*Plus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 environment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Oracle proprietary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Keywords can be abbreviated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24A9C6-00A9-47B4-81D3-E99715EC4053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Application of SQL*Plus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822325" y="1395413"/>
            <a:ext cx="7385050" cy="4645025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800" dirty="0" smtClean="0"/>
              <a:t>Use SQL*Plus as an environment to:</a:t>
            </a:r>
          </a:p>
          <a:p>
            <a:pPr marL="731520" lvl="1" indent="-457200" eaLnBrk="1" fontAlgn="auto" hangingPunct="1">
              <a:spcAft>
                <a:spcPts val="0"/>
              </a:spcAft>
              <a:buClr>
                <a:schemeClr val="accent1"/>
              </a:buClr>
              <a:buSzPct val="125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Execute SQL statements</a:t>
            </a:r>
          </a:p>
          <a:p>
            <a:pPr marL="731520" lvl="1" indent="-457200" eaLnBrk="1" fontAlgn="auto" hangingPunct="1">
              <a:spcAft>
                <a:spcPts val="0"/>
              </a:spcAft>
              <a:buClr>
                <a:schemeClr val="accent1"/>
              </a:buClr>
              <a:buSzPct val="125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Edit SQL statements</a:t>
            </a:r>
          </a:p>
          <a:p>
            <a:pPr marL="731520" lvl="1" indent="-457200" eaLnBrk="1" fontAlgn="auto" hangingPunct="1">
              <a:spcAft>
                <a:spcPts val="0"/>
              </a:spcAft>
              <a:buClr>
                <a:schemeClr val="accent1"/>
              </a:buClr>
              <a:buSzPct val="125000"/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endParaRPr lang="en-US" sz="2400" dirty="0" smtClean="0"/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endParaRPr lang="en-US" dirty="0" smtClean="0"/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endParaRPr lang="en-US" dirty="0" smtClean="0"/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endParaRPr lang="en-US" dirty="0" smtClean="0"/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63E51B-9956-4CEF-BC79-7BCA781BCCA3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Displaying Table Structure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60425" y="1795463"/>
            <a:ext cx="7385050" cy="904875"/>
          </a:xfrm>
        </p:spPr>
        <p:txBody>
          <a:bodyPr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/>
              <a:t>Use the SQL*Plus DESCRIBE command to display the structure of a table.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blackWhite">
          <a:xfrm>
            <a:off x="935038" y="3003550"/>
            <a:ext cx="7289800" cy="3968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DESC[RIBE] 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tablename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B9D14C-61AD-48B1-86BD-02601EE4D7CD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blackWhite">
          <a:xfrm>
            <a:off x="884238" y="3937000"/>
            <a:ext cx="7050087" cy="3968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DESCRIBE dept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blackWhite">
          <a:xfrm>
            <a:off x="914400" y="4648200"/>
            <a:ext cx="6988175" cy="14906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Name              Null?    Type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----------------- -------- 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DEPTNO            NOT NULL NUMBER(2)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DNAME                      VARCHAR2(14)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LOC                        VARCHAR2(13)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F537E-6729-4194-AEF3-D09C51C6B8E7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0" y="1600200"/>
            <a:ext cx="3581400" cy="4525963"/>
          </a:xfrm>
          <a:prstGeom prst="rect">
            <a:avLst/>
          </a:prstGeom>
        </p:spPr>
        <p:txBody>
          <a:bodyPr/>
          <a:lstStyle/>
          <a:p>
            <a:pPr marL="342900" indent="-342900" algn="l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n-cs"/>
              </a:rPr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THANK </a:t>
            </a: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YOU </a:t>
            </a:r>
            <a:b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</a:b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5C1E22-6E1F-4AA4-BA38-2EC86BC1AC13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 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blackWhite">
          <a:xfrm>
            <a:off x="1641475" y="4391025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blackWhite">
          <a:xfrm>
            <a:off x="1646238" y="2205038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55763" y="2368550"/>
            <a:ext cx="1825625" cy="1066800"/>
            <a:chOff x="1043" y="1492"/>
            <a:chExt cx="1150" cy="672"/>
          </a:xfrm>
        </p:grpSpPr>
        <p:sp>
          <p:nvSpPr>
            <p:cNvPr id="17481" name="Rectangle 4"/>
            <p:cNvSpPr>
              <a:spLocks noChangeArrowheads="1"/>
            </p:cNvSpPr>
            <p:nvPr/>
          </p:nvSpPr>
          <p:spPr bwMode="ltGray">
            <a:xfrm>
              <a:off x="1043" y="1684"/>
              <a:ext cx="1150" cy="91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2" name="Rectangle 5"/>
            <p:cNvSpPr>
              <a:spLocks noChangeArrowheads="1"/>
            </p:cNvSpPr>
            <p:nvPr/>
          </p:nvSpPr>
          <p:spPr bwMode="ltGray">
            <a:xfrm>
              <a:off x="1043" y="1969"/>
              <a:ext cx="1150" cy="19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3" name="Rectangle 6"/>
            <p:cNvSpPr>
              <a:spLocks noChangeArrowheads="1"/>
            </p:cNvSpPr>
            <p:nvPr/>
          </p:nvSpPr>
          <p:spPr bwMode="ltGray">
            <a:xfrm>
              <a:off x="1043" y="1492"/>
              <a:ext cx="1150" cy="8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5" name="Line 8"/>
          <p:cNvSpPr>
            <a:spLocks noChangeShapeType="1"/>
          </p:cNvSpPr>
          <p:nvPr/>
        </p:nvSpPr>
        <p:spPr bwMode="auto">
          <a:xfrm>
            <a:off x="2614613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Line 9"/>
          <p:cNvSpPr>
            <a:spLocks noChangeShapeType="1"/>
          </p:cNvSpPr>
          <p:nvPr/>
        </p:nvSpPr>
        <p:spPr bwMode="auto">
          <a:xfrm>
            <a:off x="1919288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Line 10"/>
          <p:cNvSpPr>
            <a:spLocks noChangeShapeType="1"/>
          </p:cNvSpPr>
          <p:nvPr/>
        </p:nvSpPr>
        <p:spPr bwMode="auto">
          <a:xfrm>
            <a:off x="1633538" y="23637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18" name="Line 11"/>
          <p:cNvSpPr>
            <a:spLocks noChangeShapeType="1"/>
          </p:cNvSpPr>
          <p:nvPr/>
        </p:nvSpPr>
        <p:spPr bwMode="auto">
          <a:xfrm>
            <a:off x="1633538" y="25161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>
            <a:off x="1633538" y="26685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>
            <a:off x="1633538" y="28209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21" name="Line 14"/>
          <p:cNvSpPr>
            <a:spLocks noChangeShapeType="1"/>
          </p:cNvSpPr>
          <p:nvPr/>
        </p:nvSpPr>
        <p:spPr bwMode="auto">
          <a:xfrm>
            <a:off x="1633538" y="29733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22" name="Line 15"/>
          <p:cNvSpPr>
            <a:spLocks noChangeShapeType="1"/>
          </p:cNvSpPr>
          <p:nvPr/>
        </p:nvSpPr>
        <p:spPr bwMode="auto">
          <a:xfrm>
            <a:off x="1633538" y="31257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23" name="Line 16"/>
          <p:cNvSpPr>
            <a:spLocks noChangeShapeType="1"/>
          </p:cNvSpPr>
          <p:nvPr/>
        </p:nvSpPr>
        <p:spPr bwMode="auto">
          <a:xfrm>
            <a:off x="1633538" y="32781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24" name="Line 17"/>
          <p:cNvSpPr>
            <a:spLocks noChangeShapeType="1"/>
          </p:cNvSpPr>
          <p:nvPr/>
        </p:nvSpPr>
        <p:spPr bwMode="auto">
          <a:xfrm>
            <a:off x="1633538" y="34305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25" name="Line 18"/>
          <p:cNvSpPr>
            <a:spLocks noChangeShapeType="1"/>
          </p:cNvSpPr>
          <p:nvPr/>
        </p:nvSpPr>
        <p:spPr bwMode="auto">
          <a:xfrm>
            <a:off x="2886075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26" name="Line 19"/>
          <p:cNvSpPr>
            <a:spLocks noChangeShapeType="1"/>
          </p:cNvSpPr>
          <p:nvPr/>
        </p:nvSpPr>
        <p:spPr bwMode="auto">
          <a:xfrm>
            <a:off x="3211513" y="2190750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blackWhite">
          <a:xfrm>
            <a:off x="5659438" y="2205038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blackWhite">
          <a:xfrm>
            <a:off x="5651500" y="4392613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5942013" y="2216150"/>
            <a:ext cx="1274762" cy="1327150"/>
            <a:chOff x="3743" y="1396"/>
            <a:chExt cx="803" cy="836"/>
          </a:xfrm>
        </p:grpSpPr>
        <p:sp>
          <p:nvSpPr>
            <p:cNvPr id="17479" name="Rectangle 23"/>
            <p:cNvSpPr>
              <a:spLocks noChangeArrowheads="1"/>
            </p:cNvSpPr>
            <p:nvPr/>
          </p:nvSpPr>
          <p:spPr bwMode="ltGray">
            <a:xfrm>
              <a:off x="3743" y="1396"/>
              <a:ext cx="425" cy="836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0" name="Rectangle 24"/>
            <p:cNvSpPr>
              <a:spLocks noChangeArrowheads="1"/>
            </p:cNvSpPr>
            <p:nvPr/>
          </p:nvSpPr>
          <p:spPr bwMode="ltGray">
            <a:xfrm>
              <a:off x="4351" y="1396"/>
              <a:ext cx="195" cy="836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3216275" y="4398963"/>
            <a:ext cx="2708275" cy="1330325"/>
            <a:chOff x="2026" y="2771"/>
            <a:chExt cx="1706" cy="838"/>
          </a:xfrm>
        </p:grpSpPr>
        <p:sp>
          <p:nvSpPr>
            <p:cNvPr id="17477" name="Rectangle 26"/>
            <p:cNvSpPr>
              <a:spLocks noChangeArrowheads="1"/>
            </p:cNvSpPr>
            <p:nvPr/>
          </p:nvSpPr>
          <p:spPr bwMode="ltGray">
            <a:xfrm>
              <a:off x="2026" y="2771"/>
              <a:ext cx="165" cy="83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8" name="Rectangle 27"/>
            <p:cNvSpPr>
              <a:spLocks noChangeArrowheads="1"/>
            </p:cNvSpPr>
            <p:nvPr/>
          </p:nvSpPr>
          <p:spPr bwMode="ltGray">
            <a:xfrm>
              <a:off x="3567" y="2774"/>
              <a:ext cx="165" cy="83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1525588" y="1668463"/>
            <a:ext cx="1666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Selection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5545138" y="1651000"/>
            <a:ext cx="1787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Projection</a:t>
            </a:r>
          </a:p>
        </p:txBody>
      </p:sp>
      <p:sp>
        <p:nvSpPr>
          <p:cNvPr id="17433" name="Line 31"/>
          <p:cNvSpPr>
            <a:spLocks noChangeShapeType="1"/>
          </p:cNvSpPr>
          <p:nvPr/>
        </p:nvSpPr>
        <p:spPr bwMode="auto">
          <a:xfrm>
            <a:off x="2609850" y="437832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34" name="Line 32"/>
          <p:cNvSpPr>
            <a:spLocks noChangeShapeType="1"/>
          </p:cNvSpPr>
          <p:nvPr/>
        </p:nvSpPr>
        <p:spPr bwMode="auto">
          <a:xfrm>
            <a:off x="1914525" y="437832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35" name="Line 33"/>
          <p:cNvSpPr>
            <a:spLocks noChangeShapeType="1"/>
          </p:cNvSpPr>
          <p:nvPr/>
        </p:nvSpPr>
        <p:spPr bwMode="auto">
          <a:xfrm>
            <a:off x="1628775" y="45497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36" name="Line 34"/>
          <p:cNvSpPr>
            <a:spLocks noChangeShapeType="1"/>
          </p:cNvSpPr>
          <p:nvPr/>
        </p:nvSpPr>
        <p:spPr bwMode="auto">
          <a:xfrm>
            <a:off x="1628775" y="47021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37" name="Line 35"/>
          <p:cNvSpPr>
            <a:spLocks noChangeShapeType="1"/>
          </p:cNvSpPr>
          <p:nvPr/>
        </p:nvSpPr>
        <p:spPr bwMode="auto">
          <a:xfrm>
            <a:off x="1628775" y="48545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38" name="Line 36"/>
          <p:cNvSpPr>
            <a:spLocks noChangeShapeType="1"/>
          </p:cNvSpPr>
          <p:nvPr/>
        </p:nvSpPr>
        <p:spPr bwMode="auto">
          <a:xfrm>
            <a:off x="1628775" y="50069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39" name="Line 37"/>
          <p:cNvSpPr>
            <a:spLocks noChangeShapeType="1"/>
          </p:cNvSpPr>
          <p:nvPr/>
        </p:nvSpPr>
        <p:spPr bwMode="auto">
          <a:xfrm>
            <a:off x="1628775" y="51593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40" name="Line 38"/>
          <p:cNvSpPr>
            <a:spLocks noChangeShapeType="1"/>
          </p:cNvSpPr>
          <p:nvPr/>
        </p:nvSpPr>
        <p:spPr bwMode="auto">
          <a:xfrm>
            <a:off x="1628775" y="53117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41" name="Line 39"/>
          <p:cNvSpPr>
            <a:spLocks noChangeShapeType="1"/>
          </p:cNvSpPr>
          <p:nvPr/>
        </p:nvSpPr>
        <p:spPr bwMode="auto">
          <a:xfrm>
            <a:off x="1628775" y="54641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42" name="Line 40"/>
          <p:cNvSpPr>
            <a:spLocks noChangeShapeType="1"/>
          </p:cNvSpPr>
          <p:nvPr/>
        </p:nvSpPr>
        <p:spPr bwMode="auto">
          <a:xfrm>
            <a:off x="1628775" y="56165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43" name="Line 41"/>
          <p:cNvSpPr>
            <a:spLocks noChangeShapeType="1"/>
          </p:cNvSpPr>
          <p:nvPr/>
        </p:nvSpPr>
        <p:spPr bwMode="auto">
          <a:xfrm>
            <a:off x="2881313" y="437832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44" name="Line 42"/>
          <p:cNvSpPr>
            <a:spLocks noChangeShapeType="1"/>
          </p:cNvSpPr>
          <p:nvPr/>
        </p:nvSpPr>
        <p:spPr bwMode="auto">
          <a:xfrm>
            <a:off x="3206750" y="43767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45" name="Line 43"/>
          <p:cNvSpPr>
            <a:spLocks noChangeShapeType="1"/>
          </p:cNvSpPr>
          <p:nvPr/>
        </p:nvSpPr>
        <p:spPr bwMode="auto">
          <a:xfrm>
            <a:off x="6351588" y="439261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46" name="Line 44"/>
          <p:cNvSpPr>
            <a:spLocks noChangeShapeType="1"/>
          </p:cNvSpPr>
          <p:nvPr/>
        </p:nvSpPr>
        <p:spPr bwMode="auto">
          <a:xfrm>
            <a:off x="5924550" y="437991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47" name="Line 45"/>
          <p:cNvSpPr>
            <a:spLocks noChangeShapeType="1"/>
          </p:cNvSpPr>
          <p:nvPr/>
        </p:nvSpPr>
        <p:spPr bwMode="auto">
          <a:xfrm>
            <a:off x="5638800" y="45513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48" name="Line 46"/>
          <p:cNvSpPr>
            <a:spLocks noChangeShapeType="1"/>
          </p:cNvSpPr>
          <p:nvPr/>
        </p:nvSpPr>
        <p:spPr bwMode="auto">
          <a:xfrm>
            <a:off x="5638800" y="47037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49" name="Line 47"/>
          <p:cNvSpPr>
            <a:spLocks noChangeShapeType="1"/>
          </p:cNvSpPr>
          <p:nvPr/>
        </p:nvSpPr>
        <p:spPr bwMode="auto">
          <a:xfrm>
            <a:off x="5638800" y="48561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50" name="Line 48"/>
          <p:cNvSpPr>
            <a:spLocks noChangeShapeType="1"/>
          </p:cNvSpPr>
          <p:nvPr/>
        </p:nvSpPr>
        <p:spPr bwMode="auto">
          <a:xfrm>
            <a:off x="5638800" y="50085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51" name="Line 49"/>
          <p:cNvSpPr>
            <a:spLocks noChangeShapeType="1"/>
          </p:cNvSpPr>
          <p:nvPr/>
        </p:nvSpPr>
        <p:spPr bwMode="auto">
          <a:xfrm>
            <a:off x="5638800" y="51609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52" name="Line 50"/>
          <p:cNvSpPr>
            <a:spLocks noChangeShapeType="1"/>
          </p:cNvSpPr>
          <p:nvPr/>
        </p:nvSpPr>
        <p:spPr bwMode="auto">
          <a:xfrm>
            <a:off x="5638800" y="53133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53" name="Line 51"/>
          <p:cNvSpPr>
            <a:spLocks noChangeShapeType="1"/>
          </p:cNvSpPr>
          <p:nvPr/>
        </p:nvSpPr>
        <p:spPr bwMode="auto">
          <a:xfrm>
            <a:off x="5638800" y="54657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54" name="Line 52"/>
          <p:cNvSpPr>
            <a:spLocks noChangeShapeType="1"/>
          </p:cNvSpPr>
          <p:nvPr/>
        </p:nvSpPr>
        <p:spPr bwMode="auto">
          <a:xfrm>
            <a:off x="5638800" y="56181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55" name="Line 53"/>
          <p:cNvSpPr>
            <a:spLocks noChangeShapeType="1"/>
          </p:cNvSpPr>
          <p:nvPr/>
        </p:nvSpPr>
        <p:spPr bwMode="auto">
          <a:xfrm>
            <a:off x="6891338" y="437991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56" name="Line 54"/>
          <p:cNvSpPr>
            <a:spLocks noChangeShapeType="1"/>
          </p:cNvSpPr>
          <p:nvPr/>
        </p:nvSpPr>
        <p:spPr bwMode="auto">
          <a:xfrm>
            <a:off x="7216775" y="437832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57" name="Line 55"/>
          <p:cNvSpPr>
            <a:spLocks noChangeShapeType="1"/>
          </p:cNvSpPr>
          <p:nvPr/>
        </p:nvSpPr>
        <p:spPr bwMode="auto">
          <a:xfrm>
            <a:off x="6643688" y="4375150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8" name="Rectangle 56"/>
          <p:cNvSpPr>
            <a:spLocks noChangeArrowheads="1"/>
          </p:cNvSpPr>
          <p:nvPr/>
        </p:nvSpPr>
        <p:spPr bwMode="auto">
          <a:xfrm>
            <a:off x="1541463" y="5800725"/>
            <a:ext cx="1222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Table</a:t>
            </a: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59" name="Rectangle 57"/>
          <p:cNvSpPr>
            <a:spLocks noChangeArrowheads="1"/>
          </p:cNvSpPr>
          <p:nvPr/>
        </p:nvSpPr>
        <p:spPr bwMode="auto">
          <a:xfrm>
            <a:off x="5561013" y="5795963"/>
            <a:ext cx="1222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Table 2</a:t>
            </a:r>
          </a:p>
        </p:txBody>
      </p: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1543050" y="3606800"/>
            <a:ext cx="1222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Table</a:t>
            </a: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61" name="Rectangle 59"/>
          <p:cNvSpPr>
            <a:spLocks noChangeArrowheads="1"/>
          </p:cNvSpPr>
          <p:nvPr/>
        </p:nvSpPr>
        <p:spPr bwMode="auto">
          <a:xfrm>
            <a:off x="5551488" y="3598863"/>
            <a:ext cx="1222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Table</a:t>
            </a: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17462" name="Line 60"/>
          <p:cNvSpPr>
            <a:spLocks noChangeShapeType="1"/>
          </p:cNvSpPr>
          <p:nvPr/>
        </p:nvSpPr>
        <p:spPr bwMode="auto">
          <a:xfrm>
            <a:off x="6627813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63" name="Line 61"/>
          <p:cNvSpPr>
            <a:spLocks noChangeShapeType="1"/>
          </p:cNvSpPr>
          <p:nvPr/>
        </p:nvSpPr>
        <p:spPr bwMode="auto">
          <a:xfrm>
            <a:off x="5932488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64" name="Line 62"/>
          <p:cNvSpPr>
            <a:spLocks noChangeShapeType="1"/>
          </p:cNvSpPr>
          <p:nvPr/>
        </p:nvSpPr>
        <p:spPr bwMode="auto">
          <a:xfrm>
            <a:off x="5646738" y="23637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65" name="Line 63"/>
          <p:cNvSpPr>
            <a:spLocks noChangeShapeType="1"/>
          </p:cNvSpPr>
          <p:nvPr/>
        </p:nvSpPr>
        <p:spPr bwMode="auto">
          <a:xfrm>
            <a:off x="5646738" y="25161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66" name="Line 64"/>
          <p:cNvSpPr>
            <a:spLocks noChangeShapeType="1"/>
          </p:cNvSpPr>
          <p:nvPr/>
        </p:nvSpPr>
        <p:spPr bwMode="auto">
          <a:xfrm>
            <a:off x="5646738" y="26685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67" name="Line 65"/>
          <p:cNvSpPr>
            <a:spLocks noChangeShapeType="1"/>
          </p:cNvSpPr>
          <p:nvPr/>
        </p:nvSpPr>
        <p:spPr bwMode="auto">
          <a:xfrm>
            <a:off x="5646738" y="28209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68" name="Line 66"/>
          <p:cNvSpPr>
            <a:spLocks noChangeShapeType="1"/>
          </p:cNvSpPr>
          <p:nvPr/>
        </p:nvSpPr>
        <p:spPr bwMode="auto">
          <a:xfrm>
            <a:off x="5646738" y="29733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69" name="Line 67"/>
          <p:cNvSpPr>
            <a:spLocks noChangeShapeType="1"/>
          </p:cNvSpPr>
          <p:nvPr/>
        </p:nvSpPr>
        <p:spPr bwMode="auto">
          <a:xfrm>
            <a:off x="5646738" y="31257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70" name="Line 68"/>
          <p:cNvSpPr>
            <a:spLocks noChangeShapeType="1"/>
          </p:cNvSpPr>
          <p:nvPr/>
        </p:nvSpPr>
        <p:spPr bwMode="auto">
          <a:xfrm>
            <a:off x="5646738" y="32781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71" name="Line 69"/>
          <p:cNvSpPr>
            <a:spLocks noChangeShapeType="1"/>
          </p:cNvSpPr>
          <p:nvPr/>
        </p:nvSpPr>
        <p:spPr bwMode="auto">
          <a:xfrm>
            <a:off x="5646738" y="34305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72" name="Line 70"/>
          <p:cNvSpPr>
            <a:spLocks noChangeShapeType="1"/>
          </p:cNvSpPr>
          <p:nvPr/>
        </p:nvSpPr>
        <p:spPr bwMode="auto">
          <a:xfrm>
            <a:off x="6899275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73" name="Line 71"/>
          <p:cNvSpPr>
            <a:spLocks noChangeShapeType="1"/>
          </p:cNvSpPr>
          <p:nvPr/>
        </p:nvSpPr>
        <p:spPr bwMode="auto">
          <a:xfrm>
            <a:off x="7224713" y="2190750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4052888" y="3865563"/>
            <a:ext cx="9255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Join</a:t>
            </a:r>
          </a:p>
        </p:txBody>
      </p:sp>
      <p:sp>
        <p:nvSpPr>
          <p:cNvPr id="75" name="Line 73"/>
          <p:cNvSpPr>
            <a:spLocks noChangeShapeType="1"/>
          </p:cNvSpPr>
          <p:nvPr/>
        </p:nvSpPr>
        <p:spPr bwMode="auto">
          <a:xfrm flipV="1">
            <a:off x="3619500" y="5080000"/>
            <a:ext cx="1962150" cy="635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stealth" w="med" len="lg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47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200" b="1" smtClean="0">
                <a:solidFill>
                  <a:schemeClr val="tx1"/>
                </a:solidFill>
              </a:rPr>
              <a:t>Capabilities of SQL SELECT Statements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Basic SELECT Statement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936625" y="3298825"/>
            <a:ext cx="7385050" cy="1054100"/>
          </a:xfrm>
        </p:spPr>
        <p:txBody>
          <a:bodyPr/>
          <a:lstStyle/>
          <a:p>
            <a:pPr lvl="1" eaLnBrk="1" hangingPunct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SELECT identifies </a:t>
            </a:r>
            <a:r>
              <a:rPr lang="en-US" sz="2400" b="1" i="1" dirty="0" smtClean="0">
                <a:solidFill>
                  <a:schemeClr val="tx1"/>
                </a:solidFill>
              </a:rPr>
              <a:t>what</a:t>
            </a:r>
            <a:r>
              <a:rPr lang="en-US" sz="2400" dirty="0" smtClean="0">
                <a:solidFill>
                  <a:schemeClr val="tx1"/>
                </a:solidFill>
              </a:rPr>
              <a:t> columns.</a:t>
            </a:r>
          </a:p>
          <a:p>
            <a:pPr lvl="1" eaLnBrk="1" hangingPunct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FROM identifies </a:t>
            </a:r>
            <a:r>
              <a:rPr lang="en-US" sz="2400" b="1" i="1" dirty="0" smtClean="0">
                <a:solidFill>
                  <a:schemeClr val="tx1"/>
                </a:solidFill>
              </a:rPr>
              <a:t>which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table.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blackWhite">
          <a:xfrm>
            <a:off x="889000" y="1825625"/>
            <a:ext cx="7385050" cy="9239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SELECT	[DISTINCT] {*, 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[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alias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],...}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FROM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table;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29CDC6-D119-41CF-BD79-552E0A963D7E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Writing SQL Statements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60425" y="1681163"/>
            <a:ext cx="7385050" cy="4346575"/>
          </a:xfrm>
        </p:spPr>
        <p:txBody>
          <a:bodyPr/>
          <a:lstStyle/>
          <a:p>
            <a:pPr lvl="1" eaLnBrk="1" hangingPunct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SQL statements are not case sensitive. </a:t>
            </a:r>
          </a:p>
          <a:p>
            <a:pPr lvl="1" eaLnBrk="1" hangingPunct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SQL statements can be on one or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more lines.</a:t>
            </a:r>
          </a:p>
          <a:p>
            <a:pPr lvl="1" eaLnBrk="1" hangingPunct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Keywords cannot be abbreviated or split across lines.</a:t>
            </a:r>
          </a:p>
          <a:p>
            <a:pPr lvl="1" eaLnBrk="1" hangingPunct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Clauses are usually placed on separate lines.</a:t>
            </a:r>
          </a:p>
          <a:p>
            <a:pPr lvl="1" eaLnBrk="1" hangingPunct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Tabs and indents are used to enhance readability</a:t>
            </a:r>
            <a:r>
              <a:rPr lang="en-US" sz="24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E8701-9B73-4387-AB02-FED46984DFBB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blackWhite">
          <a:xfrm>
            <a:off x="904875" y="2949575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blackWhite">
          <a:xfrm>
            <a:off x="900113" y="1831975"/>
            <a:ext cx="7319962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52500" y="1885950"/>
            <a:ext cx="5314950" cy="2781300"/>
            <a:chOff x="600" y="1188"/>
            <a:chExt cx="3348" cy="1752"/>
          </a:xfrm>
        </p:grpSpPr>
        <p:sp>
          <p:nvSpPr>
            <p:cNvPr id="20489" name="Rectangle 4"/>
            <p:cNvSpPr>
              <a:spLocks noChangeArrowheads="1"/>
            </p:cNvSpPr>
            <p:nvPr/>
          </p:nvSpPr>
          <p:spPr bwMode="ltGray">
            <a:xfrm>
              <a:off x="1620" y="1188"/>
              <a:ext cx="177" cy="22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Rectangle 5"/>
            <p:cNvSpPr>
              <a:spLocks noChangeArrowheads="1"/>
            </p:cNvSpPr>
            <p:nvPr/>
          </p:nvSpPr>
          <p:spPr bwMode="ltGray">
            <a:xfrm>
              <a:off x="600" y="1884"/>
              <a:ext cx="3348" cy="105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8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Selecting All Columns</a:t>
            </a: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blackWhite">
          <a:xfrm>
            <a:off x="912813" y="2962275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DNAME          LOC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-------------- 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ACCOUNTING     NEW YORK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RESEARCH       DALLAS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SALES          CHICAGO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40 OPERATIONS     BOSTON</a:t>
            </a:r>
          </a:p>
        </p:txBody>
      </p:sp>
      <p:sp>
        <p:nvSpPr>
          <p:cNvPr id="20487" name="Rectangle 9"/>
          <p:cNvSpPr>
            <a:spLocks noChangeArrowheads="1"/>
          </p:cNvSpPr>
          <p:nvPr/>
        </p:nvSpPr>
        <p:spPr bwMode="blackWhite">
          <a:xfrm>
            <a:off x="925513" y="1822450"/>
            <a:ext cx="72786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*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dept;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2F7C1-8F2D-43A4-8FA7-DF1475BD6C2E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blackWhite">
          <a:xfrm>
            <a:off x="935038" y="2887663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blackWhite">
          <a:xfrm>
            <a:off x="927100" y="1831975"/>
            <a:ext cx="7289800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14413" y="1882775"/>
            <a:ext cx="3268662" cy="2727325"/>
            <a:chOff x="639" y="1186"/>
            <a:chExt cx="2059" cy="1718"/>
          </a:xfrm>
        </p:grpSpPr>
        <p:sp>
          <p:nvSpPr>
            <p:cNvPr id="21513" name="Rectangle 4"/>
            <p:cNvSpPr>
              <a:spLocks noChangeArrowheads="1"/>
            </p:cNvSpPr>
            <p:nvPr/>
          </p:nvSpPr>
          <p:spPr bwMode="ltGray">
            <a:xfrm>
              <a:off x="1635" y="1186"/>
              <a:ext cx="1063" cy="227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Rectangle 5"/>
            <p:cNvSpPr>
              <a:spLocks noChangeArrowheads="1"/>
            </p:cNvSpPr>
            <p:nvPr/>
          </p:nvSpPr>
          <p:spPr bwMode="ltGray">
            <a:xfrm>
              <a:off x="639" y="1846"/>
              <a:ext cx="2025" cy="105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0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Selecting Specific Columns</a:t>
            </a:r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blackWhite">
          <a:xfrm>
            <a:off x="928688" y="2900363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LOC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NEW YORK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DALLAS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CHICAGO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40 BOSTON</a:t>
            </a:r>
          </a:p>
        </p:txBody>
      </p:sp>
      <p:sp>
        <p:nvSpPr>
          <p:cNvPr id="21511" name="Rectangle 9"/>
          <p:cNvSpPr>
            <a:spLocks noChangeArrowheads="1"/>
          </p:cNvSpPr>
          <p:nvPr/>
        </p:nvSpPr>
        <p:spPr bwMode="blackWhite">
          <a:xfrm>
            <a:off x="914400" y="1792288"/>
            <a:ext cx="73152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deptno, loc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dept;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E5ADE-EE79-479F-A257-52ABEEFF5717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Column Heading Defaults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lvl="1" eaLnBrk="1" hangingPunct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Default justification</a:t>
            </a:r>
          </a:p>
          <a:p>
            <a:pPr lvl="2" eaLnBrk="1" hangingPunct="1">
              <a:buClr>
                <a:schemeClr val="accent1"/>
              </a:buClr>
              <a:buSzPct val="125000"/>
              <a:buFont typeface="Wingdings 2" pitchFamily="18" charset="2"/>
              <a:buNone/>
            </a:pPr>
            <a:r>
              <a:rPr lang="en-US" sz="2400" dirty="0" smtClean="0"/>
              <a:t>Left: Date and character data</a:t>
            </a:r>
          </a:p>
          <a:p>
            <a:pPr lvl="2" eaLnBrk="1" hangingPunct="1">
              <a:buClr>
                <a:schemeClr val="accent1"/>
              </a:buClr>
              <a:buSzPct val="125000"/>
              <a:buFont typeface="Wingdings 2" pitchFamily="18" charset="2"/>
              <a:buNone/>
            </a:pPr>
            <a:r>
              <a:rPr lang="en-US" sz="2400" dirty="0" smtClean="0"/>
              <a:t>Right: Numeric data</a:t>
            </a:r>
          </a:p>
          <a:p>
            <a:pPr lvl="2" eaLnBrk="1" hangingPunct="1">
              <a:buClr>
                <a:schemeClr val="accent1"/>
              </a:buClr>
              <a:buSzPct val="125000"/>
              <a:buFont typeface="Wingdings 2" pitchFamily="18" charset="2"/>
              <a:buNone/>
            </a:pPr>
            <a:endParaRPr lang="en-US" sz="2400" dirty="0" smtClean="0"/>
          </a:p>
          <a:p>
            <a:pPr lvl="1" eaLnBrk="1" hangingPunct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Default display</a:t>
            </a:r>
          </a:p>
          <a:p>
            <a:pPr lvl="1" eaLnBrk="1" hangingPunct="1">
              <a:buClr>
                <a:schemeClr val="accent1"/>
              </a:buClr>
              <a:buSzPct val="125000"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Uppercase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39903-0CFA-48C3-A603-61910FF10076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Arithmetic Expressions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41375" y="1547813"/>
            <a:ext cx="7864475" cy="904875"/>
          </a:xfrm>
        </p:spPr>
        <p:txBody>
          <a:bodyPr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/>
              <a:t>Create expressions on NUMBER and DATE data by using arithmetic operators.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blackWhite">
          <a:xfrm>
            <a:off x="2019300" y="2906713"/>
            <a:ext cx="1293813" cy="24288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  <a:latin typeface="Arial" charset="0"/>
              </a:rPr>
              <a:t>Operator</a:t>
            </a:r>
          </a:p>
          <a:p>
            <a:r>
              <a:rPr lang="en-US" sz="1800">
                <a:solidFill>
                  <a:srgbClr val="000000"/>
                </a:solidFill>
                <a:latin typeface="Arial" charset="0"/>
              </a:rPr>
              <a:t>+</a:t>
            </a:r>
          </a:p>
          <a:p>
            <a:r>
              <a:rPr lang="en-US" sz="1800">
                <a:solidFill>
                  <a:srgbClr val="000000"/>
                </a:solidFill>
                <a:latin typeface="Arial" charset="0"/>
              </a:rPr>
              <a:t>-</a:t>
            </a:r>
          </a:p>
          <a:p>
            <a:r>
              <a:rPr lang="en-US" sz="1800">
                <a:solidFill>
                  <a:srgbClr val="000000"/>
                </a:solidFill>
                <a:latin typeface="Arial" charset="0"/>
              </a:rPr>
              <a:t>*</a:t>
            </a:r>
          </a:p>
          <a:p>
            <a:r>
              <a:rPr lang="en-US" sz="1800">
                <a:solidFill>
                  <a:srgbClr val="000000"/>
                </a:solidFill>
                <a:latin typeface="Arial" charset="0"/>
              </a:rPr>
              <a:t>      /       	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blackWhite">
          <a:xfrm>
            <a:off x="3317875" y="2906713"/>
            <a:ext cx="3883025" cy="24288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  <a:latin typeface="Arial" charset="0"/>
              </a:rPr>
              <a:t>Description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Arial" charset="0"/>
              </a:rPr>
              <a:t>Add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Arial" charset="0"/>
              </a:rPr>
              <a:t>Subtract 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Arial" charset="0"/>
              </a:rPr>
              <a:t>Multiply 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Arial" charset="0"/>
              </a:rPr>
              <a:t>Divide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V="1">
            <a:off x="2024063" y="3333750"/>
            <a:ext cx="5176837" cy="635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2012950" y="4333875"/>
            <a:ext cx="51831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2019300" y="3829050"/>
            <a:ext cx="51911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2019300" y="4827588"/>
            <a:ext cx="51768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26F7B-5D32-448A-942B-6A43B1C0CDC0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4265</TotalTime>
  <Words>1044</Words>
  <Application>Microsoft Office PowerPoint</Application>
  <PresentationFormat>On-screen Show (4:3)</PresentationFormat>
  <Paragraphs>400</Paragraphs>
  <Slides>29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Civic</vt:lpstr>
      <vt:lpstr>Document</vt:lpstr>
      <vt:lpstr>Introduction to Database Lecture 02: Writing Basic SQL Statements</vt:lpstr>
      <vt:lpstr>Learning Objectives</vt:lpstr>
      <vt:lpstr>Capabilities of SQL SELECT Statements</vt:lpstr>
      <vt:lpstr>Basic SELECT Statement</vt:lpstr>
      <vt:lpstr>Writing SQL Statements</vt:lpstr>
      <vt:lpstr>Selecting All Columns</vt:lpstr>
      <vt:lpstr>Selecting Specific Columns</vt:lpstr>
      <vt:lpstr>Column Heading Defaults</vt:lpstr>
      <vt:lpstr>Arithmetic Expressions</vt:lpstr>
      <vt:lpstr>Using Arithmetic Operators</vt:lpstr>
      <vt:lpstr>Operator Precedence</vt:lpstr>
      <vt:lpstr>Operator Precedence</vt:lpstr>
      <vt:lpstr>Using Parentheses</vt:lpstr>
      <vt:lpstr>Defining a Null Value</vt:lpstr>
      <vt:lpstr>Null Values in Arithmetic Expressions</vt:lpstr>
      <vt:lpstr>Defining a Column Alias</vt:lpstr>
      <vt:lpstr>Using Column Aliases</vt:lpstr>
      <vt:lpstr>Concatenation Operator</vt:lpstr>
      <vt:lpstr>Using the Concatenation Operator</vt:lpstr>
      <vt:lpstr>Literal Character Strings</vt:lpstr>
      <vt:lpstr>Using Literal Character Strings</vt:lpstr>
      <vt:lpstr>Duplicate Rows</vt:lpstr>
      <vt:lpstr>Eliminating Duplicate Rows</vt:lpstr>
      <vt:lpstr>SQL </vt:lpstr>
      <vt:lpstr>SQL*Plus </vt:lpstr>
      <vt:lpstr>SQL Statements Versus SQL*Plus Commands </vt:lpstr>
      <vt:lpstr>Application of SQL*Plus</vt:lpstr>
      <vt:lpstr>Displaying Table Structure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&lt;Lesson Title&gt;</dc:title>
  <dc:subject>Introduction To Database</dc:subject>
  <dc:creator>Juena Ahmed Noshin</dc:creator>
  <cp:lastModifiedBy>user pc</cp:lastModifiedBy>
  <cp:revision>346</cp:revision>
  <cp:lastPrinted>1998-06-30T18:28:36Z</cp:lastPrinted>
  <dcterms:created xsi:type="dcterms:W3CDTF">1995-06-17T23:31:02Z</dcterms:created>
  <dcterms:modified xsi:type="dcterms:W3CDTF">2020-07-03T15:48:09Z</dcterms:modified>
</cp:coreProperties>
</file>