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311" r:id="rId2"/>
    <p:sldId id="312" r:id="rId3"/>
    <p:sldId id="290" r:id="rId4"/>
    <p:sldId id="310" r:id="rId5"/>
    <p:sldId id="292" r:id="rId6"/>
    <p:sldId id="262" r:id="rId7"/>
    <p:sldId id="297" r:id="rId8"/>
    <p:sldId id="293" r:id="rId9"/>
    <p:sldId id="298" r:id="rId10"/>
    <p:sldId id="300" r:id="rId11"/>
    <p:sldId id="279" r:id="rId12"/>
    <p:sldId id="301" r:id="rId13"/>
    <p:sldId id="299" r:id="rId14"/>
    <p:sldId id="303" r:id="rId15"/>
    <p:sldId id="289" r:id="rId16"/>
    <p:sldId id="314" r:id="rId17"/>
    <p:sldId id="315" r:id="rId18"/>
    <p:sldId id="316" r:id="rId19"/>
    <p:sldId id="295" r:id="rId20"/>
    <p:sldId id="317" r:id="rId21"/>
    <p:sldId id="286" r:id="rId22"/>
    <p:sldId id="258" r:id="rId23"/>
    <p:sldId id="318" r:id="rId24"/>
    <p:sldId id="319" r:id="rId25"/>
    <p:sldId id="276" r:id="rId26"/>
    <p:sldId id="313" r:id="rId27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33"/>
    <a:srgbClr val="FF9933"/>
    <a:srgbClr val="FFFFCC"/>
    <a:srgbClr val="000000"/>
    <a:srgbClr val="DDDDDD"/>
    <a:srgbClr val="CC3399"/>
    <a:srgbClr val="FFCC00"/>
    <a:srgbClr val="FC012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48925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090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3588" y="8715375"/>
            <a:ext cx="5283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89013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98237BFB-4C79-4D8E-84E7-CD14BA68EFFF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89013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Heading (Level 1) Arial 11pt Bold</a:t>
            </a:r>
          </a:p>
          <a:p>
            <a:pPr lvl="1"/>
            <a:r>
              <a:rPr lang="en-US" noProof="0" smtClean="0"/>
              <a:t>Body Text (Level 2) Times New Roman 11pt</a:t>
            </a:r>
          </a:p>
          <a:p>
            <a:pPr lvl="2"/>
            <a:r>
              <a:rPr lang="en-US" noProof="0" smtClean="0"/>
              <a:t>Bullet 1 (Level 3) Times New Roman 11pt</a:t>
            </a:r>
          </a:p>
          <a:p>
            <a:pPr lvl="3"/>
            <a:r>
              <a:rPr lang="en-US" noProof="0" smtClean="0"/>
              <a:t>Bullet 2 (Level 4) Times New Roman 11pt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r>
              <a:rPr lang="en-US" noProof="0" smtClean="0"/>
              <a:t>Technical Note (Level 1) Arial 11pt Bold (CHANGE TO BLUE)</a:t>
            </a:r>
          </a:p>
          <a:p>
            <a:pPr lvl="0"/>
            <a:r>
              <a:rPr lang="en-US" noProof="0" smtClean="0"/>
              <a:t>Class Management Note (Level 1) Arial 11pt Bold (CHANGE TO BLUE)</a:t>
            </a:r>
          </a:p>
          <a:p>
            <a:pPr lvl="1"/>
            <a:r>
              <a:rPr lang="en-US" noProof="0" smtClean="0"/>
              <a:t>Body Text (Level 2) Times New Roman 11pt (CHANGE TO BLUE)</a:t>
            </a:r>
          </a:p>
          <a:p>
            <a:pPr lvl="2"/>
            <a:r>
              <a:rPr lang="en-US" noProof="0" smtClean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89013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2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90870996-2671-48C8-83D3-4F4AF188D30F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89013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01638" rtl="0" eaLnBrk="0" fontAlgn="base" hangingPunct="0">
      <a:spcBef>
        <a:spcPct val="30000"/>
      </a:spcBef>
      <a:spcAft>
        <a:spcPct val="0"/>
      </a:spcAft>
      <a:tabLst>
        <a:tab pos="457200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401638" rtl="0" eaLnBrk="0" fontAlgn="base" hangingPunct="0">
      <a:spcBef>
        <a:spcPct val="30000"/>
      </a:spcBef>
      <a:spcAft>
        <a:spcPct val="0"/>
      </a:spcAft>
      <a:tabLst>
        <a:tab pos="457200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50850" indent="-217488" algn="l" defTabSz="401638" rtl="0" eaLnBrk="0" fontAlgn="base" hangingPunct="0">
      <a:spcBef>
        <a:spcPct val="30000"/>
      </a:spcBef>
      <a:spcAft>
        <a:spcPct val="0"/>
      </a:spcAft>
      <a:buChar char="•"/>
      <a:tabLst>
        <a:tab pos="457200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52488" indent="-217488" algn="l" defTabSz="401638" rtl="0" eaLnBrk="0" fontAlgn="base" hangingPunct="0">
      <a:spcBef>
        <a:spcPct val="30000"/>
      </a:spcBef>
      <a:spcAft>
        <a:spcPct val="0"/>
      </a:spcAft>
      <a:buChar char="–"/>
      <a:tabLst>
        <a:tab pos="457200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01638" rtl="0" eaLnBrk="0" fontAlgn="base" hangingPunct="0">
      <a:spcBef>
        <a:spcPct val="30000"/>
      </a:spcBef>
      <a:spcAft>
        <a:spcPct val="0"/>
      </a:spcAft>
      <a:tabLst>
        <a:tab pos="4572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>
              <a:latin typeface="Courier New" pitchFamily="49" charset="0"/>
            </a:endParaRPr>
          </a:p>
        </p:txBody>
      </p:sp>
      <p:sp>
        <p:nvSpPr>
          <p:cNvPr id="10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595313" y="5589588"/>
          <a:ext cx="5653087" cy="808037"/>
        </p:xfrm>
        <a:graphic>
          <a:graphicData uri="http://schemas.openxmlformats.org/presentationml/2006/ole">
            <p:oleObj spid="_x0000_s1026" name="Document" r:id="rId4" imgW="5653080" imgH="807840" progId="Word.Document.8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14363" y="7370763"/>
            <a:ext cx="5629275" cy="641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500" b="0" smtClean="0">
              <a:latin typeface="Times New Roman" pitchFamily="18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25475" y="6200775"/>
            <a:ext cx="5629275" cy="500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744538" y="6199188"/>
            <a:ext cx="44894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defTabSz="401638">
              <a:lnSpc>
                <a:spcPct val="65000"/>
              </a:lnSpc>
              <a:spcBef>
                <a:spcPct val="0"/>
              </a:spcBef>
              <a:spcAft>
                <a:spcPct val="24000"/>
              </a:spcAft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SQL&gt;	SELECT	ename</a:t>
            </a:r>
          </a:p>
          <a:p>
            <a:pPr algn="l" defTabSz="401638">
              <a:lnSpc>
                <a:spcPct val="65000"/>
              </a:lnSpc>
              <a:spcBef>
                <a:spcPct val="0"/>
              </a:spcBef>
              <a:spcAft>
                <a:spcPct val="24000"/>
              </a:spcAft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2	FROM 	emp</a:t>
            </a:r>
          </a:p>
          <a:p>
            <a:pPr algn="l" defTabSz="401638">
              <a:lnSpc>
                <a:spcPct val="65000"/>
              </a:lnSpc>
              <a:spcBef>
                <a:spcPct val="0"/>
              </a:spcBef>
              <a:spcAft>
                <a:spcPct val="24000"/>
              </a:spcAft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3	WHERE 	ename  LIKE  '%A\_B%'  ESCAPE  '\';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b="0" smtClean="0">
              <a:latin typeface="Times New Roman" pitchFamily="18" charset="0"/>
            </a:endParaRP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grpSp>
        <p:nvGrpSpPr>
          <p:cNvPr id="52228" name="Group 6"/>
          <p:cNvGrpSpPr>
            <a:grpSpLocks/>
          </p:cNvGrpSpPr>
          <p:nvPr/>
        </p:nvGrpSpPr>
        <p:grpSpPr bwMode="auto">
          <a:xfrm>
            <a:off x="611188" y="6127750"/>
            <a:ext cx="5643562" cy="750888"/>
            <a:chOff x="385" y="3860"/>
            <a:chExt cx="3555" cy="473"/>
          </a:xfrm>
        </p:grpSpPr>
        <p:sp>
          <p:nvSpPr>
            <p:cNvPr id="52231" name="Rectangle 4"/>
            <p:cNvSpPr>
              <a:spLocks noChangeArrowheads="1"/>
            </p:cNvSpPr>
            <p:nvPr/>
          </p:nvSpPr>
          <p:spPr bwMode="auto">
            <a:xfrm>
              <a:off x="393" y="3860"/>
              <a:ext cx="3547" cy="3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2" name="Rectangle 5"/>
            <p:cNvSpPr>
              <a:spLocks noChangeArrowheads="1"/>
            </p:cNvSpPr>
            <p:nvPr/>
          </p:nvSpPr>
          <p:spPr bwMode="auto">
            <a:xfrm>
              <a:off x="385" y="3874"/>
              <a:ext cx="229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422275">
                <a:lnSpc>
                  <a:spcPct val="65000"/>
                </a:lnSpc>
                <a:spcBef>
                  <a:spcPct val="0"/>
                </a:spcBef>
                <a:spcAft>
                  <a:spcPct val="24000"/>
                </a:spcAft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SQL&gt; 	SELECT	ename,  job, comm </a:t>
              </a:r>
            </a:p>
            <a:p>
              <a:pPr algn="l" defTabSz="422275">
                <a:lnSpc>
                  <a:spcPct val="65000"/>
                </a:lnSpc>
                <a:spcBef>
                  <a:spcPct val="0"/>
                </a:spcBef>
                <a:spcAft>
                  <a:spcPct val="24000"/>
                </a:spcAft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2	FROM 		emp</a:t>
              </a:r>
            </a:p>
            <a:p>
              <a:pPr algn="l" defTabSz="422275">
                <a:lnSpc>
                  <a:spcPct val="65000"/>
                </a:lnSpc>
                <a:spcBef>
                  <a:spcPct val="0"/>
                </a:spcBef>
                <a:spcAft>
                  <a:spcPct val="24000"/>
                </a:spcAft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3	WHERE 	comm  IS  NULL;</a:t>
              </a:r>
            </a:p>
            <a:p>
              <a:pPr algn="l" defTabSz="422275">
                <a:lnSpc>
                  <a:spcPct val="112000"/>
                </a:lnSpc>
                <a:spcBef>
                  <a:spcPct val="0"/>
                </a:spcBef>
                <a:spcAft>
                  <a:spcPct val="24000"/>
                </a:spcAft>
              </a:pPr>
              <a:endParaRPr lang="en-US" sz="110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2229" name="Rectangle 7"/>
          <p:cNvSpPr>
            <a:spLocks noChangeArrowheads="1"/>
          </p:cNvSpPr>
          <p:nvPr/>
        </p:nvSpPr>
        <p:spPr bwMode="auto">
          <a:xfrm>
            <a:off x="617538" y="7023100"/>
            <a:ext cx="5630862" cy="1030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8"/>
          <p:cNvSpPr>
            <a:spLocks noChangeArrowheads="1"/>
          </p:cNvSpPr>
          <p:nvPr/>
        </p:nvSpPr>
        <p:spPr bwMode="auto">
          <a:xfrm>
            <a:off x="622300" y="7070725"/>
            <a:ext cx="4924425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defTabSz="401638">
              <a:lnSpc>
                <a:spcPct val="65000"/>
              </a:lnSpc>
              <a:spcBef>
                <a:spcPct val="0"/>
              </a:spcBef>
              <a:spcAft>
                <a:spcPct val="24000"/>
              </a:spcAft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ENAME    JOB           COMM</a:t>
            </a:r>
          </a:p>
          <a:p>
            <a:pPr algn="l" defTabSz="401638">
              <a:lnSpc>
                <a:spcPct val="65000"/>
              </a:lnSpc>
              <a:spcBef>
                <a:spcPct val="0"/>
              </a:spcBef>
              <a:spcAft>
                <a:spcPct val="24000"/>
              </a:spcAft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-------- ----------- ------</a:t>
            </a:r>
          </a:p>
          <a:p>
            <a:pPr algn="l" defTabSz="401638">
              <a:lnSpc>
                <a:spcPct val="65000"/>
              </a:lnSpc>
              <a:spcBef>
                <a:spcPct val="0"/>
              </a:spcBef>
              <a:spcAft>
                <a:spcPct val="24000"/>
              </a:spcAft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KING     PRESIDENT      </a:t>
            </a:r>
          </a:p>
          <a:p>
            <a:pPr algn="l" defTabSz="401638">
              <a:lnSpc>
                <a:spcPct val="65000"/>
              </a:lnSpc>
              <a:spcBef>
                <a:spcPct val="0"/>
              </a:spcBef>
              <a:spcAft>
                <a:spcPct val="24000"/>
              </a:spcAft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BLAKE    MANAGER       </a:t>
            </a:r>
          </a:p>
          <a:p>
            <a:pPr algn="l" defTabSz="401638">
              <a:lnSpc>
                <a:spcPct val="65000"/>
              </a:lnSpc>
              <a:spcBef>
                <a:spcPct val="0"/>
              </a:spcBef>
              <a:spcAft>
                <a:spcPct val="24000"/>
              </a:spcAft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CLARK    MANAGER</a:t>
            </a:r>
          </a:p>
          <a:p>
            <a:pPr algn="l" defTabSz="401638">
              <a:lnSpc>
                <a:spcPct val="65000"/>
              </a:lnSpc>
              <a:spcBef>
                <a:spcPct val="0"/>
              </a:spcBef>
              <a:spcAft>
                <a:spcPct val="24000"/>
              </a:spcAft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5837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593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614363" y="5807075"/>
            <a:ext cx="5629275" cy="763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423" name="Group 18"/>
          <p:cNvGrpSpPr>
            <a:grpSpLocks/>
          </p:cNvGrpSpPr>
          <p:nvPr/>
        </p:nvGrpSpPr>
        <p:grpSpPr bwMode="auto">
          <a:xfrm>
            <a:off x="163513" y="7396163"/>
            <a:ext cx="284162" cy="303212"/>
            <a:chOff x="103" y="4659"/>
            <a:chExt cx="179" cy="191"/>
          </a:xfrm>
        </p:grpSpPr>
        <p:sp>
          <p:nvSpPr>
            <p:cNvPr id="60424" name="Freeform 7"/>
            <p:cNvSpPr>
              <a:spLocks/>
            </p:cNvSpPr>
            <p:nvPr/>
          </p:nvSpPr>
          <p:spPr bwMode="auto">
            <a:xfrm>
              <a:off x="103" y="4659"/>
              <a:ext cx="179" cy="183"/>
            </a:xfrm>
            <a:custGeom>
              <a:avLst/>
              <a:gdLst>
                <a:gd name="T0" fmla="*/ 178 w 179"/>
                <a:gd name="T1" fmla="*/ 182 h 183"/>
                <a:gd name="T2" fmla="*/ 178 w 179"/>
                <a:gd name="T3" fmla="*/ 0 h 183"/>
                <a:gd name="T4" fmla="*/ 0 w 179"/>
                <a:gd name="T5" fmla="*/ 0 h 183"/>
                <a:gd name="T6" fmla="*/ 0 w 179"/>
                <a:gd name="T7" fmla="*/ 182 h 183"/>
                <a:gd name="T8" fmla="*/ 178 w 179"/>
                <a:gd name="T9" fmla="*/ 182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83"/>
                <a:gd name="T17" fmla="*/ 179 w 179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83">
                  <a:moveTo>
                    <a:pt x="178" y="182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178" y="18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25" name="Freeform 8"/>
            <p:cNvSpPr>
              <a:spLocks/>
            </p:cNvSpPr>
            <p:nvPr/>
          </p:nvSpPr>
          <p:spPr bwMode="auto">
            <a:xfrm>
              <a:off x="184" y="4832"/>
              <a:ext cx="26" cy="18"/>
            </a:xfrm>
            <a:custGeom>
              <a:avLst/>
              <a:gdLst>
                <a:gd name="T0" fmla="*/ 25 w 26"/>
                <a:gd name="T1" fmla="*/ 17 h 18"/>
                <a:gd name="T2" fmla="*/ 25 w 26"/>
                <a:gd name="T3" fmla="*/ 0 h 18"/>
                <a:gd name="T4" fmla="*/ 0 w 26"/>
                <a:gd name="T5" fmla="*/ 0 h 18"/>
                <a:gd name="T6" fmla="*/ 0 w 26"/>
                <a:gd name="T7" fmla="*/ 17 h 18"/>
                <a:gd name="T8" fmla="*/ 25 w 26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8"/>
                <a:gd name="T17" fmla="*/ 26 w 2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8">
                  <a:moveTo>
                    <a:pt x="25" y="17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5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Freeform 9"/>
            <p:cNvSpPr>
              <a:spLocks/>
            </p:cNvSpPr>
            <p:nvPr/>
          </p:nvSpPr>
          <p:spPr bwMode="auto">
            <a:xfrm>
              <a:off x="125" y="4711"/>
              <a:ext cx="33" cy="20"/>
            </a:xfrm>
            <a:custGeom>
              <a:avLst/>
              <a:gdLst>
                <a:gd name="T0" fmla="*/ 0 w 33"/>
                <a:gd name="T1" fmla="*/ 0 h 20"/>
                <a:gd name="T2" fmla="*/ 26 w 33"/>
                <a:gd name="T3" fmla="*/ 19 h 20"/>
                <a:gd name="T4" fmla="*/ 32 w 33"/>
                <a:gd name="T5" fmla="*/ 8 h 20"/>
                <a:gd name="T6" fmla="*/ 0 w 33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20"/>
                <a:gd name="T14" fmla="*/ 33 w 33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20">
                  <a:moveTo>
                    <a:pt x="0" y="0"/>
                  </a:moveTo>
                  <a:lnTo>
                    <a:pt x="26" y="19"/>
                  </a:lnTo>
                  <a:lnTo>
                    <a:pt x="32" y="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27" name="Freeform 10"/>
            <p:cNvSpPr>
              <a:spLocks/>
            </p:cNvSpPr>
            <p:nvPr/>
          </p:nvSpPr>
          <p:spPr bwMode="auto">
            <a:xfrm>
              <a:off x="236" y="4711"/>
              <a:ext cx="34" cy="20"/>
            </a:xfrm>
            <a:custGeom>
              <a:avLst/>
              <a:gdLst>
                <a:gd name="T0" fmla="*/ 33 w 34"/>
                <a:gd name="T1" fmla="*/ 0 h 20"/>
                <a:gd name="T2" fmla="*/ 6 w 34"/>
                <a:gd name="T3" fmla="*/ 19 h 20"/>
                <a:gd name="T4" fmla="*/ 0 w 34"/>
                <a:gd name="T5" fmla="*/ 9 h 20"/>
                <a:gd name="T6" fmla="*/ 33 w 34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20"/>
                <a:gd name="T14" fmla="*/ 34 w 34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20">
                  <a:moveTo>
                    <a:pt x="33" y="0"/>
                  </a:moveTo>
                  <a:lnTo>
                    <a:pt x="6" y="19"/>
                  </a:lnTo>
                  <a:lnTo>
                    <a:pt x="0" y="9"/>
                  </a:lnTo>
                  <a:lnTo>
                    <a:pt x="33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28" name="Freeform 11"/>
            <p:cNvSpPr>
              <a:spLocks/>
            </p:cNvSpPr>
            <p:nvPr/>
          </p:nvSpPr>
          <p:spPr bwMode="auto">
            <a:xfrm>
              <a:off x="122" y="4750"/>
              <a:ext cx="34" cy="18"/>
            </a:xfrm>
            <a:custGeom>
              <a:avLst/>
              <a:gdLst>
                <a:gd name="T0" fmla="*/ 0 w 34"/>
                <a:gd name="T1" fmla="*/ 17 h 18"/>
                <a:gd name="T2" fmla="*/ 33 w 34"/>
                <a:gd name="T3" fmla="*/ 13 h 18"/>
                <a:gd name="T4" fmla="*/ 31 w 34"/>
                <a:gd name="T5" fmla="*/ 0 h 18"/>
                <a:gd name="T6" fmla="*/ 0 w 34"/>
                <a:gd name="T7" fmla="*/ 17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8"/>
                <a:gd name="T14" fmla="*/ 34 w 34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8">
                  <a:moveTo>
                    <a:pt x="0" y="17"/>
                  </a:moveTo>
                  <a:lnTo>
                    <a:pt x="33" y="13"/>
                  </a:lnTo>
                  <a:lnTo>
                    <a:pt x="31" y="0"/>
                  </a:lnTo>
                  <a:lnTo>
                    <a:pt x="0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29" name="Freeform 12"/>
            <p:cNvSpPr>
              <a:spLocks/>
            </p:cNvSpPr>
            <p:nvPr/>
          </p:nvSpPr>
          <p:spPr bwMode="auto">
            <a:xfrm>
              <a:off x="238" y="4751"/>
              <a:ext cx="35" cy="18"/>
            </a:xfrm>
            <a:custGeom>
              <a:avLst/>
              <a:gdLst>
                <a:gd name="T0" fmla="*/ 34 w 35"/>
                <a:gd name="T1" fmla="*/ 17 h 18"/>
                <a:gd name="T2" fmla="*/ 0 w 35"/>
                <a:gd name="T3" fmla="*/ 14 h 18"/>
                <a:gd name="T4" fmla="*/ 2 w 35"/>
                <a:gd name="T5" fmla="*/ 0 h 18"/>
                <a:gd name="T6" fmla="*/ 34 w 35"/>
                <a:gd name="T7" fmla="*/ 17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18"/>
                <a:gd name="T14" fmla="*/ 35 w 35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18">
                  <a:moveTo>
                    <a:pt x="34" y="17"/>
                  </a:moveTo>
                  <a:lnTo>
                    <a:pt x="0" y="14"/>
                  </a:lnTo>
                  <a:lnTo>
                    <a:pt x="2" y="0"/>
                  </a:lnTo>
                  <a:lnTo>
                    <a:pt x="34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0" name="Freeform 13"/>
            <p:cNvSpPr>
              <a:spLocks/>
            </p:cNvSpPr>
            <p:nvPr/>
          </p:nvSpPr>
          <p:spPr bwMode="auto">
            <a:xfrm>
              <a:off x="148" y="4673"/>
              <a:ext cx="26" cy="29"/>
            </a:xfrm>
            <a:custGeom>
              <a:avLst/>
              <a:gdLst>
                <a:gd name="T0" fmla="*/ 0 w 26"/>
                <a:gd name="T1" fmla="*/ 0 h 29"/>
                <a:gd name="T2" fmla="*/ 15 w 26"/>
                <a:gd name="T3" fmla="*/ 28 h 29"/>
                <a:gd name="T4" fmla="*/ 25 w 26"/>
                <a:gd name="T5" fmla="*/ 21 h 29"/>
                <a:gd name="T6" fmla="*/ 0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0" y="0"/>
                  </a:moveTo>
                  <a:lnTo>
                    <a:pt x="15" y="28"/>
                  </a:lnTo>
                  <a:lnTo>
                    <a:pt x="25" y="2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1" name="Freeform 14"/>
            <p:cNvSpPr>
              <a:spLocks/>
            </p:cNvSpPr>
            <p:nvPr/>
          </p:nvSpPr>
          <p:spPr bwMode="auto">
            <a:xfrm>
              <a:off x="213" y="4675"/>
              <a:ext cx="28" cy="31"/>
            </a:xfrm>
            <a:custGeom>
              <a:avLst/>
              <a:gdLst>
                <a:gd name="T0" fmla="*/ 27 w 28"/>
                <a:gd name="T1" fmla="*/ 0 h 31"/>
                <a:gd name="T2" fmla="*/ 11 w 28"/>
                <a:gd name="T3" fmla="*/ 30 h 31"/>
                <a:gd name="T4" fmla="*/ 0 w 28"/>
                <a:gd name="T5" fmla="*/ 22 h 31"/>
                <a:gd name="T6" fmla="*/ 27 w 28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31"/>
                <a:gd name="T14" fmla="*/ 28 w 28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31">
                  <a:moveTo>
                    <a:pt x="27" y="0"/>
                  </a:moveTo>
                  <a:lnTo>
                    <a:pt x="11" y="30"/>
                  </a:lnTo>
                  <a:lnTo>
                    <a:pt x="0" y="22"/>
                  </a:lnTo>
                  <a:lnTo>
                    <a:pt x="2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2" name="Freeform 15"/>
            <p:cNvSpPr>
              <a:spLocks/>
            </p:cNvSpPr>
            <p:nvPr/>
          </p:nvSpPr>
          <p:spPr bwMode="auto">
            <a:xfrm>
              <a:off x="188" y="4664"/>
              <a:ext cx="17" cy="31"/>
            </a:xfrm>
            <a:custGeom>
              <a:avLst/>
              <a:gdLst>
                <a:gd name="T0" fmla="*/ 7 w 17"/>
                <a:gd name="T1" fmla="*/ 0 h 31"/>
                <a:gd name="T2" fmla="*/ 0 w 17"/>
                <a:gd name="T3" fmla="*/ 30 h 31"/>
                <a:gd name="T4" fmla="*/ 16 w 17"/>
                <a:gd name="T5" fmla="*/ 29 h 31"/>
                <a:gd name="T6" fmla="*/ 7 w 1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1"/>
                <a:gd name="T14" fmla="*/ 17 w 1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1">
                  <a:moveTo>
                    <a:pt x="7" y="0"/>
                  </a:moveTo>
                  <a:lnTo>
                    <a:pt x="0" y="30"/>
                  </a:lnTo>
                  <a:lnTo>
                    <a:pt x="16" y="29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3" name="Freeform 16"/>
            <p:cNvSpPr>
              <a:spLocks/>
            </p:cNvSpPr>
            <p:nvPr/>
          </p:nvSpPr>
          <p:spPr bwMode="auto">
            <a:xfrm>
              <a:off x="162" y="4710"/>
              <a:ext cx="68" cy="115"/>
            </a:xfrm>
            <a:custGeom>
              <a:avLst/>
              <a:gdLst>
                <a:gd name="T0" fmla="*/ 22 w 68"/>
                <a:gd name="T1" fmla="*/ 114 h 115"/>
                <a:gd name="T2" fmla="*/ 23 w 68"/>
                <a:gd name="T3" fmla="*/ 94 h 115"/>
                <a:gd name="T4" fmla="*/ 21 w 68"/>
                <a:gd name="T5" fmla="*/ 91 h 115"/>
                <a:gd name="T6" fmla="*/ 15 w 68"/>
                <a:gd name="T7" fmla="*/ 83 h 115"/>
                <a:gd name="T8" fmla="*/ 9 w 68"/>
                <a:gd name="T9" fmla="*/ 72 h 115"/>
                <a:gd name="T10" fmla="*/ 4 w 68"/>
                <a:gd name="T11" fmla="*/ 58 h 115"/>
                <a:gd name="T12" fmla="*/ 0 w 68"/>
                <a:gd name="T13" fmla="*/ 42 h 115"/>
                <a:gd name="T14" fmla="*/ 1 w 68"/>
                <a:gd name="T15" fmla="*/ 27 h 115"/>
                <a:gd name="T16" fmla="*/ 8 w 68"/>
                <a:gd name="T17" fmla="*/ 12 h 115"/>
                <a:gd name="T18" fmla="*/ 23 w 68"/>
                <a:gd name="T19" fmla="*/ 0 h 115"/>
                <a:gd name="T20" fmla="*/ 43 w 68"/>
                <a:gd name="T21" fmla="*/ 0 h 115"/>
                <a:gd name="T22" fmla="*/ 46 w 68"/>
                <a:gd name="T23" fmla="*/ 1 h 115"/>
                <a:gd name="T24" fmla="*/ 51 w 68"/>
                <a:gd name="T25" fmla="*/ 5 h 115"/>
                <a:gd name="T26" fmla="*/ 57 w 68"/>
                <a:gd name="T27" fmla="*/ 11 h 115"/>
                <a:gd name="T28" fmla="*/ 63 w 68"/>
                <a:gd name="T29" fmla="*/ 20 h 115"/>
                <a:gd name="T30" fmla="*/ 67 w 68"/>
                <a:gd name="T31" fmla="*/ 32 h 115"/>
                <a:gd name="T32" fmla="*/ 66 w 68"/>
                <a:gd name="T33" fmla="*/ 48 h 115"/>
                <a:gd name="T34" fmla="*/ 59 w 68"/>
                <a:gd name="T35" fmla="*/ 68 h 115"/>
                <a:gd name="T36" fmla="*/ 43 w 68"/>
                <a:gd name="T37" fmla="*/ 91 h 115"/>
                <a:gd name="T38" fmla="*/ 43 w 68"/>
                <a:gd name="T39" fmla="*/ 114 h 115"/>
                <a:gd name="T40" fmla="*/ 22 w 68"/>
                <a:gd name="T41" fmla="*/ 114 h 1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115"/>
                <a:gd name="T65" fmla="*/ 68 w 68"/>
                <a:gd name="T66" fmla="*/ 115 h 1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115">
                  <a:moveTo>
                    <a:pt x="22" y="114"/>
                  </a:moveTo>
                  <a:lnTo>
                    <a:pt x="23" y="94"/>
                  </a:lnTo>
                  <a:lnTo>
                    <a:pt x="21" y="91"/>
                  </a:lnTo>
                  <a:lnTo>
                    <a:pt x="15" y="83"/>
                  </a:lnTo>
                  <a:lnTo>
                    <a:pt x="9" y="72"/>
                  </a:lnTo>
                  <a:lnTo>
                    <a:pt x="4" y="58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8" y="12"/>
                  </a:lnTo>
                  <a:lnTo>
                    <a:pt x="23" y="0"/>
                  </a:lnTo>
                  <a:lnTo>
                    <a:pt x="43" y="0"/>
                  </a:lnTo>
                  <a:lnTo>
                    <a:pt x="46" y="1"/>
                  </a:lnTo>
                  <a:lnTo>
                    <a:pt x="51" y="5"/>
                  </a:lnTo>
                  <a:lnTo>
                    <a:pt x="57" y="11"/>
                  </a:lnTo>
                  <a:lnTo>
                    <a:pt x="63" y="20"/>
                  </a:lnTo>
                  <a:lnTo>
                    <a:pt x="67" y="32"/>
                  </a:lnTo>
                  <a:lnTo>
                    <a:pt x="66" y="48"/>
                  </a:lnTo>
                  <a:lnTo>
                    <a:pt x="59" y="68"/>
                  </a:lnTo>
                  <a:lnTo>
                    <a:pt x="43" y="91"/>
                  </a:lnTo>
                  <a:lnTo>
                    <a:pt x="43" y="114"/>
                  </a:lnTo>
                  <a:lnTo>
                    <a:pt x="22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4" name="Freeform 17"/>
            <p:cNvSpPr>
              <a:spLocks/>
            </p:cNvSpPr>
            <p:nvPr/>
          </p:nvSpPr>
          <p:spPr bwMode="auto">
            <a:xfrm>
              <a:off x="190" y="4731"/>
              <a:ext cx="17" cy="87"/>
            </a:xfrm>
            <a:custGeom>
              <a:avLst/>
              <a:gdLst>
                <a:gd name="T0" fmla="*/ 4 w 17"/>
                <a:gd name="T1" fmla="*/ 0 h 87"/>
                <a:gd name="T2" fmla="*/ 6 w 17"/>
                <a:gd name="T3" fmla="*/ 6 h 87"/>
                <a:gd name="T4" fmla="*/ 2 w 17"/>
                <a:gd name="T5" fmla="*/ 7 h 87"/>
                <a:gd name="T6" fmla="*/ 2 w 17"/>
                <a:gd name="T7" fmla="*/ 78 h 87"/>
                <a:gd name="T8" fmla="*/ 0 w 17"/>
                <a:gd name="T9" fmla="*/ 79 h 87"/>
                <a:gd name="T10" fmla="*/ 0 w 17"/>
                <a:gd name="T11" fmla="*/ 86 h 87"/>
                <a:gd name="T12" fmla="*/ 2 w 17"/>
                <a:gd name="T13" fmla="*/ 86 h 87"/>
                <a:gd name="T14" fmla="*/ 4 w 17"/>
                <a:gd name="T15" fmla="*/ 86 h 87"/>
                <a:gd name="T16" fmla="*/ 6 w 17"/>
                <a:gd name="T17" fmla="*/ 86 h 87"/>
                <a:gd name="T18" fmla="*/ 9 w 17"/>
                <a:gd name="T19" fmla="*/ 85 h 87"/>
                <a:gd name="T20" fmla="*/ 13 w 17"/>
                <a:gd name="T21" fmla="*/ 85 h 87"/>
                <a:gd name="T22" fmla="*/ 16 w 17"/>
                <a:gd name="T23" fmla="*/ 84 h 87"/>
                <a:gd name="T24" fmla="*/ 16 w 17"/>
                <a:gd name="T25" fmla="*/ 82 h 87"/>
                <a:gd name="T26" fmla="*/ 16 w 17"/>
                <a:gd name="T27" fmla="*/ 79 h 87"/>
                <a:gd name="T28" fmla="*/ 16 w 17"/>
                <a:gd name="T29" fmla="*/ 48 h 87"/>
                <a:gd name="T30" fmla="*/ 13 w 17"/>
                <a:gd name="T31" fmla="*/ 47 h 87"/>
                <a:gd name="T32" fmla="*/ 13 w 17"/>
                <a:gd name="T33" fmla="*/ 39 h 87"/>
                <a:gd name="T34" fmla="*/ 13 w 17"/>
                <a:gd name="T35" fmla="*/ 5 h 87"/>
                <a:gd name="T36" fmla="*/ 4 w 17"/>
                <a:gd name="T37" fmla="*/ 0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87"/>
                <a:gd name="T59" fmla="*/ 17 w 17"/>
                <a:gd name="T60" fmla="*/ 87 h 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87">
                  <a:moveTo>
                    <a:pt x="4" y="0"/>
                  </a:moveTo>
                  <a:lnTo>
                    <a:pt x="6" y="6"/>
                  </a:lnTo>
                  <a:lnTo>
                    <a:pt x="2" y="7"/>
                  </a:lnTo>
                  <a:lnTo>
                    <a:pt x="2" y="78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6" y="86"/>
                  </a:lnTo>
                  <a:lnTo>
                    <a:pt x="9" y="85"/>
                  </a:lnTo>
                  <a:lnTo>
                    <a:pt x="13" y="85"/>
                  </a:lnTo>
                  <a:lnTo>
                    <a:pt x="16" y="84"/>
                  </a:lnTo>
                  <a:lnTo>
                    <a:pt x="16" y="82"/>
                  </a:lnTo>
                  <a:lnTo>
                    <a:pt x="16" y="79"/>
                  </a:lnTo>
                  <a:lnTo>
                    <a:pt x="16" y="48"/>
                  </a:lnTo>
                  <a:lnTo>
                    <a:pt x="13" y="47"/>
                  </a:lnTo>
                  <a:lnTo>
                    <a:pt x="13" y="39"/>
                  </a:lnTo>
                  <a:lnTo>
                    <a:pt x="13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614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624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chemeClr val="accent2"/>
              </a:solidFill>
            </a:endParaRPr>
          </a:p>
        </p:txBody>
      </p:sp>
      <p:grpSp>
        <p:nvGrpSpPr>
          <p:cNvPr id="63492" name="Group 6"/>
          <p:cNvGrpSpPr>
            <a:grpSpLocks/>
          </p:cNvGrpSpPr>
          <p:nvPr/>
        </p:nvGrpSpPr>
        <p:grpSpPr bwMode="auto">
          <a:xfrm>
            <a:off x="611188" y="6554788"/>
            <a:ext cx="5622925" cy="703262"/>
            <a:chOff x="385" y="4129"/>
            <a:chExt cx="3542" cy="443"/>
          </a:xfrm>
        </p:grpSpPr>
        <p:sp>
          <p:nvSpPr>
            <p:cNvPr id="63493" name="Rectangle 4"/>
            <p:cNvSpPr>
              <a:spLocks noChangeArrowheads="1"/>
            </p:cNvSpPr>
            <p:nvPr/>
          </p:nvSpPr>
          <p:spPr bwMode="auto">
            <a:xfrm>
              <a:off x="385" y="4129"/>
              <a:ext cx="3542" cy="4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" name="Rectangle 5"/>
            <p:cNvSpPr>
              <a:spLocks noChangeArrowheads="1"/>
            </p:cNvSpPr>
            <p:nvPr/>
          </p:nvSpPr>
          <p:spPr bwMode="auto">
            <a:xfrm>
              <a:off x="417" y="4146"/>
              <a:ext cx="2286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defTabSz="422275">
                <a:lnSpc>
                  <a:spcPct val="100000"/>
                </a:lnSpc>
                <a:spcBef>
                  <a:spcPct val="0"/>
                </a:spcBef>
                <a:spcAft>
                  <a:spcPct val="24000"/>
                </a:spcAft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SQL&gt; 	SELECT	ename,  sal </a:t>
              </a:r>
            </a:p>
            <a:p>
              <a:pPr algn="l" defTabSz="422275">
                <a:lnSpc>
                  <a:spcPct val="100000"/>
                </a:lnSpc>
                <a:spcBef>
                  <a:spcPct val="0"/>
                </a:spcBef>
                <a:spcAft>
                  <a:spcPct val="24000"/>
                </a:spcAft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2	FROM 		emp</a:t>
              </a:r>
            </a:p>
            <a:p>
              <a:pPr algn="l" defTabSz="422275">
                <a:lnSpc>
                  <a:spcPct val="100000"/>
                </a:lnSpc>
                <a:spcBef>
                  <a:spcPct val="0"/>
                </a:spcBef>
                <a:spcAft>
                  <a:spcPct val="24000"/>
                </a:spcAft>
              </a:pPr>
              <a:r>
                <a:rPr lang="en-US" sz="1100">
                  <a:solidFill>
                    <a:schemeClr val="tx1"/>
                  </a:solidFill>
                  <a:latin typeface="Courier New" pitchFamily="49" charset="0"/>
                </a:rPr>
                <a:t>  3	ORDER BY	deptno, sal DESC;</a:t>
              </a:r>
            </a:p>
          </p:txBody>
        </p:sp>
      </p:grp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20" tIns="45560" rIns="91120" bIns="45560"/>
          <a:lstStyle/>
          <a:p>
            <a:fld id="{B0C68BF9-D522-435B-BDE4-F97B3E164496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smtClean="0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28650" y="5794375"/>
            <a:ext cx="5548313" cy="614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406400" algn="l"/>
              </a:tabLst>
            </a:pPr>
            <a:endParaRPr lang="en-US" b="0" i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608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617538" y="5654675"/>
            <a:ext cx="5629275" cy="261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614363" y="6218238"/>
            <a:ext cx="5629275" cy="738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b="0" smtClean="0">
              <a:latin typeface="Times New Roman" pitchFamily="18" charset="0"/>
            </a:endParaRP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grpSp>
        <p:nvGrpSpPr>
          <p:cNvPr id="49156" name="Group 15"/>
          <p:cNvGrpSpPr>
            <a:grpSpLocks/>
          </p:cNvGrpSpPr>
          <p:nvPr/>
        </p:nvGrpSpPr>
        <p:grpSpPr bwMode="auto">
          <a:xfrm>
            <a:off x="165100" y="5808663"/>
            <a:ext cx="284163" cy="304800"/>
            <a:chOff x="104" y="3659"/>
            <a:chExt cx="179" cy="192"/>
          </a:xfrm>
        </p:grpSpPr>
        <p:sp>
          <p:nvSpPr>
            <p:cNvPr id="49157" name="Freeform 4"/>
            <p:cNvSpPr>
              <a:spLocks/>
            </p:cNvSpPr>
            <p:nvPr/>
          </p:nvSpPr>
          <p:spPr bwMode="auto">
            <a:xfrm>
              <a:off x="104" y="3659"/>
              <a:ext cx="179" cy="184"/>
            </a:xfrm>
            <a:custGeom>
              <a:avLst/>
              <a:gdLst>
                <a:gd name="T0" fmla="*/ 178 w 179"/>
                <a:gd name="T1" fmla="*/ 183 h 184"/>
                <a:gd name="T2" fmla="*/ 178 w 179"/>
                <a:gd name="T3" fmla="*/ 0 h 184"/>
                <a:gd name="T4" fmla="*/ 0 w 179"/>
                <a:gd name="T5" fmla="*/ 0 h 184"/>
                <a:gd name="T6" fmla="*/ 0 w 179"/>
                <a:gd name="T7" fmla="*/ 183 h 184"/>
                <a:gd name="T8" fmla="*/ 178 w 179"/>
                <a:gd name="T9" fmla="*/ 183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84"/>
                <a:gd name="T17" fmla="*/ 179 w 179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84">
                  <a:moveTo>
                    <a:pt x="178" y="183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78" y="18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8" name="Freeform 5"/>
            <p:cNvSpPr>
              <a:spLocks/>
            </p:cNvSpPr>
            <p:nvPr/>
          </p:nvSpPr>
          <p:spPr bwMode="auto">
            <a:xfrm>
              <a:off x="185" y="3833"/>
              <a:ext cx="26" cy="18"/>
            </a:xfrm>
            <a:custGeom>
              <a:avLst/>
              <a:gdLst>
                <a:gd name="T0" fmla="*/ 25 w 26"/>
                <a:gd name="T1" fmla="*/ 17 h 18"/>
                <a:gd name="T2" fmla="*/ 25 w 26"/>
                <a:gd name="T3" fmla="*/ 0 h 18"/>
                <a:gd name="T4" fmla="*/ 0 w 26"/>
                <a:gd name="T5" fmla="*/ 0 h 18"/>
                <a:gd name="T6" fmla="*/ 0 w 26"/>
                <a:gd name="T7" fmla="*/ 17 h 18"/>
                <a:gd name="T8" fmla="*/ 25 w 26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8"/>
                <a:gd name="T17" fmla="*/ 26 w 26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8">
                  <a:moveTo>
                    <a:pt x="25" y="17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5" y="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9" name="Freeform 6"/>
            <p:cNvSpPr>
              <a:spLocks/>
            </p:cNvSpPr>
            <p:nvPr/>
          </p:nvSpPr>
          <p:spPr bwMode="auto">
            <a:xfrm>
              <a:off x="126" y="3712"/>
              <a:ext cx="32" cy="20"/>
            </a:xfrm>
            <a:custGeom>
              <a:avLst/>
              <a:gdLst>
                <a:gd name="T0" fmla="*/ 0 w 32"/>
                <a:gd name="T1" fmla="*/ 0 h 20"/>
                <a:gd name="T2" fmla="*/ 25 w 32"/>
                <a:gd name="T3" fmla="*/ 19 h 20"/>
                <a:gd name="T4" fmla="*/ 31 w 32"/>
                <a:gd name="T5" fmla="*/ 8 h 20"/>
                <a:gd name="T6" fmla="*/ 0 w 32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0"/>
                <a:gd name="T14" fmla="*/ 32 w 32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0">
                  <a:moveTo>
                    <a:pt x="0" y="0"/>
                  </a:moveTo>
                  <a:lnTo>
                    <a:pt x="25" y="19"/>
                  </a:lnTo>
                  <a:lnTo>
                    <a:pt x="31" y="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Freeform 7"/>
            <p:cNvSpPr>
              <a:spLocks/>
            </p:cNvSpPr>
            <p:nvPr/>
          </p:nvSpPr>
          <p:spPr bwMode="auto">
            <a:xfrm>
              <a:off x="236" y="3712"/>
              <a:ext cx="34" cy="20"/>
            </a:xfrm>
            <a:custGeom>
              <a:avLst/>
              <a:gdLst>
                <a:gd name="T0" fmla="*/ 33 w 34"/>
                <a:gd name="T1" fmla="*/ 0 h 20"/>
                <a:gd name="T2" fmla="*/ 6 w 34"/>
                <a:gd name="T3" fmla="*/ 19 h 20"/>
                <a:gd name="T4" fmla="*/ 0 w 34"/>
                <a:gd name="T5" fmla="*/ 9 h 20"/>
                <a:gd name="T6" fmla="*/ 33 w 34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20"/>
                <a:gd name="T14" fmla="*/ 34 w 34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20">
                  <a:moveTo>
                    <a:pt x="33" y="0"/>
                  </a:moveTo>
                  <a:lnTo>
                    <a:pt x="6" y="19"/>
                  </a:lnTo>
                  <a:lnTo>
                    <a:pt x="0" y="9"/>
                  </a:lnTo>
                  <a:lnTo>
                    <a:pt x="33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Freeform 8"/>
            <p:cNvSpPr>
              <a:spLocks/>
            </p:cNvSpPr>
            <p:nvPr/>
          </p:nvSpPr>
          <p:spPr bwMode="auto">
            <a:xfrm>
              <a:off x="123" y="3750"/>
              <a:ext cx="33" cy="19"/>
            </a:xfrm>
            <a:custGeom>
              <a:avLst/>
              <a:gdLst>
                <a:gd name="T0" fmla="*/ 0 w 33"/>
                <a:gd name="T1" fmla="*/ 18 h 19"/>
                <a:gd name="T2" fmla="*/ 32 w 33"/>
                <a:gd name="T3" fmla="*/ 14 h 19"/>
                <a:gd name="T4" fmla="*/ 30 w 33"/>
                <a:gd name="T5" fmla="*/ 0 h 19"/>
                <a:gd name="T6" fmla="*/ 0 w 33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19"/>
                <a:gd name="T14" fmla="*/ 33 w 33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19">
                  <a:moveTo>
                    <a:pt x="0" y="18"/>
                  </a:moveTo>
                  <a:lnTo>
                    <a:pt x="32" y="14"/>
                  </a:lnTo>
                  <a:lnTo>
                    <a:pt x="30" y="0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Freeform 9"/>
            <p:cNvSpPr>
              <a:spLocks/>
            </p:cNvSpPr>
            <p:nvPr/>
          </p:nvSpPr>
          <p:spPr bwMode="auto">
            <a:xfrm>
              <a:off x="239" y="3751"/>
              <a:ext cx="34" cy="19"/>
            </a:xfrm>
            <a:custGeom>
              <a:avLst/>
              <a:gdLst>
                <a:gd name="T0" fmla="*/ 33 w 34"/>
                <a:gd name="T1" fmla="*/ 18 h 19"/>
                <a:gd name="T2" fmla="*/ 0 w 34"/>
                <a:gd name="T3" fmla="*/ 15 h 19"/>
                <a:gd name="T4" fmla="*/ 2 w 34"/>
                <a:gd name="T5" fmla="*/ 0 h 19"/>
                <a:gd name="T6" fmla="*/ 33 w 34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9"/>
                <a:gd name="T14" fmla="*/ 34 w 3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9">
                  <a:moveTo>
                    <a:pt x="33" y="18"/>
                  </a:moveTo>
                  <a:lnTo>
                    <a:pt x="0" y="15"/>
                  </a:lnTo>
                  <a:lnTo>
                    <a:pt x="2" y="0"/>
                  </a:lnTo>
                  <a:lnTo>
                    <a:pt x="33" y="18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Freeform 10"/>
            <p:cNvSpPr>
              <a:spLocks/>
            </p:cNvSpPr>
            <p:nvPr/>
          </p:nvSpPr>
          <p:spPr bwMode="auto">
            <a:xfrm>
              <a:off x="149" y="3674"/>
              <a:ext cx="26" cy="29"/>
            </a:xfrm>
            <a:custGeom>
              <a:avLst/>
              <a:gdLst>
                <a:gd name="T0" fmla="*/ 0 w 26"/>
                <a:gd name="T1" fmla="*/ 0 h 29"/>
                <a:gd name="T2" fmla="*/ 15 w 26"/>
                <a:gd name="T3" fmla="*/ 28 h 29"/>
                <a:gd name="T4" fmla="*/ 25 w 26"/>
                <a:gd name="T5" fmla="*/ 21 h 29"/>
                <a:gd name="T6" fmla="*/ 0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9"/>
                <a:gd name="T14" fmla="*/ 26 w 26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9">
                  <a:moveTo>
                    <a:pt x="0" y="0"/>
                  </a:moveTo>
                  <a:lnTo>
                    <a:pt x="15" y="28"/>
                  </a:lnTo>
                  <a:lnTo>
                    <a:pt x="25" y="21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Freeform 11"/>
            <p:cNvSpPr>
              <a:spLocks/>
            </p:cNvSpPr>
            <p:nvPr/>
          </p:nvSpPr>
          <p:spPr bwMode="auto">
            <a:xfrm>
              <a:off x="214" y="3676"/>
              <a:ext cx="28" cy="31"/>
            </a:xfrm>
            <a:custGeom>
              <a:avLst/>
              <a:gdLst>
                <a:gd name="T0" fmla="*/ 27 w 28"/>
                <a:gd name="T1" fmla="*/ 0 h 31"/>
                <a:gd name="T2" fmla="*/ 11 w 28"/>
                <a:gd name="T3" fmla="*/ 30 h 31"/>
                <a:gd name="T4" fmla="*/ 0 w 28"/>
                <a:gd name="T5" fmla="*/ 22 h 31"/>
                <a:gd name="T6" fmla="*/ 27 w 28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31"/>
                <a:gd name="T14" fmla="*/ 28 w 28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31">
                  <a:moveTo>
                    <a:pt x="27" y="0"/>
                  </a:moveTo>
                  <a:lnTo>
                    <a:pt x="11" y="30"/>
                  </a:lnTo>
                  <a:lnTo>
                    <a:pt x="0" y="22"/>
                  </a:lnTo>
                  <a:lnTo>
                    <a:pt x="2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Freeform 12"/>
            <p:cNvSpPr>
              <a:spLocks/>
            </p:cNvSpPr>
            <p:nvPr/>
          </p:nvSpPr>
          <p:spPr bwMode="auto">
            <a:xfrm>
              <a:off x="188" y="3665"/>
              <a:ext cx="18" cy="30"/>
            </a:xfrm>
            <a:custGeom>
              <a:avLst/>
              <a:gdLst>
                <a:gd name="T0" fmla="*/ 7 w 18"/>
                <a:gd name="T1" fmla="*/ 0 h 30"/>
                <a:gd name="T2" fmla="*/ 0 w 18"/>
                <a:gd name="T3" fmla="*/ 29 h 30"/>
                <a:gd name="T4" fmla="*/ 17 w 18"/>
                <a:gd name="T5" fmla="*/ 28 h 30"/>
                <a:gd name="T6" fmla="*/ 7 w 18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0"/>
                <a:gd name="T14" fmla="*/ 18 w 18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0">
                  <a:moveTo>
                    <a:pt x="7" y="0"/>
                  </a:moveTo>
                  <a:lnTo>
                    <a:pt x="0" y="29"/>
                  </a:lnTo>
                  <a:lnTo>
                    <a:pt x="17" y="28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Freeform 13"/>
            <p:cNvSpPr>
              <a:spLocks/>
            </p:cNvSpPr>
            <p:nvPr/>
          </p:nvSpPr>
          <p:spPr bwMode="auto">
            <a:xfrm>
              <a:off x="163" y="3711"/>
              <a:ext cx="67" cy="115"/>
            </a:xfrm>
            <a:custGeom>
              <a:avLst/>
              <a:gdLst>
                <a:gd name="T0" fmla="*/ 21 w 67"/>
                <a:gd name="T1" fmla="*/ 114 h 115"/>
                <a:gd name="T2" fmla="*/ 22 w 67"/>
                <a:gd name="T3" fmla="*/ 94 h 115"/>
                <a:gd name="T4" fmla="*/ 20 w 67"/>
                <a:gd name="T5" fmla="*/ 91 h 115"/>
                <a:gd name="T6" fmla="*/ 14 w 67"/>
                <a:gd name="T7" fmla="*/ 83 h 115"/>
                <a:gd name="T8" fmla="*/ 8 w 67"/>
                <a:gd name="T9" fmla="*/ 72 h 115"/>
                <a:gd name="T10" fmla="*/ 3 w 67"/>
                <a:gd name="T11" fmla="*/ 58 h 115"/>
                <a:gd name="T12" fmla="*/ 0 w 67"/>
                <a:gd name="T13" fmla="*/ 42 h 115"/>
                <a:gd name="T14" fmla="*/ 0 w 67"/>
                <a:gd name="T15" fmla="*/ 27 h 115"/>
                <a:gd name="T16" fmla="*/ 7 w 67"/>
                <a:gd name="T17" fmla="*/ 12 h 115"/>
                <a:gd name="T18" fmla="*/ 22 w 67"/>
                <a:gd name="T19" fmla="*/ 0 h 115"/>
                <a:gd name="T20" fmla="*/ 42 w 67"/>
                <a:gd name="T21" fmla="*/ 0 h 115"/>
                <a:gd name="T22" fmla="*/ 45 w 67"/>
                <a:gd name="T23" fmla="*/ 1 h 115"/>
                <a:gd name="T24" fmla="*/ 50 w 67"/>
                <a:gd name="T25" fmla="*/ 5 h 115"/>
                <a:gd name="T26" fmla="*/ 56 w 67"/>
                <a:gd name="T27" fmla="*/ 11 h 115"/>
                <a:gd name="T28" fmla="*/ 62 w 67"/>
                <a:gd name="T29" fmla="*/ 20 h 115"/>
                <a:gd name="T30" fmla="*/ 66 w 67"/>
                <a:gd name="T31" fmla="*/ 32 h 115"/>
                <a:gd name="T32" fmla="*/ 65 w 67"/>
                <a:gd name="T33" fmla="*/ 48 h 115"/>
                <a:gd name="T34" fmla="*/ 58 w 67"/>
                <a:gd name="T35" fmla="*/ 68 h 115"/>
                <a:gd name="T36" fmla="*/ 42 w 67"/>
                <a:gd name="T37" fmla="*/ 91 h 115"/>
                <a:gd name="T38" fmla="*/ 42 w 67"/>
                <a:gd name="T39" fmla="*/ 114 h 115"/>
                <a:gd name="T40" fmla="*/ 21 w 67"/>
                <a:gd name="T41" fmla="*/ 114 h 1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7"/>
                <a:gd name="T64" fmla="*/ 0 h 115"/>
                <a:gd name="T65" fmla="*/ 67 w 67"/>
                <a:gd name="T66" fmla="*/ 115 h 1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7" h="115">
                  <a:moveTo>
                    <a:pt x="21" y="114"/>
                  </a:moveTo>
                  <a:lnTo>
                    <a:pt x="22" y="94"/>
                  </a:lnTo>
                  <a:lnTo>
                    <a:pt x="20" y="91"/>
                  </a:lnTo>
                  <a:lnTo>
                    <a:pt x="14" y="83"/>
                  </a:lnTo>
                  <a:lnTo>
                    <a:pt x="8" y="72"/>
                  </a:lnTo>
                  <a:lnTo>
                    <a:pt x="3" y="58"/>
                  </a:lnTo>
                  <a:lnTo>
                    <a:pt x="0" y="42"/>
                  </a:lnTo>
                  <a:lnTo>
                    <a:pt x="0" y="27"/>
                  </a:lnTo>
                  <a:lnTo>
                    <a:pt x="7" y="12"/>
                  </a:lnTo>
                  <a:lnTo>
                    <a:pt x="22" y="0"/>
                  </a:lnTo>
                  <a:lnTo>
                    <a:pt x="42" y="0"/>
                  </a:lnTo>
                  <a:lnTo>
                    <a:pt x="45" y="1"/>
                  </a:lnTo>
                  <a:lnTo>
                    <a:pt x="50" y="5"/>
                  </a:lnTo>
                  <a:lnTo>
                    <a:pt x="56" y="11"/>
                  </a:lnTo>
                  <a:lnTo>
                    <a:pt x="62" y="20"/>
                  </a:lnTo>
                  <a:lnTo>
                    <a:pt x="66" y="32"/>
                  </a:lnTo>
                  <a:lnTo>
                    <a:pt x="65" y="48"/>
                  </a:lnTo>
                  <a:lnTo>
                    <a:pt x="58" y="68"/>
                  </a:lnTo>
                  <a:lnTo>
                    <a:pt x="42" y="91"/>
                  </a:lnTo>
                  <a:lnTo>
                    <a:pt x="42" y="114"/>
                  </a:lnTo>
                  <a:lnTo>
                    <a:pt x="21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Freeform 14"/>
            <p:cNvSpPr>
              <a:spLocks/>
            </p:cNvSpPr>
            <p:nvPr/>
          </p:nvSpPr>
          <p:spPr bwMode="auto">
            <a:xfrm>
              <a:off x="190" y="3732"/>
              <a:ext cx="17" cy="87"/>
            </a:xfrm>
            <a:custGeom>
              <a:avLst/>
              <a:gdLst>
                <a:gd name="T0" fmla="*/ 4 w 17"/>
                <a:gd name="T1" fmla="*/ 0 h 87"/>
                <a:gd name="T2" fmla="*/ 6 w 17"/>
                <a:gd name="T3" fmla="*/ 6 h 87"/>
                <a:gd name="T4" fmla="*/ 2 w 17"/>
                <a:gd name="T5" fmla="*/ 7 h 87"/>
                <a:gd name="T6" fmla="*/ 2 w 17"/>
                <a:gd name="T7" fmla="*/ 78 h 87"/>
                <a:gd name="T8" fmla="*/ 0 w 17"/>
                <a:gd name="T9" fmla="*/ 79 h 87"/>
                <a:gd name="T10" fmla="*/ 0 w 17"/>
                <a:gd name="T11" fmla="*/ 86 h 87"/>
                <a:gd name="T12" fmla="*/ 2 w 17"/>
                <a:gd name="T13" fmla="*/ 86 h 87"/>
                <a:gd name="T14" fmla="*/ 4 w 17"/>
                <a:gd name="T15" fmla="*/ 86 h 87"/>
                <a:gd name="T16" fmla="*/ 6 w 17"/>
                <a:gd name="T17" fmla="*/ 86 h 87"/>
                <a:gd name="T18" fmla="*/ 9 w 17"/>
                <a:gd name="T19" fmla="*/ 85 h 87"/>
                <a:gd name="T20" fmla="*/ 13 w 17"/>
                <a:gd name="T21" fmla="*/ 85 h 87"/>
                <a:gd name="T22" fmla="*/ 16 w 17"/>
                <a:gd name="T23" fmla="*/ 84 h 87"/>
                <a:gd name="T24" fmla="*/ 16 w 17"/>
                <a:gd name="T25" fmla="*/ 82 h 87"/>
                <a:gd name="T26" fmla="*/ 16 w 17"/>
                <a:gd name="T27" fmla="*/ 79 h 87"/>
                <a:gd name="T28" fmla="*/ 16 w 17"/>
                <a:gd name="T29" fmla="*/ 48 h 87"/>
                <a:gd name="T30" fmla="*/ 13 w 17"/>
                <a:gd name="T31" fmla="*/ 47 h 87"/>
                <a:gd name="T32" fmla="*/ 13 w 17"/>
                <a:gd name="T33" fmla="*/ 39 h 87"/>
                <a:gd name="T34" fmla="*/ 13 w 17"/>
                <a:gd name="T35" fmla="*/ 5 h 87"/>
                <a:gd name="T36" fmla="*/ 4 w 17"/>
                <a:gd name="T37" fmla="*/ 0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87"/>
                <a:gd name="T59" fmla="*/ 17 w 17"/>
                <a:gd name="T60" fmla="*/ 87 h 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87">
                  <a:moveTo>
                    <a:pt x="4" y="0"/>
                  </a:moveTo>
                  <a:lnTo>
                    <a:pt x="6" y="6"/>
                  </a:lnTo>
                  <a:lnTo>
                    <a:pt x="2" y="7"/>
                  </a:lnTo>
                  <a:lnTo>
                    <a:pt x="2" y="78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6" y="86"/>
                  </a:lnTo>
                  <a:lnTo>
                    <a:pt x="9" y="85"/>
                  </a:lnTo>
                  <a:lnTo>
                    <a:pt x="13" y="85"/>
                  </a:lnTo>
                  <a:lnTo>
                    <a:pt x="16" y="84"/>
                  </a:lnTo>
                  <a:lnTo>
                    <a:pt x="16" y="82"/>
                  </a:lnTo>
                  <a:lnTo>
                    <a:pt x="16" y="79"/>
                  </a:lnTo>
                  <a:lnTo>
                    <a:pt x="16" y="48"/>
                  </a:lnTo>
                  <a:lnTo>
                    <a:pt x="13" y="47"/>
                  </a:lnTo>
                  <a:lnTo>
                    <a:pt x="13" y="39"/>
                  </a:lnTo>
                  <a:lnTo>
                    <a:pt x="13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152400"/>
            <a:ext cx="5876925" cy="440690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i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19125" y="6046788"/>
            <a:ext cx="5586413" cy="606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1" name="Group 16"/>
          <p:cNvGrpSpPr>
            <a:grpSpLocks/>
          </p:cNvGrpSpPr>
          <p:nvPr/>
        </p:nvGrpSpPr>
        <p:grpSpPr bwMode="auto">
          <a:xfrm>
            <a:off x="166688" y="6780213"/>
            <a:ext cx="284162" cy="303212"/>
            <a:chOff x="105" y="4271"/>
            <a:chExt cx="179" cy="191"/>
          </a:xfrm>
        </p:grpSpPr>
        <p:sp>
          <p:nvSpPr>
            <p:cNvPr id="50182" name="Freeform 5"/>
            <p:cNvSpPr>
              <a:spLocks/>
            </p:cNvSpPr>
            <p:nvPr/>
          </p:nvSpPr>
          <p:spPr bwMode="auto">
            <a:xfrm>
              <a:off x="105" y="4271"/>
              <a:ext cx="179" cy="184"/>
            </a:xfrm>
            <a:custGeom>
              <a:avLst/>
              <a:gdLst>
                <a:gd name="T0" fmla="*/ 178 w 179"/>
                <a:gd name="T1" fmla="*/ 183 h 184"/>
                <a:gd name="T2" fmla="*/ 178 w 179"/>
                <a:gd name="T3" fmla="*/ 0 h 184"/>
                <a:gd name="T4" fmla="*/ 0 w 179"/>
                <a:gd name="T5" fmla="*/ 0 h 184"/>
                <a:gd name="T6" fmla="*/ 0 w 179"/>
                <a:gd name="T7" fmla="*/ 183 h 184"/>
                <a:gd name="T8" fmla="*/ 178 w 179"/>
                <a:gd name="T9" fmla="*/ 183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84"/>
                <a:gd name="T17" fmla="*/ 179 w 179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84">
                  <a:moveTo>
                    <a:pt x="178" y="183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178" y="18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Freeform 6"/>
            <p:cNvSpPr>
              <a:spLocks/>
            </p:cNvSpPr>
            <p:nvPr/>
          </p:nvSpPr>
          <p:spPr bwMode="auto">
            <a:xfrm>
              <a:off x="186" y="4445"/>
              <a:ext cx="26" cy="17"/>
            </a:xfrm>
            <a:custGeom>
              <a:avLst/>
              <a:gdLst>
                <a:gd name="T0" fmla="*/ 25 w 26"/>
                <a:gd name="T1" fmla="*/ 16 h 17"/>
                <a:gd name="T2" fmla="*/ 25 w 26"/>
                <a:gd name="T3" fmla="*/ 0 h 17"/>
                <a:gd name="T4" fmla="*/ 0 w 26"/>
                <a:gd name="T5" fmla="*/ 0 h 17"/>
                <a:gd name="T6" fmla="*/ 0 w 26"/>
                <a:gd name="T7" fmla="*/ 16 h 17"/>
                <a:gd name="T8" fmla="*/ 25 w 26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7"/>
                <a:gd name="T17" fmla="*/ 26 w 26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7">
                  <a:moveTo>
                    <a:pt x="25" y="16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5" y="16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Freeform 7"/>
            <p:cNvSpPr>
              <a:spLocks/>
            </p:cNvSpPr>
            <p:nvPr/>
          </p:nvSpPr>
          <p:spPr bwMode="auto">
            <a:xfrm>
              <a:off x="127" y="4324"/>
              <a:ext cx="32" cy="19"/>
            </a:xfrm>
            <a:custGeom>
              <a:avLst/>
              <a:gdLst>
                <a:gd name="T0" fmla="*/ 0 w 32"/>
                <a:gd name="T1" fmla="*/ 0 h 19"/>
                <a:gd name="T2" fmla="*/ 25 w 32"/>
                <a:gd name="T3" fmla="*/ 18 h 19"/>
                <a:gd name="T4" fmla="*/ 31 w 32"/>
                <a:gd name="T5" fmla="*/ 8 h 19"/>
                <a:gd name="T6" fmla="*/ 0 w 32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19"/>
                <a:gd name="T14" fmla="*/ 32 w 32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19">
                  <a:moveTo>
                    <a:pt x="0" y="0"/>
                  </a:moveTo>
                  <a:lnTo>
                    <a:pt x="25" y="18"/>
                  </a:lnTo>
                  <a:lnTo>
                    <a:pt x="31" y="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Freeform 8"/>
            <p:cNvSpPr>
              <a:spLocks/>
            </p:cNvSpPr>
            <p:nvPr/>
          </p:nvSpPr>
          <p:spPr bwMode="auto">
            <a:xfrm>
              <a:off x="237" y="4324"/>
              <a:ext cx="35" cy="19"/>
            </a:xfrm>
            <a:custGeom>
              <a:avLst/>
              <a:gdLst>
                <a:gd name="T0" fmla="*/ 34 w 35"/>
                <a:gd name="T1" fmla="*/ 0 h 19"/>
                <a:gd name="T2" fmla="*/ 6 w 35"/>
                <a:gd name="T3" fmla="*/ 18 h 19"/>
                <a:gd name="T4" fmla="*/ 0 w 35"/>
                <a:gd name="T5" fmla="*/ 8 h 19"/>
                <a:gd name="T6" fmla="*/ 34 w 35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19"/>
                <a:gd name="T14" fmla="*/ 35 w 35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19">
                  <a:moveTo>
                    <a:pt x="34" y="0"/>
                  </a:moveTo>
                  <a:lnTo>
                    <a:pt x="6" y="18"/>
                  </a:lnTo>
                  <a:lnTo>
                    <a:pt x="0" y="8"/>
                  </a:lnTo>
                  <a:lnTo>
                    <a:pt x="34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Freeform 9"/>
            <p:cNvSpPr>
              <a:spLocks/>
            </p:cNvSpPr>
            <p:nvPr/>
          </p:nvSpPr>
          <p:spPr bwMode="auto">
            <a:xfrm>
              <a:off x="124" y="4362"/>
              <a:ext cx="34" cy="19"/>
            </a:xfrm>
            <a:custGeom>
              <a:avLst/>
              <a:gdLst>
                <a:gd name="T0" fmla="*/ 0 w 34"/>
                <a:gd name="T1" fmla="*/ 18 h 19"/>
                <a:gd name="T2" fmla="*/ 33 w 34"/>
                <a:gd name="T3" fmla="*/ 14 h 19"/>
                <a:gd name="T4" fmla="*/ 31 w 34"/>
                <a:gd name="T5" fmla="*/ 0 h 19"/>
                <a:gd name="T6" fmla="*/ 0 w 34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9"/>
                <a:gd name="T14" fmla="*/ 34 w 3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9">
                  <a:moveTo>
                    <a:pt x="0" y="18"/>
                  </a:moveTo>
                  <a:lnTo>
                    <a:pt x="33" y="14"/>
                  </a:lnTo>
                  <a:lnTo>
                    <a:pt x="31" y="0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Freeform 10"/>
            <p:cNvSpPr>
              <a:spLocks/>
            </p:cNvSpPr>
            <p:nvPr/>
          </p:nvSpPr>
          <p:spPr bwMode="auto">
            <a:xfrm>
              <a:off x="240" y="4363"/>
              <a:ext cx="35" cy="19"/>
            </a:xfrm>
            <a:custGeom>
              <a:avLst/>
              <a:gdLst>
                <a:gd name="T0" fmla="*/ 34 w 35"/>
                <a:gd name="T1" fmla="*/ 18 h 19"/>
                <a:gd name="T2" fmla="*/ 0 w 35"/>
                <a:gd name="T3" fmla="*/ 15 h 19"/>
                <a:gd name="T4" fmla="*/ 2 w 35"/>
                <a:gd name="T5" fmla="*/ 0 h 19"/>
                <a:gd name="T6" fmla="*/ 34 w 35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19"/>
                <a:gd name="T14" fmla="*/ 35 w 35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19">
                  <a:moveTo>
                    <a:pt x="34" y="18"/>
                  </a:moveTo>
                  <a:lnTo>
                    <a:pt x="0" y="15"/>
                  </a:lnTo>
                  <a:lnTo>
                    <a:pt x="2" y="0"/>
                  </a:lnTo>
                  <a:lnTo>
                    <a:pt x="34" y="18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Freeform 11"/>
            <p:cNvSpPr>
              <a:spLocks/>
            </p:cNvSpPr>
            <p:nvPr/>
          </p:nvSpPr>
          <p:spPr bwMode="auto">
            <a:xfrm>
              <a:off x="150" y="4285"/>
              <a:ext cx="26" cy="30"/>
            </a:xfrm>
            <a:custGeom>
              <a:avLst/>
              <a:gdLst>
                <a:gd name="T0" fmla="*/ 0 w 26"/>
                <a:gd name="T1" fmla="*/ 0 h 30"/>
                <a:gd name="T2" fmla="*/ 15 w 26"/>
                <a:gd name="T3" fmla="*/ 29 h 30"/>
                <a:gd name="T4" fmla="*/ 25 w 26"/>
                <a:gd name="T5" fmla="*/ 22 h 30"/>
                <a:gd name="T6" fmla="*/ 0 w 26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0"/>
                <a:gd name="T14" fmla="*/ 26 w 2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0">
                  <a:moveTo>
                    <a:pt x="0" y="0"/>
                  </a:moveTo>
                  <a:lnTo>
                    <a:pt x="15" y="29"/>
                  </a:lnTo>
                  <a:lnTo>
                    <a:pt x="25" y="2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Freeform 12"/>
            <p:cNvSpPr>
              <a:spLocks/>
            </p:cNvSpPr>
            <p:nvPr/>
          </p:nvSpPr>
          <p:spPr bwMode="auto">
            <a:xfrm>
              <a:off x="215" y="4287"/>
              <a:ext cx="28" cy="32"/>
            </a:xfrm>
            <a:custGeom>
              <a:avLst/>
              <a:gdLst>
                <a:gd name="T0" fmla="*/ 27 w 28"/>
                <a:gd name="T1" fmla="*/ 0 h 32"/>
                <a:gd name="T2" fmla="*/ 11 w 28"/>
                <a:gd name="T3" fmla="*/ 31 h 32"/>
                <a:gd name="T4" fmla="*/ 0 w 28"/>
                <a:gd name="T5" fmla="*/ 23 h 32"/>
                <a:gd name="T6" fmla="*/ 27 w 2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32"/>
                <a:gd name="T14" fmla="*/ 28 w 2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32">
                  <a:moveTo>
                    <a:pt x="27" y="0"/>
                  </a:moveTo>
                  <a:lnTo>
                    <a:pt x="11" y="31"/>
                  </a:lnTo>
                  <a:lnTo>
                    <a:pt x="0" y="23"/>
                  </a:lnTo>
                  <a:lnTo>
                    <a:pt x="2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Freeform 13"/>
            <p:cNvSpPr>
              <a:spLocks/>
            </p:cNvSpPr>
            <p:nvPr/>
          </p:nvSpPr>
          <p:spPr bwMode="auto">
            <a:xfrm>
              <a:off x="190" y="4277"/>
              <a:ext cx="17" cy="30"/>
            </a:xfrm>
            <a:custGeom>
              <a:avLst/>
              <a:gdLst>
                <a:gd name="T0" fmla="*/ 7 w 17"/>
                <a:gd name="T1" fmla="*/ 0 h 30"/>
                <a:gd name="T2" fmla="*/ 0 w 17"/>
                <a:gd name="T3" fmla="*/ 29 h 30"/>
                <a:gd name="T4" fmla="*/ 16 w 17"/>
                <a:gd name="T5" fmla="*/ 28 h 30"/>
                <a:gd name="T6" fmla="*/ 7 w 17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0"/>
                <a:gd name="T14" fmla="*/ 17 w 17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0">
                  <a:moveTo>
                    <a:pt x="7" y="0"/>
                  </a:moveTo>
                  <a:lnTo>
                    <a:pt x="0" y="29"/>
                  </a:lnTo>
                  <a:lnTo>
                    <a:pt x="16" y="28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Freeform 14"/>
            <p:cNvSpPr>
              <a:spLocks/>
            </p:cNvSpPr>
            <p:nvPr/>
          </p:nvSpPr>
          <p:spPr bwMode="auto">
            <a:xfrm>
              <a:off x="164" y="4323"/>
              <a:ext cx="68" cy="115"/>
            </a:xfrm>
            <a:custGeom>
              <a:avLst/>
              <a:gdLst>
                <a:gd name="T0" fmla="*/ 22 w 68"/>
                <a:gd name="T1" fmla="*/ 114 h 115"/>
                <a:gd name="T2" fmla="*/ 23 w 68"/>
                <a:gd name="T3" fmla="*/ 94 h 115"/>
                <a:gd name="T4" fmla="*/ 21 w 68"/>
                <a:gd name="T5" fmla="*/ 91 h 115"/>
                <a:gd name="T6" fmla="*/ 15 w 68"/>
                <a:gd name="T7" fmla="*/ 83 h 115"/>
                <a:gd name="T8" fmla="*/ 9 w 68"/>
                <a:gd name="T9" fmla="*/ 72 h 115"/>
                <a:gd name="T10" fmla="*/ 4 w 68"/>
                <a:gd name="T11" fmla="*/ 58 h 115"/>
                <a:gd name="T12" fmla="*/ 0 w 68"/>
                <a:gd name="T13" fmla="*/ 42 h 115"/>
                <a:gd name="T14" fmla="*/ 1 w 68"/>
                <a:gd name="T15" fmla="*/ 27 h 115"/>
                <a:gd name="T16" fmla="*/ 8 w 68"/>
                <a:gd name="T17" fmla="*/ 12 h 115"/>
                <a:gd name="T18" fmla="*/ 23 w 68"/>
                <a:gd name="T19" fmla="*/ 0 h 115"/>
                <a:gd name="T20" fmla="*/ 43 w 68"/>
                <a:gd name="T21" fmla="*/ 0 h 115"/>
                <a:gd name="T22" fmla="*/ 46 w 68"/>
                <a:gd name="T23" fmla="*/ 1 h 115"/>
                <a:gd name="T24" fmla="*/ 51 w 68"/>
                <a:gd name="T25" fmla="*/ 5 h 115"/>
                <a:gd name="T26" fmla="*/ 57 w 68"/>
                <a:gd name="T27" fmla="*/ 11 h 115"/>
                <a:gd name="T28" fmla="*/ 63 w 68"/>
                <a:gd name="T29" fmla="*/ 20 h 115"/>
                <a:gd name="T30" fmla="*/ 67 w 68"/>
                <a:gd name="T31" fmla="*/ 32 h 115"/>
                <a:gd name="T32" fmla="*/ 66 w 68"/>
                <a:gd name="T33" fmla="*/ 48 h 115"/>
                <a:gd name="T34" fmla="*/ 59 w 68"/>
                <a:gd name="T35" fmla="*/ 68 h 115"/>
                <a:gd name="T36" fmla="*/ 43 w 68"/>
                <a:gd name="T37" fmla="*/ 91 h 115"/>
                <a:gd name="T38" fmla="*/ 43 w 68"/>
                <a:gd name="T39" fmla="*/ 114 h 115"/>
                <a:gd name="T40" fmla="*/ 22 w 68"/>
                <a:gd name="T41" fmla="*/ 114 h 1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8"/>
                <a:gd name="T64" fmla="*/ 0 h 115"/>
                <a:gd name="T65" fmla="*/ 68 w 68"/>
                <a:gd name="T66" fmla="*/ 115 h 1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8" h="115">
                  <a:moveTo>
                    <a:pt x="22" y="114"/>
                  </a:moveTo>
                  <a:lnTo>
                    <a:pt x="23" y="94"/>
                  </a:lnTo>
                  <a:lnTo>
                    <a:pt x="21" y="91"/>
                  </a:lnTo>
                  <a:lnTo>
                    <a:pt x="15" y="83"/>
                  </a:lnTo>
                  <a:lnTo>
                    <a:pt x="9" y="72"/>
                  </a:lnTo>
                  <a:lnTo>
                    <a:pt x="4" y="58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8" y="12"/>
                  </a:lnTo>
                  <a:lnTo>
                    <a:pt x="23" y="0"/>
                  </a:lnTo>
                  <a:lnTo>
                    <a:pt x="43" y="0"/>
                  </a:lnTo>
                  <a:lnTo>
                    <a:pt x="46" y="1"/>
                  </a:lnTo>
                  <a:lnTo>
                    <a:pt x="51" y="5"/>
                  </a:lnTo>
                  <a:lnTo>
                    <a:pt x="57" y="11"/>
                  </a:lnTo>
                  <a:lnTo>
                    <a:pt x="63" y="20"/>
                  </a:lnTo>
                  <a:lnTo>
                    <a:pt x="67" y="32"/>
                  </a:lnTo>
                  <a:lnTo>
                    <a:pt x="66" y="48"/>
                  </a:lnTo>
                  <a:lnTo>
                    <a:pt x="59" y="68"/>
                  </a:lnTo>
                  <a:lnTo>
                    <a:pt x="43" y="91"/>
                  </a:lnTo>
                  <a:lnTo>
                    <a:pt x="43" y="114"/>
                  </a:lnTo>
                  <a:lnTo>
                    <a:pt x="22" y="11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2" name="Freeform 15"/>
            <p:cNvSpPr>
              <a:spLocks/>
            </p:cNvSpPr>
            <p:nvPr/>
          </p:nvSpPr>
          <p:spPr bwMode="auto">
            <a:xfrm>
              <a:off x="192" y="4343"/>
              <a:ext cx="17" cy="88"/>
            </a:xfrm>
            <a:custGeom>
              <a:avLst/>
              <a:gdLst>
                <a:gd name="T0" fmla="*/ 4 w 17"/>
                <a:gd name="T1" fmla="*/ 0 h 88"/>
                <a:gd name="T2" fmla="*/ 6 w 17"/>
                <a:gd name="T3" fmla="*/ 6 h 88"/>
                <a:gd name="T4" fmla="*/ 2 w 17"/>
                <a:gd name="T5" fmla="*/ 7 h 88"/>
                <a:gd name="T6" fmla="*/ 2 w 17"/>
                <a:gd name="T7" fmla="*/ 78 h 88"/>
                <a:gd name="T8" fmla="*/ 0 w 17"/>
                <a:gd name="T9" fmla="*/ 79 h 88"/>
                <a:gd name="T10" fmla="*/ 0 w 17"/>
                <a:gd name="T11" fmla="*/ 87 h 88"/>
                <a:gd name="T12" fmla="*/ 2 w 17"/>
                <a:gd name="T13" fmla="*/ 87 h 88"/>
                <a:gd name="T14" fmla="*/ 4 w 17"/>
                <a:gd name="T15" fmla="*/ 87 h 88"/>
                <a:gd name="T16" fmla="*/ 6 w 17"/>
                <a:gd name="T17" fmla="*/ 87 h 88"/>
                <a:gd name="T18" fmla="*/ 9 w 17"/>
                <a:gd name="T19" fmla="*/ 85 h 88"/>
                <a:gd name="T20" fmla="*/ 13 w 17"/>
                <a:gd name="T21" fmla="*/ 85 h 88"/>
                <a:gd name="T22" fmla="*/ 16 w 17"/>
                <a:gd name="T23" fmla="*/ 84 h 88"/>
                <a:gd name="T24" fmla="*/ 16 w 17"/>
                <a:gd name="T25" fmla="*/ 82 h 88"/>
                <a:gd name="T26" fmla="*/ 16 w 17"/>
                <a:gd name="T27" fmla="*/ 79 h 88"/>
                <a:gd name="T28" fmla="*/ 16 w 17"/>
                <a:gd name="T29" fmla="*/ 48 h 88"/>
                <a:gd name="T30" fmla="*/ 13 w 17"/>
                <a:gd name="T31" fmla="*/ 47 h 88"/>
                <a:gd name="T32" fmla="*/ 13 w 17"/>
                <a:gd name="T33" fmla="*/ 39 h 88"/>
                <a:gd name="T34" fmla="*/ 13 w 17"/>
                <a:gd name="T35" fmla="*/ 5 h 88"/>
                <a:gd name="T36" fmla="*/ 4 w 17"/>
                <a:gd name="T37" fmla="*/ 0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88"/>
                <a:gd name="T59" fmla="*/ 17 w 17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88">
                  <a:moveTo>
                    <a:pt x="4" y="0"/>
                  </a:moveTo>
                  <a:lnTo>
                    <a:pt x="6" y="6"/>
                  </a:lnTo>
                  <a:lnTo>
                    <a:pt x="2" y="7"/>
                  </a:lnTo>
                  <a:lnTo>
                    <a:pt x="2" y="78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2" y="87"/>
                  </a:lnTo>
                  <a:lnTo>
                    <a:pt x="4" y="87"/>
                  </a:lnTo>
                  <a:lnTo>
                    <a:pt x="6" y="87"/>
                  </a:lnTo>
                  <a:lnTo>
                    <a:pt x="9" y="85"/>
                  </a:lnTo>
                  <a:lnTo>
                    <a:pt x="13" y="85"/>
                  </a:lnTo>
                  <a:lnTo>
                    <a:pt x="16" y="84"/>
                  </a:lnTo>
                  <a:lnTo>
                    <a:pt x="16" y="82"/>
                  </a:lnTo>
                  <a:lnTo>
                    <a:pt x="16" y="79"/>
                  </a:lnTo>
                  <a:lnTo>
                    <a:pt x="16" y="48"/>
                  </a:lnTo>
                  <a:lnTo>
                    <a:pt x="13" y="47"/>
                  </a:lnTo>
                  <a:lnTo>
                    <a:pt x="13" y="39"/>
                  </a:lnTo>
                  <a:lnTo>
                    <a:pt x="13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C86900A-1090-486C-8FFB-DA71B7668B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AC9B2-93ED-49B1-AC5C-E9F2AA79E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01E86-CD58-4AE6-8510-01B574D40A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D3D44-5727-4B33-9570-F6511713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7295968-6461-4692-9990-744900098A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A716D-321B-4EA7-8EB1-FA3BD6E80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C415A65E-55A8-4953-8C80-478977AE32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226FC-8D71-49AD-B139-565F134BF2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580148-1401-44F9-B413-F6F756B7CE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C779F52-2150-4EAC-8337-FDDCA7E2F2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A547F-EF6C-44BD-B9DA-5D3CD79970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dirty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0D610AA-00B9-4EBA-86DF-CF6147EA66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62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6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Database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04: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Restricting and Sorting Data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403AA-EB56-4F69-814C-29DE3354BBE3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blackWhite">
          <a:xfrm>
            <a:off x="925513" y="2393950"/>
            <a:ext cx="72659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blackWhite">
          <a:xfrm>
            <a:off x="925513" y="3487738"/>
            <a:ext cx="7289800" cy="21383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Using the BETWEEN Operator</a:t>
            </a:r>
          </a:p>
        </p:txBody>
      </p:sp>
      <p:sp>
        <p:nvSpPr>
          <p:cNvPr id="23572" name="Rectangle 20"/>
          <p:cNvSpPr>
            <a:spLocks noGrp="1" noChangeArrowheads="1"/>
          </p:cNvSpPr>
          <p:nvPr>
            <p:ph sz="quarter" idx="1"/>
          </p:nvPr>
        </p:nvSpPr>
        <p:spPr>
          <a:xfrm>
            <a:off x="860425" y="1423988"/>
            <a:ext cx="7385050" cy="904875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smtClean="0"/>
              <a:t>Use the BETWEEN operator to display rows based on a range of values.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06663" y="2968625"/>
            <a:ext cx="3932237" cy="2536825"/>
            <a:chOff x="1579" y="1870"/>
            <a:chExt cx="2477" cy="159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ltGray">
            <a:xfrm>
              <a:off x="1763" y="1870"/>
              <a:ext cx="22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Rectangle 6"/>
            <p:cNvSpPr>
              <a:spLocks noChangeArrowheads="1"/>
            </p:cNvSpPr>
            <p:nvPr/>
          </p:nvSpPr>
          <p:spPr bwMode="ltGray">
            <a:xfrm>
              <a:off x="1579" y="2238"/>
              <a:ext cx="845" cy="123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9" name="Rectangle 8"/>
          <p:cNvSpPr>
            <a:spLocks noChangeArrowheads="1"/>
          </p:cNvSpPr>
          <p:nvPr/>
        </p:nvSpPr>
        <p:spPr bwMode="blackWhite">
          <a:xfrm>
            <a:off x="925513" y="3246438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365500" y="2971800"/>
            <a:ext cx="2311400" cy="307975"/>
            <a:chOff x="2120" y="1872"/>
            <a:chExt cx="1456" cy="194"/>
          </a:xfrm>
        </p:grpSpPr>
        <p:sp>
          <p:nvSpPr>
            <p:cNvPr id="23570" name="Rectangle 9"/>
            <p:cNvSpPr>
              <a:spLocks noChangeArrowheads="1"/>
            </p:cNvSpPr>
            <p:nvPr/>
          </p:nvSpPr>
          <p:spPr bwMode="ltGray">
            <a:xfrm>
              <a:off x="2120" y="1872"/>
              <a:ext cx="664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Rectangle 10"/>
            <p:cNvSpPr>
              <a:spLocks noChangeArrowheads="1"/>
            </p:cNvSpPr>
            <p:nvPr/>
          </p:nvSpPr>
          <p:spPr bwMode="ltGray">
            <a:xfrm>
              <a:off x="3236" y="1872"/>
              <a:ext cx="340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1" name="Rectangle 12"/>
          <p:cNvSpPr>
            <a:spLocks noChangeArrowheads="1"/>
          </p:cNvSpPr>
          <p:nvPr/>
        </p:nvSpPr>
        <p:spPr bwMode="blackWhite">
          <a:xfrm>
            <a:off x="925513" y="2381250"/>
            <a:ext cx="72913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sal BETWEEN 1000 AND 1500;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316413" y="3200400"/>
            <a:ext cx="2139950" cy="1212850"/>
            <a:chOff x="2719" y="2016"/>
            <a:chExt cx="1348" cy="764"/>
          </a:xfrm>
        </p:grpSpPr>
        <p:grpSp>
          <p:nvGrpSpPr>
            <p:cNvPr id="23564" name="Group 15"/>
            <p:cNvGrpSpPr>
              <a:grpSpLocks/>
            </p:cNvGrpSpPr>
            <p:nvPr/>
          </p:nvGrpSpPr>
          <p:grpSpPr bwMode="auto">
            <a:xfrm>
              <a:off x="2719" y="2016"/>
              <a:ext cx="540" cy="764"/>
              <a:chOff x="2719" y="2016"/>
              <a:chExt cx="540" cy="764"/>
            </a:xfrm>
          </p:grpSpPr>
          <p:sp>
            <p:nvSpPr>
              <p:cNvPr id="23568" name="Rectangle 13"/>
              <p:cNvSpPr>
                <a:spLocks noChangeArrowheads="1"/>
              </p:cNvSpPr>
              <p:nvPr/>
            </p:nvSpPr>
            <p:spPr bwMode="auto">
              <a:xfrm>
                <a:off x="2719" y="2376"/>
                <a:ext cx="5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Lower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6" name="Line 14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3565" name="Group 18"/>
            <p:cNvGrpSpPr>
              <a:grpSpLocks/>
            </p:cNvGrpSpPr>
            <p:nvPr/>
          </p:nvGrpSpPr>
          <p:grpSpPr bwMode="auto">
            <a:xfrm>
              <a:off x="3495" y="2016"/>
              <a:ext cx="572" cy="764"/>
              <a:chOff x="3495" y="2016"/>
              <a:chExt cx="572" cy="764"/>
            </a:xfrm>
          </p:grpSpPr>
          <p:sp>
            <p:nvSpPr>
              <p:cNvPr id="23566" name="Rectangle 16"/>
              <p:cNvSpPr>
                <a:spLocks noChangeArrowheads="1"/>
              </p:cNvSpPr>
              <p:nvPr/>
            </p:nvSpPr>
            <p:spPr bwMode="auto">
              <a:xfrm>
                <a:off x="3495" y="2376"/>
                <a:ext cx="5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Higher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3569" name="Line 17"/>
              <p:cNvSpPr>
                <a:spLocks noChangeShapeType="1"/>
              </p:cNvSpPr>
              <p:nvPr/>
            </p:nvSpPr>
            <p:spPr bwMode="auto">
              <a:xfrm>
                <a:off x="3768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6F67A-FCB3-4B60-B1CD-3007989262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blackWhite">
          <a:xfrm>
            <a:off x="977900" y="27066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blackWhite">
          <a:xfrm>
            <a:off x="977900" y="4092575"/>
            <a:ext cx="72898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Using the IN Operator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1006475" y="1408113"/>
            <a:ext cx="7385050" cy="9048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Use the IN operator to test for values in a list.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773363" y="3290888"/>
            <a:ext cx="3843337" cy="2500312"/>
            <a:chOff x="1747" y="2073"/>
            <a:chExt cx="2421" cy="1575"/>
          </a:xfrm>
        </p:grpSpPr>
        <p:sp>
          <p:nvSpPr>
            <p:cNvPr id="24586" name="Rectangle 6"/>
            <p:cNvSpPr>
              <a:spLocks noChangeArrowheads="1"/>
            </p:cNvSpPr>
            <p:nvPr/>
          </p:nvSpPr>
          <p:spPr bwMode="ltGray">
            <a:xfrm>
              <a:off x="1747" y="2073"/>
              <a:ext cx="2229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7"/>
            <p:cNvSpPr>
              <a:spLocks noChangeArrowheads="1"/>
            </p:cNvSpPr>
            <p:nvPr/>
          </p:nvSpPr>
          <p:spPr bwMode="ltGray">
            <a:xfrm>
              <a:off x="3323" y="2609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3" name="Rectangle 9"/>
          <p:cNvSpPr>
            <a:spLocks noChangeArrowheads="1"/>
          </p:cNvSpPr>
          <p:nvPr/>
        </p:nvSpPr>
        <p:spPr bwMode="blackWhite">
          <a:xfrm>
            <a:off x="952500" y="26939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empno, ename, sal,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mgr IN (7902, 7566, 7788);</a:t>
            </a: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blackWhite">
          <a:xfrm>
            <a:off x="952500" y="4079875"/>
            <a:ext cx="7315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   SAL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7902 FORD 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 800      7902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7788 SCOTT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 1100      7788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04932C-1692-4296-B0B0-8A1B70FD20B0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blackWhite">
          <a:xfrm>
            <a:off x="925513" y="4860925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Using the LIKE Operator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79475" y="6257925"/>
            <a:ext cx="1841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46125" y="1447800"/>
            <a:ext cx="7648575" cy="258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1313" lvl="1" indent="-227013" algn="l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Use the LIKE operator to perform wildcard searches of valid search string values.</a:t>
            </a:r>
          </a:p>
          <a:p>
            <a:pPr marL="341313" lvl="1" indent="-227013" algn="l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Search conditions can contain either literal characters or numbers.</a:t>
            </a:r>
          </a:p>
          <a:p>
            <a:pPr marL="741363" lvl="2" indent="-285750" algn="l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-&gt;  %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denotes zero or many characters.</a:t>
            </a:r>
          </a:p>
          <a:p>
            <a:pPr marL="741363" lvl="2" indent="-285750" algn="l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-&gt;  _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denotes one character.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ltGray">
          <a:xfrm>
            <a:off x="3630613" y="5443538"/>
            <a:ext cx="1525587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blackWhite">
          <a:xfrm>
            <a:off x="1001713" y="4886325"/>
            <a:ext cx="73040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'S%';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E071D9-20A7-4859-A543-608E31BE2344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blackWhite">
          <a:xfrm>
            <a:off x="987425" y="2651125"/>
            <a:ext cx="7278688" cy="11969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blackWhite">
          <a:xfrm>
            <a:off x="989013" y="3998913"/>
            <a:ext cx="7278687" cy="14287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14425" y="3386138"/>
            <a:ext cx="4237038" cy="2011362"/>
            <a:chOff x="702" y="2133"/>
            <a:chExt cx="2669" cy="1267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ltGray">
            <a:xfrm>
              <a:off x="2326" y="2133"/>
              <a:ext cx="104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Rectangle 5"/>
            <p:cNvSpPr>
              <a:spLocks noChangeArrowheads="1"/>
            </p:cNvSpPr>
            <p:nvPr/>
          </p:nvSpPr>
          <p:spPr bwMode="ltGray">
            <a:xfrm>
              <a:off x="702" y="2559"/>
              <a:ext cx="914" cy="84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Using the LIKE Operator</a:t>
            </a:r>
          </a:p>
        </p:txBody>
      </p:sp>
      <p:sp>
        <p:nvSpPr>
          <p:cNvPr id="26630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815975" y="1674813"/>
            <a:ext cx="7648575" cy="4645025"/>
          </a:xfrm>
        </p:spPr>
        <p:txBody>
          <a:bodyPr/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You can combine pattern-matching characters.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You can use the ESCAPE identifier to search for "%" or "_".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028700" y="2789238"/>
            <a:ext cx="43449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'_A%';</a:t>
            </a:r>
          </a:p>
        </p:txBody>
      </p:sp>
      <p:sp>
        <p:nvSpPr>
          <p:cNvPr id="26632" name="Rectangle 10"/>
          <p:cNvSpPr>
            <a:spLocks noChangeArrowheads="1"/>
          </p:cNvSpPr>
          <p:nvPr/>
        </p:nvSpPr>
        <p:spPr bwMode="auto">
          <a:xfrm>
            <a:off x="1093788" y="3976688"/>
            <a:ext cx="16938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9C793-B603-4B73-AB27-57CC80384297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blackWhite">
          <a:xfrm>
            <a:off x="976313" y="30543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blackWhite">
          <a:xfrm>
            <a:off x="976313" y="4505325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Using the IS NULL Operator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885825" y="1744663"/>
            <a:ext cx="7385050" cy="9048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Test for null values with the IS NULL operator.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06663" y="3646488"/>
            <a:ext cx="2027237" cy="1712912"/>
            <a:chOff x="1579" y="2297"/>
            <a:chExt cx="1277" cy="1079"/>
          </a:xfrm>
        </p:grpSpPr>
        <p:sp>
          <p:nvSpPr>
            <p:cNvPr id="27658" name="Rectangle 6"/>
            <p:cNvSpPr>
              <a:spLocks noChangeArrowheads="1"/>
            </p:cNvSpPr>
            <p:nvPr/>
          </p:nvSpPr>
          <p:spPr bwMode="ltGray">
            <a:xfrm>
              <a:off x="1731" y="2297"/>
              <a:ext cx="11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Rectangle 7"/>
            <p:cNvSpPr>
              <a:spLocks noChangeArrowheads="1"/>
            </p:cNvSpPr>
            <p:nvPr/>
          </p:nvSpPr>
          <p:spPr bwMode="ltGray">
            <a:xfrm>
              <a:off x="1579" y="2873"/>
              <a:ext cx="845" cy="50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5" name="Rectangle 9"/>
          <p:cNvSpPr>
            <a:spLocks noChangeArrowheads="1"/>
          </p:cNvSpPr>
          <p:nvPr/>
        </p:nvSpPr>
        <p:spPr bwMode="blackWhite">
          <a:xfrm>
            <a:off x="950913" y="30416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ename,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mgr IS NULL;</a:t>
            </a:r>
          </a:p>
        </p:txBody>
      </p:sp>
      <p:sp>
        <p:nvSpPr>
          <p:cNvPr id="27656" name="Rectangle 10"/>
          <p:cNvSpPr>
            <a:spLocks noChangeArrowheads="1"/>
          </p:cNvSpPr>
          <p:nvPr/>
        </p:nvSpPr>
        <p:spPr bwMode="blackWhite">
          <a:xfrm>
            <a:off x="950913" y="449262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CF343-1019-44F4-B282-1CE06F1D9D19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Logical Operators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blackWhite">
          <a:xfrm>
            <a:off x="1473200" y="1897063"/>
            <a:ext cx="1758950" cy="287178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>
              <a:lnSpc>
                <a:spcPct val="130000"/>
              </a:lnSpc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Operator</a:t>
            </a:r>
          </a:p>
          <a:p>
            <a:pPr algn="l">
              <a:lnSpc>
                <a:spcPct val="130000"/>
              </a:lnSpc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AND</a:t>
            </a:r>
            <a:br>
              <a:rPr lang="en-US" sz="1800">
                <a:solidFill>
                  <a:srgbClr val="000000"/>
                </a:solidFill>
                <a:latin typeface="Arial" charset="0"/>
              </a:rPr>
            </a:br>
            <a:r>
              <a:rPr lang="en-US" sz="18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1800">
                <a:solidFill>
                  <a:srgbClr val="000000"/>
                </a:solidFill>
                <a:latin typeface="Arial" charset="0"/>
              </a:rPr>
            </a:br>
            <a:r>
              <a:rPr lang="en-US" sz="1800">
                <a:solidFill>
                  <a:srgbClr val="000000"/>
                </a:solidFill>
                <a:latin typeface="Arial" charset="0"/>
              </a:rPr>
              <a:t>OR</a:t>
            </a:r>
          </a:p>
          <a:p>
            <a:pPr algn="l">
              <a:lnSpc>
                <a:spcPct val="130000"/>
              </a:lnSpc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1800">
                <a:solidFill>
                  <a:srgbClr val="000000"/>
                </a:solidFill>
                <a:latin typeface="Arial" charset="0"/>
              </a:rPr>
            </a:br>
            <a:r>
              <a:rPr lang="en-US" sz="1800">
                <a:solidFill>
                  <a:srgbClr val="000000"/>
                </a:solidFill>
                <a:latin typeface="Arial" charset="0"/>
              </a:rPr>
              <a:t>NOT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blackWhite">
          <a:xfrm>
            <a:off x="3213100" y="1897063"/>
            <a:ext cx="4298950" cy="28670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Meaning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Returns TRUE if </a:t>
            </a:r>
            <a:r>
              <a:rPr lang="en-US" sz="1800" i="1">
                <a:solidFill>
                  <a:srgbClr val="000000"/>
                </a:solidFill>
                <a:latin typeface="Arial" charset="0"/>
              </a:rPr>
              <a:t>both 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component conditions are TRUE	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Returns TRUE if </a:t>
            </a:r>
            <a:r>
              <a:rPr lang="en-US" sz="1800" i="1">
                <a:solidFill>
                  <a:srgbClr val="000000"/>
                </a:solidFill>
                <a:latin typeface="Arial" charset="0"/>
              </a:rPr>
              <a:t>either </a:t>
            </a:r>
            <a:r>
              <a:rPr lang="en-US" sz="1800">
                <a:solidFill>
                  <a:srgbClr val="000000"/>
                </a:solidFill>
                <a:latin typeface="Arial" charset="0"/>
              </a:rPr>
              <a:t>component condition is TRUE</a:t>
            </a:r>
          </a:p>
          <a:p>
            <a:pPr algn="l">
              <a:lnSpc>
                <a:spcPct val="110000"/>
              </a:lnSpc>
            </a:pPr>
            <a:r>
              <a:rPr lang="en-US" sz="1800">
                <a:solidFill>
                  <a:srgbClr val="000000"/>
                </a:solidFill>
                <a:latin typeface="Arial" charset="0"/>
              </a:rPr>
              <a:t>Returns TRUE if the following  condition is FALSE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471613" y="2316163"/>
            <a:ext cx="6032500" cy="7937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470025" y="3184525"/>
            <a:ext cx="6035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470025" y="4014788"/>
            <a:ext cx="6048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76362-C341-491C-85F7-7B7065400CFD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990600" y="2346325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90600" y="3938588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36625" y="1401763"/>
            <a:ext cx="5996834" cy="4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AND requires both conditions to be TRUE.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01800" y="2967038"/>
            <a:ext cx="4940300" cy="2138362"/>
            <a:chOff x="1072" y="1869"/>
            <a:chExt cx="3112" cy="1347"/>
          </a:xfrm>
        </p:grpSpPr>
        <p:sp>
          <p:nvSpPr>
            <p:cNvPr id="29706" name="Rectangle 6"/>
            <p:cNvSpPr>
              <a:spLocks noChangeArrowheads="1"/>
            </p:cNvSpPr>
            <p:nvPr/>
          </p:nvSpPr>
          <p:spPr bwMode="ltGray">
            <a:xfrm>
              <a:off x="1072" y="1869"/>
              <a:ext cx="1616" cy="35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ltGray">
            <a:xfrm>
              <a:off x="2451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8"/>
            <p:cNvSpPr>
              <a:spLocks noChangeArrowheads="1"/>
            </p:cNvSpPr>
            <p:nvPr/>
          </p:nvSpPr>
          <p:spPr bwMode="ltGray">
            <a:xfrm>
              <a:off x="3347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2" name="Rectangle 10"/>
          <p:cNvSpPr>
            <a:spLocks noChangeArrowheads="1"/>
          </p:cNvSpPr>
          <p:nvPr/>
        </p:nvSpPr>
        <p:spPr bwMode="blackWhite">
          <a:xfrm>
            <a:off x="965200" y="2333625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AND    job='CLERK';</a:t>
            </a:r>
          </a:p>
        </p:txBody>
      </p:sp>
      <p:sp>
        <p:nvSpPr>
          <p:cNvPr id="29703" name="Rectangle 11"/>
          <p:cNvSpPr>
            <a:spLocks noChangeArrowheads="1"/>
          </p:cNvSpPr>
          <p:nvPr/>
        </p:nvSpPr>
        <p:spPr bwMode="blackWhite">
          <a:xfrm>
            <a:off x="965200" y="39258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CLERK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CLERK          1300</a:t>
            </a:r>
          </a:p>
        </p:txBody>
      </p:sp>
      <p:sp>
        <p:nvSpPr>
          <p:cNvPr id="297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Using the AND Operator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B7369-4242-44CC-ADF3-C0CA38AE8E5E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Using the OR Operator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990600" y="1862138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blackWhite">
          <a:xfrm>
            <a:off x="990600" y="3098800"/>
            <a:ext cx="7289800" cy="31226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96925" y="1411288"/>
            <a:ext cx="7724775" cy="5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1313" lvl="1" indent="-227013"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OR requires either condition to be TRUE.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43063" y="2424113"/>
            <a:ext cx="5024437" cy="3362325"/>
            <a:chOff x="1035" y="1527"/>
            <a:chExt cx="3165" cy="2118"/>
          </a:xfrm>
        </p:grpSpPr>
        <p:sp>
          <p:nvSpPr>
            <p:cNvPr id="30730" name="Rectangle 6"/>
            <p:cNvSpPr>
              <a:spLocks noChangeArrowheads="1"/>
            </p:cNvSpPr>
            <p:nvPr/>
          </p:nvSpPr>
          <p:spPr bwMode="ltGray">
            <a:xfrm>
              <a:off x="1035" y="1527"/>
              <a:ext cx="1693" cy="3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Rectangle 7"/>
            <p:cNvSpPr>
              <a:spLocks noChangeArrowheads="1"/>
            </p:cNvSpPr>
            <p:nvPr/>
          </p:nvSpPr>
          <p:spPr bwMode="ltGray">
            <a:xfrm>
              <a:off x="2451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Rectangle 8"/>
            <p:cNvSpPr>
              <a:spLocks noChangeArrowheads="1"/>
            </p:cNvSpPr>
            <p:nvPr/>
          </p:nvSpPr>
          <p:spPr bwMode="ltGray">
            <a:xfrm>
              <a:off x="3355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7" name="Rectangle 10"/>
          <p:cNvSpPr>
            <a:spLocks noChangeArrowheads="1"/>
          </p:cNvSpPr>
          <p:nvPr/>
        </p:nvSpPr>
        <p:spPr bwMode="blackWhite">
          <a:xfrm>
            <a:off x="969963" y="184943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job='CLERK';</a:t>
            </a:r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blackWhite">
          <a:xfrm>
            <a:off x="969963" y="3265488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7839 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7698 BLAKE      MANAGER        2850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7782 CLARK     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7566 JONES      MANAGER        2975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CLERK           950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D7975-048F-47C4-ABFA-369DF9C4B02D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Using the NOT Operator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857250" y="1716088"/>
            <a:ext cx="75072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857250" y="3305175"/>
            <a:ext cx="749935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41463" y="2300288"/>
            <a:ext cx="6688137" cy="2957512"/>
            <a:chOff x="971" y="1449"/>
            <a:chExt cx="4213" cy="1863"/>
          </a:xfrm>
        </p:grpSpPr>
        <p:sp>
          <p:nvSpPr>
            <p:cNvPr id="31753" name="Rectangle 5"/>
            <p:cNvSpPr>
              <a:spLocks noChangeArrowheads="1"/>
            </p:cNvSpPr>
            <p:nvPr/>
          </p:nvSpPr>
          <p:spPr bwMode="ltGray">
            <a:xfrm>
              <a:off x="971" y="1449"/>
              <a:ext cx="421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Rectangle 6"/>
            <p:cNvSpPr>
              <a:spLocks noChangeArrowheads="1"/>
            </p:cNvSpPr>
            <p:nvPr/>
          </p:nvSpPr>
          <p:spPr bwMode="ltGray">
            <a:xfrm>
              <a:off x="1507" y="2111"/>
              <a:ext cx="845" cy="1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0" name="Rectangle 8"/>
          <p:cNvSpPr>
            <a:spLocks noChangeArrowheads="1"/>
          </p:cNvSpPr>
          <p:nvPr/>
        </p:nvSpPr>
        <p:spPr bwMode="blackWhite">
          <a:xfrm>
            <a:off x="819150" y="1703388"/>
            <a:ext cx="75326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 NOT IN ('CLERK','MANAGER','ANALYST');</a:t>
            </a:r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blackWhite">
          <a:xfrm>
            <a:off x="819150" y="3292475"/>
            <a:ext cx="75247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450FE-A797-4B0D-AF2C-37F30F7458A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Rules of Precedence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55675" y="4910138"/>
            <a:ext cx="7385050" cy="904875"/>
          </a:xfrm>
        </p:spPr>
        <p:txBody>
          <a:bodyPr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Tx/>
              <a:buNone/>
              <a:defRPr/>
            </a:pPr>
            <a:r>
              <a:rPr lang="en-US" smtClean="0"/>
              <a:t>Override rules of precedence by using parentheses.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774700" y="1546225"/>
            <a:ext cx="7626350" cy="29845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774700" y="2151063"/>
            <a:ext cx="76200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774700" y="3482975"/>
            <a:ext cx="7639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4000500" y="1533525"/>
            <a:ext cx="0" cy="3009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984250" y="1719263"/>
            <a:ext cx="774700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27025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Order Evaluated	Operator</a:t>
            </a:r>
          </a:p>
          <a:p>
            <a:pPr algn="l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27025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    	1	All comparison </a:t>
            </a:r>
            <a:br>
              <a:rPr lang="en-US">
                <a:solidFill>
                  <a:srgbClr val="000000"/>
                </a:solidFill>
                <a:latin typeface="Arial" charset="0"/>
              </a:rPr>
            </a:br>
            <a:r>
              <a:rPr lang="en-US">
                <a:solidFill>
                  <a:srgbClr val="000000"/>
                </a:solidFill>
                <a:latin typeface="Arial" charset="0"/>
              </a:rPr>
              <a:t>		operators</a:t>
            </a:r>
          </a:p>
          <a:p>
            <a:pPr algn="l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27025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	2	NOT</a:t>
            </a:r>
          </a:p>
          <a:p>
            <a:pPr algn="l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27025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	3	AND</a:t>
            </a:r>
          </a:p>
          <a:p>
            <a:pPr algn="l">
              <a:lnSpc>
                <a:spcPct val="80000"/>
              </a:lnSpc>
              <a:spcBef>
                <a:spcPct val="35000"/>
              </a:spcBef>
              <a:tabLst>
                <a:tab pos="1371600" algn="r"/>
                <a:tab pos="3270250" algn="l"/>
              </a:tabLs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	4	OR</a:t>
            </a: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771525" y="2987675"/>
            <a:ext cx="7623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755650" y="3978275"/>
            <a:ext cx="7639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BE68AE-82D8-47B0-9B37-4E5B3BA2F42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11563-53D0-4C56-8A1D-D969644B283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process to limit the rows retrieved by a query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process to sort the rows retrieved by a query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marL="274320" indent="-27432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299325" cy="881063"/>
          </a:xfrm>
        </p:spPr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Rules of Precedence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938213" y="2025650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938213" y="4035425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33538" y="2778125"/>
            <a:ext cx="1208087" cy="374650"/>
            <a:chOff x="1029" y="1750"/>
            <a:chExt cx="761" cy="236"/>
          </a:xfrm>
        </p:grpSpPr>
        <p:sp>
          <p:nvSpPr>
            <p:cNvPr id="33802" name="Rectangle 6"/>
            <p:cNvSpPr>
              <a:spLocks noChangeArrowheads="1"/>
            </p:cNvSpPr>
            <p:nvPr/>
          </p:nvSpPr>
          <p:spPr bwMode="ltGray">
            <a:xfrm>
              <a:off x="1029" y="1814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562" y="1750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420" y="1907"/>
              <a:ext cx="369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" name="Rectangle 10"/>
          <p:cNvSpPr>
            <a:spLocks noChangeArrowheads="1"/>
          </p:cNvSpPr>
          <p:nvPr/>
        </p:nvSpPr>
        <p:spPr bwMode="ltGray">
          <a:xfrm>
            <a:off x="1631950" y="3155950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11"/>
          <p:cNvSpPr>
            <a:spLocks noChangeArrowheads="1"/>
          </p:cNvSpPr>
          <p:nvPr/>
        </p:nvSpPr>
        <p:spPr bwMode="blackWhite">
          <a:xfrm>
            <a:off x="938213" y="20129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 (job='SALESMAN'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  job='PRESIDENT')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  sal&gt;1500;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066800" y="1447800"/>
            <a:ext cx="5457200" cy="5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b="0" dirty="0">
                <a:solidFill>
                  <a:schemeClr val="tx1"/>
                </a:solidFill>
                <a:latin typeface="Arial" charset="0"/>
              </a:rPr>
              <a:t>Use parentheses to force priority.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003C8A-0372-4C75-A24A-34D91776EBE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blackWhite">
          <a:xfrm>
            <a:off x="925513" y="1482725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299325" cy="881063"/>
          </a:xfrm>
        </p:spPr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Rules of Precedence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blackWhite">
          <a:xfrm>
            <a:off x="925513" y="3530600"/>
            <a:ext cx="728980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       1250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92263" y="2519363"/>
            <a:ext cx="1062037" cy="374650"/>
            <a:chOff x="1003" y="1587"/>
            <a:chExt cx="669" cy="236"/>
          </a:xfrm>
        </p:grpSpPr>
        <p:sp>
          <p:nvSpPr>
            <p:cNvPr id="34825" name="Rectangle 5"/>
            <p:cNvSpPr>
              <a:spLocks noChangeArrowheads="1"/>
            </p:cNvSpPr>
            <p:nvPr/>
          </p:nvSpPr>
          <p:spPr bwMode="ltGray">
            <a:xfrm>
              <a:off x="1003" y="1651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8" name="Freeform 6"/>
            <p:cNvSpPr>
              <a:spLocks/>
            </p:cNvSpPr>
            <p:nvPr/>
          </p:nvSpPr>
          <p:spPr bwMode="auto">
            <a:xfrm>
              <a:off x="1444" y="1587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1389" y="1744"/>
              <a:ext cx="28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4041" name="Rectangle 9"/>
          <p:cNvSpPr>
            <a:spLocks noChangeArrowheads="1"/>
          </p:cNvSpPr>
          <p:nvPr/>
        </p:nvSpPr>
        <p:spPr bwMode="ltGray">
          <a:xfrm>
            <a:off x="1592263" y="2346325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10"/>
          <p:cNvSpPr>
            <a:spLocks noChangeArrowheads="1"/>
          </p:cNvSpPr>
          <p:nvPr/>
        </p:nvSpPr>
        <p:spPr bwMode="blackWhite">
          <a:xfrm>
            <a:off x="912813" y="1470025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job='PRESIDENT'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sal&gt;1500;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51CE0-E32F-4088-A25B-D4C930157EEC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blackWhite">
          <a:xfrm>
            <a:off x="842963" y="3430588"/>
            <a:ext cx="72913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blackWhite">
          <a:xfrm>
            <a:off x="862013" y="4527550"/>
            <a:ext cx="7297737" cy="16319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299325" cy="881063"/>
          </a:xfrm>
        </p:spPr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ORDER BY Clause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762000" y="1676400"/>
            <a:ext cx="7385050" cy="2143125"/>
          </a:xfrm>
        </p:spPr>
        <p:txBody>
          <a:bodyPr/>
          <a:lstStyle/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Sort rows with the ORDER BY clause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-&gt;ASC: ascending order, default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-&gt;DESC: descending order</a:t>
            </a:r>
          </a:p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ORDER BY clause comes last in the SELECT statement.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97013" y="4016375"/>
            <a:ext cx="5011737" cy="1622425"/>
            <a:chOff x="943" y="2530"/>
            <a:chExt cx="3157" cy="1022"/>
          </a:xfrm>
        </p:grpSpPr>
        <p:sp>
          <p:nvSpPr>
            <p:cNvPr id="35850" name="Rectangle 6"/>
            <p:cNvSpPr>
              <a:spLocks noChangeArrowheads="1"/>
            </p:cNvSpPr>
            <p:nvPr/>
          </p:nvSpPr>
          <p:spPr bwMode="ltGray">
            <a:xfrm>
              <a:off x="943" y="2530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7"/>
            <p:cNvSpPr>
              <a:spLocks noChangeArrowheads="1"/>
            </p:cNvSpPr>
            <p:nvPr/>
          </p:nvSpPr>
          <p:spPr bwMode="ltGray">
            <a:xfrm>
              <a:off x="3255" y="2856"/>
              <a:ext cx="845" cy="6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7" name="Rectangle 9"/>
          <p:cNvSpPr>
            <a:spLocks noChangeArrowheads="1"/>
          </p:cNvSpPr>
          <p:nvPr/>
        </p:nvSpPr>
        <p:spPr bwMode="blackWhite">
          <a:xfrm>
            <a:off x="830263" y="3417888"/>
            <a:ext cx="73167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blackWhite">
          <a:xfrm>
            <a:off x="849313" y="4514850"/>
            <a:ext cx="7323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 20 17-DEC-80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  30 20-FEB-81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133FF-127D-40F9-8CA7-59E946DCDB8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Sorting in Descending Order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89000" y="1546225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906463" y="2828925"/>
            <a:ext cx="7289800" cy="31130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064000" y="2109788"/>
            <a:ext cx="2501900" cy="3249612"/>
            <a:chOff x="2560" y="1329"/>
            <a:chExt cx="1576" cy="2047"/>
          </a:xfrm>
        </p:grpSpPr>
        <p:sp>
          <p:nvSpPr>
            <p:cNvPr id="36873" name="Rectangle 5"/>
            <p:cNvSpPr>
              <a:spLocks noChangeArrowheads="1"/>
            </p:cNvSpPr>
            <p:nvPr/>
          </p:nvSpPr>
          <p:spPr bwMode="ltGray">
            <a:xfrm>
              <a:off x="2560" y="1329"/>
              <a:ext cx="52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Rectangle 6"/>
            <p:cNvSpPr>
              <a:spLocks noChangeArrowheads="1"/>
            </p:cNvSpPr>
            <p:nvPr/>
          </p:nvSpPr>
          <p:spPr bwMode="ltGray">
            <a:xfrm>
              <a:off x="3291" y="1801"/>
              <a:ext cx="845" cy="157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0" name="Rectangle 8"/>
          <p:cNvSpPr>
            <a:spLocks noChangeArrowheads="1"/>
          </p:cNvSpPr>
          <p:nvPr/>
        </p:nvSpPr>
        <p:spPr bwMode="blackWhite">
          <a:xfrm>
            <a:off x="901700" y="1533525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 DESC;</a:t>
            </a:r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blackWhite">
          <a:xfrm>
            <a:off x="919163" y="2816225"/>
            <a:ext cx="73152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 12-JAN-83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      ANALYST          20 09-DEC-82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 23-JAN-82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       ANALYST          20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  10 17-NOV-81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  30 28-SEP-81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1BC2D-74C2-47D1-B3CC-58700CAD77A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Sorting in Column Alias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914400" y="1546225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914400" y="2765425"/>
            <a:ext cx="7289800" cy="3387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32100" y="1589088"/>
            <a:ext cx="3886200" cy="3973512"/>
            <a:chOff x="1784" y="1001"/>
            <a:chExt cx="2448" cy="2503"/>
          </a:xfrm>
        </p:grpSpPr>
        <p:sp>
          <p:nvSpPr>
            <p:cNvPr id="37897" name="Rectangle 5"/>
            <p:cNvSpPr>
              <a:spLocks noChangeArrowheads="1"/>
            </p:cNvSpPr>
            <p:nvPr/>
          </p:nvSpPr>
          <p:spPr bwMode="ltGray">
            <a:xfrm>
              <a:off x="1784" y="1337"/>
              <a:ext cx="696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Rectangle 6"/>
            <p:cNvSpPr>
              <a:spLocks noChangeArrowheads="1"/>
            </p:cNvSpPr>
            <p:nvPr/>
          </p:nvSpPr>
          <p:spPr bwMode="ltGray">
            <a:xfrm>
              <a:off x="2419" y="1775"/>
              <a:ext cx="845" cy="172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ltGray">
            <a:xfrm>
              <a:off x="3592" y="1001"/>
              <a:ext cx="64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4" name="Rectangle 9"/>
          <p:cNvSpPr>
            <a:spLocks noChangeArrowheads="1"/>
          </p:cNvSpPr>
          <p:nvPr/>
        </p:nvSpPr>
        <p:spPr bwMode="blackWhite">
          <a:xfrm>
            <a:off x="901700" y="1533525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empno, ename, sal*12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annsal;</a:t>
            </a:r>
          </a:p>
        </p:txBody>
      </p:sp>
      <p:sp>
        <p:nvSpPr>
          <p:cNvPr id="37895" name="Rectangle 10"/>
          <p:cNvSpPr>
            <a:spLocks noChangeArrowheads="1"/>
          </p:cNvSpPr>
          <p:nvPr/>
        </p:nvSpPr>
        <p:spPr bwMode="blackWhite">
          <a:xfrm>
            <a:off x="901700" y="2752725"/>
            <a:ext cx="7315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9600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    11400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13200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7521 WARD  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    15600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7844 TURNER         18000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B5A36-546E-4648-A7B0-992CF7198053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blackWhite">
          <a:xfrm>
            <a:off x="1092200" y="2060575"/>
            <a:ext cx="687705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blackWhite">
          <a:xfrm>
            <a:off x="1092200" y="3098800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Sorting by Multiple Columns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832725" cy="904875"/>
          </a:xfrm>
        </p:spPr>
        <p:txBody>
          <a:bodyPr/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order of ORDER BY list is the order of sort.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663575" y="5522913"/>
            <a:ext cx="7832725" cy="85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1313" lvl="1" indent="-227013" algn="l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100000"/>
              <a:tabLst>
                <a:tab pos="571500" algn="l"/>
              </a:tabLst>
              <a:defRPr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You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can sort by a column that is not in the SELECT list.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46250" y="2655888"/>
            <a:ext cx="3721100" cy="2239962"/>
            <a:chOff x="1100" y="1673"/>
            <a:chExt cx="2344" cy="1411"/>
          </a:xfrm>
        </p:grpSpPr>
        <p:sp>
          <p:nvSpPr>
            <p:cNvPr id="38923" name="Rectangle 7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4" name="Rectangle 8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Rectangle 9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0" name="Rectangle 11"/>
          <p:cNvSpPr>
            <a:spLocks noChangeArrowheads="1"/>
          </p:cNvSpPr>
          <p:nvPr/>
        </p:nvSpPr>
        <p:spPr bwMode="blackWhite">
          <a:xfrm>
            <a:off x="1089025" y="2047875"/>
            <a:ext cx="69024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ename, deptno,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	 deptno, sal DESC;</a:t>
            </a:r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blackWhite">
          <a:xfrm>
            <a:off x="1089025" y="2805113"/>
            <a:ext cx="690245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B6EC2-A45F-47D7-8E78-11595B3C2E80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DA9E2-C781-4AD9-B596-FB3D329014AF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n-cs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THANK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Limiting Rows Using a Selection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970588" y="1712913"/>
            <a:ext cx="2716212" cy="2227262"/>
            <a:chOff x="3761" y="1079"/>
            <a:chExt cx="1711" cy="1403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auto">
            <a:xfrm>
              <a:off x="3761" y="1079"/>
              <a:ext cx="1711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346075">
                <a:lnSpc>
                  <a:spcPct val="95000"/>
                </a:lnSpc>
                <a:spcBef>
                  <a:spcPct val="35000"/>
                </a:spcBef>
                <a:tabLst>
                  <a:tab pos="576263" algn="l"/>
                </a:tabLst>
                <a:defRPr/>
              </a:pP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"…retrieve all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employees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 department 10"</a:t>
              </a:r>
            </a:p>
          </p:txBody>
        </p:sp>
        <p:sp>
          <p:nvSpPr>
            <p:cNvPr id="3" name="Arc 4"/>
            <p:cNvSpPr>
              <a:spLocks/>
            </p:cNvSpPr>
            <p:nvPr/>
          </p:nvSpPr>
          <p:spPr bwMode="auto">
            <a:xfrm>
              <a:off x="3875" y="1834"/>
              <a:ext cx="997" cy="648"/>
            </a:xfrm>
            <a:custGeom>
              <a:avLst/>
              <a:gdLst>
                <a:gd name="G0" fmla="+- 22 0 0"/>
                <a:gd name="G1" fmla="+- 21600 0 0"/>
                <a:gd name="G2" fmla="+- 21600 0 0"/>
                <a:gd name="T0" fmla="*/ 0 w 21608"/>
                <a:gd name="T1" fmla="*/ 0 h 21600"/>
                <a:gd name="T2" fmla="*/ 21608 w 21608"/>
                <a:gd name="T3" fmla="*/ 20833 h 21600"/>
                <a:gd name="T4" fmla="*/ 22 w 216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8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</a:path>
                <a:path w="21608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388" name="Group 18"/>
          <p:cNvGrpSpPr>
            <a:grpSpLocks/>
          </p:cNvGrpSpPr>
          <p:nvPr/>
        </p:nvGrpSpPr>
        <p:grpSpPr bwMode="auto">
          <a:xfrm>
            <a:off x="596900" y="1193800"/>
            <a:ext cx="5746750" cy="2360613"/>
            <a:chOff x="376" y="752"/>
            <a:chExt cx="3620" cy="1487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blackWhite">
            <a:xfrm>
              <a:off x="431" y="987"/>
              <a:ext cx="3299" cy="122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376" y="75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16404" name="Line 8"/>
            <p:cNvSpPr>
              <a:spLocks noChangeShapeType="1"/>
            </p:cNvSpPr>
            <p:nvPr/>
          </p:nvSpPr>
          <p:spPr bwMode="auto">
            <a:xfrm>
              <a:off x="432" y="127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9"/>
            <p:cNvSpPr>
              <a:spLocks noChangeShapeType="1"/>
            </p:cNvSpPr>
            <p:nvPr/>
          </p:nvSpPr>
          <p:spPr bwMode="auto">
            <a:xfrm>
              <a:off x="428" y="152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10"/>
            <p:cNvSpPr>
              <a:spLocks noChangeShapeType="1"/>
            </p:cNvSpPr>
            <p:nvPr/>
          </p:nvSpPr>
          <p:spPr bwMode="auto">
            <a:xfrm>
              <a:off x="1060" y="981"/>
              <a:ext cx="0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11"/>
            <p:cNvSpPr>
              <a:spLocks noChangeShapeType="1"/>
            </p:cNvSpPr>
            <p:nvPr/>
          </p:nvSpPr>
          <p:spPr bwMode="auto">
            <a:xfrm>
              <a:off x="1596" y="981"/>
              <a:ext cx="0" cy="1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12"/>
            <p:cNvSpPr>
              <a:spLocks noChangeShapeType="1"/>
            </p:cNvSpPr>
            <p:nvPr/>
          </p:nvSpPr>
          <p:spPr bwMode="auto">
            <a:xfrm>
              <a:off x="2538" y="981"/>
              <a:ext cx="0" cy="1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13"/>
            <p:cNvSpPr>
              <a:spLocks noChangeShapeType="1"/>
            </p:cNvSpPr>
            <p:nvPr/>
          </p:nvSpPr>
          <p:spPr bwMode="auto">
            <a:xfrm>
              <a:off x="2928" y="981"/>
              <a:ext cx="0" cy="1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14"/>
            <p:cNvSpPr>
              <a:spLocks noChangeShapeType="1"/>
            </p:cNvSpPr>
            <p:nvPr/>
          </p:nvSpPr>
          <p:spPr bwMode="auto">
            <a:xfrm>
              <a:off x="428" y="2029"/>
              <a:ext cx="3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Rectangle 15"/>
            <p:cNvSpPr>
              <a:spLocks noChangeArrowheads="1"/>
            </p:cNvSpPr>
            <p:nvPr/>
          </p:nvSpPr>
          <p:spPr bwMode="blackWhite">
            <a:xfrm>
              <a:off x="451" y="1013"/>
              <a:ext cx="3545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7698	BLAKE	MANAGER		      30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7566	JONES	MANAGER		      20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...</a:t>
              </a:r>
            </a:p>
          </p:txBody>
        </p:sp>
        <p:sp>
          <p:nvSpPr>
            <p:cNvPr id="16412" name="Line 16"/>
            <p:cNvSpPr>
              <a:spLocks noChangeShapeType="1"/>
            </p:cNvSpPr>
            <p:nvPr/>
          </p:nvSpPr>
          <p:spPr bwMode="auto">
            <a:xfrm>
              <a:off x="428" y="167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17"/>
            <p:cNvSpPr>
              <a:spLocks noChangeShapeType="1"/>
            </p:cNvSpPr>
            <p:nvPr/>
          </p:nvSpPr>
          <p:spPr bwMode="auto">
            <a:xfrm>
              <a:off x="428" y="1845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321050" y="3765550"/>
            <a:ext cx="5746750" cy="1808163"/>
            <a:chOff x="2092" y="2372"/>
            <a:chExt cx="3620" cy="1139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blackWhite">
            <a:xfrm>
              <a:off x="2147" y="2607"/>
              <a:ext cx="3299" cy="89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2092" y="237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16393" name="Line 21"/>
            <p:cNvSpPr>
              <a:spLocks noChangeShapeType="1"/>
            </p:cNvSpPr>
            <p:nvPr/>
          </p:nvSpPr>
          <p:spPr bwMode="auto">
            <a:xfrm>
              <a:off x="2148" y="289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22"/>
            <p:cNvSpPr>
              <a:spLocks noChangeShapeType="1"/>
            </p:cNvSpPr>
            <p:nvPr/>
          </p:nvSpPr>
          <p:spPr bwMode="auto">
            <a:xfrm>
              <a:off x="2144" y="314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95" name="Group 27"/>
            <p:cNvGrpSpPr>
              <a:grpSpLocks/>
            </p:cNvGrpSpPr>
            <p:nvPr/>
          </p:nvGrpSpPr>
          <p:grpSpPr bwMode="auto">
            <a:xfrm>
              <a:off x="2776" y="2601"/>
              <a:ext cx="1868" cy="903"/>
              <a:chOff x="2776" y="2601"/>
              <a:chExt cx="1868" cy="903"/>
            </a:xfrm>
          </p:grpSpPr>
          <p:sp>
            <p:nvSpPr>
              <p:cNvPr id="16398" name="Line 23"/>
              <p:cNvSpPr>
                <a:spLocks noChangeShapeType="1"/>
              </p:cNvSpPr>
              <p:nvPr/>
            </p:nvSpPr>
            <p:spPr bwMode="auto">
              <a:xfrm>
                <a:off x="2776" y="2601"/>
                <a:ext cx="0" cy="8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Line 24"/>
              <p:cNvSpPr>
                <a:spLocks noChangeShapeType="1"/>
              </p:cNvSpPr>
              <p:nvPr/>
            </p:nvSpPr>
            <p:spPr bwMode="auto">
              <a:xfrm>
                <a:off x="3384" y="2601"/>
                <a:ext cx="0" cy="8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25"/>
              <p:cNvSpPr>
                <a:spLocks noChangeShapeType="1"/>
              </p:cNvSpPr>
              <p:nvPr/>
            </p:nvSpPr>
            <p:spPr bwMode="auto">
              <a:xfrm>
                <a:off x="4254" y="2601"/>
                <a:ext cx="0" cy="8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Line 26"/>
              <p:cNvSpPr>
                <a:spLocks noChangeShapeType="1"/>
              </p:cNvSpPr>
              <p:nvPr/>
            </p:nvSpPr>
            <p:spPr bwMode="auto">
              <a:xfrm>
                <a:off x="4644" y="2601"/>
                <a:ext cx="0" cy="9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6" name="Rectangle 28"/>
            <p:cNvSpPr>
              <a:spLocks noChangeArrowheads="1"/>
            </p:cNvSpPr>
            <p:nvPr/>
          </p:nvSpPr>
          <p:spPr bwMode="blackWhite">
            <a:xfrm>
              <a:off x="2167" y="2633"/>
              <a:ext cx="3545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7934	MILLER		CLERK		      10</a:t>
              </a:r>
            </a:p>
          </p:txBody>
        </p:sp>
        <p:sp>
          <p:nvSpPr>
            <p:cNvPr id="16397" name="Line 29"/>
            <p:cNvSpPr>
              <a:spLocks noChangeShapeType="1"/>
            </p:cNvSpPr>
            <p:nvPr/>
          </p:nvSpPr>
          <p:spPr bwMode="auto">
            <a:xfrm>
              <a:off x="2144" y="329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D06E9-4DA2-49C7-A582-2770A064F7F8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blackWhite">
          <a:xfrm>
            <a:off x="947738" y="2762250"/>
            <a:ext cx="7197725" cy="977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Limiting Rows Selected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917575" y="1547813"/>
            <a:ext cx="7385050" cy="3533775"/>
          </a:xfrm>
        </p:spPr>
        <p:txBody>
          <a:bodyPr/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Restrict the rows returned by using the WHERE clause.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WHERE clause follows the FROM clause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ltGray">
          <a:xfrm>
            <a:off x="1014413" y="3416300"/>
            <a:ext cx="3709987" cy="26035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blackWhite">
          <a:xfrm>
            <a:off x="922338" y="2749550"/>
            <a:ext cx="7223125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	[DISTINCT] {*|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 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 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[WHERE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CCFDF-6CB6-4BEA-BE02-F5220D9A6FA6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blackWhite">
          <a:xfrm>
            <a:off x="857250" y="18303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blackWhite">
          <a:xfrm>
            <a:off x="857250" y="329723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Using the WHERE Clause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92263" y="2408238"/>
            <a:ext cx="2687637" cy="2576512"/>
            <a:chOff x="1003" y="1517"/>
            <a:chExt cx="1693" cy="1623"/>
          </a:xfrm>
        </p:grpSpPr>
        <p:sp>
          <p:nvSpPr>
            <p:cNvPr id="18441" name="Rectangle 5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6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8" name="Rectangle 8"/>
          <p:cNvSpPr>
            <a:spLocks noChangeArrowheads="1"/>
          </p:cNvSpPr>
          <p:nvPr/>
        </p:nvSpPr>
        <p:spPr bwMode="blackWhite">
          <a:xfrm>
            <a:off x="869950" y="18176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job='CLERK';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blackWhite">
          <a:xfrm>
            <a:off x="869950" y="328453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1ECC4-9246-41A2-9071-319FE662587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Character Strings and Dates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7725" y="1516063"/>
            <a:ext cx="7385050" cy="2584450"/>
          </a:xfrm>
        </p:spPr>
        <p:txBody>
          <a:bodyPr/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Character strings and date values are enclosed 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Character values are case sensitive and date values are format sensitive.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default date format is DD-MON-YY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blackWhite">
          <a:xfrm>
            <a:off x="1047750" y="4492625"/>
            <a:ext cx="72390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job,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= 'JAMES';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12A14-AC5B-42F6-A179-5C9849F2E023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251700" cy="881063"/>
          </a:xfrm>
        </p:spPr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Comparison Operators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blackWhite">
          <a:xfrm>
            <a:off x="2298700" y="1708150"/>
            <a:ext cx="1293813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Operator</a:t>
            </a:r>
          </a:p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=</a:t>
            </a:r>
          </a:p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&gt;</a:t>
            </a:r>
          </a:p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      &gt;=	</a:t>
            </a:r>
          </a:p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&lt;</a:t>
            </a:r>
          </a:p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      &lt;=	</a:t>
            </a:r>
          </a:p>
          <a:p>
            <a:r>
              <a:rPr lang="en-US" sz="1800">
                <a:solidFill>
                  <a:srgbClr val="000000"/>
                </a:solidFill>
                <a:latin typeface="Arial" charset="0"/>
              </a:rPr>
              <a:t>&lt;&gt;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blackWhite">
          <a:xfrm>
            <a:off x="3584575" y="1708150"/>
            <a:ext cx="3178175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Meaning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Equal to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Greater than 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Greater than or equal to 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Less than 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Less than or equal to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Not equal to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2297113" y="2122488"/>
            <a:ext cx="4459287" cy="4762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311400" y="3122613"/>
            <a:ext cx="4445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297113" y="2617788"/>
            <a:ext cx="44624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311400" y="3660775"/>
            <a:ext cx="4448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282825" y="4173538"/>
            <a:ext cx="4486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2301875" y="4687888"/>
            <a:ext cx="445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0AEB8-4600-45EA-83B1-511A8F4439DA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blackWhite">
          <a:xfrm>
            <a:off x="928688" y="23685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blackWhite">
          <a:xfrm>
            <a:off x="928688" y="3860800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Using the Comparison Operators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68563" y="2960688"/>
            <a:ext cx="1582737" cy="1776412"/>
            <a:chOff x="1555" y="1865"/>
            <a:chExt cx="997" cy="1119"/>
          </a:xfrm>
        </p:grpSpPr>
        <p:sp>
          <p:nvSpPr>
            <p:cNvPr id="21514" name="Rectangle 5"/>
            <p:cNvSpPr>
              <a:spLocks noChangeArrowheads="1"/>
            </p:cNvSpPr>
            <p:nvPr/>
          </p:nvSpPr>
          <p:spPr bwMode="ltGray">
            <a:xfrm>
              <a:off x="1627" y="1865"/>
              <a:ext cx="9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Rectangle 6"/>
            <p:cNvSpPr>
              <a:spLocks noChangeArrowheads="1"/>
            </p:cNvSpPr>
            <p:nvPr/>
          </p:nvSpPr>
          <p:spPr bwMode="ltGray">
            <a:xfrm>
              <a:off x="1555" y="2465"/>
              <a:ext cx="845" cy="51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0" name="Rectangle 8"/>
          <p:cNvSpPr>
            <a:spLocks noChangeArrowheads="1"/>
          </p:cNvSpPr>
          <p:nvPr/>
        </p:nvSpPr>
        <p:spPr bwMode="blackWhite">
          <a:xfrm>
            <a:off x="903288" y="23558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sal&lt;=comm;</a:t>
            </a:r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blackWhite">
          <a:xfrm>
            <a:off x="903288" y="3848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3905250" y="4572000"/>
            <a:ext cx="5524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stealth" w="med" len="lg"/>
            <a:tailEnd type="stealth" w="med" len="lg"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3208F-32FF-4B3D-9C39-27075E6AB233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smtClean="0">
                <a:solidFill>
                  <a:schemeClr val="tx1"/>
                </a:solidFill>
              </a:rPr>
              <a:t>Other Comparison Operators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blackWhite">
          <a:xfrm>
            <a:off x="1682750" y="1897063"/>
            <a:ext cx="1673225" cy="2759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Operator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BETWEEN</a:t>
            </a:r>
            <a:br>
              <a:rPr lang="en-US" sz="1800">
                <a:solidFill>
                  <a:srgbClr val="000000"/>
                </a:solidFill>
                <a:latin typeface="Arial" charset="0"/>
              </a:rPr>
            </a:br>
            <a:r>
              <a:rPr lang="en-US" sz="1800">
                <a:solidFill>
                  <a:srgbClr val="000000"/>
                </a:solidFill>
                <a:latin typeface="Arial" charset="0"/>
              </a:rPr>
              <a:t>...AND...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IN(list)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LIKE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IS NULL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blackWhite">
          <a:xfrm>
            <a:off x="3338513" y="1897063"/>
            <a:ext cx="4090987" cy="2759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Meaning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Between two values (inclusive)	</a:t>
            </a:r>
            <a:br>
              <a:rPr lang="en-US" sz="1800">
                <a:solidFill>
                  <a:srgbClr val="000000"/>
                </a:solidFill>
                <a:latin typeface="Arial" charset="0"/>
              </a:rPr>
            </a:br>
            <a:endParaRPr lang="en-US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Match any of a list of values 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Match a character pattern 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Is a null value 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682750" y="2316163"/>
            <a:ext cx="5735638" cy="7937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663700" y="3178175"/>
            <a:ext cx="5765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676400" y="3678238"/>
            <a:ext cx="5746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1676400" y="4171950"/>
            <a:ext cx="5746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7D439-05ED-4951-A524-306D00A578F9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2874</TotalTime>
  <Words>989</Words>
  <Application>Microsoft PowerPoint</Application>
  <PresentationFormat>On-screen Show (4:3)</PresentationFormat>
  <Paragraphs>342</Paragraphs>
  <Slides>26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Civic</vt:lpstr>
      <vt:lpstr>Document</vt:lpstr>
      <vt:lpstr>Introduction to Database Lecture 04: Restricting and Sorting Data</vt:lpstr>
      <vt:lpstr>Learning Objectives</vt:lpstr>
      <vt:lpstr>Limiting Rows Using a Selection</vt:lpstr>
      <vt:lpstr>Limiting Rows Selected</vt:lpstr>
      <vt:lpstr>Using the WHERE Clause</vt:lpstr>
      <vt:lpstr>Character Strings and Dates</vt:lpstr>
      <vt:lpstr>Comparison Operators</vt:lpstr>
      <vt:lpstr>Using the Comparison Operators</vt:lpstr>
      <vt:lpstr>Other Comparison Operators</vt:lpstr>
      <vt:lpstr>Using the BETWEEN Operator</vt:lpstr>
      <vt:lpstr>Using the IN Operator</vt:lpstr>
      <vt:lpstr>Using the LIKE Operator</vt:lpstr>
      <vt:lpstr>Using the LIKE Operator</vt:lpstr>
      <vt:lpstr>Using the IS NULL Operator</vt:lpstr>
      <vt:lpstr>Logical Operators</vt:lpstr>
      <vt:lpstr>Using the AND Operator</vt:lpstr>
      <vt:lpstr>Using the OR Operator</vt:lpstr>
      <vt:lpstr>Using the NOT Operator</vt:lpstr>
      <vt:lpstr>Rules of Precedence</vt:lpstr>
      <vt:lpstr>Rules of Precedence</vt:lpstr>
      <vt:lpstr>Rules of Precedence</vt:lpstr>
      <vt:lpstr>ORDER BY Clause</vt:lpstr>
      <vt:lpstr>Sorting in Descending Order</vt:lpstr>
      <vt:lpstr>Sorting in Column Alias</vt:lpstr>
      <vt:lpstr>Sorting by Multiple Columns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Introduction To Database</dc:subject>
  <dc:creator>Juena Ahmed Noshin</dc:creator>
  <cp:lastModifiedBy>user pc</cp:lastModifiedBy>
  <cp:revision>205</cp:revision>
  <cp:lastPrinted>1998-04-05T21:56:01Z</cp:lastPrinted>
  <dcterms:created xsi:type="dcterms:W3CDTF">1995-06-17T23:31:02Z</dcterms:created>
  <dcterms:modified xsi:type="dcterms:W3CDTF">2019-06-13T03:21:10Z</dcterms:modified>
</cp:coreProperties>
</file>