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1"/>
  </p:notesMasterIdLst>
  <p:sldIdLst>
    <p:sldId id="353" r:id="rId2"/>
    <p:sldId id="354" r:id="rId3"/>
    <p:sldId id="373" r:id="rId4"/>
    <p:sldId id="257" r:id="rId5"/>
    <p:sldId id="258" r:id="rId6"/>
    <p:sldId id="356" r:id="rId7"/>
    <p:sldId id="374" r:id="rId8"/>
    <p:sldId id="259" r:id="rId9"/>
    <p:sldId id="372" r:id="rId10"/>
    <p:sldId id="261" r:id="rId11"/>
    <p:sldId id="375" r:id="rId12"/>
    <p:sldId id="264" r:id="rId13"/>
    <p:sldId id="371" r:id="rId14"/>
    <p:sldId id="361" r:id="rId15"/>
    <p:sldId id="362" r:id="rId16"/>
    <p:sldId id="363" r:id="rId17"/>
    <p:sldId id="364" r:id="rId18"/>
    <p:sldId id="358" r:id="rId19"/>
    <p:sldId id="360" r:id="rId2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28" autoAdjust="0"/>
  </p:normalViewPr>
  <p:slideViewPr>
    <p:cSldViewPr snapToGrid="0">
      <p:cViewPr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4E17ABA-655A-4B82-BD16-DD028AB02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2600" y="152400"/>
            <a:ext cx="5888038" cy="4414838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870" y="8686006"/>
            <a:ext cx="2971533" cy="45640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0" tIns="45710" rIns="91420" bIns="45710"/>
          <a:lstStyle/>
          <a:p>
            <a:fld id="{50EF31C0-66CA-4388-92E2-9A82B78CF544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27CF92D-83A1-480A-B360-C6E2D0580A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34A5E-886B-4899-B134-9740B2EFBD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6C4E1C89-DBEF-43CC-AB27-E97EF17277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40C821F1-FB23-49D9-93EF-30BBB8C37E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6A27EC62-4FF5-4B3F-B087-363D9C3FFF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0B06A-912A-436E-96EC-C9F4553F47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FCBE4C6-9478-40DD-A522-209956B645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D0702DCD-1357-42F0-A9D8-74DC451619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4DF8380-8AF4-4367-83A1-89EDB83CC7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7A559183-70A5-4C64-BDB1-297868679D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9A4D22CA-0DBC-43D0-8C2B-DA4966734A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3BDD4D1C-A9D4-44B6-925B-A3D918F912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Database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</a:t>
            </a:r>
            <a:r>
              <a:rPr 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05: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Entity-Relationship Model(Part 1)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57729-A426-4E73-8EF5-539AA793A17A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Degree of a Relationship Set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85585" y="1507671"/>
            <a:ext cx="7989888" cy="43846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Refers to number of entity sets that participate in a relationship set.</a:t>
            </a:r>
          </a:p>
          <a:p>
            <a:r>
              <a:rPr lang="en-US" sz="2400" dirty="0" smtClean="0"/>
              <a:t>Relationship sets that involve two entity sets are </a:t>
            </a:r>
            <a:r>
              <a:rPr lang="en-US" sz="2400" i="1" dirty="0" smtClean="0">
                <a:solidFill>
                  <a:schemeClr val="tx2"/>
                </a:solidFill>
              </a:rPr>
              <a:t>binary</a:t>
            </a:r>
            <a:r>
              <a:rPr lang="en-US" sz="2400" dirty="0" smtClean="0"/>
              <a:t> (or degree two).  Generally, most relationship sets in a database system are binary.</a:t>
            </a:r>
          </a:p>
          <a:p>
            <a:r>
              <a:rPr lang="en-US" sz="2400" dirty="0" smtClean="0"/>
              <a:t>Relationship sets may involve more than two entity sets. </a:t>
            </a:r>
          </a:p>
          <a:p>
            <a:r>
              <a:rPr lang="en-US" sz="2400" dirty="0" smtClean="0"/>
              <a:t>Relationships between more than two entity sets are rare.  Most relationships are binary.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821F1-FB23-49D9-93EF-30BBB8C37E7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3100" b="1" dirty="0" smtClean="0">
                <a:solidFill>
                  <a:schemeClr val="tx1"/>
                </a:solidFill>
              </a:rPr>
              <a:t>E-R</a:t>
            </a:r>
            <a:r>
              <a:rPr lang="en-US" b="1" dirty="0" smtClean="0">
                <a:solidFill>
                  <a:schemeClr val="tx1"/>
                </a:solidFill>
              </a:rPr>
              <a:t> Diagram with a Ternary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821F1-FB23-49D9-93EF-30BBB8C37E7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1160" t="27061" r="774" b="26804"/>
          <a:stretch>
            <a:fillRect/>
          </a:stretch>
        </p:blipFill>
        <p:spPr bwMode="auto">
          <a:xfrm>
            <a:off x="518886" y="1725386"/>
            <a:ext cx="8278813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Mapping Cardinalities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75381" y="1525360"/>
            <a:ext cx="7505700" cy="411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Express the number of entities to which another entity can be associated via a relationship set.</a:t>
            </a:r>
          </a:p>
          <a:p>
            <a:r>
              <a:rPr lang="en-US" dirty="0" smtClean="0"/>
              <a:t>Most useful in describing binary relationship sets.</a:t>
            </a:r>
          </a:p>
          <a:p>
            <a:r>
              <a:rPr lang="en-US" sz="2800" dirty="0" smtClean="0"/>
              <a:t>Mapping Cardinalities affect ER Design</a:t>
            </a:r>
          </a:p>
          <a:p>
            <a:r>
              <a:rPr lang="en-US" dirty="0" smtClean="0"/>
              <a:t>We express cardinality constraints by drawing either a directed line (</a:t>
            </a:r>
            <a:r>
              <a:rPr lang="en-US" dirty="0" smtClean="0"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821F1-FB23-49D9-93EF-30BBB8C37E7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Cardinality Type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75381" y="1525360"/>
            <a:ext cx="75057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For a binary relationship set the mapping cardinality must be one of the following types:</a:t>
            </a:r>
          </a:p>
          <a:p>
            <a:pPr lvl="1"/>
            <a:r>
              <a:rPr lang="en-US" sz="1800" dirty="0" smtClean="0"/>
              <a:t>One to one</a:t>
            </a:r>
          </a:p>
          <a:p>
            <a:pPr lvl="1"/>
            <a:r>
              <a:rPr lang="en-US" sz="1800" dirty="0" smtClean="0"/>
              <a:t>One to many</a:t>
            </a:r>
          </a:p>
          <a:p>
            <a:pPr lvl="1"/>
            <a:r>
              <a:rPr lang="en-US" sz="1800" dirty="0" smtClean="0"/>
              <a:t>Many to one</a:t>
            </a:r>
          </a:p>
          <a:p>
            <a:pPr lvl="1"/>
            <a:r>
              <a:rPr lang="en-US" sz="1800" dirty="0" smtClean="0"/>
              <a:t>Many to many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821F1-FB23-49D9-93EF-30BBB8C37E7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One-to-One relationship: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5043" y="1502683"/>
            <a:ext cx="7848600" cy="27305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express cardinality constraints by drawing either a directed line (</a:t>
            </a:r>
            <a:r>
              <a:rPr lang="en-US" dirty="0" smtClean="0"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r>
              <a:rPr lang="en-US" dirty="0" smtClean="0"/>
              <a:t>E.g.: One-to-one relationship:</a:t>
            </a:r>
          </a:p>
          <a:p>
            <a:pPr lvl="1"/>
            <a:r>
              <a:rPr lang="en-US" sz="1800" dirty="0" smtClean="0"/>
              <a:t>A customer is associated with at most one loan via the relationship </a:t>
            </a:r>
            <a:r>
              <a:rPr lang="en-US" sz="1800" i="1" dirty="0" smtClean="0"/>
              <a:t>borrower</a:t>
            </a:r>
          </a:p>
          <a:p>
            <a:pPr lvl="1"/>
            <a:r>
              <a:rPr lang="en-US" sz="1800" dirty="0" smtClean="0"/>
              <a:t>A loan is associated with at most one customer via </a:t>
            </a:r>
            <a:r>
              <a:rPr lang="en-US" sz="1800" i="1" dirty="0" smtClean="0"/>
              <a:t>borrower</a:t>
            </a:r>
            <a:endParaRPr lang="en-US" sz="1800" dirty="0" smtClean="0"/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/>
          <a:srcRect l="16525" t="63831" r="16737" b="5560"/>
          <a:stretch>
            <a:fillRect/>
          </a:stretch>
        </p:blipFill>
        <p:spPr bwMode="auto">
          <a:xfrm>
            <a:off x="1126671" y="4322310"/>
            <a:ext cx="6623050" cy="2278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821F1-FB23-49D9-93EF-30BBB8C37E7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435429"/>
            <a:ext cx="8077200" cy="609600"/>
          </a:xfrm>
        </p:spPr>
        <p:txBody>
          <a:bodyPr/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One-To-Many Relationship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68564" y="1544864"/>
            <a:ext cx="7848600" cy="2324100"/>
          </a:xfrm>
        </p:spPr>
        <p:txBody>
          <a:bodyPr/>
          <a:lstStyle/>
          <a:p>
            <a:r>
              <a:rPr lang="en-US" dirty="0" smtClean="0"/>
              <a:t>In the one-to-many relationship a loan is associated with at most one customer via </a:t>
            </a:r>
            <a:r>
              <a:rPr lang="en-US" i="1" dirty="0" smtClean="0"/>
              <a:t>borrower</a:t>
            </a:r>
            <a:r>
              <a:rPr lang="en-US" dirty="0" smtClean="0"/>
              <a:t>, a customer is associated with several (including 0) loans via </a:t>
            </a:r>
            <a:r>
              <a:rPr lang="en-US" i="1" dirty="0" smtClean="0"/>
              <a:t>borrower</a:t>
            </a:r>
            <a:endParaRPr lang="en-US" dirty="0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 l="16525" t="847" r="16737" b="72424"/>
          <a:stretch>
            <a:fillRect/>
          </a:stretch>
        </p:blipFill>
        <p:spPr bwMode="auto">
          <a:xfrm>
            <a:off x="401864" y="3658960"/>
            <a:ext cx="8037513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821F1-FB23-49D9-93EF-30BBB8C37E7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020" y="495300"/>
            <a:ext cx="8113712" cy="4572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Many-To-One Relationships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666750" y="1504950"/>
            <a:ext cx="7848600" cy="1638300"/>
          </a:xfrm>
          <a:noFill/>
        </p:spPr>
        <p:txBody>
          <a:bodyPr>
            <a:normAutofit lnSpcReduction="10000"/>
          </a:bodyPr>
          <a:lstStyle/>
          <a:p>
            <a:r>
              <a:rPr lang="en-US" smtClean="0"/>
              <a:t>In a many-to-one relationship a loan is associated with several (including 0) customers via </a:t>
            </a:r>
            <a:r>
              <a:rPr lang="en-US" i="1" smtClean="0"/>
              <a:t>borrower</a:t>
            </a:r>
            <a:r>
              <a:rPr lang="en-US" smtClean="0"/>
              <a:t>, a customer is associated with at most one loan via </a:t>
            </a:r>
            <a:r>
              <a:rPr lang="en-US" i="1" smtClean="0"/>
              <a:t>borrower</a:t>
            </a:r>
            <a:endParaRPr lang="en-US" smtClean="0"/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/>
          <a:srcRect l="16525" t="31747" r="16737" b="39993"/>
          <a:stretch>
            <a:fillRect/>
          </a:stretch>
        </p:blipFill>
        <p:spPr bwMode="auto">
          <a:xfrm>
            <a:off x="1016000" y="3487738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821F1-FB23-49D9-93EF-30BBB8C37E7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Many-To-Many Relationship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2038" y="3727450"/>
            <a:ext cx="7029450" cy="1546225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 customer is associated with several (possibly 0) loans via borrower</a:t>
            </a:r>
          </a:p>
          <a:p>
            <a:r>
              <a:rPr lang="en-US" dirty="0" smtClean="0"/>
              <a:t>A loan is associated with several (possibly 0) customers via borrower</a:t>
            </a: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940707" y="1602014"/>
            <a:ext cx="76517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821F1-FB23-49D9-93EF-30BBB8C37E7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71" y="301172"/>
            <a:ext cx="8969829" cy="758952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Draw ER Diagram From The Provided Scenario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5043" y="1502683"/>
            <a:ext cx="7848600" cy="4665888"/>
          </a:xfrm>
        </p:spPr>
        <p:txBody>
          <a:bodyPr>
            <a:normAutofit fontScale="62500" lnSpcReduction="20000"/>
          </a:bodyPr>
          <a:lstStyle/>
          <a:p>
            <a:pPr lvl="0" algn="just">
              <a:buNone/>
            </a:pPr>
            <a:r>
              <a:rPr lang="en-US" dirty="0" smtClean="0"/>
              <a:t>In a library management system a member may rent many books. One</a:t>
            </a:r>
          </a:p>
          <a:p>
            <a:pPr lvl="0" algn="just">
              <a:buNone/>
            </a:pPr>
            <a:r>
              <a:rPr lang="en-US" dirty="0" smtClean="0"/>
              <a:t>book may be rented by exactly one member. A member is identified by a</a:t>
            </a:r>
          </a:p>
          <a:p>
            <a:pPr lvl="0" algn="just">
              <a:buNone/>
            </a:pPr>
            <a:r>
              <a:rPr lang="en-US" dirty="0" smtClean="0"/>
              <a:t>member number. The system also stores member name and address. A</a:t>
            </a:r>
          </a:p>
          <a:p>
            <a:pPr lvl="0" algn="just">
              <a:buNone/>
            </a:pPr>
            <a:r>
              <a:rPr lang="en-US" dirty="0" smtClean="0"/>
              <a:t>member address is composed of house number, street name and city. A</a:t>
            </a:r>
          </a:p>
          <a:p>
            <a:pPr lvl="0" algn="just">
              <a:buNone/>
            </a:pPr>
            <a:r>
              <a:rPr lang="en-US" dirty="0" smtClean="0"/>
              <a:t>book is identified by book ID. Book name, ISBN Number and edition of</a:t>
            </a:r>
          </a:p>
          <a:p>
            <a:pPr lvl="0" algn="just">
              <a:buNone/>
            </a:pPr>
            <a:r>
              <a:rPr lang="en-US" dirty="0" smtClean="0"/>
              <a:t>a book are also stored. There may be multiple edition of a book. While</a:t>
            </a:r>
          </a:p>
          <a:p>
            <a:pPr lvl="0" algn="just">
              <a:buNone/>
            </a:pPr>
            <a:r>
              <a:rPr lang="en-US" dirty="0" smtClean="0"/>
              <a:t>borrowing, the date of the borrowing and copy number of the book is</a:t>
            </a:r>
          </a:p>
          <a:p>
            <a:pPr lvl="0" algn="just">
              <a:buNone/>
            </a:pPr>
            <a:r>
              <a:rPr lang="en-US" dirty="0" smtClean="0"/>
              <a:t>stored. A member may also reserve many books. A book may be</a:t>
            </a:r>
          </a:p>
          <a:p>
            <a:pPr lvl="0" algn="just">
              <a:buNone/>
            </a:pPr>
            <a:r>
              <a:rPr lang="en-US" dirty="0" smtClean="0"/>
              <a:t>reserved by many members. To find the priority of the reservation the</a:t>
            </a:r>
          </a:p>
          <a:p>
            <a:pPr lvl="0" algn="just">
              <a:buNone/>
            </a:pPr>
            <a:r>
              <a:rPr lang="en-US" dirty="0" smtClean="0"/>
              <a:t>date of making the reservation is also stored. A book is written by at</a:t>
            </a:r>
          </a:p>
          <a:p>
            <a:pPr lvl="0" algn="just">
              <a:buNone/>
            </a:pPr>
            <a:r>
              <a:rPr lang="en-US" dirty="0" smtClean="0"/>
              <a:t>least one author. An author may write many books but the system</a:t>
            </a:r>
          </a:p>
          <a:p>
            <a:pPr lvl="0" algn="just">
              <a:buNone/>
            </a:pPr>
            <a:r>
              <a:rPr lang="en-US" dirty="0" smtClean="0"/>
              <a:t>stores information of those authors of who has written at least one book stored</a:t>
            </a:r>
          </a:p>
          <a:p>
            <a:pPr lvl="0" algn="just">
              <a:buNone/>
            </a:pPr>
            <a:r>
              <a:rPr lang="en-US" dirty="0" smtClean="0"/>
              <a:t>in the library. To identify an author the system stores author ID along with</a:t>
            </a:r>
          </a:p>
          <a:p>
            <a:pPr lvl="0" algn="just">
              <a:buNone/>
            </a:pPr>
            <a:r>
              <a:rPr lang="en-US" dirty="0" smtClean="0"/>
              <a:t>author name. A book belongs to exactly one category and for a category there</a:t>
            </a:r>
          </a:p>
          <a:p>
            <a:pPr lvl="0" algn="just">
              <a:buNone/>
            </a:pPr>
            <a:r>
              <a:rPr lang="en-US" dirty="0" smtClean="0"/>
              <a:t>must be at least one book. Each category has a name and the unique property of</a:t>
            </a:r>
          </a:p>
          <a:p>
            <a:pPr lvl="0" algn="just">
              <a:buNone/>
            </a:pPr>
            <a:r>
              <a:rPr lang="en-US" dirty="0" smtClean="0"/>
              <a:t>each category is a category number.</a:t>
            </a:r>
          </a:p>
          <a:p>
            <a:pPr algn="just">
              <a:buNone/>
            </a:pPr>
            <a:endParaRPr lang="en-US" dirty="0" smtClean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821F1-FB23-49D9-93EF-30BBB8C37E7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EEC23A-FFEE-404E-9CB7-99DABCE891EB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cs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THANK 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EDA98-B703-4904-B487-1821282B532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E-R Diagram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Entity Sets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Attributes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Relationship Sets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Mapping Cardinalities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ER Diagram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ER Diagram From Given Scenario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E-R Diagrams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EDA98-B703-4904-B487-1821282B532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476931" y="1544183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73075" y="4020457"/>
            <a:ext cx="8505825" cy="243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b="1" dirty="0"/>
              <a:t>Rectangles</a:t>
            </a:r>
            <a:r>
              <a:rPr kumimoji="1" lang="en-US" sz="2000" dirty="0"/>
              <a:t> represent entity sets.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b="1" dirty="0"/>
              <a:t>Diamonds</a:t>
            </a:r>
            <a:r>
              <a:rPr kumimoji="1" lang="en-US" sz="2000" dirty="0"/>
              <a:t> represent relationship sets.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b="1" dirty="0"/>
              <a:t>Lines</a:t>
            </a:r>
            <a:r>
              <a:rPr kumimoji="1" lang="en-US" sz="2000" dirty="0"/>
              <a:t> link attributes to entity sets and entity sets to relationship sets.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b="1" dirty="0"/>
              <a:t>Ellipses</a:t>
            </a:r>
            <a:r>
              <a:rPr kumimoji="1" lang="en-US" sz="2000" dirty="0"/>
              <a:t> represent attributes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b="1" dirty="0"/>
              <a:t>Double ellipses</a:t>
            </a:r>
            <a:r>
              <a:rPr kumimoji="1" lang="en-US" sz="2000" dirty="0"/>
              <a:t> represent </a:t>
            </a:r>
            <a:r>
              <a:rPr kumimoji="1" lang="en-US" sz="2000" dirty="0" err="1"/>
              <a:t>multivalued</a:t>
            </a:r>
            <a:r>
              <a:rPr kumimoji="1" lang="en-US" sz="2000" dirty="0"/>
              <a:t> attributes.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b="1" dirty="0"/>
              <a:t>Dashed ellipses</a:t>
            </a:r>
            <a:r>
              <a:rPr kumimoji="1" lang="en-US" sz="2000" dirty="0"/>
              <a:t> denote derived attributes.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 b="1" dirty="0"/>
              <a:t>Underline</a:t>
            </a:r>
            <a:r>
              <a:rPr kumimoji="1" lang="en-US" sz="2000" dirty="0"/>
              <a:t> indicates primary key attributes (will study later)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Entity Sets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A </a:t>
            </a:r>
            <a:r>
              <a:rPr lang="en-US" sz="2400" i="1" dirty="0" smtClean="0"/>
              <a:t>database</a:t>
            </a:r>
            <a:r>
              <a:rPr lang="en-US" sz="2400" dirty="0" smtClean="0"/>
              <a:t> can be modeled as a collection of entities or relationship among entities.</a:t>
            </a:r>
          </a:p>
          <a:p>
            <a:r>
              <a:rPr lang="en-US" sz="2400" dirty="0" smtClean="0"/>
              <a:t>An </a:t>
            </a:r>
            <a:r>
              <a:rPr lang="en-US" sz="2400" i="1" dirty="0" smtClean="0"/>
              <a:t>entity</a:t>
            </a:r>
            <a:r>
              <a:rPr lang="en-US" sz="2400" dirty="0" smtClean="0"/>
              <a:t> is an object that exists and is distinguishable from other objects.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Example:  specific person, company, event etc.</a:t>
            </a:r>
          </a:p>
          <a:p>
            <a:r>
              <a:rPr lang="en-US" sz="2400" dirty="0" smtClean="0"/>
              <a:t>Entities have </a:t>
            </a:r>
            <a:r>
              <a:rPr lang="en-US" sz="2400" i="1" dirty="0" smtClean="0"/>
              <a:t>attributes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Example: people have </a:t>
            </a:r>
            <a:r>
              <a:rPr lang="en-US" sz="2400" i="1" dirty="0" smtClean="0">
                <a:solidFill>
                  <a:schemeClr val="tx1"/>
                </a:solidFill>
              </a:rPr>
              <a:t>names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i="1" dirty="0" smtClean="0">
                <a:solidFill>
                  <a:schemeClr val="tx1"/>
                </a:solidFill>
              </a:rPr>
              <a:t>addresses</a:t>
            </a:r>
            <a:r>
              <a:rPr lang="en-US" sz="1800" i="1" dirty="0" smtClean="0"/>
              <a:t>	</a:t>
            </a:r>
          </a:p>
          <a:p>
            <a:r>
              <a:rPr lang="en-US" sz="2400" dirty="0" smtClean="0"/>
              <a:t>An </a:t>
            </a:r>
            <a:r>
              <a:rPr lang="en-US" sz="2400" i="1" dirty="0" smtClean="0"/>
              <a:t>entity set</a:t>
            </a:r>
            <a:r>
              <a:rPr lang="en-US" sz="2400" dirty="0" smtClean="0"/>
              <a:t> is a set of entities of the same type that share the same properties.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Example: set of all persons, companies, trees, holidays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821F1-FB23-49D9-93EF-30BBB8C37E7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56771" y="1466850"/>
            <a:ext cx="7966075" cy="5391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An entity is represented by a set of attributes, that is descriptive properties possessed by all members of an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/>
              <a:t>	</a:t>
            </a:r>
            <a:endParaRPr lang="en-US" i="1" dirty="0" smtClean="0"/>
          </a:p>
          <a:p>
            <a:pPr>
              <a:lnSpc>
                <a:spcPct val="90000"/>
              </a:lnSpc>
            </a:pPr>
            <a:endParaRPr lang="en-US" i="1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i="1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i="1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i="1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i="1" dirty="0" smtClean="0"/>
              <a:t>Domain</a:t>
            </a:r>
            <a:r>
              <a:rPr lang="en-US" sz="2600" dirty="0" smtClean="0"/>
              <a:t>  is the set of permitted values for each attribute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821F1-FB23-49D9-93EF-30BBB8C37E7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72456" y="2906485"/>
          <a:ext cx="6096000" cy="165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Entity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4313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 smtClean="0"/>
                        <a:t>customer-id, customer-name, customer-street, customer-city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sz="1800" i="1" dirty="0" smtClean="0"/>
                        <a:t>loan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 smtClean="0"/>
                        <a:t>loan-number, amount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Attributes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821F1-FB23-49D9-93EF-30BBB8C37E7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i="1" dirty="0" smtClean="0">
                <a:solidFill>
                  <a:schemeClr val="tx1"/>
                </a:solidFill>
              </a:rPr>
              <a:t>Simple</a:t>
            </a:r>
            <a:r>
              <a:rPr lang="en-US" sz="2600" dirty="0" smtClean="0">
                <a:solidFill>
                  <a:schemeClr val="tx1"/>
                </a:solidFill>
              </a:rPr>
              <a:t> and </a:t>
            </a:r>
            <a:r>
              <a:rPr lang="en-US" sz="2600" i="1" dirty="0" smtClean="0">
                <a:solidFill>
                  <a:schemeClr val="tx1"/>
                </a:solidFill>
              </a:rPr>
              <a:t>composite</a:t>
            </a:r>
            <a:r>
              <a:rPr lang="en-US" sz="2600" dirty="0" smtClean="0">
                <a:solidFill>
                  <a:schemeClr val="tx1"/>
                </a:solidFill>
              </a:rPr>
              <a:t> attributes.</a:t>
            </a:r>
          </a:p>
          <a:p>
            <a:pPr>
              <a:lnSpc>
                <a:spcPct val="90000"/>
              </a:lnSpc>
            </a:pPr>
            <a:r>
              <a:rPr lang="en-US" sz="2600" i="1" dirty="0" smtClean="0">
                <a:solidFill>
                  <a:schemeClr val="tx1"/>
                </a:solidFill>
              </a:rPr>
              <a:t>Single-valued</a:t>
            </a:r>
            <a:r>
              <a:rPr lang="en-US" sz="2600" dirty="0" smtClean="0">
                <a:solidFill>
                  <a:schemeClr val="tx1"/>
                </a:solidFill>
              </a:rPr>
              <a:t> and </a:t>
            </a:r>
            <a:r>
              <a:rPr lang="en-US" sz="2600" i="1" dirty="0" smtClean="0">
                <a:solidFill>
                  <a:schemeClr val="tx1"/>
                </a:solidFill>
              </a:rPr>
              <a:t>multi-valued</a:t>
            </a:r>
            <a:r>
              <a:rPr lang="en-US" sz="2600" dirty="0" smtClean="0">
                <a:solidFill>
                  <a:schemeClr val="tx1"/>
                </a:solidFill>
              </a:rPr>
              <a:t> attributes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/>
              <a:t>   E.g. multi-valued attribute: </a:t>
            </a:r>
            <a:r>
              <a:rPr lang="en-US" sz="2600" i="1" dirty="0" smtClean="0"/>
              <a:t>phone-numbers</a:t>
            </a:r>
          </a:p>
          <a:p>
            <a:pPr>
              <a:lnSpc>
                <a:spcPct val="90000"/>
              </a:lnSpc>
            </a:pPr>
            <a:r>
              <a:rPr lang="en-US" sz="2600" i="1" dirty="0" smtClean="0">
                <a:solidFill>
                  <a:schemeClr val="tx1"/>
                </a:solidFill>
              </a:rPr>
              <a:t>Derived</a:t>
            </a:r>
            <a:r>
              <a:rPr lang="en-US" sz="2600" dirty="0" smtClean="0">
                <a:solidFill>
                  <a:schemeClr val="tx1"/>
                </a:solidFill>
              </a:rPr>
              <a:t> attributes c</a:t>
            </a:r>
            <a:r>
              <a:rPr lang="en-US" sz="2600" dirty="0" smtClean="0"/>
              <a:t>an be computed from other attributes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 smtClean="0"/>
              <a:t>   E.g.  </a:t>
            </a:r>
            <a:r>
              <a:rPr lang="en-US" sz="2600" i="1" dirty="0" smtClean="0"/>
              <a:t>age</a:t>
            </a:r>
            <a:r>
              <a:rPr lang="en-US" sz="2600" dirty="0" smtClean="0"/>
              <a:t>, given date of birth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147" t="29082" r="1913" b="28827"/>
          <a:stretch>
            <a:fillRect/>
          </a:stretch>
        </p:blipFill>
        <p:spPr bwMode="auto">
          <a:xfrm>
            <a:off x="4673599" y="1349829"/>
            <a:ext cx="4470399" cy="510902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0"/>
            <a:ext cx="8632952" cy="758952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Composite, </a:t>
            </a:r>
            <a:r>
              <a:rPr lang="en-US" sz="3200" b="1" dirty="0" err="1" smtClean="0">
                <a:solidFill>
                  <a:schemeClr val="tx1"/>
                </a:solidFill>
              </a:rPr>
              <a:t>Multivalued</a:t>
            </a:r>
            <a:r>
              <a:rPr lang="en-US" sz="3200" b="1" dirty="0" smtClean="0">
                <a:solidFill>
                  <a:schemeClr val="tx1"/>
                </a:solidFill>
              </a:rPr>
              <a:t> &amp;Derived Attributes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EDA98-B703-4904-B487-1821282B532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948" t="14647" r="1704" b="16919"/>
          <a:stretch>
            <a:fillRect/>
          </a:stretch>
        </p:blipFill>
        <p:spPr bwMode="auto">
          <a:xfrm>
            <a:off x="579438" y="1627188"/>
            <a:ext cx="8051800" cy="42449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Relationship Sets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9557" y="1433513"/>
            <a:ext cx="7848600" cy="4876800"/>
          </a:xfrm>
        </p:spPr>
        <p:txBody>
          <a:bodyPr>
            <a:normAutofit/>
          </a:bodyPr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tx2"/>
                </a:solidFill>
              </a:rPr>
              <a:t>relationship</a:t>
            </a:r>
            <a:r>
              <a:rPr lang="en-US" dirty="0" smtClean="0"/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/>
              <a:t>	Example: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/>
              <a:t>A </a:t>
            </a:r>
            <a:r>
              <a:rPr lang="en-US" i="1" dirty="0" smtClean="0">
                <a:solidFill>
                  <a:schemeClr val="tx2"/>
                </a:solidFill>
              </a:rPr>
              <a:t>relationship </a:t>
            </a:r>
            <a:r>
              <a:rPr lang="en-US" dirty="0" smtClean="0">
                <a:solidFill>
                  <a:schemeClr val="tx2"/>
                </a:solidFill>
              </a:rPr>
              <a:t>set</a:t>
            </a:r>
            <a:r>
              <a:rPr lang="en-US" dirty="0" smtClean="0"/>
              <a:t> is a mathematical relation among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 2 entities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/>
              <a:t>An </a:t>
            </a:r>
            <a:r>
              <a:rPr lang="en-US" i="1" dirty="0" smtClean="0"/>
              <a:t>attribute</a:t>
            </a:r>
            <a:r>
              <a:rPr lang="en-US" dirty="0" smtClean="0"/>
              <a:t> can also be property of a relationship set.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endParaRPr lang="en-US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821F1-FB23-49D9-93EF-30BBB8C37E7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30515" y="2920999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A_102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 smtClean="0">
                <a:solidFill>
                  <a:schemeClr val="tx1"/>
                </a:solidFill>
              </a:rPr>
              <a:t>Relationship Sets with Attributes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/>
          <a:srcRect l="1100" t="28851" r="1651" b="28606"/>
          <a:stretch>
            <a:fillRect/>
          </a:stretch>
        </p:blipFill>
        <p:spPr bwMode="auto">
          <a:xfrm>
            <a:off x="527050" y="1801813"/>
            <a:ext cx="8323263" cy="2730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821F1-FB23-49D9-93EF-30BBB8C37E7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18058</TotalTime>
  <Words>805</Words>
  <Application>Microsoft PowerPoint</Application>
  <PresentationFormat>On-screen Show (4:3)</PresentationFormat>
  <Paragraphs>141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Introduction to Database Lecture 05: Entity-Relationship Model(Part 1)</vt:lpstr>
      <vt:lpstr>Learning Objectives</vt:lpstr>
      <vt:lpstr>E-R Diagrams</vt:lpstr>
      <vt:lpstr>Entity Sets</vt:lpstr>
      <vt:lpstr>Attributes</vt:lpstr>
      <vt:lpstr>Attributes Types</vt:lpstr>
      <vt:lpstr>Composite, Multivalued &amp;Derived Attributes</vt:lpstr>
      <vt:lpstr>Relationship Sets</vt:lpstr>
      <vt:lpstr>Relationship Sets with Attributes</vt:lpstr>
      <vt:lpstr>Degree of a Relationship Set</vt:lpstr>
      <vt:lpstr>E-R Diagram with a Ternary Relationship</vt:lpstr>
      <vt:lpstr>Mapping Cardinalities</vt:lpstr>
      <vt:lpstr>Cardinality Type</vt:lpstr>
      <vt:lpstr>One-to-One relationship:</vt:lpstr>
      <vt:lpstr>One-To-Many Relationship</vt:lpstr>
      <vt:lpstr>Many-To-One Relationships</vt:lpstr>
      <vt:lpstr>Many-To-Many Relationship</vt:lpstr>
      <vt:lpstr>Draw ER Diagram From The Provided Scenario</vt:lpstr>
      <vt:lpstr>Slide 19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Lecture 08: Entity-Relationship Model(Part 1)</dc:title>
  <dc:subject>Introduction To Database</dc:subject>
  <dc:creator>Juena Ahmed Noshin</dc:creator>
  <cp:lastModifiedBy>user pc</cp:lastModifiedBy>
  <cp:revision>185</cp:revision>
  <cp:lastPrinted>1999-06-28T19:27:31Z</cp:lastPrinted>
  <dcterms:created xsi:type="dcterms:W3CDTF">1999-11-04T22:02:40Z</dcterms:created>
  <dcterms:modified xsi:type="dcterms:W3CDTF">2020-07-03T15:48:48Z</dcterms:modified>
</cp:coreProperties>
</file>